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37" r:id="rId2"/>
    <p:sldId id="338" r:id="rId3"/>
    <p:sldId id="339" r:id="rId4"/>
    <p:sldId id="340" r:id="rId5"/>
    <p:sldId id="342" r:id="rId6"/>
    <p:sldId id="343" r:id="rId7"/>
    <p:sldId id="344" r:id="rId8"/>
    <p:sldId id="341" r:id="rId9"/>
    <p:sldId id="354" r:id="rId10"/>
    <p:sldId id="316" r:id="rId11"/>
    <p:sldId id="360" r:id="rId12"/>
    <p:sldId id="327" r:id="rId13"/>
    <p:sldId id="357" r:id="rId14"/>
    <p:sldId id="358" r:id="rId15"/>
    <p:sldId id="359" r:id="rId16"/>
    <p:sldId id="345" r:id="rId17"/>
    <p:sldId id="346" r:id="rId18"/>
    <p:sldId id="320" r:id="rId19"/>
    <p:sldId id="321" r:id="rId20"/>
    <p:sldId id="322" r:id="rId21"/>
    <p:sldId id="323" r:id="rId22"/>
    <p:sldId id="331" r:id="rId23"/>
    <p:sldId id="347" r:id="rId24"/>
    <p:sldId id="353" r:id="rId25"/>
    <p:sldId id="361" r:id="rId26"/>
    <p:sldId id="350" r:id="rId27"/>
    <p:sldId id="348" r:id="rId28"/>
    <p:sldId id="352" r:id="rId29"/>
    <p:sldId id="351" r:id="rId30"/>
    <p:sldId id="349" r:id="rId31"/>
    <p:sldId id="324" r:id="rId32"/>
    <p:sldId id="355" r:id="rId33"/>
    <p:sldId id="356" r:id="rId34"/>
  </p:sldIdLst>
  <p:sldSz cx="12801600" cy="9601200" type="A3"/>
  <p:notesSz cx="6797675" cy="9926638"/>
  <p:defaultTextStyle>
    <a:defPPr>
      <a:defRPr lang="ru-RU"/>
    </a:defPPr>
    <a:lvl1pPr algn="l" defTabSz="127635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635000" indent="1588" algn="l" defTabSz="127635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276350" indent="1588" algn="l" defTabSz="127635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916113" indent="1588" algn="l" defTabSz="127635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555875" indent="1588" algn="l" defTabSz="127635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28">
          <p15:clr>
            <a:srgbClr val="A4A3A4"/>
          </p15:clr>
        </p15:guide>
        <p15:guide id="2" orient="horz" pos="5836">
          <p15:clr>
            <a:srgbClr val="A4A3A4"/>
          </p15:clr>
        </p15:guide>
        <p15:guide id="3" pos="7797">
          <p15:clr>
            <a:srgbClr val="A4A3A4"/>
          </p15:clr>
        </p15:guide>
        <p15:guide id="4" pos="2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9"/>
    <a:srgbClr val="EDAC09"/>
    <a:srgbClr val="FFFF00"/>
    <a:srgbClr val="2323E3"/>
    <a:srgbClr val="FFCC00"/>
    <a:srgbClr val="00FF00"/>
    <a:srgbClr val="9966FF"/>
    <a:srgbClr val="99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2" autoAdjust="0"/>
    <p:restoredTop sz="98474" autoAdjust="0"/>
  </p:normalViewPr>
  <p:slideViewPr>
    <p:cSldViewPr>
      <p:cViewPr varScale="1">
        <p:scale>
          <a:sx n="61" d="100"/>
          <a:sy n="61" d="100"/>
        </p:scale>
        <p:origin x="-1522" y="-91"/>
      </p:cViewPr>
      <p:guideLst>
        <p:guide orient="horz" pos="1028"/>
        <p:guide orient="horz" pos="5836"/>
        <p:guide pos="7797"/>
        <p:guide pos="2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9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9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A817871-374A-4F65-ABAF-2A9E369B5B5E}" type="datetimeFigureOut">
              <a:rPr lang="ru-RU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710"/>
            <a:ext cx="5438775" cy="4466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9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242"/>
            <a:ext cx="2946400" cy="49680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latin typeface="Times New Roman" pitchFamily="18" charset="0"/>
              </a:defRPr>
            </a:lvl1pPr>
          </a:lstStyle>
          <a:p>
            <a:fld id="{9CD2E321-53E5-420F-B39D-B051639D16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69950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7635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635000" algn="l" defTabSz="127635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276350" algn="l" defTabSz="127635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916113" algn="l" defTabSz="127635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555875" algn="l" defTabSz="127635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3199631" algn="l" defTabSz="12798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9559" algn="l" defTabSz="12798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9485" algn="l" defTabSz="12798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19411" algn="l" defTabSz="12798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96D356-EDFB-4C43-970C-330AB1478CBE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512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5" name="Номер слайда 3"/>
          <p:cNvSpPr txBox="1">
            <a:spLocks noGrp="1"/>
          </p:cNvSpPr>
          <p:nvPr/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 eaLnBrk="1" hangingPunct="1"/>
            <a:fld id="{45F17A0B-A430-4B78-9C92-D9C4A234534A}" type="slidenum">
              <a:rPr lang="ru-RU" altLang="ru-RU" sz="1200">
                <a:latin typeface="Tahoma" pitchFamily="34" charset="0"/>
              </a:rPr>
              <a:pPr algn="r" eaLnBrk="1" hangingPunct="1"/>
              <a:t>1</a:t>
            </a:fld>
            <a:endParaRPr lang="ru-RU" altLang="ru-RU" sz="12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656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8AAF98-807C-44ED-88B6-AECE3C17214B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3481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4821" name="Номер слайда 3"/>
          <p:cNvSpPr txBox="1">
            <a:spLocks noGrp="1"/>
          </p:cNvSpPr>
          <p:nvPr/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 eaLnBrk="1" hangingPunct="1"/>
            <a:fld id="{083480BA-995D-49FF-8CF6-7BC50CCC1723}" type="slidenum">
              <a:rPr lang="ru-RU" altLang="ru-RU" sz="1200">
                <a:latin typeface="Tahoma" pitchFamily="34" charset="0"/>
              </a:rPr>
              <a:pPr algn="r" eaLnBrk="1" hangingPunct="1"/>
              <a:t>23</a:t>
            </a:fld>
            <a:endParaRPr lang="ru-RU" altLang="ru-RU" sz="12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761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E80CF2-5272-43D6-B95E-62013482F9D1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76233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244512-C28F-4A26-8C20-E0D1BCD883C3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3993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9941" name="Номер слайда 3"/>
          <p:cNvSpPr txBox="1">
            <a:spLocks noGrp="1"/>
          </p:cNvSpPr>
          <p:nvPr/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 eaLnBrk="1" hangingPunct="1"/>
            <a:fld id="{057654AF-D250-4AAE-A8C0-A34BB5CA155B}" type="slidenum">
              <a:rPr lang="ru-RU" altLang="ru-RU" sz="1200">
                <a:latin typeface="Tahoma" pitchFamily="34" charset="0"/>
              </a:rPr>
              <a:pPr algn="r" eaLnBrk="1" hangingPunct="1"/>
              <a:t>27</a:t>
            </a:fld>
            <a:endParaRPr lang="ru-RU" altLang="ru-RU" sz="12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2590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78E535-E7F6-4D06-8431-EE602D6D78F3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16255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F57C46-2991-41E5-A6A7-55ED28ACD199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4505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5061" name="Номер слайда 3"/>
          <p:cNvSpPr txBox="1">
            <a:spLocks noGrp="1"/>
          </p:cNvSpPr>
          <p:nvPr/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 eaLnBrk="1" hangingPunct="1"/>
            <a:fld id="{5086C82D-A051-4A44-9DEF-B966510280FE}" type="slidenum">
              <a:rPr lang="ru-RU" altLang="ru-RU" sz="1200">
                <a:latin typeface="Tahoma" pitchFamily="34" charset="0"/>
              </a:rPr>
              <a:pPr algn="r" eaLnBrk="1" hangingPunct="1"/>
              <a:t>30</a:t>
            </a:fld>
            <a:endParaRPr lang="ru-RU" altLang="ru-RU" sz="12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90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5D18C2-5A0A-4844-A7F0-78C5D8F30C87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717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173" name="Номер слайда 3"/>
          <p:cNvSpPr txBox="1">
            <a:spLocks noGrp="1"/>
          </p:cNvSpPr>
          <p:nvPr/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 eaLnBrk="1" hangingPunct="1"/>
            <a:fld id="{80E2571A-91E1-4509-BDBC-7A4EC7EA6D66}" type="slidenum">
              <a:rPr lang="ru-RU" altLang="ru-RU" sz="1200">
                <a:latin typeface="Tahoma" pitchFamily="34" charset="0"/>
              </a:rPr>
              <a:pPr algn="r" eaLnBrk="1" hangingPunct="1"/>
              <a:t>2</a:t>
            </a:fld>
            <a:endParaRPr lang="ru-RU" altLang="ru-RU" sz="12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15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 eaLnBrk="1" hangingPunct="1"/>
            <a:fld id="{0852AA38-0C3B-4208-B91A-18A5C9EF6674}" type="slidenum">
              <a:rPr lang="ru-RU" altLang="ru-RU" sz="1200">
                <a:latin typeface="Times New Roman" pitchFamily="18" charset="0"/>
              </a:rPr>
              <a:pPr algn="r" eaLnBrk="1" hangingPunct="1"/>
              <a:t>3</a:t>
            </a:fld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921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221" name="Номер слайда 3"/>
          <p:cNvSpPr txBox="1">
            <a:spLocks noGrp="1"/>
          </p:cNvSpPr>
          <p:nvPr/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 eaLnBrk="1" hangingPunct="1"/>
            <a:fld id="{783EFFFE-9733-4E0B-AF5A-B6F526EC2E68}" type="slidenum">
              <a:rPr lang="ru-RU" altLang="ru-RU" sz="1200">
                <a:latin typeface="Tahoma" pitchFamily="34" charset="0"/>
              </a:rPr>
              <a:pPr algn="r" eaLnBrk="1" hangingPunct="1"/>
              <a:t>3</a:t>
            </a:fld>
            <a:endParaRPr lang="ru-RU" altLang="ru-RU" sz="12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79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4003AA-C752-4B43-984B-3AC868D63DB9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536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5365" name="Номер слайда 3"/>
          <p:cNvSpPr txBox="1">
            <a:spLocks noGrp="1"/>
          </p:cNvSpPr>
          <p:nvPr/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 eaLnBrk="1" hangingPunct="1"/>
            <a:fld id="{7392BDCF-0062-4108-859E-A3DECB34C6CD}" type="slidenum">
              <a:rPr lang="ru-RU" altLang="ru-RU" sz="1200">
                <a:latin typeface="Tahoma" pitchFamily="34" charset="0"/>
              </a:rPr>
              <a:pPr algn="r" eaLnBrk="1" hangingPunct="1"/>
              <a:t>8</a:t>
            </a:fld>
            <a:endParaRPr lang="ru-RU" altLang="ru-RU" sz="12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714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2950"/>
            <a:ext cx="4970463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5709"/>
            <a:ext cx="5438775" cy="4468098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41468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2950"/>
            <a:ext cx="4970463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5709"/>
            <a:ext cx="5438775" cy="4468098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2081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2950"/>
            <a:ext cx="4970463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5709"/>
            <a:ext cx="5438775" cy="4468098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304818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2950"/>
            <a:ext cx="4970463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5709"/>
            <a:ext cx="5438775" cy="4468098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170095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2950"/>
            <a:ext cx="4970463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5709"/>
            <a:ext cx="5438775" cy="4468098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69345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9"/>
            <a:ext cx="10881360" cy="20580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9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9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DE8F2-7EF3-4534-950D-78BC39E48ADD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6C37D-92EB-42F5-8B50-73AD688F72A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A57D5-207C-440E-A32C-5E88A85BE9B6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D71E8-07C5-41EE-B508-37C6149BF41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7"/>
            <a:ext cx="2880360" cy="81921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7"/>
            <a:ext cx="8427720" cy="819213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B119E-FC00-4578-BB1B-CBC467E15CB5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A4C03-086B-481B-AC9A-0718FE114C8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39763" y="384176"/>
            <a:ext cx="11522076" cy="8193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F52F1-7681-4AA9-8B5F-36ACC0FA27E3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AE4CFF-B050-4DD1-9700-E4F1D77E1EC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763" y="384175"/>
            <a:ext cx="11522076" cy="1600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39763" y="2239963"/>
            <a:ext cx="11522076" cy="63373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39763" y="8743950"/>
            <a:ext cx="2987675" cy="666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73563" y="8743950"/>
            <a:ext cx="4054475" cy="666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74163" y="8743950"/>
            <a:ext cx="2987675" cy="666750"/>
          </a:xfrm>
        </p:spPr>
        <p:txBody>
          <a:bodyPr/>
          <a:lstStyle>
            <a:lvl1pPr>
              <a:defRPr/>
            </a:lvl1pPr>
          </a:lstStyle>
          <a:p>
            <a:fld id="{3ECA46F0-D28F-4592-B39C-30DFC0AFAB9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64308-001B-434C-8522-1818A46923A5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E3CE06-5575-461A-B412-F627094A923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4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400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92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98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97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97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96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95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94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94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9CA92-AA15-453C-BAF9-0A851D3F009D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61FB3-A57F-4172-BAE2-0D1EBB1BAA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F01E0-62F2-401B-B58F-A489DC96595E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2BB68-ADFD-4620-99E3-1247567A9C9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926" indent="0">
              <a:buNone/>
              <a:defRPr sz="2800" b="1"/>
            </a:lvl2pPr>
            <a:lvl3pPr marL="1279852" indent="0">
              <a:buNone/>
              <a:defRPr sz="2500" b="1"/>
            </a:lvl3pPr>
            <a:lvl4pPr marL="1919778" indent="0">
              <a:buNone/>
              <a:defRPr sz="2200" b="1"/>
            </a:lvl4pPr>
            <a:lvl5pPr marL="2559705" indent="0">
              <a:buNone/>
              <a:defRPr sz="2200" b="1"/>
            </a:lvl5pPr>
            <a:lvl6pPr marL="3199631" indent="0">
              <a:buNone/>
              <a:defRPr sz="2200" b="1"/>
            </a:lvl6pPr>
            <a:lvl7pPr marL="3839559" indent="0">
              <a:buNone/>
              <a:defRPr sz="2200" b="1"/>
            </a:lvl7pPr>
            <a:lvl8pPr marL="4479485" indent="0">
              <a:buNone/>
              <a:defRPr sz="2200" b="1"/>
            </a:lvl8pPr>
            <a:lvl9pPr marL="5119411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9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926" indent="0">
              <a:buNone/>
              <a:defRPr sz="2800" b="1"/>
            </a:lvl2pPr>
            <a:lvl3pPr marL="1279852" indent="0">
              <a:buNone/>
              <a:defRPr sz="2500" b="1"/>
            </a:lvl3pPr>
            <a:lvl4pPr marL="1919778" indent="0">
              <a:buNone/>
              <a:defRPr sz="2200" b="1"/>
            </a:lvl4pPr>
            <a:lvl5pPr marL="2559705" indent="0">
              <a:buNone/>
              <a:defRPr sz="2200" b="1"/>
            </a:lvl5pPr>
            <a:lvl6pPr marL="3199631" indent="0">
              <a:buNone/>
              <a:defRPr sz="2200" b="1"/>
            </a:lvl6pPr>
            <a:lvl7pPr marL="3839559" indent="0">
              <a:buNone/>
              <a:defRPr sz="2200" b="1"/>
            </a:lvl7pPr>
            <a:lvl8pPr marL="4479485" indent="0">
              <a:buNone/>
              <a:defRPr sz="2200" b="1"/>
            </a:lvl8pPr>
            <a:lvl9pPr marL="5119411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9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3BD93-7DA6-4015-AC40-501C50D9645C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2C6011-62C7-419B-8AB9-B338DE19F06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418CF-436E-4628-9E06-CF01581C30B9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66444-A0B2-4DE2-BD96-30C08025A0A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2BE42-1012-45A3-AC8D-65A991DD5AF2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1C04F-B0F3-437D-8831-63CE7514FFF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2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2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2" y="2009142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39926" indent="0">
              <a:buNone/>
              <a:defRPr sz="1700"/>
            </a:lvl2pPr>
            <a:lvl3pPr marL="1279852" indent="0">
              <a:buNone/>
              <a:defRPr sz="1400"/>
            </a:lvl3pPr>
            <a:lvl4pPr marL="1919778" indent="0">
              <a:buNone/>
              <a:defRPr sz="1300"/>
            </a:lvl4pPr>
            <a:lvl5pPr marL="2559705" indent="0">
              <a:buNone/>
              <a:defRPr sz="1300"/>
            </a:lvl5pPr>
            <a:lvl6pPr marL="3199631" indent="0">
              <a:buNone/>
              <a:defRPr sz="1300"/>
            </a:lvl6pPr>
            <a:lvl7pPr marL="3839559" indent="0">
              <a:buNone/>
              <a:defRPr sz="1300"/>
            </a:lvl7pPr>
            <a:lvl8pPr marL="4479485" indent="0">
              <a:buNone/>
              <a:defRPr sz="1300"/>
            </a:lvl8pPr>
            <a:lvl9pPr marL="5119411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54A7B-1F4C-4420-8294-50DB182B7241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90CCA-EFCE-4C7B-8917-409793F1385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 lIns="127985" tIns="63994" rIns="127985" bIns="63994" rtlCol="0">
            <a:normAutofit/>
          </a:bodyPr>
          <a:lstStyle>
            <a:lvl1pPr marL="0" indent="0">
              <a:buNone/>
              <a:defRPr sz="4500"/>
            </a:lvl1pPr>
            <a:lvl2pPr marL="639926" indent="0">
              <a:buNone/>
              <a:defRPr sz="3900"/>
            </a:lvl2pPr>
            <a:lvl3pPr marL="1279852" indent="0">
              <a:buNone/>
              <a:defRPr sz="3400"/>
            </a:lvl3pPr>
            <a:lvl4pPr marL="1919778" indent="0">
              <a:buNone/>
              <a:defRPr sz="2800"/>
            </a:lvl4pPr>
            <a:lvl5pPr marL="2559705" indent="0">
              <a:buNone/>
              <a:defRPr sz="2800"/>
            </a:lvl5pPr>
            <a:lvl6pPr marL="3199631" indent="0">
              <a:buNone/>
              <a:defRPr sz="2800"/>
            </a:lvl6pPr>
            <a:lvl7pPr marL="3839559" indent="0">
              <a:buNone/>
              <a:defRPr sz="2800"/>
            </a:lvl7pPr>
            <a:lvl8pPr marL="4479485" indent="0">
              <a:buNone/>
              <a:defRPr sz="2800"/>
            </a:lvl8pPr>
            <a:lvl9pPr marL="5119411" indent="0">
              <a:buNone/>
              <a:defRPr sz="28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39926" indent="0">
              <a:buNone/>
              <a:defRPr sz="1700"/>
            </a:lvl2pPr>
            <a:lvl3pPr marL="1279852" indent="0">
              <a:buNone/>
              <a:defRPr sz="1400"/>
            </a:lvl3pPr>
            <a:lvl4pPr marL="1919778" indent="0">
              <a:buNone/>
              <a:defRPr sz="1300"/>
            </a:lvl4pPr>
            <a:lvl5pPr marL="2559705" indent="0">
              <a:buNone/>
              <a:defRPr sz="1300"/>
            </a:lvl5pPr>
            <a:lvl6pPr marL="3199631" indent="0">
              <a:buNone/>
              <a:defRPr sz="1300"/>
            </a:lvl6pPr>
            <a:lvl7pPr marL="3839559" indent="0">
              <a:buNone/>
              <a:defRPr sz="1300"/>
            </a:lvl7pPr>
            <a:lvl8pPr marL="4479485" indent="0">
              <a:buNone/>
              <a:defRPr sz="1300"/>
            </a:lvl8pPr>
            <a:lvl9pPr marL="5119411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A8549-B533-414D-8193-07BB9357F508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0ED28-AE1E-499B-8728-26F57A7DA0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39763" y="384175"/>
            <a:ext cx="115220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70" tIns="63987" rIns="127970" bIns="639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39763" y="2239963"/>
            <a:ext cx="115220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70" tIns="63987" rIns="127970" bIns="639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39763" y="8899525"/>
            <a:ext cx="29876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70" tIns="63987" rIns="127970" bIns="63987" numCol="1" anchor="ctr" anchorCtr="0" compatLnSpc="1">
            <a:prstTxWarp prst="textNoShape">
              <a:avLst/>
            </a:prstTxWarp>
          </a:bodyPr>
          <a:lstStyle>
            <a:lvl1pPr defTabSz="1277784" eaLnBrk="1" hangingPunct="1">
              <a:defRPr sz="17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9BF8D25-3DF0-40AC-A3FF-31AC55C9926D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373563" y="8899525"/>
            <a:ext cx="40544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70" tIns="63987" rIns="127970" bIns="63987" numCol="1" anchor="ctr" anchorCtr="0" compatLnSpc="1">
            <a:prstTxWarp prst="textNoShape">
              <a:avLst/>
            </a:prstTxWarp>
          </a:bodyPr>
          <a:lstStyle>
            <a:lvl1pPr algn="ctr" defTabSz="1277784" eaLnBrk="1" hangingPunct="1">
              <a:defRPr sz="17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9174163" y="8899525"/>
            <a:ext cx="29876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70" tIns="63987" rIns="127970" bIns="6398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fld id="{CB84A9FA-A661-4D21-BB3E-81B157526B5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1276350" rtl="0" eaLnBrk="0" fontAlgn="base" hangingPunct="0">
        <a:spcBef>
          <a:spcPct val="0"/>
        </a:spcBef>
        <a:spcAft>
          <a:spcPct val="0"/>
        </a:spcAft>
        <a:defRPr sz="62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defTabSz="127635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 New Roman" pitchFamily="18" charset="0"/>
        </a:defRPr>
      </a:lvl2pPr>
      <a:lvl3pPr algn="ctr" defTabSz="127635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 New Roman" pitchFamily="18" charset="0"/>
        </a:defRPr>
      </a:lvl3pPr>
      <a:lvl4pPr algn="ctr" defTabSz="127635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 New Roman" pitchFamily="18" charset="0"/>
        </a:defRPr>
      </a:lvl4pPr>
      <a:lvl5pPr algn="ctr" defTabSz="127635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 New Roman" pitchFamily="18" charset="0"/>
        </a:defRPr>
      </a:lvl5pPr>
      <a:lvl6pPr marL="640003" algn="ctr" defTabSz="1277784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</a:defRPr>
      </a:lvl6pPr>
      <a:lvl7pPr marL="1280006" algn="ctr" defTabSz="1277784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</a:defRPr>
      </a:lvl7pPr>
      <a:lvl8pPr marL="1920009" algn="ctr" defTabSz="1277784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</a:defRPr>
      </a:lvl8pPr>
      <a:lvl9pPr marL="2560013" algn="ctr" defTabSz="1277784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</a:defRPr>
      </a:lvl9pPr>
    </p:titleStyle>
    <p:bodyStyle>
      <a:lvl1pPr marL="476250" indent="-476250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1033463" indent="-393700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593850" indent="-314325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2233613" indent="-315913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876550" indent="-315913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3519594" indent="-319963" algn="l" defTabSz="127985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520" indent="-319963" algn="l" defTabSz="127985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449" indent="-319963" algn="l" defTabSz="127985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375" indent="-319963" algn="l" defTabSz="127985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26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852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778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705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631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559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485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9411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57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заставка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 txBox="1">
            <a:spLocks noRot="1" noChangeArrowheads="1"/>
          </p:cNvSpPr>
          <p:nvPr/>
        </p:nvSpPr>
        <p:spPr>
          <a:xfrm>
            <a:off x="0" y="3768725"/>
            <a:ext cx="13011150" cy="9601200"/>
          </a:xfrm>
          <a:prstGeom prst="rect">
            <a:avLst/>
          </a:prstGeom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180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СТРУКТУРА И СОДЕРЖАНИЕ</a:t>
            </a:r>
          </a:p>
          <a:p>
            <a:pPr algn="ctr" eaLnBrk="1" hangingPunct="1">
              <a:spcAft>
                <a:spcPts val="180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ЭЛЕКТРОННОГО ПАСПОРТА </a:t>
            </a:r>
          </a:p>
          <a:p>
            <a:pPr algn="ctr" eaLnBrk="1" hangingPunct="1">
              <a:spcAft>
                <a:spcPts val="180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СОЦИАЛЬНО ЗНАЧИМОГО ОБЪЕКТА</a:t>
            </a:r>
          </a:p>
          <a:p>
            <a:pPr algn="ctr" eaLnBrk="1" hangingPunct="1">
              <a:spcAft>
                <a:spcPts val="180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МОУ «Школа-гимназия №6» </a:t>
            </a:r>
          </a:p>
          <a:p>
            <a:pPr algn="ctr" eaLnBrk="1" hangingPunct="1">
              <a:spcAft>
                <a:spcPts val="180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г. Джанкоя</a:t>
            </a:r>
          </a:p>
          <a:p>
            <a:pPr algn="ctr" eaLnBrk="1" hangingPunct="1">
              <a:spcAft>
                <a:spcPts val="1800"/>
              </a:spcAft>
              <a:defRPr/>
            </a:pP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703638" y="1704975"/>
            <a:ext cx="5865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5400" b="1">
                <a:solidFill>
                  <a:srgbClr val="FFFF00"/>
                </a:solidFill>
                <a:latin typeface="Times New Roman" pitchFamily="18" charset="0"/>
              </a:rPr>
              <a:t>Приложение № 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 txBox="1">
            <a:spLocks noChangeArrowheads="1"/>
          </p:cNvSpPr>
          <p:nvPr/>
        </p:nvSpPr>
        <p:spPr bwMode="auto">
          <a:xfrm>
            <a:off x="0" y="0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36" tIns="55219" rIns="110436" bIns="55219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объекта)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395788" y="7321550"/>
            <a:ext cx="5032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 eaLnBrk="1" hangingPunct="1">
              <a:spcBef>
                <a:spcPct val="50000"/>
              </a:spcBef>
            </a:pPr>
            <a:r>
              <a:rPr lang="ru-RU" altLang="ru-RU" sz="1200"/>
              <a:t>Склад</a:t>
            </a:r>
          </a:p>
        </p:txBody>
      </p:sp>
      <p:grpSp>
        <p:nvGrpSpPr>
          <p:cNvPr id="17413" name="Группа 25"/>
          <p:cNvGrpSpPr>
            <a:grpSpLocks/>
          </p:cNvGrpSpPr>
          <p:nvPr/>
        </p:nvGrpSpPr>
        <p:grpSpPr bwMode="auto">
          <a:xfrm>
            <a:off x="4756150" y="5230813"/>
            <a:ext cx="860425" cy="579437"/>
            <a:chOff x="4972040" y="5230022"/>
            <a:chExt cx="857256" cy="580234"/>
          </a:xfrm>
        </p:grpSpPr>
        <p:grpSp>
          <p:nvGrpSpPr>
            <p:cNvPr id="17416" name="Группа 23"/>
            <p:cNvGrpSpPr>
              <a:grpSpLocks/>
            </p:cNvGrpSpPr>
            <p:nvPr/>
          </p:nvGrpSpPr>
          <p:grpSpPr bwMode="auto">
            <a:xfrm>
              <a:off x="5543544" y="5230022"/>
              <a:ext cx="285752" cy="580234"/>
              <a:chOff x="5543544" y="5230022"/>
              <a:chExt cx="285752" cy="580234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5543017" y="5371503"/>
                <a:ext cx="286279" cy="2861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232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  <p:cxnSp>
            <p:nvCxnSpPr>
              <p:cNvPr id="19" name="Прямая соединительная линия 18"/>
              <p:cNvCxnSpPr>
                <a:stCxn id="6" idx="2"/>
                <a:endCxn id="6" idx="6"/>
              </p:cNvCxnSpPr>
              <p:nvPr/>
            </p:nvCxnSpPr>
            <p:spPr>
              <a:xfrm rot="10800000" flipH="1">
                <a:off x="5543017" y="5514575"/>
                <a:ext cx="286279" cy="1590"/>
              </a:xfrm>
              <a:prstGeom prst="line">
                <a:avLst/>
              </a:prstGeom>
              <a:ln>
                <a:solidFill>
                  <a:srgbClr val="2323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Полилиния 19"/>
              <p:cNvSpPr/>
              <p:nvPr/>
            </p:nvSpPr>
            <p:spPr>
              <a:xfrm>
                <a:off x="5550925" y="5514575"/>
                <a:ext cx="273627" cy="138303"/>
              </a:xfrm>
              <a:custGeom>
                <a:avLst/>
                <a:gdLst>
                  <a:gd name="connsiteX0" fmla="*/ 0 w 273844"/>
                  <a:gd name="connsiteY0" fmla="*/ 2381 h 138113"/>
                  <a:gd name="connsiteX1" fmla="*/ 273844 w 273844"/>
                  <a:gd name="connsiteY1" fmla="*/ 0 h 138113"/>
                  <a:gd name="connsiteX2" fmla="*/ 269081 w 273844"/>
                  <a:gd name="connsiteY2" fmla="*/ 57150 h 138113"/>
                  <a:gd name="connsiteX3" fmla="*/ 247650 w 273844"/>
                  <a:gd name="connsiteY3" fmla="*/ 85725 h 138113"/>
                  <a:gd name="connsiteX4" fmla="*/ 202406 w 273844"/>
                  <a:gd name="connsiteY4" fmla="*/ 123825 h 138113"/>
                  <a:gd name="connsiteX5" fmla="*/ 135731 w 273844"/>
                  <a:gd name="connsiteY5" fmla="*/ 138113 h 138113"/>
                  <a:gd name="connsiteX6" fmla="*/ 54769 w 273844"/>
                  <a:gd name="connsiteY6" fmla="*/ 114300 h 138113"/>
                  <a:gd name="connsiteX7" fmla="*/ 23812 w 273844"/>
                  <a:gd name="connsiteY7" fmla="*/ 78581 h 138113"/>
                  <a:gd name="connsiteX8" fmla="*/ 0 w 273844"/>
                  <a:gd name="connsiteY8" fmla="*/ 2381 h 138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844" h="138113">
                    <a:moveTo>
                      <a:pt x="0" y="2381"/>
                    </a:moveTo>
                    <a:lnTo>
                      <a:pt x="273844" y="0"/>
                    </a:lnTo>
                    <a:lnTo>
                      <a:pt x="269081" y="57150"/>
                    </a:lnTo>
                    <a:lnTo>
                      <a:pt x="247650" y="85725"/>
                    </a:lnTo>
                    <a:lnTo>
                      <a:pt x="202406" y="123825"/>
                    </a:lnTo>
                    <a:lnTo>
                      <a:pt x="135731" y="138113"/>
                    </a:lnTo>
                    <a:lnTo>
                      <a:pt x="54769" y="114300"/>
                    </a:lnTo>
                    <a:lnTo>
                      <a:pt x="23812" y="78581"/>
                    </a:lnTo>
                    <a:lnTo>
                      <a:pt x="0" y="2381"/>
                    </a:lnTo>
                    <a:close/>
                  </a:path>
                </a:pathLst>
              </a:custGeom>
              <a:solidFill>
                <a:srgbClr val="2323E3"/>
              </a:solidFill>
              <a:ln>
                <a:solidFill>
                  <a:srgbClr val="232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  <p:cxnSp>
            <p:nvCxnSpPr>
              <p:cNvPr id="22" name="Прямая соединительная линия 21"/>
              <p:cNvCxnSpPr>
                <a:stCxn id="6" idx="0"/>
              </p:cNvCxnSpPr>
              <p:nvPr/>
            </p:nvCxnSpPr>
            <p:spPr>
              <a:xfrm rot="5400000" flipH="1" flipV="1">
                <a:off x="5614621" y="5300767"/>
                <a:ext cx="143072" cy="1581"/>
              </a:xfrm>
              <a:prstGeom prst="line">
                <a:avLst/>
              </a:prstGeom>
              <a:ln>
                <a:solidFill>
                  <a:srgbClr val="2323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 flipH="1" flipV="1">
                <a:off x="5616202" y="5737930"/>
                <a:ext cx="143072" cy="1582"/>
              </a:xfrm>
              <a:prstGeom prst="line">
                <a:avLst/>
              </a:prstGeom>
              <a:ln>
                <a:solidFill>
                  <a:srgbClr val="2323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17" name="TextBox 24"/>
            <p:cNvSpPr txBox="1">
              <a:spLocks noChangeArrowheads="1"/>
            </p:cNvSpPr>
            <p:nvPr/>
          </p:nvSpPr>
          <p:spPr bwMode="auto">
            <a:xfrm>
              <a:off x="4972040" y="5371504"/>
              <a:ext cx="714380" cy="275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200"/>
                <a:t>ПГ-46</a:t>
              </a:r>
            </a:p>
          </p:txBody>
        </p:sp>
      </p:grpSp>
      <p:sp>
        <p:nvSpPr>
          <p:cNvPr id="17414" name="Text Box 5"/>
          <p:cNvSpPr txBox="1">
            <a:spLocks noChangeArrowheads="1"/>
          </p:cNvSpPr>
          <p:nvPr/>
        </p:nvSpPr>
        <p:spPr bwMode="auto">
          <a:xfrm rot="5400000">
            <a:off x="3915569" y="4002882"/>
            <a:ext cx="9794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 eaLnBrk="1" hangingPunct="1">
              <a:spcBef>
                <a:spcPct val="50000"/>
              </a:spcBef>
            </a:pPr>
            <a:r>
              <a:rPr lang="ru-RU" altLang="ru-RU" sz="1200"/>
              <a:t>Котельная</a:t>
            </a:r>
          </a:p>
        </p:txBody>
      </p:sp>
      <p:sp>
        <p:nvSpPr>
          <p:cNvPr id="17415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3.2.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6" y="1258888"/>
            <a:ext cx="12771884" cy="83423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 txBox="1">
            <a:spLocks noChangeArrowheads="1"/>
          </p:cNvSpPr>
          <p:nvPr/>
        </p:nvSpPr>
        <p:spPr bwMode="auto">
          <a:xfrm>
            <a:off x="0" y="0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36" tIns="55219" rIns="110436" bIns="55219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объекта)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395788" y="7321550"/>
            <a:ext cx="5032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 eaLnBrk="1" hangingPunct="1">
              <a:spcBef>
                <a:spcPct val="50000"/>
              </a:spcBef>
            </a:pPr>
            <a:r>
              <a:rPr lang="ru-RU" altLang="ru-RU" sz="1200"/>
              <a:t>Склад</a:t>
            </a:r>
          </a:p>
        </p:txBody>
      </p:sp>
      <p:grpSp>
        <p:nvGrpSpPr>
          <p:cNvPr id="17413" name="Группа 25"/>
          <p:cNvGrpSpPr>
            <a:grpSpLocks/>
          </p:cNvGrpSpPr>
          <p:nvPr/>
        </p:nvGrpSpPr>
        <p:grpSpPr bwMode="auto">
          <a:xfrm>
            <a:off x="4756150" y="5230813"/>
            <a:ext cx="860425" cy="579437"/>
            <a:chOff x="4972040" y="5230022"/>
            <a:chExt cx="857256" cy="580234"/>
          </a:xfrm>
        </p:grpSpPr>
        <p:grpSp>
          <p:nvGrpSpPr>
            <p:cNvPr id="17416" name="Группа 23"/>
            <p:cNvGrpSpPr>
              <a:grpSpLocks/>
            </p:cNvGrpSpPr>
            <p:nvPr/>
          </p:nvGrpSpPr>
          <p:grpSpPr bwMode="auto">
            <a:xfrm>
              <a:off x="5543544" y="5230022"/>
              <a:ext cx="285752" cy="580234"/>
              <a:chOff x="5543544" y="5230022"/>
              <a:chExt cx="285752" cy="580234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5543017" y="5371503"/>
                <a:ext cx="286279" cy="2861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232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  <p:cxnSp>
            <p:nvCxnSpPr>
              <p:cNvPr id="19" name="Прямая соединительная линия 18"/>
              <p:cNvCxnSpPr>
                <a:stCxn id="6" idx="2"/>
                <a:endCxn id="6" idx="6"/>
              </p:cNvCxnSpPr>
              <p:nvPr/>
            </p:nvCxnSpPr>
            <p:spPr>
              <a:xfrm rot="10800000" flipH="1">
                <a:off x="5543017" y="5514575"/>
                <a:ext cx="286279" cy="1590"/>
              </a:xfrm>
              <a:prstGeom prst="line">
                <a:avLst/>
              </a:prstGeom>
              <a:ln>
                <a:solidFill>
                  <a:srgbClr val="2323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Полилиния 19"/>
              <p:cNvSpPr/>
              <p:nvPr/>
            </p:nvSpPr>
            <p:spPr>
              <a:xfrm>
                <a:off x="5550925" y="5514575"/>
                <a:ext cx="273627" cy="138303"/>
              </a:xfrm>
              <a:custGeom>
                <a:avLst/>
                <a:gdLst>
                  <a:gd name="connsiteX0" fmla="*/ 0 w 273844"/>
                  <a:gd name="connsiteY0" fmla="*/ 2381 h 138113"/>
                  <a:gd name="connsiteX1" fmla="*/ 273844 w 273844"/>
                  <a:gd name="connsiteY1" fmla="*/ 0 h 138113"/>
                  <a:gd name="connsiteX2" fmla="*/ 269081 w 273844"/>
                  <a:gd name="connsiteY2" fmla="*/ 57150 h 138113"/>
                  <a:gd name="connsiteX3" fmla="*/ 247650 w 273844"/>
                  <a:gd name="connsiteY3" fmla="*/ 85725 h 138113"/>
                  <a:gd name="connsiteX4" fmla="*/ 202406 w 273844"/>
                  <a:gd name="connsiteY4" fmla="*/ 123825 h 138113"/>
                  <a:gd name="connsiteX5" fmla="*/ 135731 w 273844"/>
                  <a:gd name="connsiteY5" fmla="*/ 138113 h 138113"/>
                  <a:gd name="connsiteX6" fmla="*/ 54769 w 273844"/>
                  <a:gd name="connsiteY6" fmla="*/ 114300 h 138113"/>
                  <a:gd name="connsiteX7" fmla="*/ 23812 w 273844"/>
                  <a:gd name="connsiteY7" fmla="*/ 78581 h 138113"/>
                  <a:gd name="connsiteX8" fmla="*/ 0 w 273844"/>
                  <a:gd name="connsiteY8" fmla="*/ 2381 h 138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844" h="138113">
                    <a:moveTo>
                      <a:pt x="0" y="2381"/>
                    </a:moveTo>
                    <a:lnTo>
                      <a:pt x="273844" y="0"/>
                    </a:lnTo>
                    <a:lnTo>
                      <a:pt x="269081" y="57150"/>
                    </a:lnTo>
                    <a:lnTo>
                      <a:pt x="247650" y="85725"/>
                    </a:lnTo>
                    <a:lnTo>
                      <a:pt x="202406" y="123825"/>
                    </a:lnTo>
                    <a:lnTo>
                      <a:pt x="135731" y="138113"/>
                    </a:lnTo>
                    <a:lnTo>
                      <a:pt x="54769" y="114300"/>
                    </a:lnTo>
                    <a:lnTo>
                      <a:pt x="23812" y="78581"/>
                    </a:lnTo>
                    <a:lnTo>
                      <a:pt x="0" y="2381"/>
                    </a:lnTo>
                    <a:close/>
                  </a:path>
                </a:pathLst>
              </a:custGeom>
              <a:solidFill>
                <a:srgbClr val="2323E3"/>
              </a:solidFill>
              <a:ln>
                <a:solidFill>
                  <a:srgbClr val="232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  <p:cxnSp>
            <p:nvCxnSpPr>
              <p:cNvPr id="22" name="Прямая соединительная линия 21"/>
              <p:cNvCxnSpPr>
                <a:stCxn id="6" idx="0"/>
              </p:cNvCxnSpPr>
              <p:nvPr/>
            </p:nvCxnSpPr>
            <p:spPr>
              <a:xfrm rot="5400000" flipH="1" flipV="1">
                <a:off x="5614621" y="5300767"/>
                <a:ext cx="143072" cy="1581"/>
              </a:xfrm>
              <a:prstGeom prst="line">
                <a:avLst/>
              </a:prstGeom>
              <a:ln>
                <a:solidFill>
                  <a:srgbClr val="2323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 flipH="1" flipV="1">
                <a:off x="5616202" y="5737930"/>
                <a:ext cx="143072" cy="1582"/>
              </a:xfrm>
              <a:prstGeom prst="line">
                <a:avLst/>
              </a:prstGeom>
              <a:ln>
                <a:solidFill>
                  <a:srgbClr val="2323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17" name="TextBox 24"/>
            <p:cNvSpPr txBox="1">
              <a:spLocks noChangeArrowheads="1"/>
            </p:cNvSpPr>
            <p:nvPr/>
          </p:nvSpPr>
          <p:spPr bwMode="auto">
            <a:xfrm>
              <a:off x="4972040" y="5371504"/>
              <a:ext cx="714380" cy="275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200"/>
                <a:t>ПГ-46</a:t>
              </a:r>
            </a:p>
          </p:txBody>
        </p:sp>
      </p:grpSp>
      <p:sp>
        <p:nvSpPr>
          <p:cNvPr id="17414" name="Text Box 5"/>
          <p:cNvSpPr txBox="1">
            <a:spLocks noChangeArrowheads="1"/>
          </p:cNvSpPr>
          <p:nvPr/>
        </p:nvSpPr>
        <p:spPr bwMode="auto">
          <a:xfrm rot="5400000">
            <a:off x="3915569" y="4002882"/>
            <a:ext cx="9794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 eaLnBrk="1" hangingPunct="1">
              <a:spcBef>
                <a:spcPct val="50000"/>
              </a:spcBef>
            </a:pPr>
            <a:r>
              <a:rPr lang="ru-RU" altLang="ru-RU" sz="1200"/>
              <a:t>Котельная</a:t>
            </a:r>
          </a:p>
        </p:txBody>
      </p:sp>
      <p:sp>
        <p:nvSpPr>
          <p:cNvPr id="17415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3.2.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D849E77-AFA9-FD3B-4422-69234E541D42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46002" y="1258889"/>
            <a:ext cx="11931462" cy="76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609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36" tIns="55219" rIns="110436" bIns="55219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построек на территории объекта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 1-го этажа объекта)</a:t>
            </a:r>
          </a:p>
        </p:txBody>
      </p:sp>
      <p:sp>
        <p:nvSpPr>
          <p:cNvPr id="18440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3.3.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410103-8B33-89CC-DF7A-171B42970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262"/>
          <a:stretch/>
        </p:blipFill>
        <p:spPr>
          <a:xfrm>
            <a:off x="496144" y="1290936"/>
            <a:ext cx="11809312" cy="79594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36" tIns="55219" rIns="110436" bIns="55219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построек на территории объекта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 2-го этажа объекта)</a:t>
            </a:r>
          </a:p>
        </p:txBody>
      </p:sp>
      <p:sp>
        <p:nvSpPr>
          <p:cNvPr id="18440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3.3.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77938"/>
            <a:ext cx="12801600" cy="84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5402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36" tIns="55219" rIns="110436" bIns="55219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построек на территории объекта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 3-го этажа объекта)</a:t>
            </a:r>
          </a:p>
        </p:txBody>
      </p:sp>
      <p:sp>
        <p:nvSpPr>
          <p:cNvPr id="18440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3.3.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8413"/>
            <a:ext cx="12801600" cy="83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6844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36" tIns="55219" rIns="110436" bIns="55219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построек на территории объекта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 2-го этажа объекта)</a:t>
            </a:r>
          </a:p>
        </p:txBody>
      </p:sp>
      <p:sp>
        <p:nvSpPr>
          <p:cNvPr id="18440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3.3.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8413"/>
            <a:ext cx="12801600" cy="83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7313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0004" name="Group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8082646"/>
              </p:ext>
            </p:extLst>
          </p:nvPr>
        </p:nvGraphicFramePr>
        <p:xfrm>
          <a:off x="192088" y="1101725"/>
          <a:ext cx="12417425" cy="5711129"/>
        </p:xfrm>
        <a:graphic>
          <a:graphicData uri="http://schemas.openxmlformats.org/drawingml/2006/table">
            <a:tbl>
              <a:tblPr/>
              <a:tblGrid>
                <a:gridCol w="8048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277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3716138423"/>
                    </a:ext>
                  </a:extLst>
                </a:gridCol>
                <a:gridCol w="3448472">
                  <a:extLst>
                    <a:ext uri="{9D8B030D-6E8A-4147-A177-3AD203B41FA5}">
                      <a16:colId xmlns:a16="http://schemas.microsoft.com/office/drawing/2014/main" xmlns="" val="2947769641"/>
                    </a:ext>
                  </a:extLst>
                </a:gridCol>
              </a:tblGrid>
              <a:tr h="993775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риска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641350" marR="0" lvl="1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риска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Временные показатели риска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038">
                <a:tc gridSpan="4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транспорте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 возникновения ЧС на объектах автомобильного транспорта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– Декабрь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объектах железнодорожного транспорта 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объектах воздушного транспорта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объектах речного транспорта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 - Октябрь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4475">
                <a:tc gridSpan="4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техногенного характера</a:t>
                      </a: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военных ПОО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системах тепло-, водоснабжения 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электросетях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pSp>
        <p:nvGrpSpPr>
          <p:cNvPr id="21563" name="Прямоугольник 7"/>
          <p:cNvGrpSpPr>
            <a:grpSpLocks/>
          </p:cNvGrpSpPr>
          <p:nvPr/>
        </p:nvGrpSpPr>
        <p:grpSpPr bwMode="auto">
          <a:xfrm>
            <a:off x="6405563" y="2393950"/>
            <a:ext cx="2749550" cy="604838"/>
            <a:chOff x="2158" y="1156"/>
            <a:chExt cx="1237" cy="272"/>
          </a:xfrm>
        </p:grpSpPr>
        <p:pic>
          <p:nvPicPr>
            <p:cNvPr id="21591" name="Прямоугольник 7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8" y="1156"/>
              <a:ext cx="1237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92" name="Text Box 90"/>
            <p:cNvSpPr txBox="1">
              <a:spLocks noChangeArrowheads="1"/>
            </p:cNvSpPr>
            <p:nvPr/>
          </p:nvSpPr>
          <p:spPr bwMode="auto">
            <a:xfrm>
              <a:off x="2172" y="1170"/>
              <a:ext cx="1211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6599238" y="2474913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21567" name="Прямоугольник 22"/>
          <p:cNvGrpSpPr>
            <a:grpSpLocks/>
          </p:cNvGrpSpPr>
          <p:nvPr/>
        </p:nvGrpSpPr>
        <p:grpSpPr bwMode="auto">
          <a:xfrm>
            <a:off x="6402388" y="2971800"/>
            <a:ext cx="2755900" cy="612775"/>
            <a:chOff x="2150" y="1425"/>
            <a:chExt cx="1241" cy="276"/>
          </a:xfrm>
        </p:grpSpPr>
        <p:pic>
          <p:nvPicPr>
            <p:cNvPr id="21587" name="Прямоугольник 2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50" y="1425"/>
              <a:ext cx="1241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88" name="Text Box 106"/>
            <p:cNvSpPr txBox="1">
              <a:spLocks noChangeArrowheads="1"/>
            </p:cNvSpPr>
            <p:nvPr/>
          </p:nvSpPr>
          <p:spPr bwMode="auto">
            <a:xfrm>
              <a:off x="2166" y="1441"/>
              <a:ext cx="121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6599238" y="3065463"/>
            <a:ext cx="232568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21569" name="Прямоугольник 25"/>
          <p:cNvGrpSpPr>
            <a:grpSpLocks/>
          </p:cNvGrpSpPr>
          <p:nvPr/>
        </p:nvGrpSpPr>
        <p:grpSpPr bwMode="auto">
          <a:xfrm>
            <a:off x="6418263" y="3570288"/>
            <a:ext cx="2749550" cy="688975"/>
            <a:chOff x="2158" y="1701"/>
            <a:chExt cx="1237" cy="257"/>
          </a:xfrm>
        </p:grpSpPr>
        <p:pic>
          <p:nvPicPr>
            <p:cNvPr id="21585" name="Прямоугольник 2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58" y="1701"/>
              <a:ext cx="1237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86" name="Text Box 110"/>
            <p:cNvSpPr txBox="1">
              <a:spLocks noChangeArrowheads="1"/>
            </p:cNvSpPr>
            <p:nvPr/>
          </p:nvSpPr>
          <p:spPr bwMode="auto">
            <a:xfrm>
              <a:off x="2172" y="1718"/>
              <a:ext cx="1211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21570" name="Прямоугольник 28"/>
          <p:cNvGrpSpPr>
            <a:grpSpLocks/>
          </p:cNvGrpSpPr>
          <p:nvPr/>
        </p:nvGrpSpPr>
        <p:grpSpPr bwMode="auto">
          <a:xfrm>
            <a:off x="6424613" y="4140200"/>
            <a:ext cx="2749550" cy="657225"/>
            <a:chOff x="2158" y="2196"/>
            <a:chExt cx="1237" cy="296"/>
          </a:xfrm>
        </p:grpSpPr>
        <p:pic>
          <p:nvPicPr>
            <p:cNvPr id="21583" name="Прямоугольник 28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8" y="2196"/>
              <a:ext cx="1237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84" name="Text Box 113"/>
            <p:cNvSpPr txBox="1">
              <a:spLocks noChangeArrowheads="1"/>
            </p:cNvSpPr>
            <p:nvPr/>
          </p:nvSpPr>
          <p:spPr bwMode="auto">
            <a:xfrm>
              <a:off x="2173" y="2211"/>
              <a:ext cx="121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6605588" y="4297363"/>
            <a:ext cx="24336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Повышенный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-3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21572" name="Прямоугольник 31"/>
          <p:cNvGrpSpPr>
            <a:grpSpLocks/>
          </p:cNvGrpSpPr>
          <p:nvPr/>
        </p:nvGrpSpPr>
        <p:grpSpPr bwMode="auto">
          <a:xfrm>
            <a:off x="6412228" y="5619056"/>
            <a:ext cx="2749550" cy="636587"/>
            <a:chOff x="2158" y="3168"/>
            <a:chExt cx="1237" cy="265"/>
          </a:xfrm>
        </p:grpSpPr>
        <p:pic>
          <p:nvPicPr>
            <p:cNvPr id="21581" name="Прямоугольник 31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58" y="3168"/>
              <a:ext cx="1237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82" name="Text Box 117"/>
            <p:cNvSpPr txBox="1">
              <a:spLocks noChangeArrowheads="1"/>
            </p:cNvSpPr>
            <p:nvPr/>
          </p:nvSpPr>
          <p:spPr bwMode="auto">
            <a:xfrm>
              <a:off x="2172" y="3183"/>
              <a:ext cx="1211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3" name="Прямоугольник 32"/>
          <p:cNvSpPr>
            <a:spLocks noChangeArrowheads="1"/>
          </p:cNvSpPr>
          <p:nvPr/>
        </p:nvSpPr>
        <p:spPr bwMode="auto">
          <a:xfrm>
            <a:off x="6673849" y="5753330"/>
            <a:ext cx="237331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21574" name="Прямоугольник 40"/>
          <p:cNvGrpSpPr>
            <a:grpSpLocks/>
          </p:cNvGrpSpPr>
          <p:nvPr/>
        </p:nvGrpSpPr>
        <p:grpSpPr bwMode="auto">
          <a:xfrm>
            <a:off x="6424613" y="6256436"/>
            <a:ext cx="2749550" cy="555625"/>
            <a:chOff x="2158" y="3421"/>
            <a:chExt cx="1237" cy="292"/>
          </a:xfrm>
        </p:grpSpPr>
        <p:pic>
          <p:nvPicPr>
            <p:cNvPr id="21579" name="Прямоугольник 40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58" y="3421"/>
              <a:ext cx="1237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80" name="Text Box 121"/>
            <p:cNvSpPr txBox="1">
              <a:spLocks noChangeArrowheads="1"/>
            </p:cNvSpPr>
            <p:nvPr/>
          </p:nvSpPr>
          <p:spPr bwMode="auto">
            <a:xfrm>
              <a:off x="2172" y="3437"/>
              <a:ext cx="1211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2" name="Прямоугольник 41"/>
          <p:cNvSpPr>
            <a:spLocks noChangeArrowheads="1"/>
          </p:cNvSpPr>
          <p:nvPr/>
        </p:nvSpPr>
        <p:spPr bwMode="auto">
          <a:xfrm>
            <a:off x="6683375" y="6324600"/>
            <a:ext cx="23733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6" name="Прямоугольник 45"/>
          <p:cNvSpPr>
            <a:spLocks noChangeArrowheads="1"/>
          </p:cNvSpPr>
          <p:nvPr/>
        </p:nvSpPr>
        <p:spPr bwMode="auto">
          <a:xfrm>
            <a:off x="6640513" y="3656013"/>
            <a:ext cx="23272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1577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0795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20" tIns="45710" rIns="91420" bIns="45710" anchor="ctr"/>
          <a:lstStyle/>
          <a:p>
            <a:pPr algn="ctr" defTabSz="1279525">
              <a:lnSpc>
                <a:spcPct val="80000"/>
              </a:lnSpc>
            </a:pPr>
            <a:r>
              <a:rPr lang="ru-RU" sz="2100" b="1" dirty="0">
                <a:solidFill>
                  <a:srgbClr val="FF0000"/>
                </a:solidFill>
              </a:rPr>
              <a:t>ПАСПОРТ ТЕРРИТОРИИ </a:t>
            </a:r>
            <a:r>
              <a:rPr lang="ru-RU" sz="2100" dirty="0">
                <a:solidFill>
                  <a:srgbClr val="FF0000"/>
                </a:solidFill>
                <a:cs typeface="Times New Roman" pitchFamily="18" charset="0"/>
              </a:rPr>
              <a:t>НАСЕЛЕННОГО ПУНКТА</a:t>
            </a:r>
          </a:p>
          <a:p>
            <a:pPr algn="ctr" defTabSz="1279525">
              <a:lnSpc>
                <a:spcPct val="80000"/>
              </a:lnSpc>
            </a:pPr>
            <a:r>
              <a:rPr lang="ru-RU" sz="2100" dirty="0">
                <a:solidFill>
                  <a:srgbClr val="FF0000"/>
                </a:solidFill>
                <a:cs typeface="Times New Roman" pitchFamily="18" charset="0"/>
              </a:rPr>
              <a:t>ИВАНОВО  БОТЛИХСКОГО МУНИЦИПАЛЬНОГО РАЙОНА</a:t>
            </a:r>
          </a:p>
          <a:p>
            <a:pPr algn="ctr" defTabSz="1279525">
              <a:lnSpc>
                <a:spcPct val="80000"/>
              </a:lnSpc>
            </a:pPr>
            <a:r>
              <a:rPr lang="ru-RU" sz="2100" b="1" dirty="0">
                <a:solidFill>
                  <a:srgbClr val="0000FF"/>
                </a:solidFill>
              </a:rPr>
              <a:t>(Оценка защищенности, исходя из рисков возникновения ЧС)</a:t>
            </a:r>
          </a:p>
        </p:txBody>
      </p:sp>
      <p:sp>
        <p:nvSpPr>
          <p:cNvPr id="21578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3.4.</a:t>
            </a:r>
          </a:p>
        </p:txBody>
      </p:sp>
      <p:grpSp>
        <p:nvGrpSpPr>
          <p:cNvPr id="34" name="Прямоугольник 40"/>
          <p:cNvGrpSpPr>
            <a:grpSpLocks/>
          </p:cNvGrpSpPr>
          <p:nvPr/>
        </p:nvGrpSpPr>
        <p:grpSpPr bwMode="auto">
          <a:xfrm>
            <a:off x="6443347" y="5035672"/>
            <a:ext cx="2749550" cy="555625"/>
            <a:chOff x="2158" y="3421"/>
            <a:chExt cx="1237" cy="292"/>
          </a:xfrm>
        </p:grpSpPr>
        <p:pic>
          <p:nvPicPr>
            <p:cNvPr id="35" name="Прямоугольник 40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58" y="3421"/>
              <a:ext cx="1237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 Box 121"/>
            <p:cNvSpPr txBox="1">
              <a:spLocks noChangeArrowheads="1"/>
            </p:cNvSpPr>
            <p:nvPr/>
          </p:nvSpPr>
          <p:spPr bwMode="auto">
            <a:xfrm>
              <a:off x="2172" y="3437"/>
              <a:ext cx="1211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546263" y="5154787"/>
            <a:ext cx="2630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1080" name="Group 1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3364939"/>
              </p:ext>
            </p:extLst>
          </p:nvPr>
        </p:nvGraphicFramePr>
        <p:xfrm>
          <a:off x="200025" y="2174875"/>
          <a:ext cx="12401553" cy="1764821"/>
        </p:xfrm>
        <a:graphic>
          <a:graphicData uri="http://schemas.openxmlformats.org/drawingml/2006/table">
            <a:tbl>
              <a:tblPr/>
              <a:tblGrid>
                <a:gridCol w="1027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737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3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64474">
                  <a:extLst>
                    <a:ext uri="{9D8B030D-6E8A-4147-A177-3AD203B41FA5}">
                      <a16:colId xmlns:a16="http://schemas.microsoft.com/office/drawing/2014/main" xmlns="" val="697257030"/>
                    </a:ext>
                  </a:extLst>
                </a:gridCol>
              </a:tblGrid>
              <a:tr h="51209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канализационных сетях</a:t>
                      </a: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Риски возникновения техногенных пожаров</a:t>
                      </a:r>
                    </a:p>
                    <a:p>
                      <a:endParaRPr lang="ru-RU" dirty="0"/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Январь - Декабрь</a:t>
                      </a: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Риски возникновения гидродинамических аварий</a:t>
                      </a: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381081" name="Group 153"/>
          <p:cNvGraphicFramePr>
            <a:graphicFrameLocks noGrp="1"/>
          </p:cNvGraphicFramePr>
          <p:nvPr/>
        </p:nvGraphicFramePr>
        <p:xfrm>
          <a:off x="200025" y="1084263"/>
          <a:ext cx="12401550" cy="1096327"/>
        </p:xfrm>
        <a:graphic>
          <a:graphicData uri="http://schemas.openxmlformats.org/drawingml/2006/table">
            <a:tbl>
              <a:tblPr/>
              <a:tblGrid>
                <a:gridCol w="1016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644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96327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риска</a:t>
                      </a: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риска</a:t>
                      </a: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Временные показатели риска</a:t>
                      </a: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81083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7221383"/>
              </p:ext>
            </p:extLst>
          </p:nvPr>
        </p:nvGraphicFramePr>
        <p:xfrm>
          <a:off x="204809" y="4042658"/>
          <a:ext cx="12401550" cy="1422401"/>
        </p:xfrm>
        <a:graphic>
          <a:graphicData uri="http://schemas.openxmlformats.org/drawingml/2006/table">
            <a:tbl>
              <a:tblPr/>
              <a:tblGrid>
                <a:gridCol w="10117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66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16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4689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55588">
                <a:tc gridSpan="5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природного характера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природного характера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землетрясений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22612" name="Прямоугольник 39"/>
          <p:cNvGrpSpPr>
            <a:grpSpLocks/>
          </p:cNvGrpSpPr>
          <p:nvPr/>
        </p:nvGrpSpPr>
        <p:grpSpPr bwMode="auto">
          <a:xfrm>
            <a:off x="6323034" y="4293483"/>
            <a:ext cx="2827337" cy="581025"/>
            <a:chOff x="2158" y="3494"/>
            <a:chExt cx="1271" cy="262"/>
          </a:xfrm>
        </p:grpSpPr>
        <p:pic>
          <p:nvPicPr>
            <p:cNvPr id="22659" name="Прямоугольник 39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660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6519884" y="4339521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22614" name="Прямоугольник 42"/>
          <p:cNvGrpSpPr>
            <a:grpSpLocks/>
          </p:cNvGrpSpPr>
          <p:nvPr/>
        </p:nvGrpSpPr>
        <p:grpSpPr bwMode="auto">
          <a:xfrm>
            <a:off x="6318271" y="4869746"/>
            <a:ext cx="2817813" cy="615950"/>
            <a:chOff x="2158" y="3744"/>
            <a:chExt cx="1267" cy="296"/>
          </a:xfrm>
        </p:grpSpPr>
        <p:pic>
          <p:nvPicPr>
            <p:cNvPr id="22657" name="Прямоугольник 4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58" y="3744"/>
              <a:ext cx="1267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658" name="Text Box 124"/>
            <p:cNvSpPr txBox="1">
              <a:spLocks noChangeArrowheads="1"/>
            </p:cNvSpPr>
            <p:nvPr/>
          </p:nvSpPr>
          <p:spPr bwMode="auto">
            <a:xfrm>
              <a:off x="2173" y="3759"/>
              <a:ext cx="1242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6583384" y="4974521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22616" name="Прямоугольник 48"/>
          <p:cNvGrpSpPr>
            <a:grpSpLocks/>
          </p:cNvGrpSpPr>
          <p:nvPr/>
        </p:nvGrpSpPr>
        <p:grpSpPr bwMode="auto">
          <a:xfrm>
            <a:off x="6334125" y="2132964"/>
            <a:ext cx="2817812" cy="614363"/>
            <a:chOff x="2158" y="2066"/>
            <a:chExt cx="1267" cy="276"/>
          </a:xfrm>
        </p:grpSpPr>
        <p:pic>
          <p:nvPicPr>
            <p:cNvPr id="22655" name="Прямоугольник 48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58" y="2066"/>
              <a:ext cx="1267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656" name="Text Box 131"/>
            <p:cNvSpPr txBox="1">
              <a:spLocks noChangeArrowheads="1"/>
            </p:cNvSpPr>
            <p:nvPr/>
          </p:nvSpPr>
          <p:spPr bwMode="auto">
            <a:xfrm>
              <a:off x="2173" y="2081"/>
              <a:ext cx="1242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22617" name="Прямоугольник 54"/>
          <p:cNvGrpSpPr>
            <a:grpSpLocks/>
          </p:cNvGrpSpPr>
          <p:nvPr/>
        </p:nvGrpSpPr>
        <p:grpSpPr bwMode="auto">
          <a:xfrm>
            <a:off x="6372224" y="2691764"/>
            <a:ext cx="2817813" cy="612775"/>
            <a:chOff x="2158" y="2573"/>
            <a:chExt cx="1267" cy="276"/>
          </a:xfrm>
        </p:grpSpPr>
        <p:pic>
          <p:nvPicPr>
            <p:cNvPr id="22653" name="Прямоугольник 54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8" y="2573"/>
              <a:ext cx="1267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654" name="Text Box 138"/>
            <p:cNvSpPr txBox="1">
              <a:spLocks noChangeArrowheads="1"/>
            </p:cNvSpPr>
            <p:nvPr/>
          </p:nvSpPr>
          <p:spPr bwMode="auto">
            <a:xfrm>
              <a:off x="2173" y="2587"/>
              <a:ext cx="1242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22618" name="Прямоугольник 60"/>
          <p:cNvGrpSpPr>
            <a:grpSpLocks/>
          </p:cNvGrpSpPr>
          <p:nvPr/>
        </p:nvGrpSpPr>
        <p:grpSpPr bwMode="auto">
          <a:xfrm>
            <a:off x="6350000" y="3300584"/>
            <a:ext cx="2827338" cy="615950"/>
            <a:chOff x="2158" y="3091"/>
            <a:chExt cx="1271" cy="277"/>
          </a:xfrm>
        </p:grpSpPr>
        <p:pic>
          <p:nvPicPr>
            <p:cNvPr id="22651" name="Прямоугольник 60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58" y="3091"/>
              <a:ext cx="1271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652" name="Text Box 144"/>
            <p:cNvSpPr txBox="1">
              <a:spLocks noChangeArrowheads="1"/>
            </p:cNvSpPr>
            <p:nvPr/>
          </p:nvSpPr>
          <p:spPr bwMode="auto">
            <a:xfrm>
              <a:off x="2174" y="3107"/>
              <a:ext cx="1242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6543018" y="3427570"/>
            <a:ext cx="252253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6" name="Прямоугольник 65"/>
          <p:cNvSpPr>
            <a:spLocks noChangeArrowheads="1"/>
          </p:cNvSpPr>
          <p:nvPr/>
        </p:nvSpPr>
        <p:spPr bwMode="auto">
          <a:xfrm>
            <a:off x="6567488" y="2234036"/>
            <a:ext cx="2374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7" name="Прямоугольник 66"/>
          <p:cNvSpPr>
            <a:spLocks noChangeArrowheads="1"/>
          </p:cNvSpPr>
          <p:nvPr/>
        </p:nvSpPr>
        <p:spPr bwMode="auto">
          <a:xfrm>
            <a:off x="6533518" y="2798628"/>
            <a:ext cx="24352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Повышенный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-3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2624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0795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20" tIns="45710" rIns="91420" bIns="45710" anchor="ctr"/>
          <a:lstStyle/>
          <a:p>
            <a:pPr algn="ctr" defTabSz="1279525">
              <a:lnSpc>
                <a:spcPct val="80000"/>
              </a:lnSpc>
            </a:pPr>
            <a:r>
              <a:rPr lang="ru-RU" sz="2100" b="1" dirty="0">
                <a:solidFill>
                  <a:srgbClr val="FF0000"/>
                </a:solidFill>
              </a:rPr>
              <a:t>ПАСПОРТ ТЕРРИТОРИИ </a:t>
            </a:r>
            <a:r>
              <a:rPr lang="ru-RU" sz="2100" dirty="0">
                <a:solidFill>
                  <a:srgbClr val="FF0000"/>
                </a:solidFill>
                <a:cs typeface="Times New Roman" pitchFamily="18" charset="0"/>
              </a:rPr>
              <a:t>НАСЕЛЕННОГО ПУНКТА</a:t>
            </a:r>
          </a:p>
          <a:p>
            <a:pPr algn="ctr" defTabSz="1279525">
              <a:lnSpc>
                <a:spcPct val="80000"/>
              </a:lnSpc>
            </a:pPr>
            <a:r>
              <a:rPr lang="ru-RU" sz="2100" dirty="0">
                <a:solidFill>
                  <a:srgbClr val="FF0000"/>
                </a:solidFill>
                <a:cs typeface="Times New Roman" pitchFamily="18" charset="0"/>
              </a:rPr>
              <a:t>ИВАНОВО  БОТЛИХСКОГО МУНИЦИПАЛЬНОГО РАЙОНА</a:t>
            </a:r>
          </a:p>
          <a:p>
            <a:pPr algn="ctr" defTabSz="1279525">
              <a:lnSpc>
                <a:spcPct val="80000"/>
              </a:lnSpc>
            </a:pPr>
            <a:r>
              <a:rPr lang="ru-RU" sz="2100" b="1" dirty="0">
                <a:solidFill>
                  <a:srgbClr val="0000FF"/>
                </a:solidFill>
              </a:rPr>
              <a:t>(Оценка защищенности, исходя из рисков возникновения ЧС)</a:t>
            </a:r>
          </a:p>
        </p:txBody>
      </p:sp>
      <p:graphicFrame>
        <p:nvGraphicFramePr>
          <p:cNvPr id="381084" name="Group 1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4393003"/>
              </p:ext>
            </p:extLst>
          </p:nvPr>
        </p:nvGraphicFramePr>
        <p:xfrm>
          <a:off x="200046" y="5463471"/>
          <a:ext cx="12401550" cy="1190626"/>
        </p:xfrm>
        <a:graphic>
          <a:graphicData uri="http://schemas.openxmlformats.org/drawingml/2006/table">
            <a:tbl>
              <a:tblPr/>
              <a:tblGrid>
                <a:gridCol w="1027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737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644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возникновений подтоплений (затоплений)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Октябрь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природных пожаров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Ноябрь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22642" name="Прямоугольник 11"/>
          <p:cNvGrpSpPr>
            <a:grpSpLocks/>
          </p:cNvGrpSpPr>
          <p:nvPr/>
        </p:nvGrpSpPr>
        <p:grpSpPr bwMode="auto">
          <a:xfrm>
            <a:off x="6313509" y="5453946"/>
            <a:ext cx="2835275" cy="612775"/>
            <a:chOff x="2154" y="1014"/>
            <a:chExt cx="1233" cy="276"/>
          </a:xfrm>
        </p:grpSpPr>
        <p:pic>
          <p:nvPicPr>
            <p:cNvPr id="22649" name="Прямоугольник 11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54" y="1014"/>
              <a:ext cx="1233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650" name="Text Box 92"/>
            <p:cNvSpPr txBox="1">
              <a:spLocks noChangeArrowheads="1"/>
            </p:cNvSpPr>
            <p:nvPr/>
          </p:nvSpPr>
          <p:spPr bwMode="auto">
            <a:xfrm>
              <a:off x="2170" y="1028"/>
              <a:ext cx="1205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0" tIns="45710" rIns="91420" bIns="45710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22643" name="Прямоугольник 47"/>
          <p:cNvGrpSpPr>
            <a:grpSpLocks/>
          </p:cNvGrpSpPr>
          <p:nvPr/>
        </p:nvGrpSpPr>
        <p:grpSpPr bwMode="auto">
          <a:xfrm>
            <a:off x="6350021" y="6052433"/>
            <a:ext cx="2827338" cy="622300"/>
            <a:chOff x="2158" y="1283"/>
            <a:chExt cx="1225" cy="280"/>
          </a:xfrm>
        </p:grpSpPr>
        <p:pic>
          <p:nvPicPr>
            <p:cNvPr id="22647" name="Прямоугольник 47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58" y="1283"/>
              <a:ext cx="1225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648" name="Text Box 106"/>
            <p:cNvSpPr txBox="1">
              <a:spLocks noChangeArrowheads="1"/>
            </p:cNvSpPr>
            <p:nvPr/>
          </p:nvSpPr>
          <p:spPr bwMode="auto">
            <a:xfrm>
              <a:off x="2173" y="1299"/>
              <a:ext cx="1197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0" tIns="45710" rIns="91420" bIns="45710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6654821" y="5584121"/>
            <a:ext cx="23002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0" rIns="91420" bIns="45710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9" name="Прямоугольник 68"/>
          <p:cNvSpPr>
            <a:spLocks noChangeArrowheads="1"/>
          </p:cNvSpPr>
          <p:nvPr/>
        </p:nvSpPr>
        <p:spPr bwMode="auto">
          <a:xfrm>
            <a:off x="6640534" y="6176258"/>
            <a:ext cx="230187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0" rIns="91420" bIns="45710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2646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3.4.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63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1615928"/>
              </p:ext>
            </p:extLst>
          </p:nvPr>
        </p:nvGraphicFramePr>
        <p:xfrm>
          <a:off x="400050" y="1339850"/>
          <a:ext cx="12001500" cy="8135956"/>
        </p:xfrm>
        <a:graphic>
          <a:graphicData uri="http://schemas.openxmlformats.org/drawingml/2006/table">
            <a:tbl>
              <a:tblPr/>
              <a:tblGrid>
                <a:gridCol w="1000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00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005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99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3996" marB="639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128016" marR="128016" marT="63996" marB="639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128016" marR="128016" marT="63996" marB="639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здания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корпус</a:t>
                      </a:r>
                    </a:p>
                  </a:txBody>
                  <a:tcPr marL="128016" marR="128016" marT="63996" marB="639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огнестойкости здания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степень огнестойкости</a:t>
                      </a:r>
                    </a:p>
                  </a:txBody>
                  <a:tcPr marL="128016" marR="128016" marT="63996" marB="639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5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находящихся людей в здании: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дневное время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ночное время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857</a:t>
                      </a: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детей 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782</a:t>
                      </a: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чел.; сотрудников7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1; детей 0чел.; сотрудников 1 </a:t>
                      </a:r>
                    </a:p>
                  </a:txBody>
                  <a:tcPr marL="128016" marR="128016" marT="63996" marB="639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00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и конструктивные особенности здания: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этажность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высота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 (геометрические)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подвала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чердака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 этажа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3-х этажное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11,75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82,01 * 13.01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конструкции: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Наружные стены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мин. (потеря огнестойкости)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 </a:t>
                      </a: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мин. (потеря несущей 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3584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36" tIns="55219" rIns="110436" bIns="55219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  <p:sp>
        <p:nvSpPr>
          <p:cNvPr id="23585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3.5.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36" tIns="55219" rIns="110436" bIns="55219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  <p:graphicFrame>
        <p:nvGraphicFramePr>
          <p:cNvPr id="24598" name="Group 22"/>
          <p:cNvGraphicFramePr>
            <a:graphicFrameLocks noGrp="1"/>
          </p:cNvGraphicFramePr>
          <p:nvPr/>
        </p:nvGraphicFramePr>
        <p:xfrm>
          <a:off x="257175" y="1349375"/>
          <a:ext cx="12287250" cy="8126413"/>
        </p:xfrm>
        <a:graphic>
          <a:graphicData uri="http://schemas.openxmlformats.org/drawingml/2006/table">
            <a:tbl>
              <a:tblPr/>
              <a:tblGrid>
                <a:gridCol w="1023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61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021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19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п\п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целостнотсти)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(умереннопожароопасные)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целостнотсти)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(умереннопожароопасные)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33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умеренногорючие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умеренноопасные.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нормальногорючие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умеренноопасные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5621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3.5.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заставка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 txBox="1">
            <a:spLocks noRot="1" noChangeArrowheads="1"/>
          </p:cNvSpPr>
          <p:nvPr/>
        </p:nvSpPr>
        <p:spPr>
          <a:xfrm>
            <a:off x="0" y="3121025"/>
            <a:ext cx="13011150" cy="9601200"/>
          </a:xfrm>
          <a:prstGeom prst="rect">
            <a:avLst/>
          </a:prstGeom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180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ЭЛЕКТРОННЫЙ  ПАСПОРТ </a:t>
            </a:r>
          </a:p>
          <a:p>
            <a:pPr algn="ctr" eaLnBrk="1" hangingPunct="1">
              <a:spcAft>
                <a:spcPts val="180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СОЦИАЛЬНО ЗНАЧИМОГО ОБЪЕКТА</a:t>
            </a:r>
          </a:p>
          <a:p>
            <a:pPr algn="ctr" eaLnBrk="1" hangingPunct="1">
              <a:spcAft>
                <a:spcPts val="1800"/>
              </a:spcAft>
              <a:defRPr/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МОУ «Школа-гимназия №6» </a:t>
            </a:r>
          </a:p>
          <a:p>
            <a:pPr algn="ctr" eaLnBrk="1" hangingPunct="1">
              <a:spcAft>
                <a:spcPts val="1800"/>
              </a:spcAft>
              <a:defRPr/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г. Джанкоя</a:t>
            </a:r>
          </a:p>
          <a:p>
            <a:pPr algn="ctr" eaLnBrk="1" hangingPunct="1">
              <a:spcAft>
                <a:spcPts val="1800"/>
              </a:spcAft>
              <a:defRPr/>
            </a:pP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38100" y="7556500"/>
            <a:ext cx="489634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79525" eaLnBrk="1" hangingPunct="1"/>
            <a:r>
              <a:rPr lang="ru-RU" altLang="ru-RU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Ответственный за отработку:</a:t>
            </a:r>
          </a:p>
          <a:p>
            <a:pPr defTabSz="1279525" eaLnBrk="1" hangingPunct="1"/>
            <a:r>
              <a:rPr lang="uk-UA" altLang="ru-RU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Заместитель</a:t>
            </a:r>
            <a:r>
              <a:rPr lang="uk-UA" altLang="ru-RU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директора по ХР</a:t>
            </a:r>
            <a:endParaRPr lang="ru-RU" altLang="ru-RU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79525" eaLnBrk="1" hangingPunct="1"/>
            <a:r>
              <a:rPr lang="ru-RU" altLang="ru-RU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Мельник Людмила Михайловна</a:t>
            </a:r>
            <a:endParaRPr lang="ru-RU" altLang="ru-RU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79525" eaLnBrk="1" hangingPunct="1"/>
            <a:r>
              <a:rPr lang="ru-RU" altLang="ru-RU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Тел.: +7 (</a:t>
            </a:r>
            <a:r>
              <a:rPr lang="ru-RU" altLang="ru-RU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36564) 3-02-50</a:t>
            </a:r>
            <a:endParaRPr lang="ru-RU" altLang="ru-RU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79525" eaLnBrk="1" hangingPunct="1"/>
            <a:r>
              <a:rPr lang="ru-RU" altLang="ru-RU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Моб.: +7 (978) </a:t>
            </a:r>
            <a:r>
              <a:rPr lang="ru-RU" altLang="ru-RU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7729320</a:t>
            </a:r>
            <a:endParaRPr lang="ru-RU" altLang="ru-RU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6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8787154"/>
              </p:ext>
            </p:extLst>
          </p:nvPr>
        </p:nvGraphicFramePr>
        <p:xfrm>
          <a:off x="400050" y="1339850"/>
          <a:ext cx="12001500" cy="7948612"/>
        </p:xfrm>
        <a:graphic>
          <a:graphicData uri="http://schemas.openxmlformats.org/drawingml/2006/table">
            <a:tbl>
              <a:tblPr/>
              <a:tblGrid>
                <a:gridCol w="1000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00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005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36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9" marB="64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128016" marR="128016" marT="64009" marB="64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128016" marR="128016" marT="64009" marB="64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7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5.2.4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нормальногорючие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умеренноопасные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128016" marR="128016" marT="64009" marB="64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и вид противопожарных преград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0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Пути эвакуации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Дверные и оконные проемы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Места отключения электроэнергии, вентиляции, дымоудаления.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Электроэнергия от </a:t>
                      </a:r>
                      <a:r>
                        <a:rPr kumimoji="0" lang="ru-RU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электрощитовой</a:t>
                      </a: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помещении здания школы 1го этажа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 нет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0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элементы опасности для людей при пожаре.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Отравление СО и продуктами разложения, воздействие высокой температуры, обрушение конструкций.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234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10.4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Противопожарное водоснабжение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пожарных водоемов, их емкость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пожарный водопровод, его вид, расход воды;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гидрантов;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наличие и количество внутренних пожарных кранов;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шт. 10000л.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7684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36" tIns="55219" rIns="110436" bIns="55219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  <p:sp>
        <p:nvSpPr>
          <p:cNvPr id="27685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3.5.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98" name="Group 26"/>
          <p:cNvGraphicFramePr>
            <a:graphicFrameLocks noGrp="1"/>
          </p:cNvGraphicFramePr>
          <p:nvPr/>
        </p:nvGraphicFramePr>
        <p:xfrm>
          <a:off x="400050" y="1339850"/>
          <a:ext cx="12001500" cy="7715633"/>
        </p:xfrm>
        <a:graphic>
          <a:graphicData uri="http://schemas.openxmlformats.org/drawingml/2006/table">
            <a:tbl>
              <a:tblPr/>
              <a:tblGrid>
                <a:gridCol w="1000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150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863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9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altLang="ru-RU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8" marB="640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128016" marR="128016" marT="64008" marB="640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128016" marR="128016" marT="64008" marB="640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9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10.7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-тип соединения и диаметр внутренних пожарных кранов;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требуемый расход воды на нужды пожаротушения: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способы подачи воды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 л/с.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автоцистерны: с установкой на ПВ- расстояние 50 м.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Помещения с наличием взрывоопасных веществ и материалов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устройств автоматического пожаротушения и автоматической пожарной сигнализации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95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12.2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Способ вывода сигнала о срабатывании систем противопожарной защиты в подразделение пожарной охраны</a:t>
                      </a: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Прямая телефонная связь с подразделением пожарной охраны для здания</a:t>
                      </a: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Отсутствуют 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13.1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Охранная сигнализация в здании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Кнопка (брелок) экстренного вызова милиции в здании</a:t>
                      </a: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отсутствует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25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14.1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Система оповещения и управления эвакуацией людей при пожаре в здании</a:t>
                      </a: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Тип системы оповещения и управления эвакуацией людей при пожаре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проводная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25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15.1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Обеспеченность персонала здания учреждения средствами индивидуальной защиты органов дыхания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Обеспеченность персонала корпуса (здания) учреждения носилками для эвакуации маломобильных пациентов</a:t>
                      </a: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отсутствуют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отсутствуют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9736" name="Rectangle 4"/>
          <p:cNvSpPr txBox="1">
            <a:spLocks noChangeArrowheads="1"/>
          </p:cNvSpPr>
          <p:nvPr/>
        </p:nvSpPr>
        <p:spPr bwMode="auto">
          <a:xfrm>
            <a:off x="0" y="77788"/>
            <a:ext cx="12801600" cy="1258887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36" tIns="55219" rIns="110436" bIns="55219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  <p:sp>
        <p:nvSpPr>
          <p:cNvPr id="29737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3.5.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9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769338"/>
              </p:ext>
            </p:extLst>
          </p:nvPr>
        </p:nvGraphicFramePr>
        <p:xfrm>
          <a:off x="400050" y="1339850"/>
          <a:ext cx="12001500" cy="4386803"/>
        </p:xfrm>
        <a:graphic>
          <a:graphicData uri="http://schemas.openxmlformats.org/drawingml/2006/table">
            <a:tbl>
              <a:tblPr/>
              <a:tblGrid>
                <a:gridCol w="1000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150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863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9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altLang="ru-RU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4" marB="64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128016" marR="128016" marT="64004" marB="64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128016" marR="128016" marT="64004" marB="64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Текущее состояние здания</a:t>
                      </a: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исправном состоянии (нуждается в капитальном ремонте кровли)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Капитальное ограждение территории здания</a:t>
                      </a: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 частично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Наличие металлических входных дверей в здании </a:t>
                      </a: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 (Пластиковые)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50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19.1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Физическая охрана здания или каждого корпуса (частное охранное предприятие или отдел вневедомственной охраны)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Видеонаблюдение территории и помещений для здания</a:t>
                      </a: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отсутствует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Состояние эвакуационных путей и выходов в здании </a:t>
                      </a:r>
                      <a:endParaRPr kumimoji="0" lang="ru-RU" altLang="ru-RU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соответствует/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Время прибытия ближайшего пожарного подразделения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мин</a:t>
                      </a:r>
                    </a:p>
                  </a:txBody>
                  <a:tcPr marL="128016" marR="128016" marT="64004" marB="64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1780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36" tIns="55219" rIns="110436" bIns="55219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  <p:sp>
        <p:nvSpPr>
          <p:cNvPr id="31781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defTabSz="1279525"/>
            <a:r>
              <a:rPr lang="ru-RU" sz="1400" b="1"/>
              <a:t>п. 3.5.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заставка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12801600" cy="9601200"/>
          </a:xfrm>
          <a:prstGeom prst="rect">
            <a:avLst/>
          </a:prstGeom>
          <a:effectLst/>
        </p:spPr>
        <p:txBody>
          <a:bodyPr lIns="127924" tIns="63966" rIns="127924" bIns="63966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 № 4</a:t>
            </a:r>
          </a:p>
          <a:p>
            <a:pPr algn="ctr"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РИСКИ ВОЗНИКНОВЕНИЯ ТЕХНОГЕННЫХ ПОЖАРОВ</a:t>
            </a:r>
          </a:p>
        </p:txBody>
      </p:sp>
      <p:sp>
        <p:nvSpPr>
          <p:cNvPr id="33796" name="Text Box 115"/>
          <p:cNvSpPr txBox="1">
            <a:spLocks noChangeArrowheads="1"/>
          </p:cNvSpPr>
          <p:nvPr/>
        </p:nvSpPr>
        <p:spPr bwMode="auto">
          <a:xfrm>
            <a:off x="11945938" y="0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4.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Прямоугольник 123"/>
          <p:cNvSpPr/>
          <p:nvPr/>
        </p:nvSpPr>
        <p:spPr>
          <a:xfrm>
            <a:off x="0" y="1085850"/>
            <a:ext cx="12801600" cy="851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350838" y="1576388"/>
            <a:ext cx="0" cy="6551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855663" y="1576388"/>
            <a:ext cx="0" cy="6551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 rot="-5400000">
            <a:off x="-516731" y="6171406"/>
            <a:ext cx="21177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700" b="1">
                <a:latin typeface="Times New Roman" pitchFamily="18" charset="0"/>
              </a:rPr>
              <a:t>ул. Западная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 rot="-5400000">
            <a:off x="-633412" y="2784475"/>
            <a:ext cx="2489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в пос. Восточный</a:t>
            </a: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 flipH="1" flipV="1">
            <a:off x="620713" y="3862388"/>
            <a:ext cx="1587" cy="550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H="1">
            <a:off x="1157288" y="2684463"/>
            <a:ext cx="7937" cy="4938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 flipV="1">
            <a:off x="1157288" y="9336088"/>
            <a:ext cx="11293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1157288" y="8529638"/>
            <a:ext cx="0" cy="806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1157288" y="1271588"/>
            <a:ext cx="0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1106488" y="1568450"/>
            <a:ext cx="103187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1101725" y="3338513"/>
            <a:ext cx="103188" cy="1000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1098550" y="4413250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1106488" y="5449888"/>
            <a:ext cx="103187" cy="1000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1116013" y="6457950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1098550" y="7454900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1106488" y="8743950"/>
            <a:ext cx="103187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59" name="Rectangle 19"/>
          <p:cNvSpPr>
            <a:spLocks noChangeArrowheads="1"/>
          </p:cNvSpPr>
          <p:nvPr/>
        </p:nvSpPr>
        <p:spPr bwMode="auto">
          <a:xfrm>
            <a:off x="1982788" y="9312275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3151188" y="9307513"/>
            <a:ext cx="103187" cy="1000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4521200" y="9302750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62" name="Rectangle 22"/>
          <p:cNvSpPr>
            <a:spLocks noChangeArrowheads="1"/>
          </p:cNvSpPr>
          <p:nvPr/>
        </p:nvSpPr>
        <p:spPr bwMode="auto">
          <a:xfrm>
            <a:off x="5795963" y="9299575"/>
            <a:ext cx="103187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63" name="Rectangle 23"/>
          <p:cNvSpPr>
            <a:spLocks noChangeArrowheads="1"/>
          </p:cNvSpPr>
          <p:nvPr/>
        </p:nvSpPr>
        <p:spPr bwMode="auto">
          <a:xfrm>
            <a:off x="7205663" y="9307513"/>
            <a:ext cx="101600" cy="1000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64" name="Rectangle 24"/>
          <p:cNvSpPr>
            <a:spLocks noChangeArrowheads="1"/>
          </p:cNvSpPr>
          <p:nvPr/>
        </p:nvSpPr>
        <p:spPr bwMode="auto">
          <a:xfrm>
            <a:off x="11534775" y="9277350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65" name="Rectangle 25"/>
          <p:cNvSpPr>
            <a:spLocks noChangeArrowheads="1"/>
          </p:cNvSpPr>
          <p:nvPr/>
        </p:nvSpPr>
        <p:spPr bwMode="auto">
          <a:xfrm>
            <a:off x="10206038" y="9267825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866" name="Rectangle 26"/>
          <p:cNvSpPr>
            <a:spLocks noChangeArrowheads="1"/>
          </p:cNvSpPr>
          <p:nvPr/>
        </p:nvSpPr>
        <p:spPr bwMode="auto">
          <a:xfrm>
            <a:off x="8694738" y="9317038"/>
            <a:ext cx="101600" cy="1000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pic>
        <p:nvPicPr>
          <p:cNvPr id="35867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6413500"/>
            <a:ext cx="50673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8" name="Picture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1913" y="8207375"/>
            <a:ext cx="8667750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69" name="Text Box 29"/>
          <p:cNvSpPr txBox="1">
            <a:spLocks noChangeArrowheads="1"/>
          </p:cNvSpPr>
          <p:nvPr/>
        </p:nvSpPr>
        <p:spPr bwMode="auto">
          <a:xfrm>
            <a:off x="3473450" y="6183313"/>
            <a:ext cx="23479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 b="1">
                <a:latin typeface="Times New Roman" pitchFamily="18" charset="0"/>
              </a:rPr>
              <a:t>Вход № 1</a:t>
            </a:r>
          </a:p>
        </p:txBody>
      </p:sp>
      <p:sp>
        <p:nvSpPr>
          <p:cNvPr id="35870" name="Text Box 30"/>
          <p:cNvSpPr txBox="1">
            <a:spLocks noChangeArrowheads="1"/>
          </p:cNvSpPr>
          <p:nvPr/>
        </p:nvSpPr>
        <p:spPr bwMode="auto">
          <a:xfrm>
            <a:off x="6323013" y="6138863"/>
            <a:ext cx="23463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 b="1">
                <a:latin typeface="Times New Roman" pitchFamily="18" charset="0"/>
              </a:rPr>
              <a:t>Вход № 2</a:t>
            </a:r>
          </a:p>
        </p:txBody>
      </p:sp>
      <p:sp>
        <p:nvSpPr>
          <p:cNvPr id="35871" name="Text Box 31"/>
          <p:cNvSpPr txBox="1">
            <a:spLocks noChangeArrowheads="1"/>
          </p:cNvSpPr>
          <p:nvPr/>
        </p:nvSpPr>
        <p:spPr bwMode="auto">
          <a:xfrm>
            <a:off x="3838575" y="7827963"/>
            <a:ext cx="23463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 b="1">
                <a:latin typeface="Times New Roman" pitchFamily="18" charset="0"/>
              </a:rPr>
              <a:t>Вход № 3</a:t>
            </a:r>
          </a:p>
        </p:txBody>
      </p:sp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3760788" y="6907213"/>
            <a:ext cx="13081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/>
            <a:r>
              <a:rPr lang="ru-RU" altLang="ru-RU" sz="1100" b="1">
                <a:latin typeface="Times New Roman" pitchFamily="18" charset="0"/>
              </a:rPr>
              <a:t>компрес</a:t>
            </a:r>
          </a:p>
          <a:p>
            <a:pPr algn="ctr" defTabSz="1277938" eaLnBrk="1" hangingPunct="1"/>
            <a:r>
              <a:rPr lang="ru-RU" altLang="ru-RU" sz="1100" b="1">
                <a:latin typeface="Times New Roman" pitchFamily="18" charset="0"/>
              </a:rPr>
              <a:t>сорная</a:t>
            </a:r>
          </a:p>
        </p:txBody>
      </p:sp>
      <p:sp>
        <p:nvSpPr>
          <p:cNvPr id="35873" name="Text Box 33"/>
          <p:cNvSpPr txBox="1">
            <a:spLocks noChangeArrowheads="1"/>
          </p:cNvSpPr>
          <p:nvPr/>
        </p:nvSpPr>
        <p:spPr bwMode="auto">
          <a:xfrm>
            <a:off x="6702425" y="6889750"/>
            <a:ext cx="18161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/>
            <a:r>
              <a:rPr lang="ru-RU" altLang="ru-RU" sz="1100" b="1">
                <a:latin typeface="Times New Roman" pitchFamily="18" charset="0"/>
              </a:rPr>
              <a:t>производственное помещение</a:t>
            </a:r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4999038" y="7423150"/>
            <a:ext cx="181451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/>
            <a:r>
              <a:rPr lang="ru-RU" altLang="ru-RU" sz="1100" b="1">
                <a:latin typeface="Times New Roman" pitchFamily="18" charset="0"/>
              </a:rPr>
              <a:t>щитовая</a:t>
            </a:r>
          </a:p>
        </p:txBody>
      </p:sp>
      <p:sp>
        <p:nvSpPr>
          <p:cNvPr id="35875" name="Line 35"/>
          <p:cNvSpPr>
            <a:spLocks noChangeShapeType="1"/>
          </p:cNvSpPr>
          <p:nvPr/>
        </p:nvSpPr>
        <p:spPr bwMode="auto">
          <a:xfrm>
            <a:off x="2066925" y="5607050"/>
            <a:ext cx="9879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76" name="Line 36"/>
          <p:cNvSpPr>
            <a:spLocks noChangeShapeType="1"/>
          </p:cNvSpPr>
          <p:nvPr/>
        </p:nvSpPr>
        <p:spPr bwMode="auto">
          <a:xfrm flipV="1">
            <a:off x="2079625" y="2565400"/>
            <a:ext cx="9525" cy="303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77" name="Line 37"/>
          <p:cNvSpPr>
            <a:spLocks noChangeShapeType="1"/>
          </p:cNvSpPr>
          <p:nvPr/>
        </p:nvSpPr>
        <p:spPr bwMode="auto">
          <a:xfrm flipV="1">
            <a:off x="11939588" y="2027238"/>
            <a:ext cx="19050" cy="353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78" name="Line 38"/>
          <p:cNvSpPr>
            <a:spLocks noChangeShapeType="1"/>
          </p:cNvSpPr>
          <p:nvPr/>
        </p:nvSpPr>
        <p:spPr bwMode="auto">
          <a:xfrm flipV="1">
            <a:off x="2701925" y="2578100"/>
            <a:ext cx="19050" cy="2328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79" name="Line 39"/>
          <p:cNvSpPr>
            <a:spLocks noChangeShapeType="1"/>
          </p:cNvSpPr>
          <p:nvPr/>
        </p:nvSpPr>
        <p:spPr bwMode="auto">
          <a:xfrm flipV="1">
            <a:off x="11290300" y="2624138"/>
            <a:ext cx="11113" cy="2265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80" name="Line 40"/>
          <p:cNvSpPr>
            <a:spLocks noChangeShapeType="1"/>
          </p:cNvSpPr>
          <p:nvPr/>
        </p:nvSpPr>
        <p:spPr bwMode="auto">
          <a:xfrm flipV="1">
            <a:off x="2701925" y="4906963"/>
            <a:ext cx="858996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81" name="Line 41"/>
          <p:cNvSpPr>
            <a:spLocks noChangeShapeType="1"/>
          </p:cNvSpPr>
          <p:nvPr/>
        </p:nvSpPr>
        <p:spPr bwMode="auto">
          <a:xfrm>
            <a:off x="2706688" y="2589213"/>
            <a:ext cx="8559800" cy="17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82" name="Line 42"/>
          <p:cNvSpPr>
            <a:spLocks noChangeShapeType="1"/>
          </p:cNvSpPr>
          <p:nvPr/>
        </p:nvSpPr>
        <p:spPr bwMode="auto">
          <a:xfrm flipV="1">
            <a:off x="1516063" y="2079625"/>
            <a:ext cx="871855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83" name="Line 43"/>
          <p:cNvSpPr>
            <a:spLocks noChangeShapeType="1"/>
          </p:cNvSpPr>
          <p:nvPr/>
        </p:nvSpPr>
        <p:spPr bwMode="auto">
          <a:xfrm>
            <a:off x="1460500" y="2582863"/>
            <a:ext cx="6159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84" name="Line 44"/>
          <p:cNvSpPr>
            <a:spLocks noChangeShapeType="1"/>
          </p:cNvSpPr>
          <p:nvPr/>
        </p:nvSpPr>
        <p:spPr bwMode="auto">
          <a:xfrm flipH="1" flipV="1">
            <a:off x="10228263" y="1373188"/>
            <a:ext cx="4762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85" name="Line 45"/>
          <p:cNvSpPr>
            <a:spLocks noChangeShapeType="1"/>
          </p:cNvSpPr>
          <p:nvPr/>
        </p:nvSpPr>
        <p:spPr bwMode="auto">
          <a:xfrm flipH="1" flipV="1">
            <a:off x="10850563" y="1382713"/>
            <a:ext cx="4762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886" name="Line 46"/>
          <p:cNvSpPr>
            <a:spLocks noChangeShapeType="1"/>
          </p:cNvSpPr>
          <p:nvPr/>
        </p:nvSpPr>
        <p:spPr bwMode="auto">
          <a:xfrm flipH="1">
            <a:off x="10855325" y="2076450"/>
            <a:ext cx="11239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pic>
        <p:nvPicPr>
          <p:cNvPr id="35887" name="Picture 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6444">
            <a:off x="7207250" y="2884488"/>
            <a:ext cx="30400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88" name="Text Box 48"/>
          <p:cNvSpPr txBox="1">
            <a:spLocks noChangeArrowheads="1"/>
          </p:cNvSpPr>
          <p:nvPr/>
        </p:nvSpPr>
        <p:spPr bwMode="auto">
          <a:xfrm>
            <a:off x="6708775" y="2965450"/>
            <a:ext cx="20161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700" b="1">
                <a:latin typeface="Times New Roman" pitchFamily="18" charset="0"/>
              </a:rPr>
              <a:t>насосная станция</a:t>
            </a:r>
          </a:p>
        </p:txBody>
      </p:sp>
      <p:pic>
        <p:nvPicPr>
          <p:cNvPr id="35889" name="Picture 4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23363" y="2682875"/>
            <a:ext cx="12795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90" name="Picture 5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4488" y="4524375"/>
            <a:ext cx="2160587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91" name="Picture 5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0100" y="4521200"/>
            <a:ext cx="2160588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92" name="Text Box 52"/>
          <p:cNvSpPr txBox="1">
            <a:spLocks noChangeArrowheads="1"/>
          </p:cNvSpPr>
          <p:nvPr/>
        </p:nvSpPr>
        <p:spPr bwMode="auto">
          <a:xfrm>
            <a:off x="4587875" y="4398963"/>
            <a:ext cx="201453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К-150 </a:t>
            </a:r>
            <a:r>
              <a:rPr lang="en-US" altLang="ru-RU" sz="11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Q – 80</a:t>
            </a:r>
            <a:r>
              <a:rPr lang="ru-RU" altLang="ru-RU" sz="11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altLang="ru-RU" sz="11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/c</a:t>
            </a:r>
          </a:p>
        </p:txBody>
      </p:sp>
      <p:pic>
        <p:nvPicPr>
          <p:cNvPr id="35893" name="Picture 5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8738" y="4922838"/>
            <a:ext cx="1558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94" name="Line 54"/>
          <p:cNvSpPr>
            <a:spLocks noChangeShapeType="1"/>
          </p:cNvSpPr>
          <p:nvPr/>
        </p:nvSpPr>
        <p:spPr bwMode="auto">
          <a:xfrm flipV="1">
            <a:off x="3944938" y="4757738"/>
            <a:ext cx="0" cy="30321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pic>
        <p:nvPicPr>
          <p:cNvPr id="35895" name="Picture 5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9413" y="4911725"/>
            <a:ext cx="1576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96" name="Line 56"/>
          <p:cNvSpPr>
            <a:spLocks noChangeShapeType="1"/>
          </p:cNvSpPr>
          <p:nvPr/>
        </p:nvSpPr>
        <p:spPr bwMode="auto">
          <a:xfrm flipV="1">
            <a:off x="6940550" y="4740275"/>
            <a:ext cx="0" cy="30321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pic>
        <p:nvPicPr>
          <p:cNvPr id="35897" name="Picture 5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61513" y="2179638"/>
            <a:ext cx="15462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98" name="Line 58"/>
          <p:cNvSpPr>
            <a:spLocks noChangeShapeType="1"/>
          </p:cNvSpPr>
          <p:nvPr/>
        </p:nvSpPr>
        <p:spPr bwMode="auto">
          <a:xfrm flipV="1">
            <a:off x="9758363" y="2446338"/>
            <a:ext cx="0" cy="30321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pic>
        <p:nvPicPr>
          <p:cNvPr id="35899" name="Picture 5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46488" y="6132513"/>
            <a:ext cx="254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00" name="Picture 6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1950" y="6035675"/>
            <a:ext cx="2540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01" name="Picture 6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18550" y="5002213"/>
            <a:ext cx="48101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02" name="Picture 6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71788" y="2682875"/>
            <a:ext cx="113347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03" name="Text Box 63"/>
          <p:cNvSpPr txBox="1">
            <a:spLocks noChangeArrowheads="1"/>
          </p:cNvSpPr>
          <p:nvPr/>
        </p:nvSpPr>
        <p:spPr bwMode="auto">
          <a:xfrm>
            <a:off x="2771775" y="2682875"/>
            <a:ext cx="7048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>
                <a:solidFill>
                  <a:srgbClr val="FF0000"/>
                </a:solidFill>
                <a:latin typeface="Times New Roman" pitchFamily="18" charset="0"/>
              </a:rPr>
              <a:t>АШ</a:t>
            </a:r>
          </a:p>
        </p:txBody>
      </p:sp>
      <p:sp>
        <p:nvSpPr>
          <p:cNvPr id="35904" name="Text Box 64"/>
          <p:cNvSpPr txBox="1">
            <a:spLocks noChangeArrowheads="1"/>
          </p:cNvSpPr>
          <p:nvPr/>
        </p:nvSpPr>
        <p:spPr bwMode="auto">
          <a:xfrm>
            <a:off x="2743200" y="5211763"/>
            <a:ext cx="4302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altLang="ru-RU" sz="1100">
                <a:solidFill>
                  <a:srgbClr val="FF0000"/>
                </a:solidFill>
                <a:latin typeface="Times New Roman" pitchFamily="18" charset="0"/>
              </a:rPr>
              <a:t>46</a:t>
            </a:r>
          </a:p>
        </p:txBody>
      </p:sp>
      <p:sp>
        <p:nvSpPr>
          <p:cNvPr id="35905" name="Text Box 65"/>
          <p:cNvSpPr txBox="1">
            <a:spLocks noChangeArrowheads="1"/>
          </p:cNvSpPr>
          <p:nvPr/>
        </p:nvSpPr>
        <p:spPr bwMode="auto">
          <a:xfrm>
            <a:off x="7766050" y="5216525"/>
            <a:ext cx="4302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altLang="ru-RU" sz="1100">
                <a:solidFill>
                  <a:srgbClr val="FF0000"/>
                </a:solidFill>
                <a:latin typeface="Times New Roman" pitchFamily="18" charset="0"/>
              </a:rPr>
              <a:t>46</a:t>
            </a:r>
          </a:p>
        </p:txBody>
      </p:sp>
      <p:sp>
        <p:nvSpPr>
          <p:cNvPr id="35906" name="Text Box 66"/>
          <p:cNvSpPr txBox="1">
            <a:spLocks noChangeArrowheads="1"/>
          </p:cNvSpPr>
          <p:nvPr/>
        </p:nvSpPr>
        <p:spPr bwMode="auto">
          <a:xfrm>
            <a:off x="11012488" y="2249488"/>
            <a:ext cx="4318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altLang="ru-RU" sz="1100">
                <a:solidFill>
                  <a:srgbClr val="FF0000"/>
                </a:solidFill>
                <a:latin typeface="Times New Roman" pitchFamily="18" charset="0"/>
              </a:rPr>
              <a:t>15</a:t>
            </a:r>
          </a:p>
        </p:txBody>
      </p:sp>
      <p:pic>
        <p:nvPicPr>
          <p:cNvPr id="35907" name="Picture 6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444163" y="2224088"/>
            <a:ext cx="652462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08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60500" y="1427163"/>
            <a:ext cx="706438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09" name="Text Box 69"/>
          <p:cNvSpPr txBox="1">
            <a:spLocks noChangeArrowheads="1"/>
          </p:cNvSpPr>
          <p:nvPr/>
        </p:nvSpPr>
        <p:spPr bwMode="auto">
          <a:xfrm>
            <a:off x="822325" y="1538288"/>
            <a:ext cx="2016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КПП</a:t>
            </a:r>
          </a:p>
        </p:txBody>
      </p:sp>
      <p:pic>
        <p:nvPicPr>
          <p:cNvPr id="35910" name="Picture 7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91125" y="1373188"/>
            <a:ext cx="3681413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11" name="Text Box 71"/>
          <p:cNvSpPr txBox="1">
            <a:spLocks noChangeArrowheads="1"/>
          </p:cNvSpPr>
          <p:nvPr/>
        </p:nvSpPr>
        <p:spPr bwMode="auto">
          <a:xfrm>
            <a:off x="5087938" y="2017713"/>
            <a:ext cx="603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106</a:t>
            </a:r>
          </a:p>
        </p:txBody>
      </p:sp>
      <p:sp>
        <p:nvSpPr>
          <p:cNvPr id="35912" name="Text Box 72"/>
          <p:cNvSpPr txBox="1">
            <a:spLocks noChangeArrowheads="1"/>
          </p:cNvSpPr>
          <p:nvPr/>
        </p:nvSpPr>
        <p:spPr bwMode="auto">
          <a:xfrm>
            <a:off x="8388350" y="1998663"/>
            <a:ext cx="603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35913" name="Text Box 73"/>
          <p:cNvSpPr txBox="1">
            <a:spLocks noChangeArrowheads="1"/>
          </p:cNvSpPr>
          <p:nvPr/>
        </p:nvSpPr>
        <p:spPr bwMode="auto">
          <a:xfrm>
            <a:off x="5518150" y="2017713"/>
            <a:ext cx="604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74</a:t>
            </a:r>
          </a:p>
        </p:txBody>
      </p:sp>
      <p:sp>
        <p:nvSpPr>
          <p:cNvPr id="35914" name="Text Box 74"/>
          <p:cNvSpPr txBox="1">
            <a:spLocks noChangeArrowheads="1"/>
          </p:cNvSpPr>
          <p:nvPr/>
        </p:nvSpPr>
        <p:spPr bwMode="auto">
          <a:xfrm>
            <a:off x="5894388" y="2012950"/>
            <a:ext cx="604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74</a:t>
            </a:r>
          </a:p>
        </p:txBody>
      </p:sp>
      <p:sp>
        <p:nvSpPr>
          <p:cNvPr id="35915" name="Text Box 75"/>
          <p:cNvSpPr txBox="1">
            <a:spLocks noChangeArrowheads="1"/>
          </p:cNvSpPr>
          <p:nvPr/>
        </p:nvSpPr>
        <p:spPr bwMode="auto">
          <a:xfrm>
            <a:off x="6346825" y="2012950"/>
            <a:ext cx="604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110</a:t>
            </a:r>
          </a:p>
        </p:txBody>
      </p:sp>
      <p:sp>
        <p:nvSpPr>
          <p:cNvPr id="35916" name="Text Box 76"/>
          <p:cNvSpPr txBox="1">
            <a:spLocks noChangeArrowheads="1"/>
          </p:cNvSpPr>
          <p:nvPr/>
        </p:nvSpPr>
        <p:spPr bwMode="auto">
          <a:xfrm>
            <a:off x="6762750" y="2005013"/>
            <a:ext cx="604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26</a:t>
            </a:r>
          </a:p>
        </p:txBody>
      </p:sp>
      <p:sp>
        <p:nvSpPr>
          <p:cNvPr id="35917" name="Text Box 77"/>
          <p:cNvSpPr txBox="1">
            <a:spLocks noChangeArrowheads="1"/>
          </p:cNvSpPr>
          <p:nvPr/>
        </p:nvSpPr>
        <p:spPr bwMode="auto">
          <a:xfrm>
            <a:off x="7161213" y="2017713"/>
            <a:ext cx="604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35918" name="Text Box 78"/>
          <p:cNvSpPr txBox="1">
            <a:spLocks noChangeArrowheads="1"/>
          </p:cNvSpPr>
          <p:nvPr/>
        </p:nvSpPr>
        <p:spPr bwMode="auto">
          <a:xfrm>
            <a:off x="7558088" y="2006600"/>
            <a:ext cx="604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122</a:t>
            </a:r>
          </a:p>
        </p:txBody>
      </p:sp>
      <p:sp>
        <p:nvSpPr>
          <p:cNvPr id="35919" name="Text Box 79"/>
          <p:cNvSpPr txBox="1">
            <a:spLocks noChangeArrowheads="1"/>
          </p:cNvSpPr>
          <p:nvPr/>
        </p:nvSpPr>
        <p:spPr bwMode="auto">
          <a:xfrm>
            <a:off x="8002588" y="2001838"/>
            <a:ext cx="604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18</a:t>
            </a:r>
          </a:p>
        </p:txBody>
      </p:sp>
      <p:pic>
        <p:nvPicPr>
          <p:cNvPr id="35920" name="Picture 8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84488" y="3049588"/>
            <a:ext cx="6667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21" name="Text Box 81"/>
          <p:cNvSpPr txBox="1">
            <a:spLocks noChangeArrowheads="1"/>
          </p:cNvSpPr>
          <p:nvPr/>
        </p:nvSpPr>
        <p:spPr bwMode="auto">
          <a:xfrm>
            <a:off x="2787650" y="3027363"/>
            <a:ext cx="70326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>
                <a:solidFill>
                  <a:srgbClr val="FF0000"/>
                </a:solidFill>
                <a:latin typeface="Times New Roman" pitchFamily="18" charset="0"/>
              </a:rPr>
              <a:t>АС</a:t>
            </a:r>
          </a:p>
        </p:txBody>
      </p:sp>
      <p:pic>
        <p:nvPicPr>
          <p:cNvPr id="35922" name="Picture 8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79725" y="3433763"/>
            <a:ext cx="6667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23" name="Text Box 83"/>
          <p:cNvSpPr txBox="1">
            <a:spLocks noChangeArrowheads="1"/>
          </p:cNvSpPr>
          <p:nvPr/>
        </p:nvSpPr>
        <p:spPr bwMode="auto">
          <a:xfrm>
            <a:off x="2801938" y="3427413"/>
            <a:ext cx="7048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>
                <a:solidFill>
                  <a:srgbClr val="FF0000"/>
                </a:solidFill>
                <a:latin typeface="Times New Roman" pitchFamily="18" charset="0"/>
              </a:rPr>
              <a:t>ПСО</a:t>
            </a:r>
          </a:p>
        </p:txBody>
      </p:sp>
      <p:sp>
        <p:nvSpPr>
          <p:cNvPr id="35924" name="Line 84"/>
          <p:cNvSpPr>
            <a:spLocks noChangeShapeType="1"/>
          </p:cNvSpPr>
          <p:nvPr/>
        </p:nvSpPr>
        <p:spPr bwMode="auto">
          <a:xfrm flipV="1">
            <a:off x="1157288" y="2551113"/>
            <a:ext cx="220662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25" name="Line 85"/>
          <p:cNvSpPr>
            <a:spLocks noChangeShapeType="1"/>
          </p:cNvSpPr>
          <p:nvPr/>
        </p:nvSpPr>
        <p:spPr bwMode="auto">
          <a:xfrm>
            <a:off x="1165225" y="1995488"/>
            <a:ext cx="222250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26" name="Line 86"/>
          <p:cNvSpPr>
            <a:spLocks noChangeShapeType="1"/>
          </p:cNvSpPr>
          <p:nvPr/>
        </p:nvSpPr>
        <p:spPr bwMode="auto">
          <a:xfrm flipV="1">
            <a:off x="1146175" y="8350250"/>
            <a:ext cx="37465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27" name="Line 87"/>
          <p:cNvSpPr>
            <a:spLocks noChangeShapeType="1"/>
          </p:cNvSpPr>
          <p:nvPr/>
        </p:nvSpPr>
        <p:spPr bwMode="auto">
          <a:xfrm>
            <a:off x="1144588" y="7616825"/>
            <a:ext cx="339725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pic>
        <p:nvPicPr>
          <p:cNvPr id="35928" name="Picture 8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87900" y="1373188"/>
            <a:ext cx="2921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29" name="Text Box 89"/>
          <p:cNvSpPr txBox="1">
            <a:spLocks noChangeArrowheads="1"/>
          </p:cNvSpPr>
          <p:nvPr/>
        </p:nvSpPr>
        <p:spPr bwMode="auto">
          <a:xfrm>
            <a:off x="4587875" y="2006600"/>
            <a:ext cx="603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35930" name="Line 90"/>
          <p:cNvSpPr>
            <a:spLocks noChangeShapeType="1"/>
          </p:cNvSpPr>
          <p:nvPr/>
        </p:nvSpPr>
        <p:spPr bwMode="auto">
          <a:xfrm flipH="1">
            <a:off x="6883400" y="6613525"/>
            <a:ext cx="423863" cy="5921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31" name="Line 91"/>
          <p:cNvSpPr>
            <a:spLocks noChangeShapeType="1"/>
          </p:cNvSpPr>
          <p:nvPr/>
        </p:nvSpPr>
        <p:spPr bwMode="auto">
          <a:xfrm flipH="1">
            <a:off x="6945313" y="6584950"/>
            <a:ext cx="555625" cy="7810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32" name="Line 92"/>
          <p:cNvSpPr>
            <a:spLocks noChangeShapeType="1"/>
          </p:cNvSpPr>
          <p:nvPr/>
        </p:nvSpPr>
        <p:spPr bwMode="auto">
          <a:xfrm flipH="1">
            <a:off x="7043738" y="6605588"/>
            <a:ext cx="628650" cy="8747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33" name="Line 93"/>
          <p:cNvSpPr>
            <a:spLocks noChangeShapeType="1"/>
          </p:cNvSpPr>
          <p:nvPr/>
        </p:nvSpPr>
        <p:spPr bwMode="auto">
          <a:xfrm flipH="1">
            <a:off x="7150100" y="6684963"/>
            <a:ext cx="628650" cy="8937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34" name="Line 94"/>
          <p:cNvSpPr>
            <a:spLocks noChangeShapeType="1"/>
          </p:cNvSpPr>
          <p:nvPr/>
        </p:nvSpPr>
        <p:spPr bwMode="auto">
          <a:xfrm flipH="1">
            <a:off x="7291388" y="6791325"/>
            <a:ext cx="576262" cy="8223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35" name="Line 95"/>
          <p:cNvSpPr>
            <a:spLocks noChangeShapeType="1"/>
          </p:cNvSpPr>
          <p:nvPr/>
        </p:nvSpPr>
        <p:spPr bwMode="auto">
          <a:xfrm flipH="1">
            <a:off x="7443788" y="6880225"/>
            <a:ext cx="530225" cy="7429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36" name="Line 96"/>
          <p:cNvSpPr>
            <a:spLocks noChangeShapeType="1"/>
          </p:cNvSpPr>
          <p:nvPr/>
        </p:nvSpPr>
        <p:spPr bwMode="auto">
          <a:xfrm flipH="1">
            <a:off x="7585075" y="7040563"/>
            <a:ext cx="425450" cy="6175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37" name="Line 97"/>
          <p:cNvSpPr>
            <a:spLocks noChangeShapeType="1"/>
          </p:cNvSpPr>
          <p:nvPr/>
        </p:nvSpPr>
        <p:spPr bwMode="auto">
          <a:xfrm>
            <a:off x="7165975" y="6650038"/>
            <a:ext cx="835025" cy="5603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38" name="Line 98"/>
          <p:cNvSpPr>
            <a:spLocks noChangeShapeType="1"/>
          </p:cNvSpPr>
          <p:nvPr/>
        </p:nvSpPr>
        <p:spPr bwMode="auto">
          <a:xfrm>
            <a:off x="7018338" y="6738938"/>
            <a:ext cx="947737" cy="6127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39" name="Line 99"/>
          <p:cNvSpPr>
            <a:spLocks noChangeShapeType="1"/>
          </p:cNvSpPr>
          <p:nvPr/>
        </p:nvSpPr>
        <p:spPr bwMode="auto">
          <a:xfrm>
            <a:off x="6932613" y="6891338"/>
            <a:ext cx="952500" cy="6032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40" name="Line 100"/>
          <p:cNvSpPr>
            <a:spLocks noChangeShapeType="1"/>
          </p:cNvSpPr>
          <p:nvPr/>
        </p:nvSpPr>
        <p:spPr bwMode="auto">
          <a:xfrm>
            <a:off x="6884988" y="7032625"/>
            <a:ext cx="809625" cy="5413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41" name="Line 101"/>
          <p:cNvSpPr>
            <a:spLocks noChangeShapeType="1"/>
          </p:cNvSpPr>
          <p:nvPr/>
        </p:nvSpPr>
        <p:spPr bwMode="auto">
          <a:xfrm>
            <a:off x="6894513" y="7227888"/>
            <a:ext cx="604837" cy="3889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42" name="Line 102"/>
          <p:cNvSpPr>
            <a:spLocks noChangeShapeType="1"/>
          </p:cNvSpPr>
          <p:nvPr/>
        </p:nvSpPr>
        <p:spPr bwMode="auto">
          <a:xfrm>
            <a:off x="7358063" y="6599238"/>
            <a:ext cx="642937" cy="4238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43" name="Line 103"/>
          <p:cNvSpPr>
            <a:spLocks noChangeShapeType="1"/>
          </p:cNvSpPr>
          <p:nvPr/>
        </p:nvSpPr>
        <p:spPr bwMode="auto">
          <a:xfrm>
            <a:off x="7443788" y="6829425"/>
            <a:ext cx="1587" cy="3651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44" name="Rectangle 104"/>
          <p:cNvSpPr>
            <a:spLocks noChangeArrowheads="1"/>
          </p:cNvSpPr>
          <p:nvPr/>
        </p:nvSpPr>
        <p:spPr bwMode="auto">
          <a:xfrm>
            <a:off x="7439025" y="6843713"/>
            <a:ext cx="255588" cy="1508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945" name="Oval 105"/>
          <p:cNvSpPr>
            <a:spLocks noChangeArrowheads="1"/>
          </p:cNvSpPr>
          <p:nvPr/>
        </p:nvSpPr>
        <p:spPr bwMode="auto">
          <a:xfrm>
            <a:off x="7396163" y="7134225"/>
            <a:ext cx="98425" cy="984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946" name="AutoShape 106"/>
          <p:cNvSpPr>
            <a:spLocks noChangeArrowheads="1"/>
          </p:cNvSpPr>
          <p:nvPr/>
        </p:nvSpPr>
        <p:spPr bwMode="auto">
          <a:xfrm>
            <a:off x="8140700" y="6969125"/>
            <a:ext cx="303213" cy="303213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947" name="AutoShape 107"/>
          <p:cNvSpPr>
            <a:spLocks noChangeArrowheads="1"/>
          </p:cNvSpPr>
          <p:nvPr/>
        </p:nvSpPr>
        <p:spPr bwMode="auto">
          <a:xfrm rot="10800000">
            <a:off x="6523038" y="6958013"/>
            <a:ext cx="301625" cy="303212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948" name="Freeform 108"/>
          <p:cNvSpPr>
            <a:spLocks/>
          </p:cNvSpPr>
          <p:nvPr/>
        </p:nvSpPr>
        <p:spPr bwMode="auto">
          <a:xfrm>
            <a:off x="5594350" y="6667500"/>
            <a:ext cx="766763" cy="98425"/>
          </a:xfrm>
          <a:custGeom>
            <a:avLst/>
            <a:gdLst>
              <a:gd name="T0" fmla="*/ 0 w 272"/>
              <a:gd name="T1" fmla="*/ 2147483646 h 45"/>
              <a:gd name="T2" fmla="*/ 2147483646 w 272"/>
              <a:gd name="T3" fmla="*/ 0 h 45"/>
              <a:gd name="T4" fmla="*/ 2147483646 w 272"/>
              <a:gd name="T5" fmla="*/ 2147483646 h 45"/>
              <a:gd name="T6" fmla="*/ 2147483646 w 272"/>
              <a:gd name="T7" fmla="*/ 0 h 45"/>
              <a:gd name="T8" fmla="*/ 2147483646 w 272"/>
              <a:gd name="T9" fmla="*/ 2147483646 h 45"/>
              <a:gd name="T10" fmla="*/ 2147483646 w 272"/>
              <a:gd name="T11" fmla="*/ 0 h 45"/>
              <a:gd name="T12" fmla="*/ 2147483646 w 272"/>
              <a:gd name="T13" fmla="*/ 2147483646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45"/>
              <a:gd name="T23" fmla="*/ 272 w 27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45">
                <a:moveTo>
                  <a:pt x="0" y="45"/>
                </a:moveTo>
                <a:cubicBezTo>
                  <a:pt x="15" y="22"/>
                  <a:pt x="30" y="0"/>
                  <a:pt x="45" y="0"/>
                </a:cubicBezTo>
                <a:cubicBezTo>
                  <a:pt x="60" y="0"/>
                  <a:pt x="76" y="45"/>
                  <a:pt x="91" y="45"/>
                </a:cubicBezTo>
                <a:cubicBezTo>
                  <a:pt x="106" y="45"/>
                  <a:pt x="121" y="0"/>
                  <a:pt x="136" y="0"/>
                </a:cubicBezTo>
                <a:cubicBezTo>
                  <a:pt x="151" y="0"/>
                  <a:pt x="167" y="45"/>
                  <a:pt x="182" y="45"/>
                </a:cubicBezTo>
                <a:cubicBezTo>
                  <a:pt x="197" y="45"/>
                  <a:pt x="212" y="0"/>
                  <a:pt x="227" y="0"/>
                </a:cubicBezTo>
                <a:cubicBezTo>
                  <a:pt x="242" y="0"/>
                  <a:pt x="257" y="22"/>
                  <a:pt x="272" y="45"/>
                </a:cubicBez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49" name="Freeform 109"/>
          <p:cNvSpPr>
            <a:spLocks/>
          </p:cNvSpPr>
          <p:nvPr/>
        </p:nvSpPr>
        <p:spPr bwMode="auto">
          <a:xfrm>
            <a:off x="6538913" y="6662738"/>
            <a:ext cx="766762" cy="98425"/>
          </a:xfrm>
          <a:custGeom>
            <a:avLst/>
            <a:gdLst>
              <a:gd name="T0" fmla="*/ 0 w 272"/>
              <a:gd name="T1" fmla="*/ 2147483646 h 45"/>
              <a:gd name="T2" fmla="*/ 2147483646 w 272"/>
              <a:gd name="T3" fmla="*/ 0 h 45"/>
              <a:gd name="T4" fmla="*/ 2147483646 w 272"/>
              <a:gd name="T5" fmla="*/ 2147483646 h 45"/>
              <a:gd name="T6" fmla="*/ 2147483646 w 272"/>
              <a:gd name="T7" fmla="*/ 0 h 45"/>
              <a:gd name="T8" fmla="*/ 2147483646 w 272"/>
              <a:gd name="T9" fmla="*/ 2147483646 h 45"/>
              <a:gd name="T10" fmla="*/ 2147483646 w 272"/>
              <a:gd name="T11" fmla="*/ 0 h 45"/>
              <a:gd name="T12" fmla="*/ 2147483646 w 272"/>
              <a:gd name="T13" fmla="*/ 2147483646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45"/>
              <a:gd name="T23" fmla="*/ 272 w 27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45">
                <a:moveTo>
                  <a:pt x="0" y="45"/>
                </a:moveTo>
                <a:cubicBezTo>
                  <a:pt x="15" y="22"/>
                  <a:pt x="30" y="0"/>
                  <a:pt x="45" y="0"/>
                </a:cubicBezTo>
                <a:cubicBezTo>
                  <a:pt x="60" y="0"/>
                  <a:pt x="76" y="45"/>
                  <a:pt x="91" y="45"/>
                </a:cubicBezTo>
                <a:cubicBezTo>
                  <a:pt x="106" y="45"/>
                  <a:pt x="121" y="0"/>
                  <a:pt x="136" y="0"/>
                </a:cubicBezTo>
                <a:cubicBezTo>
                  <a:pt x="151" y="0"/>
                  <a:pt x="167" y="45"/>
                  <a:pt x="182" y="45"/>
                </a:cubicBezTo>
                <a:cubicBezTo>
                  <a:pt x="197" y="45"/>
                  <a:pt x="212" y="0"/>
                  <a:pt x="227" y="0"/>
                </a:cubicBezTo>
                <a:cubicBezTo>
                  <a:pt x="242" y="0"/>
                  <a:pt x="257" y="22"/>
                  <a:pt x="272" y="45"/>
                </a:cubicBez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50" name="Freeform 110"/>
          <p:cNvSpPr>
            <a:spLocks/>
          </p:cNvSpPr>
          <p:nvPr/>
        </p:nvSpPr>
        <p:spPr bwMode="auto">
          <a:xfrm>
            <a:off x="7773988" y="7405688"/>
            <a:ext cx="766762" cy="96837"/>
          </a:xfrm>
          <a:custGeom>
            <a:avLst/>
            <a:gdLst>
              <a:gd name="T0" fmla="*/ 0 w 272"/>
              <a:gd name="T1" fmla="*/ 2147483646 h 45"/>
              <a:gd name="T2" fmla="*/ 2147483646 w 272"/>
              <a:gd name="T3" fmla="*/ 0 h 45"/>
              <a:gd name="T4" fmla="*/ 2147483646 w 272"/>
              <a:gd name="T5" fmla="*/ 2147483646 h 45"/>
              <a:gd name="T6" fmla="*/ 2147483646 w 272"/>
              <a:gd name="T7" fmla="*/ 0 h 45"/>
              <a:gd name="T8" fmla="*/ 2147483646 w 272"/>
              <a:gd name="T9" fmla="*/ 2147483646 h 45"/>
              <a:gd name="T10" fmla="*/ 2147483646 w 272"/>
              <a:gd name="T11" fmla="*/ 0 h 45"/>
              <a:gd name="T12" fmla="*/ 2147483646 w 272"/>
              <a:gd name="T13" fmla="*/ 2147483646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45"/>
              <a:gd name="T23" fmla="*/ 272 w 27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45">
                <a:moveTo>
                  <a:pt x="0" y="45"/>
                </a:moveTo>
                <a:cubicBezTo>
                  <a:pt x="15" y="22"/>
                  <a:pt x="30" y="0"/>
                  <a:pt x="45" y="0"/>
                </a:cubicBezTo>
                <a:cubicBezTo>
                  <a:pt x="60" y="0"/>
                  <a:pt x="76" y="45"/>
                  <a:pt x="91" y="45"/>
                </a:cubicBezTo>
                <a:cubicBezTo>
                  <a:pt x="106" y="45"/>
                  <a:pt x="121" y="0"/>
                  <a:pt x="136" y="0"/>
                </a:cubicBezTo>
                <a:cubicBezTo>
                  <a:pt x="151" y="0"/>
                  <a:pt x="167" y="45"/>
                  <a:pt x="182" y="45"/>
                </a:cubicBezTo>
                <a:cubicBezTo>
                  <a:pt x="197" y="45"/>
                  <a:pt x="212" y="0"/>
                  <a:pt x="227" y="0"/>
                </a:cubicBezTo>
                <a:cubicBezTo>
                  <a:pt x="242" y="0"/>
                  <a:pt x="257" y="22"/>
                  <a:pt x="272" y="45"/>
                </a:cubicBez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51" name="Freeform 111"/>
          <p:cNvSpPr>
            <a:spLocks/>
          </p:cNvSpPr>
          <p:nvPr/>
        </p:nvSpPr>
        <p:spPr bwMode="auto">
          <a:xfrm>
            <a:off x="7824788" y="6627813"/>
            <a:ext cx="766762" cy="96837"/>
          </a:xfrm>
          <a:custGeom>
            <a:avLst/>
            <a:gdLst>
              <a:gd name="T0" fmla="*/ 0 w 272"/>
              <a:gd name="T1" fmla="*/ 2147483646 h 45"/>
              <a:gd name="T2" fmla="*/ 2147483646 w 272"/>
              <a:gd name="T3" fmla="*/ 0 h 45"/>
              <a:gd name="T4" fmla="*/ 2147483646 w 272"/>
              <a:gd name="T5" fmla="*/ 2147483646 h 45"/>
              <a:gd name="T6" fmla="*/ 2147483646 w 272"/>
              <a:gd name="T7" fmla="*/ 0 h 45"/>
              <a:gd name="T8" fmla="*/ 2147483646 w 272"/>
              <a:gd name="T9" fmla="*/ 2147483646 h 45"/>
              <a:gd name="T10" fmla="*/ 2147483646 w 272"/>
              <a:gd name="T11" fmla="*/ 0 h 45"/>
              <a:gd name="T12" fmla="*/ 2147483646 w 272"/>
              <a:gd name="T13" fmla="*/ 2147483646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45"/>
              <a:gd name="T23" fmla="*/ 272 w 27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45">
                <a:moveTo>
                  <a:pt x="0" y="45"/>
                </a:moveTo>
                <a:cubicBezTo>
                  <a:pt x="15" y="22"/>
                  <a:pt x="30" y="0"/>
                  <a:pt x="45" y="0"/>
                </a:cubicBezTo>
                <a:cubicBezTo>
                  <a:pt x="60" y="0"/>
                  <a:pt x="76" y="45"/>
                  <a:pt x="91" y="45"/>
                </a:cubicBezTo>
                <a:cubicBezTo>
                  <a:pt x="106" y="45"/>
                  <a:pt x="121" y="0"/>
                  <a:pt x="136" y="0"/>
                </a:cubicBezTo>
                <a:cubicBezTo>
                  <a:pt x="151" y="0"/>
                  <a:pt x="167" y="45"/>
                  <a:pt x="182" y="45"/>
                </a:cubicBezTo>
                <a:cubicBezTo>
                  <a:pt x="197" y="45"/>
                  <a:pt x="212" y="0"/>
                  <a:pt x="227" y="0"/>
                </a:cubicBezTo>
                <a:cubicBezTo>
                  <a:pt x="242" y="0"/>
                  <a:pt x="257" y="22"/>
                  <a:pt x="272" y="45"/>
                </a:cubicBez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52" name="Freeform 112"/>
          <p:cNvSpPr>
            <a:spLocks/>
          </p:cNvSpPr>
          <p:nvPr/>
        </p:nvSpPr>
        <p:spPr bwMode="auto">
          <a:xfrm>
            <a:off x="6672263" y="7466013"/>
            <a:ext cx="766762" cy="96837"/>
          </a:xfrm>
          <a:custGeom>
            <a:avLst/>
            <a:gdLst>
              <a:gd name="T0" fmla="*/ 0 w 272"/>
              <a:gd name="T1" fmla="*/ 2147483646 h 45"/>
              <a:gd name="T2" fmla="*/ 2147483646 w 272"/>
              <a:gd name="T3" fmla="*/ 0 h 45"/>
              <a:gd name="T4" fmla="*/ 2147483646 w 272"/>
              <a:gd name="T5" fmla="*/ 2147483646 h 45"/>
              <a:gd name="T6" fmla="*/ 2147483646 w 272"/>
              <a:gd name="T7" fmla="*/ 0 h 45"/>
              <a:gd name="T8" fmla="*/ 2147483646 w 272"/>
              <a:gd name="T9" fmla="*/ 2147483646 h 45"/>
              <a:gd name="T10" fmla="*/ 2147483646 w 272"/>
              <a:gd name="T11" fmla="*/ 0 h 45"/>
              <a:gd name="T12" fmla="*/ 2147483646 w 272"/>
              <a:gd name="T13" fmla="*/ 2147483646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45"/>
              <a:gd name="T23" fmla="*/ 272 w 27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45">
                <a:moveTo>
                  <a:pt x="0" y="45"/>
                </a:moveTo>
                <a:cubicBezTo>
                  <a:pt x="15" y="22"/>
                  <a:pt x="30" y="0"/>
                  <a:pt x="45" y="0"/>
                </a:cubicBezTo>
                <a:cubicBezTo>
                  <a:pt x="60" y="0"/>
                  <a:pt x="76" y="45"/>
                  <a:pt x="91" y="45"/>
                </a:cubicBezTo>
                <a:cubicBezTo>
                  <a:pt x="106" y="45"/>
                  <a:pt x="121" y="0"/>
                  <a:pt x="136" y="0"/>
                </a:cubicBezTo>
                <a:cubicBezTo>
                  <a:pt x="151" y="0"/>
                  <a:pt x="167" y="45"/>
                  <a:pt x="182" y="45"/>
                </a:cubicBezTo>
                <a:cubicBezTo>
                  <a:pt x="197" y="45"/>
                  <a:pt x="212" y="0"/>
                  <a:pt x="227" y="0"/>
                </a:cubicBezTo>
                <a:cubicBezTo>
                  <a:pt x="242" y="0"/>
                  <a:pt x="257" y="22"/>
                  <a:pt x="272" y="45"/>
                </a:cubicBez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53" name="Freeform 113"/>
          <p:cNvSpPr>
            <a:spLocks/>
          </p:cNvSpPr>
          <p:nvPr/>
        </p:nvSpPr>
        <p:spPr bwMode="auto">
          <a:xfrm>
            <a:off x="5605463" y="7469188"/>
            <a:ext cx="766762" cy="98425"/>
          </a:xfrm>
          <a:custGeom>
            <a:avLst/>
            <a:gdLst>
              <a:gd name="T0" fmla="*/ 0 w 272"/>
              <a:gd name="T1" fmla="*/ 2147483646 h 45"/>
              <a:gd name="T2" fmla="*/ 2147483646 w 272"/>
              <a:gd name="T3" fmla="*/ 0 h 45"/>
              <a:gd name="T4" fmla="*/ 2147483646 w 272"/>
              <a:gd name="T5" fmla="*/ 2147483646 h 45"/>
              <a:gd name="T6" fmla="*/ 2147483646 w 272"/>
              <a:gd name="T7" fmla="*/ 0 h 45"/>
              <a:gd name="T8" fmla="*/ 2147483646 w 272"/>
              <a:gd name="T9" fmla="*/ 2147483646 h 45"/>
              <a:gd name="T10" fmla="*/ 2147483646 w 272"/>
              <a:gd name="T11" fmla="*/ 0 h 45"/>
              <a:gd name="T12" fmla="*/ 2147483646 w 272"/>
              <a:gd name="T13" fmla="*/ 2147483646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45"/>
              <a:gd name="T23" fmla="*/ 272 w 27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45">
                <a:moveTo>
                  <a:pt x="0" y="45"/>
                </a:moveTo>
                <a:cubicBezTo>
                  <a:pt x="15" y="22"/>
                  <a:pt x="30" y="0"/>
                  <a:pt x="45" y="0"/>
                </a:cubicBezTo>
                <a:cubicBezTo>
                  <a:pt x="60" y="0"/>
                  <a:pt x="76" y="45"/>
                  <a:pt x="91" y="45"/>
                </a:cubicBezTo>
                <a:cubicBezTo>
                  <a:pt x="106" y="45"/>
                  <a:pt x="121" y="0"/>
                  <a:pt x="136" y="0"/>
                </a:cubicBezTo>
                <a:cubicBezTo>
                  <a:pt x="151" y="0"/>
                  <a:pt x="167" y="45"/>
                  <a:pt x="182" y="45"/>
                </a:cubicBezTo>
                <a:cubicBezTo>
                  <a:pt x="197" y="45"/>
                  <a:pt x="212" y="0"/>
                  <a:pt x="227" y="0"/>
                </a:cubicBezTo>
                <a:cubicBezTo>
                  <a:pt x="242" y="0"/>
                  <a:pt x="257" y="22"/>
                  <a:pt x="272" y="45"/>
                </a:cubicBez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54" name="Freeform 114"/>
          <p:cNvSpPr>
            <a:spLocks/>
          </p:cNvSpPr>
          <p:nvPr/>
        </p:nvSpPr>
        <p:spPr bwMode="auto">
          <a:xfrm>
            <a:off x="6129338" y="5284788"/>
            <a:ext cx="1631950" cy="906462"/>
          </a:xfrm>
          <a:custGeom>
            <a:avLst/>
            <a:gdLst>
              <a:gd name="T0" fmla="*/ 2147483646 w 734"/>
              <a:gd name="T1" fmla="*/ 0 h 408"/>
              <a:gd name="T2" fmla="*/ 2147483646 w 734"/>
              <a:gd name="T3" fmla="*/ 2147483646 h 408"/>
              <a:gd name="T4" fmla="*/ 2147483646 w 734"/>
              <a:gd name="T5" fmla="*/ 2147483646 h 408"/>
              <a:gd name="T6" fmla="*/ 2147483646 w 734"/>
              <a:gd name="T7" fmla="*/ 2147483646 h 408"/>
              <a:gd name="T8" fmla="*/ 2147483646 w 734"/>
              <a:gd name="T9" fmla="*/ 2147483646 h 408"/>
              <a:gd name="T10" fmla="*/ 2147483646 w 734"/>
              <a:gd name="T11" fmla="*/ 2147483646 h 408"/>
              <a:gd name="T12" fmla="*/ 0 w 734"/>
              <a:gd name="T13" fmla="*/ 2147483646 h 408"/>
              <a:gd name="T14" fmla="*/ 2147483646 w 734"/>
              <a:gd name="T15" fmla="*/ 2147483646 h 408"/>
              <a:gd name="T16" fmla="*/ 2147483646 w 734"/>
              <a:gd name="T17" fmla="*/ 2147483646 h 4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34"/>
              <a:gd name="T28" fmla="*/ 0 h 408"/>
              <a:gd name="T29" fmla="*/ 734 w 734"/>
              <a:gd name="T30" fmla="*/ 408 h 4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34" h="408">
                <a:moveTo>
                  <a:pt x="726" y="0"/>
                </a:moveTo>
                <a:cubicBezTo>
                  <a:pt x="730" y="15"/>
                  <a:pt x="734" y="30"/>
                  <a:pt x="726" y="45"/>
                </a:cubicBezTo>
                <a:cubicBezTo>
                  <a:pt x="718" y="60"/>
                  <a:pt x="703" y="83"/>
                  <a:pt x="680" y="91"/>
                </a:cubicBezTo>
                <a:cubicBezTo>
                  <a:pt x="657" y="99"/>
                  <a:pt x="681" y="91"/>
                  <a:pt x="590" y="91"/>
                </a:cubicBezTo>
                <a:cubicBezTo>
                  <a:pt x="499" y="91"/>
                  <a:pt x="227" y="83"/>
                  <a:pt x="136" y="91"/>
                </a:cubicBezTo>
                <a:cubicBezTo>
                  <a:pt x="45" y="99"/>
                  <a:pt x="68" y="113"/>
                  <a:pt x="45" y="136"/>
                </a:cubicBezTo>
                <a:cubicBezTo>
                  <a:pt x="22" y="159"/>
                  <a:pt x="0" y="189"/>
                  <a:pt x="0" y="227"/>
                </a:cubicBezTo>
                <a:cubicBezTo>
                  <a:pt x="0" y="265"/>
                  <a:pt x="0" y="333"/>
                  <a:pt x="45" y="363"/>
                </a:cubicBezTo>
                <a:cubicBezTo>
                  <a:pt x="90" y="393"/>
                  <a:pt x="181" y="400"/>
                  <a:pt x="272" y="408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55" name="Freeform 115"/>
          <p:cNvSpPr>
            <a:spLocks/>
          </p:cNvSpPr>
          <p:nvPr/>
        </p:nvSpPr>
        <p:spPr bwMode="auto">
          <a:xfrm>
            <a:off x="2835275" y="5278438"/>
            <a:ext cx="822325" cy="1022350"/>
          </a:xfrm>
          <a:custGeom>
            <a:avLst/>
            <a:gdLst>
              <a:gd name="T0" fmla="*/ 2147483646 w 370"/>
              <a:gd name="T1" fmla="*/ 0 h 460"/>
              <a:gd name="T2" fmla="*/ 2147483646 w 370"/>
              <a:gd name="T3" fmla="*/ 2147483646 h 460"/>
              <a:gd name="T4" fmla="*/ 2147483646 w 370"/>
              <a:gd name="T5" fmla="*/ 2147483646 h 460"/>
              <a:gd name="T6" fmla="*/ 2147483646 w 370"/>
              <a:gd name="T7" fmla="*/ 2147483646 h 460"/>
              <a:gd name="T8" fmla="*/ 2147483646 w 370"/>
              <a:gd name="T9" fmla="*/ 2147483646 h 460"/>
              <a:gd name="T10" fmla="*/ 2147483646 w 370"/>
              <a:gd name="T11" fmla="*/ 2147483646 h 460"/>
              <a:gd name="T12" fmla="*/ 2147483646 w 370"/>
              <a:gd name="T13" fmla="*/ 2147483646 h 4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0"/>
              <a:gd name="T22" fmla="*/ 0 h 460"/>
              <a:gd name="T23" fmla="*/ 370 w 370"/>
              <a:gd name="T24" fmla="*/ 460 h 4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0" h="460">
                <a:moveTo>
                  <a:pt x="144" y="0"/>
                </a:moveTo>
                <a:cubicBezTo>
                  <a:pt x="148" y="30"/>
                  <a:pt x="152" y="61"/>
                  <a:pt x="144" y="91"/>
                </a:cubicBezTo>
                <a:cubicBezTo>
                  <a:pt x="136" y="121"/>
                  <a:pt x="121" y="151"/>
                  <a:pt x="98" y="181"/>
                </a:cubicBezTo>
                <a:cubicBezTo>
                  <a:pt x="75" y="211"/>
                  <a:pt x="14" y="234"/>
                  <a:pt x="7" y="272"/>
                </a:cubicBezTo>
                <a:cubicBezTo>
                  <a:pt x="0" y="310"/>
                  <a:pt x="15" y="378"/>
                  <a:pt x="53" y="408"/>
                </a:cubicBezTo>
                <a:cubicBezTo>
                  <a:pt x="91" y="438"/>
                  <a:pt x="181" y="446"/>
                  <a:pt x="234" y="453"/>
                </a:cubicBezTo>
                <a:cubicBezTo>
                  <a:pt x="287" y="460"/>
                  <a:pt x="347" y="453"/>
                  <a:pt x="370" y="453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56" name="Rectangle 116"/>
          <p:cNvSpPr>
            <a:spLocks noChangeArrowheads="1"/>
          </p:cNvSpPr>
          <p:nvPr/>
        </p:nvSpPr>
        <p:spPr bwMode="auto">
          <a:xfrm>
            <a:off x="10452100" y="2101850"/>
            <a:ext cx="203200" cy="10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35957" name="Line 117"/>
          <p:cNvSpPr>
            <a:spLocks noChangeShapeType="1"/>
          </p:cNvSpPr>
          <p:nvPr/>
        </p:nvSpPr>
        <p:spPr bwMode="auto">
          <a:xfrm>
            <a:off x="4083050" y="4900613"/>
            <a:ext cx="200025" cy="4048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 type="triangle" w="sm" len="lg"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58" name="Text Box 118"/>
          <p:cNvSpPr txBox="1">
            <a:spLocks noChangeArrowheads="1"/>
          </p:cNvSpPr>
          <p:nvPr/>
        </p:nvSpPr>
        <p:spPr bwMode="auto">
          <a:xfrm rot="3804501">
            <a:off x="3831432" y="4852194"/>
            <a:ext cx="78581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000">
                <a:solidFill>
                  <a:srgbClr val="0000FF"/>
                </a:solidFill>
                <a:latin typeface="Times New Roman" pitchFamily="18" charset="0"/>
              </a:rPr>
              <a:t>30 м</a:t>
            </a:r>
          </a:p>
        </p:txBody>
      </p:sp>
      <p:sp>
        <p:nvSpPr>
          <p:cNvPr id="35959" name="Line 119"/>
          <p:cNvSpPr>
            <a:spLocks noChangeShapeType="1"/>
          </p:cNvSpPr>
          <p:nvPr/>
        </p:nvSpPr>
        <p:spPr bwMode="auto">
          <a:xfrm flipH="1">
            <a:off x="6602413" y="4900613"/>
            <a:ext cx="200025" cy="4048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 type="triangle" w="sm" len="lg"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5960" name="Text Box 120"/>
          <p:cNvSpPr txBox="1">
            <a:spLocks noChangeArrowheads="1"/>
          </p:cNvSpPr>
          <p:nvPr/>
        </p:nvSpPr>
        <p:spPr bwMode="auto">
          <a:xfrm rot="-3732203">
            <a:off x="6234112" y="4894263"/>
            <a:ext cx="7651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000">
                <a:solidFill>
                  <a:srgbClr val="0000FF"/>
                </a:solidFill>
                <a:latin typeface="Times New Roman" pitchFamily="18" charset="0"/>
              </a:rPr>
              <a:t>30 м</a:t>
            </a:r>
          </a:p>
        </p:txBody>
      </p:sp>
      <p:grpSp>
        <p:nvGrpSpPr>
          <p:cNvPr id="35961" name="Group 124"/>
          <p:cNvGrpSpPr>
            <a:grpSpLocks/>
          </p:cNvGrpSpPr>
          <p:nvPr/>
        </p:nvGrpSpPr>
        <p:grpSpPr bwMode="auto">
          <a:xfrm>
            <a:off x="3592513" y="6384925"/>
            <a:ext cx="5478462" cy="2486025"/>
            <a:chOff x="2260" y="4037"/>
            <a:chExt cx="3451" cy="1566"/>
          </a:xfrm>
        </p:grpSpPr>
        <p:sp>
          <p:nvSpPr>
            <p:cNvPr id="35967" name="Freeform 125"/>
            <p:cNvSpPr>
              <a:spLocks/>
            </p:cNvSpPr>
            <p:nvPr/>
          </p:nvSpPr>
          <p:spPr bwMode="auto">
            <a:xfrm>
              <a:off x="2308" y="4037"/>
              <a:ext cx="3357" cy="1497"/>
            </a:xfrm>
            <a:custGeom>
              <a:avLst/>
              <a:gdLst>
                <a:gd name="T0" fmla="*/ 0 w 3357"/>
                <a:gd name="T1" fmla="*/ 0 h 1497"/>
                <a:gd name="T2" fmla="*/ 0 w 3357"/>
                <a:gd name="T3" fmla="*/ 998 h 1497"/>
                <a:gd name="T4" fmla="*/ 998 w 3357"/>
                <a:gd name="T5" fmla="*/ 998 h 1497"/>
                <a:gd name="T6" fmla="*/ 998 w 3357"/>
                <a:gd name="T7" fmla="*/ 1497 h 1497"/>
                <a:gd name="T8" fmla="*/ 3357 w 3357"/>
                <a:gd name="T9" fmla="*/ 1497 h 1497"/>
                <a:gd name="T10" fmla="*/ 3357 w 3357"/>
                <a:gd name="T11" fmla="*/ 0 h 14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57"/>
                <a:gd name="T19" fmla="*/ 0 h 1497"/>
                <a:gd name="T20" fmla="*/ 3357 w 3357"/>
                <a:gd name="T21" fmla="*/ 1497 h 14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57" h="1497">
                  <a:moveTo>
                    <a:pt x="0" y="0"/>
                  </a:moveTo>
                  <a:lnTo>
                    <a:pt x="0" y="998"/>
                  </a:lnTo>
                  <a:lnTo>
                    <a:pt x="998" y="998"/>
                  </a:lnTo>
                  <a:lnTo>
                    <a:pt x="998" y="1497"/>
                  </a:lnTo>
                  <a:lnTo>
                    <a:pt x="3357" y="1497"/>
                  </a:lnTo>
                  <a:lnTo>
                    <a:pt x="3357" y="0"/>
                  </a:lnTo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5968" name="Group 126"/>
            <p:cNvGrpSpPr>
              <a:grpSpLocks/>
            </p:cNvGrpSpPr>
            <p:nvPr/>
          </p:nvGrpSpPr>
          <p:grpSpPr bwMode="auto">
            <a:xfrm>
              <a:off x="5617" y="4044"/>
              <a:ext cx="90" cy="103"/>
              <a:chOff x="6481" y="4158"/>
              <a:chExt cx="182" cy="183"/>
            </a:xfrm>
          </p:grpSpPr>
          <p:sp>
            <p:nvSpPr>
              <p:cNvPr id="36014" name="Oval 127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6015" name="Line 128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69" name="Group 129"/>
            <p:cNvGrpSpPr>
              <a:grpSpLocks/>
            </p:cNvGrpSpPr>
            <p:nvPr/>
          </p:nvGrpSpPr>
          <p:grpSpPr bwMode="auto">
            <a:xfrm>
              <a:off x="5617" y="4360"/>
              <a:ext cx="90" cy="103"/>
              <a:chOff x="6481" y="4158"/>
              <a:chExt cx="182" cy="183"/>
            </a:xfrm>
          </p:grpSpPr>
          <p:sp>
            <p:nvSpPr>
              <p:cNvPr id="36012" name="Oval 130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6013" name="Line 131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70" name="Group 132"/>
            <p:cNvGrpSpPr>
              <a:grpSpLocks/>
            </p:cNvGrpSpPr>
            <p:nvPr/>
          </p:nvGrpSpPr>
          <p:grpSpPr bwMode="auto">
            <a:xfrm>
              <a:off x="5613" y="4700"/>
              <a:ext cx="90" cy="103"/>
              <a:chOff x="6481" y="4158"/>
              <a:chExt cx="182" cy="183"/>
            </a:xfrm>
          </p:grpSpPr>
          <p:sp>
            <p:nvSpPr>
              <p:cNvPr id="36010" name="Oval 133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6011" name="Line 134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71" name="Group 135"/>
            <p:cNvGrpSpPr>
              <a:grpSpLocks/>
            </p:cNvGrpSpPr>
            <p:nvPr/>
          </p:nvGrpSpPr>
          <p:grpSpPr bwMode="auto">
            <a:xfrm>
              <a:off x="5621" y="5072"/>
              <a:ext cx="90" cy="103"/>
              <a:chOff x="6481" y="4158"/>
              <a:chExt cx="182" cy="183"/>
            </a:xfrm>
          </p:grpSpPr>
          <p:sp>
            <p:nvSpPr>
              <p:cNvPr id="36008" name="Oval 136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6009" name="Line 137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72" name="Group 138"/>
            <p:cNvGrpSpPr>
              <a:grpSpLocks/>
            </p:cNvGrpSpPr>
            <p:nvPr/>
          </p:nvGrpSpPr>
          <p:grpSpPr bwMode="auto">
            <a:xfrm>
              <a:off x="5617" y="5484"/>
              <a:ext cx="90" cy="103"/>
              <a:chOff x="6481" y="4158"/>
              <a:chExt cx="182" cy="183"/>
            </a:xfrm>
          </p:grpSpPr>
          <p:sp>
            <p:nvSpPr>
              <p:cNvPr id="36006" name="Oval 139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6007" name="Line 140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73" name="Group 141"/>
            <p:cNvGrpSpPr>
              <a:grpSpLocks/>
            </p:cNvGrpSpPr>
            <p:nvPr/>
          </p:nvGrpSpPr>
          <p:grpSpPr bwMode="auto">
            <a:xfrm>
              <a:off x="5205" y="5492"/>
              <a:ext cx="90" cy="103"/>
              <a:chOff x="6481" y="4158"/>
              <a:chExt cx="182" cy="183"/>
            </a:xfrm>
          </p:grpSpPr>
          <p:sp>
            <p:nvSpPr>
              <p:cNvPr id="36004" name="Oval 142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6005" name="Line 143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74" name="Group 144"/>
            <p:cNvGrpSpPr>
              <a:grpSpLocks/>
            </p:cNvGrpSpPr>
            <p:nvPr/>
          </p:nvGrpSpPr>
          <p:grpSpPr bwMode="auto">
            <a:xfrm>
              <a:off x="4833" y="5492"/>
              <a:ext cx="90" cy="103"/>
              <a:chOff x="6481" y="4158"/>
              <a:chExt cx="182" cy="183"/>
            </a:xfrm>
          </p:grpSpPr>
          <p:sp>
            <p:nvSpPr>
              <p:cNvPr id="36002" name="Oval 145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6003" name="Line 146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75" name="Group 147"/>
            <p:cNvGrpSpPr>
              <a:grpSpLocks/>
            </p:cNvGrpSpPr>
            <p:nvPr/>
          </p:nvGrpSpPr>
          <p:grpSpPr bwMode="auto">
            <a:xfrm>
              <a:off x="4425" y="5488"/>
              <a:ext cx="90" cy="103"/>
              <a:chOff x="6481" y="4158"/>
              <a:chExt cx="182" cy="183"/>
            </a:xfrm>
          </p:grpSpPr>
          <p:sp>
            <p:nvSpPr>
              <p:cNvPr id="36000" name="Oval 148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6001" name="Line 149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76" name="Group 150"/>
            <p:cNvGrpSpPr>
              <a:grpSpLocks/>
            </p:cNvGrpSpPr>
            <p:nvPr/>
          </p:nvGrpSpPr>
          <p:grpSpPr bwMode="auto">
            <a:xfrm>
              <a:off x="4013" y="5496"/>
              <a:ext cx="90" cy="103"/>
              <a:chOff x="6481" y="4158"/>
              <a:chExt cx="182" cy="183"/>
            </a:xfrm>
          </p:grpSpPr>
          <p:sp>
            <p:nvSpPr>
              <p:cNvPr id="35998" name="Oval 151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5999" name="Line 152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77" name="Group 153"/>
            <p:cNvGrpSpPr>
              <a:grpSpLocks/>
            </p:cNvGrpSpPr>
            <p:nvPr/>
          </p:nvGrpSpPr>
          <p:grpSpPr bwMode="auto">
            <a:xfrm>
              <a:off x="3641" y="5496"/>
              <a:ext cx="90" cy="103"/>
              <a:chOff x="6481" y="4158"/>
              <a:chExt cx="182" cy="183"/>
            </a:xfrm>
          </p:grpSpPr>
          <p:sp>
            <p:nvSpPr>
              <p:cNvPr id="35996" name="Oval 154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5997" name="Line 155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78" name="Group 156"/>
            <p:cNvGrpSpPr>
              <a:grpSpLocks/>
            </p:cNvGrpSpPr>
            <p:nvPr/>
          </p:nvGrpSpPr>
          <p:grpSpPr bwMode="auto">
            <a:xfrm>
              <a:off x="3259" y="5500"/>
              <a:ext cx="90" cy="103"/>
              <a:chOff x="6481" y="4158"/>
              <a:chExt cx="182" cy="183"/>
            </a:xfrm>
          </p:grpSpPr>
          <p:sp>
            <p:nvSpPr>
              <p:cNvPr id="35994" name="Oval 157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5995" name="Line 158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79" name="Group 159"/>
            <p:cNvGrpSpPr>
              <a:grpSpLocks/>
            </p:cNvGrpSpPr>
            <p:nvPr/>
          </p:nvGrpSpPr>
          <p:grpSpPr bwMode="auto">
            <a:xfrm>
              <a:off x="3261" y="4995"/>
              <a:ext cx="90" cy="103"/>
              <a:chOff x="6481" y="4158"/>
              <a:chExt cx="182" cy="183"/>
            </a:xfrm>
          </p:grpSpPr>
          <p:sp>
            <p:nvSpPr>
              <p:cNvPr id="35992" name="Oval 160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5993" name="Line 161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80" name="Group 162"/>
            <p:cNvGrpSpPr>
              <a:grpSpLocks/>
            </p:cNvGrpSpPr>
            <p:nvPr/>
          </p:nvGrpSpPr>
          <p:grpSpPr bwMode="auto">
            <a:xfrm>
              <a:off x="2263" y="4491"/>
              <a:ext cx="90" cy="103"/>
              <a:chOff x="6481" y="4158"/>
              <a:chExt cx="182" cy="183"/>
            </a:xfrm>
          </p:grpSpPr>
          <p:sp>
            <p:nvSpPr>
              <p:cNvPr id="35990" name="Oval 163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5991" name="Line 164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81" name="Group 165"/>
            <p:cNvGrpSpPr>
              <a:grpSpLocks/>
            </p:cNvGrpSpPr>
            <p:nvPr/>
          </p:nvGrpSpPr>
          <p:grpSpPr bwMode="auto">
            <a:xfrm>
              <a:off x="2760" y="4982"/>
              <a:ext cx="90" cy="103"/>
              <a:chOff x="6481" y="4158"/>
              <a:chExt cx="182" cy="183"/>
            </a:xfrm>
          </p:grpSpPr>
          <p:sp>
            <p:nvSpPr>
              <p:cNvPr id="35988" name="Oval 166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5989" name="Line 167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82" name="Group 168"/>
            <p:cNvGrpSpPr>
              <a:grpSpLocks/>
            </p:cNvGrpSpPr>
            <p:nvPr/>
          </p:nvGrpSpPr>
          <p:grpSpPr bwMode="auto">
            <a:xfrm>
              <a:off x="2260" y="4990"/>
              <a:ext cx="90" cy="103"/>
              <a:chOff x="6481" y="4158"/>
              <a:chExt cx="182" cy="183"/>
            </a:xfrm>
          </p:grpSpPr>
          <p:sp>
            <p:nvSpPr>
              <p:cNvPr id="35986" name="Oval 169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5987" name="Line 170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983" name="Group 171"/>
            <p:cNvGrpSpPr>
              <a:grpSpLocks/>
            </p:cNvGrpSpPr>
            <p:nvPr/>
          </p:nvGrpSpPr>
          <p:grpSpPr bwMode="auto">
            <a:xfrm>
              <a:off x="2263" y="4037"/>
              <a:ext cx="90" cy="103"/>
              <a:chOff x="6481" y="4158"/>
              <a:chExt cx="182" cy="183"/>
            </a:xfrm>
          </p:grpSpPr>
          <p:sp>
            <p:nvSpPr>
              <p:cNvPr id="35984" name="Oval 172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35985" name="Line 173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35962" name="AutoShape 174"/>
          <p:cNvSpPr>
            <a:spLocks noChangeArrowheads="1"/>
          </p:cNvSpPr>
          <p:nvPr/>
        </p:nvSpPr>
        <p:spPr bwMode="auto">
          <a:xfrm>
            <a:off x="9569450" y="5880100"/>
            <a:ext cx="2663825" cy="503238"/>
          </a:xfrm>
          <a:prstGeom prst="wedgeRectCallout">
            <a:avLst>
              <a:gd name="adj1" fmla="val -69727"/>
              <a:gd name="adj2" fmla="val 6230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1279525" eaLnBrk="1" hangingPunct="1"/>
            <a:r>
              <a:rPr lang="ru-RU" altLang="ru-RU" sz="1500">
                <a:latin typeface="Times New Roman" pitchFamily="18" charset="0"/>
              </a:rPr>
              <a:t>Система водяного орошения</a:t>
            </a:r>
          </a:p>
        </p:txBody>
      </p:sp>
      <p:sp>
        <p:nvSpPr>
          <p:cNvPr id="174" name="Номер слайда 4"/>
          <p:cNvSpPr txBox="1">
            <a:spLocks/>
          </p:cNvSpPr>
          <p:nvPr/>
        </p:nvSpPr>
        <p:spPr bwMode="auto">
          <a:xfrm>
            <a:off x="9220200" y="304800"/>
            <a:ext cx="30607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8016" tIns="64008" rIns="128016" bIns="64008" anchor="b"/>
          <a:lstStyle/>
          <a:p>
            <a:pPr algn="r" eaLnBrk="1" hangingPunct="1"/>
            <a:fld id="{E1047C6D-6A67-4650-A7A7-BEB249EAB50B}" type="slidenum"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pPr algn="r" eaLnBrk="1" hangingPunct="1"/>
              <a:t>24</a:t>
            </a:fld>
            <a:endParaRPr lang="ru-RU" altLang="ru-RU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5964" name="Text Box 18"/>
          <p:cNvSpPr txBox="1">
            <a:spLocks noChangeArrowheads="1"/>
          </p:cNvSpPr>
          <p:nvPr/>
        </p:nvSpPr>
        <p:spPr bwMode="auto">
          <a:xfrm>
            <a:off x="7829550" y="6515100"/>
            <a:ext cx="1800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79525" eaLnBrk="1" hangingPunct="1">
              <a:spcBef>
                <a:spcPct val="50000"/>
              </a:spcBef>
            </a:pPr>
            <a:r>
              <a:rPr lang="en-US" altLang="ru-RU" sz="250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ru-RU" altLang="ru-RU" sz="2500">
                <a:solidFill>
                  <a:srgbClr val="FF0000"/>
                </a:solidFill>
                <a:latin typeface="Times New Roman" pitchFamily="18" charset="0"/>
              </a:rPr>
              <a:t>=50м</a:t>
            </a:r>
            <a:r>
              <a:rPr lang="ru-RU" altLang="ru-RU" sz="2500" baseline="30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ru-RU" altLang="ru-RU" sz="25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965" name="Прямоугольник 54"/>
          <p:cNvSpPr>
            <a:spLocks noChangeArrowheads="1"/>
          </p:cNvSpPr>
          <p:nvPr/>
        </p:nvSpPr>
        <p:spPr bwMode="auto">
          <a:xfrm>
            <a:off x="0" y="-23813"/>
            <a:ext cx="12801600" cy="10795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279525" eaLnBrk="1" hangingPunct="1">
              <a:lnSpc>
                <a:spcPct val="80000"/>
              </a:lnSpc>
              <a:buClr>
                <a:schemeClr val="accent1"/>
              </a:buClr>
              <a:buSzPct val="70000"/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279525" eaLnBrk="1" hangingPunct="1">
              <a:buClr>
                <a:schemeClr val="accent1"/>
              </a:buClr>
              <a:buSzPct val="70000"/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279525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расстановки сил и средств при ликвидации последствий ЧС) </a:t>
            </a:r>
          </a:p>
        </p:txBody>
      </p:sp>
      <p:sp>
        <p:nvSpPr>
          <p:cNvPr id="35966" name="Text Box 176"/>
          <p:cNvSpPr txBox="1">
            <a:spLocks noChangeArrowheads="1"/>
          </p:cNvSpPr>
          <p:nvPr/>
        </p:nvSpPr>
        <p:spPr bwMode="auto">
          <a:xfrm>
            <a:off x="11945938" y="0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4.1.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62"/>
          <a:stretch/>
        </p:blipFill>
        <p:spPr>
          <a:xfrm>
            <a:off x="0" y="1079502"/>
            <a:ext cx="12801600" cy="86896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9" name="Объект 17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2975" y="2239963"/>
            <a:ext cx="8715651" cy="6337300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1085850"/>
            <a:ext cx="12801600" cy="851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350838" y="1576388"/>
            <a:ext cx="0" cy="6551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855663" y="1576388"/>
            <a:ext cx="0" cy="6551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 rot="-5400000">
            <a:off x="-516731" y="6171406"/>
            <a:ext cx="21177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700" b="1">
                <a:latin typeface="Times New Roman" pitchFamily="18" charset="0"/>
              </a:rPr>
              <a:t>ул. Западная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-5400000">
            <a:off x="-633412" y="2784475"/>
            <a:ext cx="2489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в пос. Восточный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 flipV="1">
            <a:off x="620713" y="3862388"/>
            <a:ext cx="1587" cy="550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1157288" y="2684463"/>
            <a:ext cx="7937" cy="4938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1157288" y="9336088"/>
            <a:ext cx="11293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157288" y="8529638"/>
            <a:ext cx="0" cy="806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157288" y="1271588"/>
            <a:ext cx="0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106488" y="1568450"/>
            <a:ext cx="103187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101725" y="3338513"/>
            <a:ext cx="103188" cy="1000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098550" y="4413250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106488" y="5449888"/>
            <a:ext cx="103187" cy="1000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116013" y="6457950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1098550" y="7454900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1106488" y="8743950"/>
            <a:ext cx="103187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1982788" y="9312275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3151188" y="9307513"/>
            <a:ext cx="103187" cy="1000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4521200" y="9302750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5795963" y="9299575"/>
            <a:ext cx="103187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7205663" y="9307513"/>
            <a:ext cx="101600" cy="1000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11534775" y="9277350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10206038" y="9267825"/>
            <a:ext cx="101600" cy="100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8694738" y="9317038"/>
            <a:ext cx="101600" cy="1000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pic>
        <p:nvPicPr>
          <p:cNvPr id="29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6413500"/>
            <a:ext cx="50673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1913" y="8207375"/>
            <a:ext cx="8667750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3473450" y="6183313"/>
            <a:ext cx="23479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 b="1">
                <a:latin typeface="Times New Roman" pitchFamily="18" charset="0"/>
              </a:rPr>
              <a:t>Вход № 1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6323013" y="6138863"/>
            <a:ext cx="23463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 b="1">
                <a:latin typeface="Times New Roman" pitchFamily="18" charset="0"/>
              </a:rPr>
              <a:t>Вход № 2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838575" y="7827963"/>
            <a:ext cx="23463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 b="1">
                <a:latin typeface="Times New Roman" pitchFamily="18" charset="0"/>
              </a:rPr>
              <a:t>Вход № 3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3760788" y="6907213"/>
            <a:ext cx="13081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/>
            <a:r>
              <a:rPr lang="ru-RU" altLang="ru-RU" sz="1100" b="1">
                <a:latin typeface="Times New Roman" pitchFamily="18" charset="0"/>
              </a:rPr>
              <a:t>компрес</a:t>
            </a:r>
          </a:p>
          <a:p>
            <a:pPr algn="ctr" defTabSz="1277938" eaLnBrk="1" hangingPunct="1"/>
            <a:r>
              <a:rPr lang="ru-RU" altLang="ru-RU" sz="1100" b="1">
                <a:latin typeface="Times New Roman" pitchFamily="18" charset="0"/>
              </a:rPr>
              <a:t>сорная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6702425" y="6889750"/>
            <a:ext cx="18161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/>
            <a:r>
              <a:rPr lang="ru-RU" altLang="ru-RU" sz="1100" b="1">
                <a:latin typeface="Times New Roman" pitchFamily="18" charset="0"/>
              </a:rPr>
              <a:t>производственное помещение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4999038" y="7423150"/>
            <a:ext cx="181451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/>
            <a:r>
              <a:rPr lang="ru-RU" altLang="ru-RU" sz="1100" b="1">
                <a:latin typeface="Times New Roman" pitchFamily="18" charset="0"/>
              </a:rPr>
              <a:t>щитовая</a:t>
            </a:r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2066925" y="5607050"/>
            <a:ext cx="9879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2079625" y="2565400"/>
            <a:ext cx="9525" cy="303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 flipV="1">
            <a:off x="11939588" y="2027238"/>
            <a:ext cx="19050" cy="353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 flipV="1">
            <a:off x="2701925" y="2578100"/>
            <a:ext cx="19050" cy="2328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 flipV="1">
            <a:off x="11290300" y="2624138"/>
            <a:ext cx="11113" cy="2265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V="1">
            <a:off x="2701925" y="4906963"/>
            <a:ext cx="858996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2706688" y="2589213"/>
            <a:ext cx="8559800" cy="17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 flipV="1">
            <a:off x="1516063" y="2079625"/>
            <a:ext cx="871855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>
            <a:off x="1460500" y="2582863"/>
            <a:ext cx="6159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46" name="Line 44"/>
          <p:cNvSpPr>
            <a:spLocks noChangeShapeType="1"/>
          </p:cNvSpPr>
          <p:nvPr/>
        </p:nvSpPr>
        <p:spPr bwMode="auto">
          <a:xfrm flipH="1" flipV="1">
            <a:off x="10228263" y="1373188"/>
            <a:ext cx="4762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 flipH="1" flipV="1">
            <a:off x="10850563" y="1382713"/>
            <a:ext cx="4762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 flipH="1">
            <a:off x="10855325" y="2076450"/>
            <a:ext cx="11239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pic>
        <p:nvPicPr>
          <p:cNvPr id="49" name="Picture 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6444">
            <a:off x="7207250" y="2884488"/>
            <a:ext cx="30400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6708775" y="2965450"/>
            <a:ext cx="20161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700" b="1">
                <a:latin typeface="Times New Roman" pitchFamily="18" charset="0"/>
              </a:rPr>
              <a:t>насосная станция</a:t>
            </a:r>
          </a:p>
        </p:txBody>
      </p:sp>
      <p:pic>
        <p:nvPicPr>
          <p:cNvPr id="51" name="Picture 4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23363" y="2682875"/>
            <a:ext cx="12795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4488" y="4524375"/>
            <a:ext cx="2160587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0100" y="4521200"/>
            <a:ext cx="2160588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 Box 52"/>
          <p:cNvSpPr txBox="1">
            <a:spLocks noChangeArrowheads="1"/>
          </p:cNvSpPr>
          <p:nvPr/>
        </p:nvSpPr>
        <p:spPr bwMode="auto">
          <a:xfrm>
            <a:off x="4587875" y="4398963"/>
            <a:ext cx="201453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К-150 </a:t>
            </a:r>
            <a:r>
              <a:rPr lang="en-US" altLang="ru-RU" sz="11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Q – 80</a:t>
            </a:r>
            <a:r>
              <a:rPr lang="ru-RU" altLang="ru-RU" sz="11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altLang="ru-RU" sz="11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/c</a:t>
            </a:r>
          </a:p>
        </p:txBody>
      </p:sp>
      <p:pic>
        <p:nvPicPr>
          <p:cNvPr id="55" name="Picture 5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8738" y="4922838"/>
            <a:ext cx="1558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Line 54"/>
          <p:cNvSpPr>
            <a:spLocks noChangeShapeType="1"/>
          </p:cNvSpPr>
          <p:nvPr/>
        </p:nvSpPr>
        <p:spPr bwMode="auto">
          <a:xfrm flipV="1">
            <a:off x="3944938" y="4757738"/>
            <a:ext cx="0" cy="30321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pic>
        <p:nvPicPr>
          <p:cNvPr id="57" name="Picture 5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9413" y="4911725"/>
            <a:ext cx="1576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Line 56"/>
          <p:cNvSpPr>
            <a:spLocks noChangeShapeType="1"/>
          </p:cNvSpPr>
          <p:nvPr/>
        </p:nvSpPr>
        <p:spPr bwMode="auto">
          <a:xfrm flipV="1">
            <a:off x="6940550" y="4740275"/>
            <a:ext cx="0" cy="30321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pic>
        <p:nvPicPr>
          <p:cNvPr id="59" name="Picture 5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61513" y="2179638"/>
            <a:ext cx="15462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Line 58"/>
          <p:cNvSpPr>
            <a:spLocks noChangeShapeType="1"/>
          </p:cNvSpPr>
          <p:nvPr/>
        </p:nvSpPr>
        <p:spPr bwMode="auto">
          <a:xfrm flipV="1">
            <a:off x="9758363" y="2446338"/>
            <a:ext cx="0" cy="30321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pic>
        <p:nvPicPr>
          <p:cNvPr id="61" name="Picture 5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46488" y="6132513"/>
            <a:ext cx="254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6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1950" y="6035675"/>
            <a:ext cx="2540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18550" y="5002213"/>
            <a:ext cx="48101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6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71788" y="2682875"/>
            <a:ext cx="113347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 Box 63"/>
          <p:cNvSpPr txBox="1">
            <a:spLocks noChangeArrowheads="1"/>
          </p:cNvSpPr>
          <p:nvPr/>
        </p:nvSpPr>
        <p:spPr bwMode="auto">
          <a:xfrm>
            <a:off x="2771775" y="2682875"/>
            <a:ext cx="7048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>
                <a:solidFill>
                  <a:srgbClr val="FF0000"/>
                </a:solidFill>
                <a:latin typeface="Times New Roman" pitchFamily="18" charset="0"/>
              </a:rPr>
              <a:t>АШ</a:t>
            </a:r>
          </a:p>
        </p:txBody>
      </p:sp>
      <p:sp>
        <p:nvSpPr>
          <p:cNvPr id="66" name="Text Box 64"/>
          <p:cNvSpPr txBox="1">
            <a:spLocks noChangeArrowheads="1"/>
          </p:cNvSpPr>
          <p:nvPr/>
        </p:nvSpPr>
        <p:spPr bwMode="auto">
          <a:xfrm>
            <a:off x="2743200" y="5211763"/>
            <a:ext cx="4302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altLang="ru-RU" sz="1100">
                <a:solidFill>
                  <a:srgbClr val="FF0000"/>
                </a:solidFill>
                <a:latin typeface="Times New Roman" pitchFamily="18" charset="0"/>
              </a:rPr>
              <a:t>46</a:t>
            </a:r>
          </a:p>
        </p:txBody>
      </p:sp>
      <p:sp>
        <p:nvSpPr>
          <p:cNvPr id="67" name="Text Box 65"/>
          <p:cNvSpPr txBox="1">
            <a:spLocks noChangeArrowheads="1"/>
          </p:cNvSpPr>
          <p:nvPr/>
        </p:nvSpPr>
        <p:spPr bwMode="auto">
          <a:xfrm>
            <a:off x="7766050" y="5216525"/>
            <a:ext cx="4302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altLang="ru-RU" sz="1100">
                <a:solidFill>
                  <a:srgbClr val="FF0000"/>
                </a:solidFill>
                <a:latin typeface="Times New Roman" pitchFamily="18" charset="0"/>
              </a:rPr>
              <a:t>46</a:t>
            </a:r>
          </a:p>
        </p:txBody>
      </p:sp>
      <p:sp>
        <p:nvSpPr>
          <p:cNvPr id="68" name="Text Box 66"/>
          <p:cNvSpPr txBox="1">
            <a:spLocks noChangeArrowheads="1"/>
          </p:cNvSpPr>
          <p:nvPr/>
        </p:nvSpPr>
        <p:spPr bwMode="auto">
          <a:xfrm>
            <a:off x="11012488" y="2249488"/>
            <a:ext cx="4318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altLang="ru-RU" sz="1100">
                <a:solidFill>
                  <a:srgbClr val="FF0000"/>
                </a:solidFill>
                <a:latin typeface="Times New Roman" pitchFamily="18" charset="0"/>
              </a:rPr>
              <a:t>15</a:t>
            </a:r>
          </a:p>
        </p:txBody>
      </p:sp>
      <p:pic>
        <p:nvPicPr>
          <p:cNvPr id="69" name="Picture 6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444163" y="2224088"/>
            <a:ext cx="652462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60500" y="1427163"/>
            <a:ext cx="706438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 Box 69"/>
          <p:cNvSpPr txBox="1">
            <a:spLocks noChangeArrowheads="1"/>
          </p:cNvSpPr>
          <p:nvPr/>
        </p:nvSpPr>
        <p:spPr bwMode="auto">
          <a:xfrm>
            <a:off x="822325" y="1538288"/>
            <a:ext cx="2016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КПП</a:t>
            </a:r>
          </a:p>
        </p:txBody>
      </p:sp>
      <p:pic>
        <p:nvPicPr>
          <p:cNvPr id="72" name="Picture 7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91125" y="1373188"/>
            <a:ext cx="3681413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 Box 71"/>
          <p:cNvSpPr txBox="1">
            <a:spLocks noChangeArrowheads="1"/>
          </p:cNvSpPr>
          <p:nvPr/>
        </p:nvSpPr>
        <p:spPr bwMode="auto">
          <a:xfrm>
            <a:off x="5087938" y="2017713"/>
            <a:ext cx="603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106</a:t>
            </a:r>
          </a:p>
        </p:txBody>
      </p:sp>
      <p:sp>
        <p:nvSpPr>
          <p:cNvPr id="74" name="Text Box 72"/>
          <p:cNvSpPr txBox="1">
            <a:spLocks noChangeArrowheads="1"/>
          </p:cNvSpPr>
          <p:nvPr/>
        </p:nvSpPr>
        <p:spPr bwMode="auto">
          <a:xfrm>
            <a:off x="8388350" y="1998663"/>
            <a:ext cx="603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75" name="Text Box 73"/>
          <p:cNvSpPr txBox="1">
            <a:spLocks noChangeArrowheads="1"/>
          </p:cNvSpPr>
          <p:nvPr/>
        </p:nvSpPr>
        <p:spPr bwMode="auto">
          <a:xfrm>
            <a:off x="5518150" y="2017713"/>
            <a:ext cx="604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74</a:t>
            </a:r>
          </a:p>
        </p:txBody>
      </p:sp>
      <p:sp>
        <p:nvSpPr>
          <p:cNvPr id="76" name="Text Box 74"/>
          <p:cNvSpPr txBox="1">
            <a:spLocks noChangeArrowheads="1"/>
          </p:cNvSpPr>
          <p:nvPr/>
        </p:nvSpPr>
        <p:spPr bwMode="auto">
          <a:xfrm>
            <a:off x="5894388" y="2012950"/>
            <a:ext cx="604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74</a:t>
            </a:r>
          </a:p>
        </p:txBody>
      </p:sp>
      <p:sp>
        <p:nvSpPr>
          <p:cNvPr id="77" name="Text Box 75"/>
          <p:cNvSpPr txBox="1">
            <a:spLocks noChangeArrowheads="1"/>
          </p:cNvSpPr>
          <p:nvPr/>
        </p:nvSpPr>
        <p:spPr bwMode="auto">
          <a:xfrm>
            <a:off x="6346825" y="2012950"/>
            <a:ext cx="604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110</a:t>
            </a:r>
          </a:p>
        </p:txBody>
      </p:sp>
      <p:sp>
        <p:nvSpPr>
          <p:cNvPr id="78" name="Text Box 76"/>
          <p:cNvSpPr txBox="1">
            <a:spLocks noChangeArrowheads="1"/>
          </p:cNvSpPr>
          <p:nvPr/>
        </p:nvSpPr>
        <p:spPr bwMode="auto">
          <a:xfrm>
            <a:off x="6762750" y="2005013"/>
            <a:ext cx="604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26</a:t>
            </a:r>
          </a:p>
        </p:txBody>
      </p:sp>
      <p:sp>
        <p:nvSpPr>
          <p:cNvPr id="79" name="Text Box 77"/>
          <p:cNvSpPr txBox="1">
            <a:spLocks noChangeArrowheads="1"/>
          </p:cNvSpPr>
          <p:nvPr/>
        </p:nvSpPr>
        <p:spPr bwMode="auto">
          <a:xfrm>
            <a:off x="7161213" y="2017713"/>
            <a:ext cx="604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80" name="Text Box 78"/>
          <p:cNvSpPr txBox="1">
            <a:spLocks noChangeArrowheads="1"/>
          </p:cNvSpPr>
          <p:nvPr/>
        </p:nvSpPr>
        <p:spPr bwMode="auto">
          <a:xfrm>
            <a:off x="7558088" y="2006600"/>
            <a:ext cx="604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122</a:t>
            </a:r>
          </a:p>
        </p:txBody>
      </p:sp>
      <p:sp>
        <p:nvSpPr>
          <p:cNvPr id="81" name="Text Box 79"/>
          <p:cNvSpPr txBox="1">
            <a:spLocks noChangeArrowheads="1"/>
          </p:cNvSpPr>
          <p:nvPr/>
        </p:nvSpPr>
        <p:spPr bwMode="auto">
          <a:xfrm>
            <a:off x="8002588" y="2001838"/>
            <a:ext cx="604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18</a:t>
            </a:r>
          </a:p>
        </p:txBody>
      </p:sp>
      <p:pic>
        <p:nvPicPr>
          <p:cNvPr id="82" name="Picture 8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84488" y="3049588"/>
            <a:ext cx="6667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Text Box 81"/>
          <p:cNvSpPr txBox="1">
            <a:spLocks noChangeArrowheads="1"/>
          </p:cNvSpPr>
          <p:nvPr/>
        </p:nvSpPr>
        <p:spPr bwMode="auto">
          <a:xfrm>
            <a:off x="2787650" y="3027363"/>
            <a:ext cx="70326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>
                <a:solidFill>
                  <a:srgbClr val="FF0000"/>
                </a:solidFill>
                <a:latin typeface="Times New Roman" pitchFamily="18" charset="0"/>
              </a:rPr>
              <a:t>АС</a:t>
            </a:r>
          </a:p>
        </p:txBody>
      </p:sp>
      <p:pic>
        <p:nvPicPr>
          <p:cNvPr id="84" name="Picture 8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79725" y="3433763"/>
            <a:ext cx="6667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Text Box 83"/>
          <p:cNvSpPr txBox="1">
            <a:spLocks noChangeArrowheads="1"/>
          </p:cNvSpPr>
          <p:nvPr/>
        </p:nvSpPr>
        <p:spPr bwMode="auto">
          <a:xfrm>
            <a:off x="2801938" y="3427413"/>
            <a:ext cx="7048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100">
                <a:solidFill>
                  <a:srgbClr val="FF0000"/>
                </a:solidFill>
                <a:latin typeface="Times New Roman" pitchFamily="18" charset="0"/>
              </a:rPr>
              <a:t>ПСО</a:t>
            </a:r>
          </a:p>
        </p:txBody>
      </p:sp>
      <p:sp>
        <p:nvSpPr>
          <p:cNvPr id="86" name="Line 84"/>
          <p:cNvSpPr>
            <a:spLocks noChangeShapeType="1"/>
          </p:cNvSpPr>
          <p:nvPr/>
        </p:nvSpPr>
        <p:spPr bwMode="auto">
          <a:xfrm flipV="1">
            <a:off x="1157288" y="2551113"/>
            <a:ext cx="220662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87" name="Line 85"/>
          <p:cNvSpPr>
            <a:spLocks noChangeShapeType="1"/>
          </p:cNvSpPr>
          <p:nvPr/>
        </p:nvSpPr>
        <p:spPr bwMode="auto">
          <a:xfrm>
            <a:off x="1165225" y="1995488"/>
            <a:ext cx="222250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88" name="Line 86"/>
          <p:cNvSpPr>
            <a:spLocks noChangeShapeType="1"/>
          </p:cNvSpPr>
          <p:nvPr/>
        </p:nvSpPr>
        <p:spPr bwMode="auto">
          <a:xfrm flipV="1">
            <a:off x="1146175" y="8350250"/>
            <a:ext cx="37465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89" name="Line 87"/>
          <p:cNvSpPr>
            <a:spLocks noChangeShapeType="1"/>
          </p:cNvSpPr>
          <p:nvPr/>
        </p:nvSpPr>
        <p:spPr bwMode="auto">
          <a:xfrm>
            <a:off x="1144588" y="7616825"/>
            <a:ext cx="339725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pic>
        <p:nvPicPr>
          <p:cNvPr id="90" name="Picture 8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87900" y="1373188"/>
            <a:ext cx="2921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Text Box 89"/>
          <p:cNvSpPr txBox="1">
            <a:spLocks noChangeArrowheads="1"/>
          </p:cNvSpPr>
          <p:nvPr/>
        </p:nvSpPr>
        <p:spPr bwMode="auto">
          <a:xfrm>
            <a:off x="4587875" y="2006600"/>
            <a:ext cx="603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FF0000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92" name="Line 90"/>
          <p:cNvSpPr>
            <a:spLocks noChangeShapeType="1"/>
          </p:cNvSpPr>
          <p:nvPr/>
        </p:nvSpPr>
        <p:spPr bwMode="auto">
          <a:xfrm flipH="1">
            <a:off x="6883400" y="6613525"/>
            <a:ext cx="423863" cy="5921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93" name="Line 91"/>
          <p:cNvSpPr>
            <a:spLocks noChangeShapeType="1"/>
          </p:cNvSpPr>
          <p:nvPr/>
        </p:nvSpPr>
        <p:spPr bwMode="auto">
          <a:xfrm flipH="1">
            <a:off x="6945313" y="6584950"/>
            <a:ext cx="555625" cy="7810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94" name="Line 92"/>
          <p:cNvSpPr>
            <a:spLocks noChangeShapeType="1"/>
          </p:cNvSpPr>
          <p:nvPr/>
        </p:nvSpPr>
        <p:spPr bwMode="auto">
          <a:xfrm flipH="1">
            <a:off x="7043738" y="6605588"/>
            <a:ext cx="628650" cy="8747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95" name="Line 93"/>
          <p:cNvSpPr>
            <a:spLocks noChangeShapeType="1"/>
          </p:cNvSpPr>
          <p:nvPr/>
        </p:nvSpPr>
        <p:spPr bwMode="auto">
          <a:xfrm flipH="1">
            <a:off x="7150100" y="6684963"/>
            <a:ext cx="628650" cy="8937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96" name="Line 94"/>
          <p:cNvSpPr>
            <a:spLocks noChangeShapeType="1"/>
          </p:cNvSpPr>
          <p:nvPr/>
        </p:nvSpPr>
        <p:spPr bwMode="auto">
          <a:xfrm flipH="1">
            <a:off x="7291388" y="6791325"/>
            <a:ext cx="576262" cy="8223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97" name="Line 95"/>
          <p:cNvSpPr>
            <a:spLocks noChangeShapeType="1"/>
          </p:cNvSpPr>
          <p:nvPr/>
        </p:nvSpPr>
        <p:spPr bwMode="auto">
          <a:xfrm flipH="1">
            <a:off x="7443788" y="6880225"/>
            <a:ext cx="530225" cy="7429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98" name="Line 96"/>
          <p:cNvSpPr>
            <a:spLocks noChangeShapeType="1"/>
          </p:cNvSpPr>
          <p:nvPr/>
        </p:nvSpPr>
        <p:spPr bwMode="auto">
          <a:xfrm flipH="1">
            <a:off x="7585075" y="7040563"/>
            <a:ext cx="425450" cy="6175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99" name="Line 97"/>
          <p:cNvSpPr>
            <a:spLocks noChangeShapeType="1"/>
          </p:cNvSpPr>
          <p:nvPr/>
        </p:nvSpPr>
        <p:spPr bwMode="auto">
          <a:xfrm>
            <a:off x="7165975" y="6650038"/>
            <a:ext cx="835025" cy="5603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00" name="Line 98"/>
          <p:cNvSpPr>
            <a:spLocks noChangeShapeType="1"/>
          </p:cNvSpPr>
          <p:nvPr/>
        </p:nvSpPr>
        <p:spPr bwMode="auto">
          <a:xfrm>
            <a:off x="7018338" y="6738938"/>
            <a:ext cx="947737" cy="6127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01" name="Line 99"/>
          <p:cNvSpPr>
            <a:spLocks noChangeShapeType="1"/>
          </p:cNvSpPr>
          <p:nvPr/>
        </p:nvSpPr>
        <p:spPr bwMode="auto">
          <a:xfrm>
            <a:off x="6932613" y="6891338"/>
            <a:ext cx="952500" cy="6032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02" name="Line 100"/>
          <p:cNvSpPr>
            <a:spLocks noChangeShapeType="1"/>
          </p:cNvSpPr>
          <p:nvPr/>
        </p:nvSpPr>
        <p:spPr bwMode="auto">
          <a:xfrm>
            <a:off x="6884988" y="7032625"/>
            <a:ext cx="809625" cy="5413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03" name="Line 101"/>
          <p:cNvSpPr>
            <a:spLocks noChangeShapeType="1"/>
          </p:cNvSpPr>
          <p:nvPr/>
        </p:nvSpPr>
        <p:spPr bwMode="auto">
          <a:xfrm>
            <a:off x="6894513" y="7227888"/>
            <a:ext cx="604837" cy="3889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04" name="Line 102"/>
          <p:cNvSpPr>
            <a:spLocks noChangeShapeType="1"/>
          </p:cNvSpPr>
          <p:nvPr/>
        </p:nvSpPr>
        <p:spPr bwMode="auto">
          <a:xfrm>
            <a:off x="7358063" y="6599238"/>
            <a:ext cx="642937" cy="4238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05" name="Line 103"/>
          <p:cNvSpPr>
            <a:spLocks noChangeShapeType="1"/>
          </p:cNvSpPr>
          <p:nvPr/>
        </p:nvSpPr>
        <p:spPr bwMode="auto">
          <a:xfrm>
            <a:off x="7443788" y="6829425"/>
            <a:ext cx="1587" cy="3651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06" name="Rectangle 104"/>
          <p:cNvSpPr>
            <a:spLocks noChangeArrowheads="1"/>
          </p:cNvSpPr>
          <p:nvPr/>
        </p:nvSpPr>
        <p:spPr bwMode="auto">
          <a:xfrm>
            <a:off x="7439025" y="6843713"/>
            <a:ext cx="255588" cy="1508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107" name="Oval 105"/>
          <p:cNvSpPr>
            <a:spLocks noChangeArrowheads="1"/>
          </p:cNvSpPr>
          <p:nvPr/>
        </p:nvSpPr>
        <p:spPr bwMode="auto">
          <a:xfrm>
            <a:off x="7396163" y="7134225"/>
            <a:ext cx="98425" cy="984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108" name="AutoShape 106"/>
          <p:cNvSpPr>
            <a:spLocks noChangeArrowheads="1"/>
          </p:cNvSpPr>
          <p:nvPr/>
        </p:nvSpPr>
        <p:spPr bwMode="auto">
          <a:xfrm>
            <a:off x="8140700" y="6969125"/>
            <a:ext cx="303213" cy="303213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109" name="AutoShape 107"/>
          <p:cNvSpPr>
            <a:spLocks noChangeArrowheads="1"/>
          </p:cNvSpPr>
          <p:nvPr/>
        </p:nvSpPr>
        <p:spPr bwMode="auto">
          <a:xfrm rot="10800000">
            <a:off x="6523038" y="6958013"/>
            <a:ext cx="301625" cy="303212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110" name="Freeform 108"/>
          <p:cNvSpPr>
            <a:spLocks/>
          </p:cNvSpPr>
          <p:nvPr/>
        </p:nvSpPr>
        <p:spPr bwMode="auto">
          <a:xfrm>
            <a:off x="5594350" y="6667500"/>
            <a:ext cx="766763" cy="98425"/>
          </a:xfrm>
          <a:custGeom>
            <a:avLst/>
            <a:gdLst>
              <a:gd name="T0" fmla="*/ 0 w 272"/>
              <a:gd name="T1" fmla="*/ 2147483646 h 45"/>
              <a:gd name="T2" fmla="*/ 2147483646 w 272"/>
              <a:gd name="T3" fmla="*/ 0 h 45"/>
              <a:gd name="T4" fmla="*/ 2147483646 w 272"/>
              <a:gd name="T5" fmla="*/ 2147483646 h 45"/>
              <a:gd name="T6" fmla="*/ 2147483646 w 272"/>
              <a:gd name="T7" fmla="*/ 0 h 45"/>
              <a:gd name="T8" fmla="*/ 2147483646 w 272"/>
              <a:gd name="T9" fmla="*/ 2147483646 h 45"/>
              <a:gd name="T10" fmla="*/ 2147483646 w 272"/>
              <a:gd name="T11" fmla="*/ 0 h 45"/>
              <a:gd name="T12" fmla="*/ 2147483646 w 272"/>
              <a:gd name="T13" fmla="*/ 2147483646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45"/>
              <a:gd name="T23" fmla="*/ 272 w 27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45">
                <a:moveTo>
                  <a:pt x="0" y="45"/>
                </a:moveTo>
                <a:cubicBezTo>
                  <a:pt x="15" y="22"/>
                  <a:pt x="30" y="0"/>
                  <a:pt x="45" y="0"/>
                </a:cubicBezTo>
                <a:cubicBezTo>
                  <a:pt x="60" y="0"/>
                  <a:pt x="76" y="45"/>
                  <a:pt x="91" y="45"/>
                </a:cubicBezTo>
                <a:cubicBezTo>
                  <a:pt x="106" y="45"/>
                  <a:pt x="121" y="0"/>
                  <a:pt x="136" y="0"/>
                </a:cubicBezTo>
                <a:cubicBezTo>
                  <a:pt x="151" y="0"/>
                  <a:pt x="167" y="45"/>
                  <a:pt x="182" y="45"/>
                </a:cubicBezTo>
                <a:cubicBezTo>
                  <a:pt x="197" y="45"/>
                  <a:pt x="212" y="0"/>
                  <a:pt x="227" y="0"/>
                </a:cubicBezTo>
                <a:cubicBezTo>
                  <a:pt x="242" y="0"/>
                  <a:pt x="257" y="22"/>
                  <a:pt x="272" y="45"/>
                </a:cubicBez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11" name="Freeform 109"/>
          <p:cNvSpPr>
            <a:spLocks/>
          </p:cNvSpPr>
          <p:nvPr/>
        </p:nvSpPr>
        <p:spPr bwMode="auto">
          <a:xfrm>
            <a:off x="6538913" y="6662738"/>
            <a:ext cx="766762" cy="98425"/>
          </a:xfrm>
          <a:custGeom>
            <a:avLst/>
            <a:gdLst>
              <a:gd name="T0" fmla="*/ 0 w 272"/>
              <a:gd name="T1" fmla="*/ 2147483646 h 45"/>
              <a:gd name="T2" fmla="*/ 2147483646 w 272"/>
              <a:gd name="T3" fmla="*/ 0 h 45"/>
              <a:gd name="T4" fmla="*/ 2147483646 w 272"/>
              <a:gd name="T5" fmla="*/ 2147483646 h 45"/>
              <a:gd name="T6" fmla="*/ 2147483646 w 272"/>
              <a:gd name="T7" fmla="*/ 0 h 45"/>
              <a:gd name="T8" fmla="*/ 2147483646 w 272"/>
              <a:gd name="T9" fmla="*/ 2147483646 h 45"/>
              <a:gd name="T10" fmla="*/ 2147483646 w 272"/>
              <a:gd name="T11" fmla="*/ 0 h 45"/>
              <a:gd name="T12" fmla="*/ 2147483646 w 272"/>
              <a:gd name="T13" fmla="*/ 2147483646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45"/>
              <a:gd name="T23" fmla="*/ 272 w 27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45">
                <a:moveTo>
                  <a:pt x="0" y="45"/>
                </a:moveTo>
                <a:cubicBezTo>
                  <a:pt x="15" y="22"/>
                  <a:pt x="30" y="0"/>
                  <a:pt x="45" y="0"/>
                </a:cubicBezTo>
                <a:cubicBezTo>
                  <a:pt x="60" y="0"/>
                  <a:pt x="76" y="45"/>
                  <a:pt x="91" y="45"/>
                </a:cubicBezTo>
                <a:cubicBezTo>
                  <a:pt x="106" y="45"/>
                  <a:pt x="121" y="0"/>
                  <a:pt x="136" y="0"/>
                </a:cubicBezTo>
                <a:cubicBezTo>
                  <a:pt x="151" y="0"/>
                  <a:pt x="167" y="45"/>
                  <a:pt x="182" y="45"/>
                </a:cubicBezTo>
                <a:cubicBezTo>
                  <a:pt x="197" y="45"/>
                  <a:pt x="212" y="0"/>
                  <a:pt x="227" y="0"/>
                </a:cubicBezTo>
                <a:cubicBezTo>
                  <a:pt x="242" y="0"/>
                  <a:pt x="257" y="22"/>
                  <a:pt x="272" y="45"/>
                </a:cubicBez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12" name="Freeform 110"/>
          <p:cNvSpPr>
            <a:spLocks/>
          </p:cNvSpPr>
          <p:nvPr/>
        </p:nvSpPr>
        <p:spPr bwMode="auto">
          <a:xfrm>
            <a:off x="7773988" y="7405688"/>
            <a:ext cx="766762" cy="96837"/>
          </a:xfrm>
          <a:custGeom>
            <a:avLst/>
            <a:gdLst>
              <a:gd name="T0" fmla="*/ 0 w 272"/>
              <a:gd name="T1" fmla="*/ 2147483646 h 45"/>
              <a:gd name="T2" fmla="*/ 2147483646 w 272"/>
              <a:gd name="T3" fmla="*/ 0 h 45"/>
              <a:gd name="T4" fmla="*/ 2147483646 w 272"/>
              <a:gd name="T5" fmla="*/ 2147483646 h 45"/>
              <a:gd name="T6" fmla="*/ 2147483646 w 272"/>
              <a:gd name="T7" fmla="*/ 0 h 45"/>
              <a:gd name="T8" fmla="*/ 2147483646 w 272"/>
              <a:gd name="T9" fmla="*/ 2147483646 h 45"/>
              <a:gd name="T10" fmla="*/ 2147483646 w 272"/>
              <a:gd name="T11" fmla="*/ 0 h 45"/>
              <a:gd name="T12" fmla="*/ 2147483646 w 272"/>
              <a:gd name="T13" fmla="*/ 2147483646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45"/>
              <a:gd name="T23" fmla="*/ 272 w 27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45">
                <a:moveTo>
                  <a:pt x="0" y="45"/>
                </a:moveTo>
                <a:cubicBezTo>
                  <a:pt x="15" y="22"/>
                  <a:pt x="30" y="0"/>
                  <a:pt x="45" y="0"/>
                </a:cubicBezTo>
                <a:cubicBezTo>
                  <a:pt x="60" y="0"/>
                  <a:pt x="76" y="45"/>
                  <a:pt x="91" y="45"/>
                </a:cubicBezTo>
                <a:cubicBezTo>
                  <a:pt x="106" y="45"/>
                  <a:pt x="121" y="0"/>
                  <a:pt x="136" y="0"/>
                </a:cubicBezTo>
                <a:cubicBezTo>
                  <a:pt x="151" y="0"/>
                  <a:pt x="167" y="45"/>
                  <a:pt x="182" y="45"/>
                </a:cubicBezTo>
                <a:cubicBezTo>
                  <a:pt x="197" y="45"/>
                  <a:pt x="212" y="0"/>
                  <a:pt x="227" y="0"/>
                </a:cubicBezTo>
                <a:cubicBezTo>
                  <a:pt x="242" y="0"/>
                  <a:pt x="257" y="22"/>
                  <a:pt x="272" y="45"/>
                </a:cubicBez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13" name="Freeform 111"/>
          <p:cNvSpPr>
            <a:spLocks/>
          </p:cNvSpPr>
          <p:nvPr/>
        </p:nvSpPr>
        <p:spPr bwMode="auto">
          <a:xfrm>
            <a:off x="7824788" y="6627813"/>
            <a:ext cx="766762" cy="96837"/>
          </a:xfrm>
          <a:custGeom>
            <a:avLst/>
            <a:gdLst>
              <a:gd name="T0" fmla="*/ 0 w 272"/>
              <a:gd name="T1" fmla="*/ 2147483646 h 45"/>
              <a:gd name="T2" fmla="*/ 2147483646 w 272"/>
              <a:gd name="T3" fmla="*/ 0 h 45"/>
              <a:gd name="T4" fmla="*/ 2147483646 w 272"/>
              <a:gd name="T5" fmla="*/ 2147483646 h 45"/>
              <a:gd name="T6" fmla="*/ 2147483646 w 272"/>
              <a:gd name="T7" fmla="*/ 0 h 45"/>
              <a:gd name="T8" fmla="*/ 2147483646 w 272"/>
              <a:gd name="T9" fmla="*/ 2147483646 h 45"/>
              <a:gd name="T10" fmla="*/ 2147483646 w 272"/>
              <a:gd name="T11" fmla="*/ 0 h 45"/>
              <a:gd name="T12" fmla="*/ 2147483646 w 272"/>
              <a:gd name="T13" fmla="*/ 2147483646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45"/>
              <a:gd name="T23" fmla="*/ 272 w 27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45">
                <a:moveTo>
                  <a:pt x="0" y="45"/>
                </a:moveTo>
                <a:cubicBezTo>
                  <a:pt x="15" y="22"/>
                  <a:pt x="30" y="0"/>
                  <a:pt x="45" y="0"/>
                </a:cubicBezTo>
                <a:cubicBezTo>
                  <a:pt x="60" y="0"/>
                  <a:pt x="76" y="45"/>
                  <a:pt x="91" y="45"/>
                </a:cubicBezTo>
                <a:cubicBezTo>
                  <a:pt x="106" y="45"/>
                  <a:pt x="121" y="0"/>
                  <a:pt x="136" y="0"/>
                </a:cubicBezTo>
                <a:cubicBezTo>
                  <a:pt x="151" y="0"/>
                  <a:pt x="167" y="45"/>
                  <a:pt x="182" y="45"/>
                </a:cubicBezTo>
                <a:cubicBezTo>
                  <a:pt x="197" y="45"/>
                  <a:pt x="212" y="0"/>
                  <a:pt x="227" y="0"/>
                </a:cubicBezTo>
                <a:cubicBezTo>
                  <a:pt x="242" y="0"/>
                  <a:pt x="257" y="22"/>
                  <a:pt x="272" y="45"/>
                </a:cubicBez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14" name="Freeform 112"/>
          <p:cNvSpPr>
            <a:spLocks/>
          </p:cNvSpPr>
          <p:nvPr/>
        </p:nvSpPr>
        <p:spPr bwMode="auto">
          <a:xfrm>
            <a:off x="6672263" y="7466013"/>
            <a:ext cx="766762" cy="96837"/>
          </a:xfrm>
          <a:custGeom>
            <a:avLst/>
            <a:gdLst>
              <a:gd name="T0" fmla="*/ 0 w 272"/>
              <a:gd name="T1" fmla="*/ 2147483646 h 45"/>
              <a:gd name="T2" fmla="*/ 2147483646 w 272"/>
              <a:gd name="T3" fmla="*/ 0 h 45"/>
              <a:gd name="T4" fmla="*/ 2147483646 w 272"/>
              <a:gd name="T5" fmla="*/ 2147483646 h 45"/>
              <a:gd name="T6" fmla="*/ 2147483646 w 272"/>
              <a:gd name="T7" fmla="*/ 0 h 45"/>
              <a:gd name="T8" fmla="*/ 2147483646 w 272"/>
              <a:gd name="T9" fmla="*/ 2147483646 h 45"/>
              <a:gd name="T10" fmla="*/ 2147483646 w 272"/>
              <a:gd name="T11" fmla="*/ 0 h 45"/>
              <a:gd name="T12" fmla="*/ 2147483646 w 272"/>
              <a:gd name="T13" fmla="*/ 2147483646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45"/>
              <a:gd name="T23" fmla="*/ 272 w 27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45">
                <a:moveTo>
                  <a:pt x="0" y="45"/>
                </a:moveTo>
                <a:cubicBezTo>
                  <a:pt x="15" y="22"/>
                  <a:pt x="30" y="0"/>
                  <a:pt x="45" y="0"/>
                </a:cubicBezTo>
                <a:cubicBezTo>
                  <a:pt x="60" y="0"/>
                  <a:pt x="76" y="45"/>
                  <a:pt x="91" y="45"/>
                </a:cubicBezTo>
                <a:cubicBezTo>
                  <a:pt x="106" y="45"/>
                  <a:pt x="121" y="0"/>
                  <a:pt x="136" y="0"/>
                </a:cubicBezTo>
                <a:cubicBezTo>
                  <a:pt x="151" y="0"/>
                  <a:pt x="167" y="45"/>
                  <a:pt x="182" y="45"/>
                </a:cubicBezTo>
                <a:cubicBezTo>
                  <a:pt x="197" y="45"/>
                  <a:pt x="212" y="0"/>
                  <a:pt x="227" y="0"/>
                </a:cubicBezTo>
                <a:cubicBezTo>
                  <a:pt x="242" y="0"/>
                  <a:pt x="257" y="22"/>
                  <a:pt x="272" y="45"/>
                </a:cubicBez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15" name="Freeform 113"/>
          <p:cNvSpPr>
            <a:spLocks/>
          </p:cNvSpPr>
          <p:nvPr/>
        </p:nvSpPr>
        <p:spPr bwMode="auto">
          <a:xfrm>
            <a:off x="5605463" y="7469188"/>
            <a:ext cx="766762" cy="98425"/>
          </a:xfrm>
          <a:custGeom>
            <a:avLst/>
            <a:gdLst>
              <a:gd name="T0" fmla="*/ 0 w 272"/>
              <a:gd name="T1" fmla="*/ 2147483646 h 45"/>
              <a:gd name="T2" fmla="*/ 2147483646 w 272"/>
              <a:gd name="T3" fmla="*/ 0 h 45"/>
              <a:gd name="T4" fmla="*/ 2147483646 w 272"/>
              <a:gd name="T5" fmla="*/ 2147483646 h 45"/>
              <a:gd name="T6" fmla="*/ 2147483646 w 272"/>
              <a:gd name="T7" fmla="*/ 0 h 45"/>
              <a:gd name="T8" fmla="*/ 2147483646 w 272"/>
              <a:gd name="T9" fmla="*/ 2147483646 h 45"/>
              <a:gd name="T10" fmla="*/ 2147483646 w 272"/>
              <a:gd name="T11" fmla="*/ 0 h 45"/>
              <a:gd name="T12" fmla="*/ 2147483646 w 272"/>
              <a:gd name="T13" fmla="*/ 2147483646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45"/>
              <a:gd name="T23" fmla="*/ 272 w 27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45">
                <a:moveTo>
                  <a:pt x="0" y="45"/>
                </a:moveTo>
                <a:cubicBezTo>
                  <a:pt x="15" y="22"/>
                  <a:pt x="30" y="0"/>
                  <a:pt x="45" y="0"/>
                </a:cubicBezTo>
                <a:cubicBezTo>
                  <a:pt x="60" y="0"/>
                  <a:pt x="76" y="45"/>
                  <a:pt x="91" y="45"/>
                </a:cubicBezTo>
                <a:cubicBezTo>
                  <a:pt x="106" y="45"/>
                  <a:pt x="121" y="0"/>
                  <a:pt x="136" y="0"/>
                </a:cubicBezTo>
                <a:cubicBezTo>
                  <a:pt x="151" y="0"/>
                  <a:pt x="167" y="45"/>
                  <a:pt x="182" y="45"/>
                </a:cubicBezTo>
                <a:cubicBezTo>
                  <a:pt x="197" y="45"/>
                  <a:pt x="212" y="0"/>
                  <a:pt x="227" y="0"/>
                </a:cubicBezTo>
                <a:cubicBezTo>
                  <a:pt x="242" y="0"/>
                  <a:pt x="257" y="22"/>
                  <a:pt x="272" y="45"/>
                </a:cubicBez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16" name="Freeform 114"/>
          <p:cNvSpPr>
            <a:spLocks/>
          </p:cNvSpPr>
          <p:nvPr/>
        </p:nvSpPr>
        <p:spPr bwMode="auto">
          <a:xfrm>
            <a:off x="6129338" y="5284788"/>
            <a:ext cx="1631950" cy="906462"/>
          </a:xfrm>
          <a:custGeom>
            <a:avLst/>
            <a:gdLst>
              <a:gd name="T0" fmla="*/ 2147483646 w 734"/>
              <a:gd name="T1" fmla="*/ 0 h 408"/>
              <a:gd name="T2" fmla="*/ 2147483646 w 734"/>
              <a:gd name="T3" fmla="*/ 2147483646 h 408"/>
              <a:gd name="T4" fmla="*/ 2147483646 w 734"/>
              <a:gd name="T5" fmla="*/ 2147483646 h 408"/>
              <a:gd name="T6" fmla="*/ 2147483646 w 734"/>
              <a:gd name="T7" fmla="*/ 2147483646 h 408"/>
              <a:gd name="T8" fmla="*/ 2147483646 w 734"/>
              <a:gd name="T9" fmla="*/ 2147483646 h 408"/>
              <a:gd name="T10" fmla="*/ 2147483646 w 734"/>
              <a:gd name="T11" fmla="*/ 2147483646 h 408"/>
              <a:gd name="T12" fmla="*/ 0 w 734"/>
              <a:gd name="T13" fmla="*/ 2147483646 h 408"/>
              <a:gd name="T14" fmla="*/ 2147483646 w 734"/>
              <a:gd name="T15" fmla="*/ 2147483646 h 408"/>
              <a:gd name="T16" fmla="*/ 2147483646 w 734"/>
              <a:gd name="T17" fmla="*/ 2147483646 h 4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34"/>
              <a:gd name="T28" fmla="*/ 0 h 408"/>
              <a:gd name="T29" fmla="*/ 734 w 734"/>
              <a:gd name="T30" fmla="*/ 408 h 4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34" h="408">
                <a:moveTo>
                  <a:pt x="726" y="0"/>
                </a:moveTo>
                <a:cubicBezTo>
                  <a:pt x="730" y="15"/>
                  <a:pt x="734" y="30"/>
                  <a:pt x="726" y="45"/>
                </a:cubicBezTo>
                <a:cubicBezTo>
                  <a:pt x="718" y="60"/>
                  <a:pt x="703" y="83"/>
                  <a:pt x="680" y="91"/>
                </a:cubicBezTo>
                <a:cubicBezTo>
                  <a:pt x="657" y="99"/>
                  <a:pt x="681" y="91"/>
                  <a:pt x="590" y="91"/>
                </a:cubicBezTo>
                <a:cubicBezTo>
                  <a:pt x="499" y="91"/>
                  <a:pt x="227" y="83"/>
                  <a:pt x="136" y="91"/>
                </a:cubicBezTo>
                <a:cubicBezTo>
                  <a:pt x="45" y="99"/>
                  <a:pt x="68" y="113"/>
                  <a:pt x="45" y="136"/>
                </a:cubicBezTo>
                <a:cubicBezTo>
                  <a:pt x="22" y="159"/>
                  <a:pt x="0" y="189"/>
                  <a:pt x="0" y="227"/>
                </a:cubicBezTo>
                <a:cubicBezTo>
                  <a:pt x="0" y="265"/>
                  <a:pt x="0" y="333"/>
                  <a:pt x="45" y="363"/>
                </a:cubicBezTo>
                <a:cubicBezTo>
                  <a:pt x="90" y="393"/>
                  <a:pt x="181" y="400"/>
                  <a:pt x="272" y="408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17" name="Freeform 115"/>
          <p:cNvSpPr>
            <a:spLocks/>
          </p:cNvSpPr>
          <p:nvPr/>
        </p:nvSpPr>
        <p:spPr bwMode="auto">
          <a:xfrm>
            <a:off x="2835275" y="5278438"/>
            <a:ext cx="822325" cy="1022350"/>
          </a:xfrm>
          <a:custGeom>
            <a:avLst/>
            <a:gdLst>
              <a:gd name="T0" fmla="*/ 2147483646 w 370"/>
              <a:gd name="T1" fmla="*/ 0 h 460"/>
              <a:gd name="T2" fmla="*/ 2147483646 w 370"/>
              <a:gd name="T3" fmla="*/ 2147483646 h 460"/>
              <a:gd name="T4" fmla="*/ 2147483646 w 370"/>
              <a:gd name="T5" fmla="*/ 2147483646 h 460"/>
              <a:gd name="T6" fmla="*/ 2147483646 w 370"/>
              <a:gd name="T7" fmla="*/ 2147483646 h 460"/>
              <a:gd name="T8" fmla="*/ 2147483646 w 370"/>
              <a:gd name="T9" fmla="*/ 2147483646 h 460"/>
              <a:gd name="T10" fmla="*/ 2147483646 w 370"/>
              <a:gd name="T11" fmla="*/ 2147483646 h 460"/>
              <a:gd name="T12" fmla="*/ 2147483646 w 370"/>
              <a:gd name="T13" fmla="*/ 2147483646 h 4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0"/>
              <a:gd name="T22" fmla="*/ 0 h 460"/>
              <a:gd name="T23" fmla="*/ 370 w 370"/>
              <a:gd name="T24" fmla="*/ 460 h 4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0" h="460">
                <a:moveTo>
                  <a:pt x="144" y="0"/>
                </a:moveTo>
                <a:cubicBezTo>
                  <a:pt x="148" y="30"/>
                  <a:pt x="152" y="61"/>
                  <a:pt x="144" y="91"/>
                </a:cubicBezTo>
                <a:cubicBezTo>
                  <a:pt x="136" y="121"/>
                  <a:pt x="121" y="151"/>
                  <a:pt x="98" y="181"/>
                </a:cubicBezTo>
                <a:cubicBezTo>
                  <a:pt x="75" y="211"/>
                  <a:pt x="14" y="234"/>
                  <a:pt x="7" y="272"/>
                </a:cubicBezTo>
                <a:cubicBezTo>
                  <a:pt x="0" y="310"/>
                  <a:pt x="15" y="378"/>
                  <a:pt x="53" y="408"/>
                </a:cubicBezTo>
                <a:cubicBezTo>
                  <a:pt x="91" y="438"/>
                  <a:pt x="181" y="446"/>
                  <a:pt x="234" y="453"/>
                </a:cubicBezTo>
                <a:cubicBezTo>
                  <a:pt x="287" y="460"/>
                  <a:pt x="347" y="453"/>
                  <a:pt x="370" y="453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18" name="Rectangle 116"/>
          <p:cNvSpPr>
            <a:spLocks noChangeArrowheads="1"/>
          </p:cNvSpPr>
          <p:nvPr/>
        </p:nvSpPr>
        <p:spPr bwMode="auto">
          <a:xfrm>
            <a:off x="10452100" y="2101850"/>
            <a:ext cx="203200" cy="10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eaLnBrk="1" hangingPunct="1"/>
            <a:endParaRPr lang="ru-RU" altLang="ru-RU" sz="2500">
              <a:latin typeface="Times New Roman" pitchFamily="18" charset="0"/>
            </a:endParaRPr>
          </a:p>
        </p:txBody>
      </p:sp>
      <p:sp>
        <p:nvSpPr>
          <p:cNvPr id="119" name="Line 117"/>
          <p:cNvSpPr>
            <a:spLocks noChangeShapeType="1"/>
          </p:cNvSpPr>
          <p:nvPr/>
        </p:nvSpPr>
        <p:spPr bwMode="auto">
          <a:xfrm>
            <a:off x="4083050" y="4900613"/>
            <a:ext cx="200025" cy="4048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 type="triangle" w="sm" len="lg"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20" name="Text Box 118"/>
          <p:cNvSpPr txBox="1">
            <a:spLocks noChangeArrowheads="1"/>
          </p:cNvSpPr>
          <p:nvPr/>
        </p:nvSpPr>
        <p:spPr bwMode="auto">
          <a:xfrm rot="3804501">
            <a:off x="3831432" y="4852194"/>
            <a:ext cx="78581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000">
                <a:solidFill>
                  <a:srgbClr val="0000FF"/>
                </a:solidFill>
                <a:latin typeface="Times New Roman" pitchFamily="18" charset="0"/>
              </a:rPr>
              <a:t>30 м</a:t>
            </a:r>
          </a:p>
        </p:txBody>
      </p:sp>
      <p:sp>
        <p:nvSpPr>
          <p:cNvPr id="121" name="Line 119"/>
          <p:cNvSpPr>
            <a:spLocks noChangeShapeType="1"/>
          </p:cNvSpPr>
          <p:nvPr/>
        </p:nvSpPr>
        <p:spPr bwMode="auto">
          <a:xfrm flipH="1">
            <a:off x="6602413" y="4900613"/>
            <a:ext cx="200025" cy="4048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 type="triangle" w="sm" len="lg"/>
          </a:ln>
        </p:spPr>
        <p:txBody>
          <a:bodyPr lIns="91428" tIns="45714" rIns="91428" bIns="45714"/>
          <a:lstStyle/>
          <a:p>
            <a:endParaRPr lang="ru-RU"/>
          </a:p>
        </p:txBody>
      </p:sp>
      <p:sp>
        <p:nvSpPr>
          <p:cNvPr id="122" name="Text Box 120"/>
          <p:cNvSpPr txBox="1">
            <a:spLocks noChangeArrowheads="1"/>
          </p:cNvSpPr>
          <p:nvPr/>
        </p:nvSpPr>
        <p:spPr bwMode="auto">
          <a:xfrm rot="-3732203">
            <a:off x="6234112" y="4894263"/>
            <a:ext cx="7651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1" tIns="64001" rIns="128001" bIns="64001">
            <a:spAutoFit/>
          </a:bodyPr>
          <a:lstStyle/>
          <a:p>
            <a:pPr algn="ctr" defTabSz="1277938" eaLnBrk="1" hangingPunct="1">
              <a:spcBef>
                <a:spcPct val="50000"/>
              </a:spcBef>
            </a:pPr>
            <a:r>
              <a:rPr lang="ru-RU" altLang="ru-RU" sz="1000">
                <a:solidFill>
                  <a:srgbClr val="0000FF"/>
                </a:solidFill>
                <a:latin typeface="Times New Roman" pitchFamily="18" charset="0"/>
              </a:rPr>
              <a:t>30 м</a:t>
            </a:r>
          </a:p>
        </p:txBody>
      </p:sp>
      <p:grpSp>
        <p:nvGrpSpPr>
          <p:cNvPr id="123" name="Group 124"/>
          <p:cNvGrpSpPr>
            <a:grpSpLocks/>
          </p:cNvGrpSpPr>
          <p:nvPr/>
        </p:nvGrpSpPr>
        <p:grpSpPr bwMode="auto">
          <a:xfrm>
            <a:off x="3592513" y="6384925"/>
            <a:ext cx="5478462" cy="2486025"/>
            <a:chOff x="2260" y="4037"/>
            <a:chExt cx="3451" cy="1566"/>
          </a:xfrm>
        </p:grpSpPr>
        <p:sp>
          <p:nvSpPr>
            <p:cNvPr id="124" name="Freeform 125"/>
            <p:cNvSpPr>
              <a:spLocks/>
            </p:cNvSpPr>
            <p:nvPr/>
          </p:nvSpPr>
          <p:spPr bwMode="auto">
            <a:xfrm>
              <a:off x="2308" y="4037"/>
              <a:ext cx="3357" cy="1497"/>
            </a:xfrm>
            <a:custGeom>
              <a:avLst/>
              <a:gdLst>
                <a:gd name="T0" fmla="*/ 0 w 3357"/>
                <a:gd name="T1" fmla="*/ 0 h 1497"/>
                <a:gd name="T2" fmla="*/ 0 w 3357"/>
                <a:gd name="T3" fmla="*/ 998 h 1497"/>
                <a:gd name="T4" fmla="*/ 998 w 3357"/>
                <a:gd name="T5" fmla="*/ 998 h 1497"/>
                <a:gd name="T6" fmla="*/ 998 w 3357"/>
                <a:gd name="T7" fmla="*/ 1497 h 1497"/>
                <a:gd name="T8" fmla="*/ 3357 w 3357"/>
                <a:gd name="T9" fmla="*/ 1497 h 1497"/>
                <a:gd name="T10" fmla="*/ 3357 w 3357"/>
                <a:gd name="T11" fmla="*/ 0 h 14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57"/>
                <a:gd name="T19" fmla="*/ 0 h 1497"/>
                <a:gd name="T20" fmla="*/ 3357 w 3357"/>
                <a:gd name="T21" fmla="*/ 1497 h 14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57" h="1497">
                  <a:moveTo>
                    <a:pt x="0" y="0"/>
                  </a:moveTo>
                  <a:lnTo>
                    <a:pt x="0" y="998"/>
                  </a:lnTo>
                  <a:lnTo>
                    <a:pt x="998" y="998"/>
                  </a:lnTo>
                  <a:lnTo>
                    <a:pt x="998" y="1497"/>
                  </a:lnTo>
                  <a:lnTo>
                    <a:pt x="3357" y="1497"/>
                  </a:lnTo>
                  <a:lnTo>
                    <a:pt x="3357" y="0"/>
                  </a:lnTo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5" name="Group 126"/>
            <p:cNvGrpSpPr>
              <a:grpSpLocks/>
            </p:cNvGrpSpPr>
            <p:nvPr/>
          </p:nvGrpSpPr>
          <p:grpSpPr bwMode="auto">
            <a:xfrm>
              <a:off x="5617" y="4044"/>
              <a:ext cx="90" cy="103"/>
              <a:chOff x="6481" y="4158"/>
              <a:chExt cx="182" cy="183"/>
            </a:xfrm>
          </p:grpSpPr>
          <p:sp>
            <p:nvSpPr>
              <p:cNvPr id="171" name="Oval 127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72" name="Line 128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6" name="Group 129"/>
            <p:cNvGrpSpPr>
              <a:grpSpLocks/>
            </p:cNvGrpSpPr>
            <p:nvPr/>
          </p:nvGrpSpPr>
          <p:grpSpPr bwMode="auto">
            <a:xfrm>
              <a:off x="5617" y="4360"/>
              <a:ext cx="90" cy="103"/>
              <a:chOff x="6481" y="4158"/>
              <a:chExt cx="182" cy="183"/>
            </a:xfrm>
          </p:grpSpPr>
          <p:sp>
            <p:nvSpPr>
              <p:cNvPr id="169" name="Oval 130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70" name="Line 131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7" name="Group 132"/>
            <p:cNvGrpSpPr>
              <a:grpSpLocks/>
            </p:cNvGrpSpPr>
            <p:nvPr/>
          </p:nvGrpSpPr>
          <p:grpSpPr bwMode="auto">
            <a:xfrm>
              <a:off x="5613" y="4700"/>
              <a:ext cx="90" cy="103"/>
              <a:chOff x="6481" y="4158"/>
              <a:chExt cx="182" cy="183"/>
            </a:xfrm>
          </p:grpSpPr>
          <p:sp>
            <p:nvSpPr>
              <p:cNvPr id="167" name="Oval 133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68" name="Line 134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8" name="Group 135"/>
            <p:cNvGrpSpPr>
              <a:grpSpLocks/>
            </p:cNvGrpSpPr>
            <p:nvPr/>
          </p:nvGrpSpPr>
          <p:grpSpPr bwMode="auto">
            <a:xfrm>
              <a:off x="5621" y="5072"/>
              <a:ext cx="90" cy="103"/>
              <a:chOff x="6481" y="4158"/>
              <a:chExt cx="182" cy="183"/>
            </a:xfrm>
          </p:grpSpPr>
          <p:sp>
            <p:nvSpPr>
              <p:cNvPr id="165" name="Oval 136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66" name="Line 137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9" name="Group 138"/>
            <p:cNvGrpSpPr>
              <a:grpSpLocks/>
            </p:cNvGrpSpPr>
            <p:nvPr/>
          </p:nvGrpSpPr>
          <p:grpSpPr bwMode="auto">
            <a:xfrm>
              <a:off x="5617" y="5484"/>
              <a:ext cx="90" cy="103"/>
              <a:chOff x="6481" y="4158"/>
              <a:chExt cx="182" cy="183"/>
            </a:xfrm>
          </p:grpSpPr>
          <p:sp>
            <p:nvSpPr>
              <p:cNvPr id="163" name="Oval 139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64" name="Line 140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0" name="Group 141"/>
            <p:cNvGrpSpPr>
              <a:grpSpLocks/>
            </p:cNvGrpSpPr>
            <p:nvPr/>
          </p:nvGrpSpPr>
          <p:grpSpPr bwMode="auto">
            <a:xfrm>
              <a:off x="5205" y="5492"/>
              <a:ext cx="90" cy="103"/>
              <a:chOff x="6481" y="4158"/>
              <a:chExt cx="182" cy="183"/>
            </a:xfrm>
          </p:grpSpPr>
          <p:sp>
            <p:nvSpPr>
              <p:cNvPr id="161" name="Oval 142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62" name="Line 143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1" name="Group 144"/>
            <p:cNvGrpSpPr>
              <a:grpSpLocks/>
            </p:cNvGrpSpPr>
            <p:nvPr/>
          </p:nvGrpSpPr>
          <p:grpSpPr bwMode="auto">
            <a:xfrm>
              <a:off x="4833" y="5492"/>
              <a:ext cx="90" cy="103"/>
              <a:chOff x="6481" y="4158"/>
              <a:chExt cx="182" cy="183"/>
            </a:xfrm>
          </p:grpSpPr>
          <p:sp>
            <p:nvSpPr>
              <p:cNvPr id="159" name="Oval 145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60" name="Line 146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2" name="Group 147"/>
            <p:cNvGrpSpPr>
              <a:grpSpLocks/>
            </p:cNvGrpSpPr>
            <p:nvPr/>
          </p:nvGrpSpPr>
          <p:grpSpPr bwMode="auto">
            <a:xfrm>
              <a:off x="4425" y="5488"/>
              <a:ext cx="90" cy="103"/>
              <a:chOff x="6481" y="4158"/>
              <a:chExt cx="182" cy="183"/>
            </a:xfrm>
          </p:grpSpPr>
          <p:sp>
            <p:nvSpPr>
              <p:cNvPr id="157" name="Oval 148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58" name="Line 149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3" name="Group 150"/>
            <p:cNvGrpSpPr>
              <a:grpSpLocks/>
            </p:cNvGrpSpPr>
            <p:nvPr/>
          </p:nvGrpSpPr>
          <p:grpSpPr bwMode="auto">
            <a:xfrm>
              <a:off x="4013" y="5496"/>
              <a:ext cx="90" cy="103"/>
              <a:chOff x="6481" y="4158"/>
              <a:chExt cx="182" cy="183"/>
            </a:xfrm>
          </p:grpSpPr>
          <p:sp>
            <p:nvSpPr>
              <p:cNvPr id="155" name="Oval 151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56" name="Line 152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4" name="Group 153"/>
            <p:cNvGrpSpPr>
              <a:grpSpLocks/>
            </p:cNvGrpSpPr>
            <p:nvPr/>
          </p:nvGrpSpPr>
          <p:grpSpPr bwMode="auto">
            <a:xfrm>
              <a:off x="3641" y="5496"/>
              <a:ext cx="90" cy="103"/>
              <a:chOff x="6481" y="4158"/>
              <a:chExt cx="182" cy="183"/>
            </a:xfrm>
          </p:grpSpPr>
          <p:sp>
            <p:nvSpPr>
              <p:cNvPr id="153" name="Oval 154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54" name="Line 155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5" name="Group 156"/>
            <p:cNvGrpSpPr>
              <a:grpSpLocks/>
            </p:cNvGrpSpPr>
            <p:nvPr/>
          </p:nvGrpSpPr>
          <p:grpSpPr bwMode="auto">
            <a:xfrm>
              <a:off x="3259" y="5500"/>
              <a:ext cx="90" cy="103"/>
              <a:chOff x="6481" y="4158"/>
              <a:chExt cx="182" cy="183"/>
            </a:xfrm>
          </p:grpSpPr>
          <p:sp>
            <p:nvSpPr>
              <p:cNvPr id="151" name="Oval 157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52" name="Line 158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6" name="Group 159"/>
            <p:cNvGrpSpPr>
              <a:grpSpLocks/>
            </p:cNvGrpSpPr>
            <p:nvPr/>
          </p:nvGrpSpPr>
          <p:grpSpPr bwMode="auto">
            <a:xfrm>
              <a:off x="3261" y="4995"/>
              <a:ext cx="90" cy="103"/>
              <a:chOff x="6481" y="4158"/>
              <a:chExt cx="182" cy="183"/>
            </a:xfrm>
          </p:grpSpPr>
          <p:sp>
            <p:nvSpPr>
              <p:cNvPr id="149" name="Oval 160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50" name="Line 161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7" name="Group 162"/>
            <p:cNvGrpSpPr>
              <a:grpSpLocks/>
            </p:cNvGrpSpPr>
            <p:nvPr/>
          </p:nvGrpSpPr>
          <p:grpSpPr bwMode="auto">
            <a:xfrm>
              <a:off x="2263" y="4491"/>
              <a:ext cx="90" cy="103"/>
              <a:chOff x="6481" y="4158"/>
              <a:chExt cx="182" cy="183"/>
            </a:xfrm>
          </p:grpSpPr>
          <p:sp>
            <p:nvSpPr>
              <p:cNvPr id="147" name="Oval 163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48" name="Line 164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8" name="Group 165"/>
            <p:cNvGrpSpPr>
              <a:grpSpLocks/>
            </p:cNvGrpSpPr>
            <p:nvPr/>
          </p:nvGrpSpPr>
          <p:grpSpPr bwMode="auto">
            <a:xfrm>
              <a:off x="2760" y="4982"/>
              <a:ext cx="90" cy="103"/>
              <a:chOff x="6481" y="4158"/>
              <a:chExt cx="182" cy="183"/>
            </a:xfrm>
          </p:grpSpPr>
          <p:sp>
            <p:nvSpPr>
              <p:cNvPr id="145" name="Oval 166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46" name="Line 167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9" name="Group 168"/>
            <p:cNvGrpSpPr>
              <a:grpSpLocks/>
            </p:cNvGrpSpPr>
            <p:nvPr/>
          </p:nvGrpSpPr>
          <p:grpSpPr bwMode="auto">
            <a:xfrm>
              <a:off x="2260" y="4990"/>
              <a:ext cx="90" cy="103"/>
              <a:chOff x="6481" y="4158"/>
              <a:chExt cx="182" cy="183"/>
            </a:xfrm>
          </p:grpSpPr>
          <p:sp>
            <p:nvSpPr>
              <p:cNvPr id="143" name="Oval 169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44" name="Line 170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40" name="Group 171"/>
            <p:cNvGrpSpPr>
              <a:grpSpLocks/>
            </p:cNvGrpSpPr>
            <p:nvPr/>
          </p:nvGrpSpPr>
          <p:grpSpPr bwMode="auto">
            <a:xfrm>
              <a:off x="2263" y="4037"/>
              <a:ext cx="90" cy="103"/>
              <a:chOff x="6481" y="4158"/>
              <a:chExt cx="182" cy="183"/>
            </a:xfrm>
          </p:grpSpPr>
          <p:sp>
            <p:nvSpPr>
              <p:cNvPr id="141" name="Oval 172"/>
              <p:cNvSpPr>
                <a:spLocks noChangeArrowheads="1"/>
              </p:cNvSpPr>
              <p:nvPr/>
            </p:nvSpPr>
            <p:spPr bwMode="auto">
              <a:xfrm>
                <a:off x="6481" y="4158"/>
                <a:ext cx="182" cy="18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2500">
                  <a:latin typeface="Times New Roman" pitchFamily="18" charset="0"/>
                </a:endParaRPr>
              </a:p>
            </p:txBody>
          </p:sp>
          <p:sp>
            <p:nvSpPr>
              <p:cNvPr id="142" name="Line 173"/>
              <p:cNvSpPr>
                <a:spLocks noChangeShapeType="1"/>
              </p:cNvSpPr>
              <p:nvPr/>
            </p:nvSpPr>
            <p:spPr bwMode="auto">
              <a:xfrm>
                <a:off x="6572" y="4158"/>
                <a:ext cx="0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73" name="AutoShape 174"/>
          <p:cNvSpPr>
            <a:spLocks noChangeArrowheads="1"/>
          </p:cNvSpPr>
          <p:nvPr/>
        </p:nvSpPr>
        <p:spPr bwMode="auto">
          <a:xfrm>
            <a:off x="9569450" y="5880100"/>
            <a:ext cx="2663825" cy="503238"/>
          </a:xfrm>
          <a:prstGeom prst="wedgeRectCallout">
            <a:avLst>
              <a:gd name="adj1" fmla="val -69727"/>
              <a:gd name="adj2" fmla="val 6230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1279525" eaLnBrk="1" hangingPunct="1"/>
            <a:r>
              <a:rPr lang="ru-RU" altLang="ru-RU" sz="1500">
                <a:latin typeface="Times New Roman" pitchFamily="18" charset="0"/>
              </a:rPr>
              <a:t>Система водяного орошения</a:t>
            </a:r>
          </a:p>
        </p:txBody>
      </p:sp>
      <p:sp>
        <p:nvSpPr>
          <p:cNvPr id="174" name="Номер слайда 4"/>
          <p:cNvSpPr txBox="1">
            <a:spLocks/>
          </p:cNvSpPr>
          <p:nvPr/>
        </p:nvSpPr>
        <p:spPr bwMode="auto">
          <a:xfrm>
            <a:off x="9220200" y="304800"/>
            <a:ext cx="30607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8016" tIns="64008" rIns="128016" bIns="64008" anchor="b"/>
          <a:lstStyle/>
          <a:p>
            <a:pPr algn="r" eaLnBrk="1" hangingPunct="1"/>
            <a:fld id="{E1047C6D-6A67-4650-A7A7-BEB249EAB50B}" type="slidenum"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pPr algn="r" eaLnBrk="1" hangingPunct="1"/>
              <a:t>25</a:t>
            </a:fld>
            <a:endParaRPr lang="ru-RU" altLang="ru-RU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5" name="Text Box 18"/>
          <p:cNvSpPr txBox="1">
            <a:spLocks noChangeArrowheads="1"/>
          </p:cNvSpPr>
          <p:nvPr/>
        </p:nvSpPr>
        <p:spPr bwMode="auto">
          <a:xfrm>
            <a:off x="7829550" y="6515100"/>
            <a:ext cx="1800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79525" eaLnBrk="1" hangingPunct="1">
              <a:spcBef>
                <a:spcPct val="50000"/>
              </a:spcBef>
            </a:pPr>
            <a:r>
              <a:rPr lang="en-US" altLang="ru-RU" sz="250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ru-RU" altLang="ru-RU" sz="2500">
                <a:solidFill>
                  <a:srgbClr val="FF0000"/>
                </a:solidFill>
                <a:latin typeface="Times New Roman" pitchFamily="18" charset="0"/>
              </a:rPr>
              <a:t>=50м</a:t>
            </a:r>
            <a:r>
              <a:rPr lang="ru-RU" altLang="ru-RU" sz="2500" baseline="30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ru-RU" altLang="ru-RU" sz="25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6" name="Прямоугольник 54"/>
          <p:cNvSpPr>
            <a:spLocks noChangeArrowheads="1"/>
          </p:cNvSpPr>
          <p:nvPr/>
        </p:nvSpPr>
        <p:spPr bwMode="auto">
          <a:xfrm>
            <a:off x="0" y="-23813"/>
            <a:ext cx="12801600" cy="10795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279525" eaLnBrk="1" hangingPunct="1">
              <a:lnSpc>
                <a:spcPct val="80000"/>
              </a:lnSpc>
              <a:buClr>
                <a:schemeClr val="accent1"/>
              </a:buClr>
              <a:buSzPct val="70000"/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279525" eaLnBrk="1" hangingPunct="1">
              <a:buClr>
                <a:schemeClr val="accent1"/>
              </a:buClr>
              <a:buSzPct val="70000"/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279525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расстановки сил и средств при ликвидации последствий ЧС) </a:t>
            </a:r>
          </a:p>
        </p:txBody>
      </p:sp>
      <p:sp>
        <p:nvSpPr>
          <p:cNvPr id="177" name="Text Box 176"/>
          <p:cNvSpPr txBox="1">
            <a:spLocks noChangeArrowheads="1"/>
          </p:cNvSpPr>
          <p:nvPr/>
        </p:nvSpPr>
        <p:spPr bwMode="auto">
          <a:xfrm>
            <a:off x="11945938" y="0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4.1.</a:t>
            </a:r>
          </a:p>
        </p:txBody>
      </p:sp>
      <p:pic>
        <p:nvPicPr>
          <p:cNvPr id="180" name="Рисунок 17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31"/>
          <a:stretch/>
        </p:blipFill>
        <p:spPr>
          <a:xfrm>
            <a:off x="1" y="1063894"/>
            <a:ext cx="12801599" cy="853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2052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66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953958"/>
              </p:ext>
            </p:extLst>
          </p:nvPr>
        </p:nvGraphicFramePr>
        <p:xfrm>
          <a:off x="0" y="839788"/>
          <a:ext cx="12801600" cy="11128860"/>
        </p:xfrm>
        <a:graphic>
          <a:graphicData uri="http://schemas.openxmlformats.org/drawingml/2006/table">
            <a:tbl>
              <a:tblPr/>
              <a:tblGrid>
                <a:gridCol w="612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55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1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16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637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90525">
                <a:tc gridSpan="7"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СРЕДСТВ, ПРИВЛЕКАЕМЫХ ДЛЯ ЛИКВИДАЦИИ ЧС </a:t>
                      </a:r>
                    </a:p>
                  </a:txBody>
                  <a:tcPr marL="259187" marR="259187" marT="119627" marB="1196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9950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подразделение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Нормативное время готовности к выходу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Нормативное время прибытия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Нормативный документ, для определения времени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ОДС, № телефона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073">
                <a:tc gridSpan="7"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Функциональные подсистемы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3210315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МЧС 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ПСЧ  л\с 29 чел, 6 ед. техники</a:t>
                      </a:r>
                    </a:p>
                    <a:p>
                      <a:pPr marL="0" marR="0" lvl="0" indent="0" algn="l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ПСО-6 л/с 4 чел. 1 ед. техники </a:t>
                      </a:r>
                    </a:p>
                  </a:txBody>
                  <a:tcPr marL="259187" marR="259187" marT="119631" marB="11963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мин</a:t>
                      </a:r>
                    </a:p>
                  </a:txBody>
                  <a:tcPr marL="259187" marR="259187" marT="119631" marB="11963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мин</a:t>
                      </a:r>
                    </a:p>
                  </a:txBody>
                  <a:tcPr marL="259187" marR="259187" marT="119631" marB="11963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ГУ МЧС  России по РК №219 от 22.02.2023; ОГ МПСГ и ОГ ГУ МЧС России по РК -Приказ ГУ МЧС России по РК №154 от 07.02.2023; ЦУКС ГУ МЧС России по РК- Приказ "Об организации оперативного дежурства в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Глаывном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управлении МЧС России по Республике Крым на 2023 год" №306-1765 от 13.12.2022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187" marR="259187" marT="119631" marB="11963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ЦППС 6 ПСО 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Деж. 101, 8(36564) 4-12-01</a:t>
                      </a:r>
                    </a:p>
                  </a:txBody>
                  <a:tcPr marL="259187" marR="259187" marT="119631" marB="119631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55761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ГИБДД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л\с  6 чел.,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ед. техники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МВД от26.02.02 №174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Деж. 102, 8(36564) 3-40-12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МВД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л\с  8 чел.,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ед.техники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МВД от29.01.08, 20.12.08,02.07.08 №81,№646,№627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Деж. 102, 8(36564) 3-11-67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3738">
                <a:tc rowSpan="3"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БСМП 1 очереди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бригады/8 чел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мин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мин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Минздрава от 01.11.04 №154</a:t>
                      </a:r>
                    </a:p>
                  </a:txBody>
                  <a:tcPr marL="259186" marR="259186" marT="119634" marB="1196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скорой медицинской помощи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Тел. 103, 8(36564) 3-11-81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8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 бригады пост готовн 2 -й очереди территориального уровня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бригады/14 чел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1час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2часа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89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Нештатные аварийно-спасательные формирования</a:t>
                      </a:r>
                    </a:p>
                  </a:txBody>
                  <a:tcPr marL="259186" marR="259186" marT="119634" marB="119634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формир /12 чел</a:t>
                      </a:r>
                    </a:p>
                  </a:txBody>
                  <a:tcPr marL="259186" marR="259186" marT="119634" marB="119634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мин</a:t>
                      </a:r>
                    </a:p>
                  </a:txBody>
                  <a:tcPr marL="259186" marR="259186" marT="119634" marB="119634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час</a:t>
                      </a:r>
                    </a:p>
                  </a:txBody>
                  <a:tcPr marL="259186" marR="259186" marT="119634" marB="119634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6738">
                <a:tc gridSpan="7"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Территориальные подсистемы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ДТЭК Крымэнерго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л\с  4 чел.,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ед.техники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правительства Москвы от 15.05.07 №374-РП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Деж. 8(36564) 3-10-26,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8(36564) 9-13-26,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8(36564) 5-41-76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9913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Крымгазсети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л\с  3 чел.,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ед.техники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правительства Москвы от 15.05.07 №374-РП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104, 8(36564) 3-23-82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Крымтеплокоммунэнерго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л\с  4 чел.,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ед.техники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правительства Москвы от 15.05.07 №374-РП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8(36564) 3-02-64,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8(36564) 3-42-90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69913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Вода Крыма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л\с  8 чел.,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ед.техники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правительства Москвы от 15.05.07 №374-РП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8(36564) 3-33-21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 txBox="1">
            <a:spLocks/>
          </p:cNvSpPr>
          <p:nvPr/>
        </p:nvSpPr>
        <p:spPr bwMode="auto">
          <a:xfrm>
            <a:off x="9220200" y="304800"/>
            <a:ext cx="30607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8016" tIns="64008" rIns="128016" bIns="64008" anchor="b"/>
          <a:lstStyle/>
          <a:p>
            <a:pPr algn="r" eaLnBrk="1" hangingPunct="1"/>
            <a:fld id="{27BDB64C-6A34-4FCF-B2AB-6A18C5EAF370}" type="slidenum"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pPr algn="r" eaLnBrk="1" hangingPunct="1"/>
              <a:t>26</a:t>
            </a:fld>
            <a:endParaRPr lang="ru-RU" altLang="ru-RU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7999" name="Прямоугольник 54"/>
          <p:cNvSpPr>
            <a:spLocks noChangeArrowheads="1"/>
          </p:cNvSpPr>
          <p:nvPr/>
        </p:nvSpPr>
        <p:spPr bwMode="auto">
          <a:xfrm>
            <a:off x="0" y="-23813"/>
            <a:ext cx="12801600" cy="10795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279525" eaLnBrk="1" hangingPunct="1">
              <a:lnSpc>
                <a:spcPct val="80000"/>
              </a:lnSpc>
              <a:buClr>
                <a:schemeClr val="accent1"/>
              </a:buClr>
              <a:buSzPct val="70000"/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279525" eaLnBrk="1" hangingPunct="1">
              <a:buClr>
                <a:schemeClr val="accent1"/>
              </a:buClr>
              <a:buSzPct val="70000"/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279525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(Ведомость привлечения сил и средств для ликвидации последствий ЧС) </a:t>
            </a:r>
          </a:p>
        </p:txBody>
      </p:sp>
      <p:sp>
        <p:nvSpPr>
          <p:cNvPr id="38000" name="Text Box 115"/>
          <p:cNvSpPr txBox="1">
            <a:spLocks noChangeArrowheads="1"/>
          </p:cNvSpPr>
          <p:nvPr/>
        </p:nvSpPr>
        <p:spPr bwMode="auto">
          <a:xfrm>
            <a:off x="11945938" y="61913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4.2.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заставка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12801600" cy="9601200"/>
          </a:xfrm>
          <a:prstGeom prst="rect">
            <a:avLst/>
          </a:prstGeom>
          <a:effectLst/>
        </p:spPr>
        <p:txBody>
          <a:bodyPr lIns="127924" tIns="63966" rIns="127924" bIns="63966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 № 5</a:t>
            </a:r>
          </a:p>
          <a:p>
            <a:pPr algn="ctr"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РИСКИ ВОЗНИКНОВЕНИЯ АВАРИЙ НА СИСТЕМАХ ЖКХ ОБЪЕКТА</a:t>
            </a:r>
          </a:p>
        </p:txBody>
      </p:sp>
      <p:sp>
        <p:nvSpPr>
          <p:cNvPr id="38916" name="Text Box 115"/>
          <p:cNvSpPr txBox="1">
            <a:spLocks noChangeArrowheads="1"/>
          </p:cNvSpPr>
          <p:nvPr/>
        </p:nvSpPr>
        <p:spPr bwMode="auto">
          <a:xfrm>
            <a:off x="11945938" y="0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5.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Номер слайда 4"/>
          <p:cNvSpPr txBox="1">
            <a:spLocks/>
          </p:cNvSpPr>
          <p:nvPr/>
        </p:nvSpPr>
        <p:spPr bwMode="auto">
          <a:xfrm>
            <a:off x="9220200" y="304800"/>
            <a:ext cx="30607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8016" tIns="64008" rIns="128016" bIns="64008" anchor="b"/>
          <a:lstStyle/>
          <a:p>
            <a:pPr algn="r" eaLnBrk="1" hangingPunct="1"/>
            <a:fld id="{413105D3-5357-4DA7-A874-6A0490ED723E}" type="slidenum"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pPr algn="r" eaLnBrk="1" hangingPunct="1"/>
              <a:t>28</a:t>
            </a:fld>
            <a:endParaRPr lang="ru-RU" altLang="ru-RU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1071" name="Прямоугольник 54"/>
          <p:cNvSpPr>
            <a:spLocks noChangeArrowheads="1"/>
          </p:cNvSpPr>
          <p:nvPr/>
        </p:nvSpPr>
        <p:spPr bwMode="auto">
          <a:xfrm>
            <a:off x="0" y="-23813"/>
            <a:ext cx="12801600" cy="10795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279525" eaLnBrk="1" hangingPunct="1">
              <a:lnSpc>
                <a:spcPct val="80000"/>
              </a:lnSpc>
              <a:buClr>
                <a:schemeClr val="accent1"/>
              </a:buClr>
              <a:buSzPct val="70000"/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279525" eaLnBrk="1" hangingPunct="1">
              <a:buClr>
                <a:schemeClr val="accent1"/>
              </a:buClr>
              <a:buSzPct val="70000"/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279525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расстановки сил и средств при ликвидации последствий ЧС) </a:t>
            </a:r>
          </a:p>
        </p:txBody>
      </p:sp>
      <p:sp>
        <p:nvSpPr>
          <p:cNvPr id="41072" name="Text Box 165"/>
          <p:cNvSpPr txBox="1">
            <a:spLocks noChangeArrowheads="1"/>
          </p:cNvSpPr>
          <p:nvPr/>
        </p:nvSpPr>
        <p:spPr bwMode="auto">
          <a:xfrm>
            <a:off x="11636375" y="61913"/>
            <a:ext cx="1028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5.1.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160" y="1200200"/>
            <a:ext cx="11665296" cy="81068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 txBox="1">
            <a:spLocks/>
          </p:cNvSpPr>
          <p:nvPr/>
        </p:nvSpPr>
        <p:spPr bwMode="auto">
          <a:xfrm>
            <a:off x="9220200" y="304800"/>
            <a:ext cx="30607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8016" tIns="64008" rIns="128016" bIns="64008" anchor="b"/>
          <a:lstStyle/>
          <a:p>
            <a:pPr algn="r" eaLnBrk="1" hangingPunct="1"/>
            <a:fld id="{FF1455DD-4C69-4BD9-B618-B215D058D549}" type="slidenum"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pPr algn="r" eaLnBrk="1" hangingPunct="1"/>
              <a:t>29</a:t>
            </a:fld>
            <a:endParaRPr lang="ru-RU" altLang="ru-RU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3119" name="Прямоугольник 54"/>
          <p:cNvSpPr>
            <a:spLocks noChangeArrowheads="1"/>
          </p:cNvSpPr>
          <p:nvPr/>
        </p:nvSpPr>
        <p:spPr bwMode="auto">
          <a:xfrm>
            <a:off x="0" y="-23813"/>
            <a:ext cx="12801600" cy="10795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279525" eaLnBrk="1" hangingPunct="1">
              <a:lnSpc>
                <a:spcPct val="80000"/>
              </a:lnSpc>
              <a:buClr>
                <a:schemeClr val="accent1"/>
              </a:buClr>
              <a:buSzPct val="70000"/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279525" eaLnBrk="1" hangingPunct="1">
              <a:buClr>
                <a:schemeClr val="accent1"/>
              </a:buClr>
              <a:buSzPct val="70000"/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279525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(Ведомость привлечения сил и средств для ликвидации последствий ЧС) </a:t>
            </a:r>
          </a:p>
        </p:txBody>
      </p:sp>
      <p:sp>
        <p:nvSpPr>
          <p:cNvPr id="43120" name="Text Box 115"/>
          <p:cNvSpPr txBox="1">
            <a:spLocks noChangeArrowheads="1"/>
          </p:cNvSpPr>
          <p:nvPr/>
        </p:nvSpPr>
        <p:spPr bwMode="auto">
          <a:xfrm>
            <a:off x="11945938" y="61913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5.2.</a:t>
            </a:r>
          </a:p>
        </p:txBody>
      </p:sp>
      <p:graphicFrame>
        <p:nvGraphicFramePr>
          <p:cNvPr id="7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3242274"/>
              </p:ext>
            </p:extLst>
          </p:nvPr>
        </p:nvGraphicFramePr>
        <p:xfrm>
          <a:off x="19050" y="1084263"/>
          <a:ext cx="12782550" cy="8764352"/>
        </p:xfrm>
        <a:graphic>
          <a:graphicData uri="http://schemas.openxmlformats.org/drawingml/2006/table">
            <a:tbl>
              <a:tblPr/>
              <a:tblGrid>
                <a:gridCol w="725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2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8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41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494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383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4939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1236">
                <a:tc gridSpan="7"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СРЕДСТВ, ПРИВЛЕКАЕМЫХ ДЛЯ ЛИКВИДАЦИИ ЧС 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1590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подразделение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Нормативное время готовности к выходу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Нормативное время прибытия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Нормативный документ, для определения времени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ОДС, № телефона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236">
                <a:tc gridSpan="7"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Функциональные подсистемы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3480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МЧС 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ПСЧ  л\с 29 чел, 6 ед. техники</a:t>
                      </a:r>
                    </a:p>
                    <a:p>
                      <a:pPr marL="0" marR="0" lvl="0" indent="0" algn="l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ПСО-6 л/с 4 чел. 1 ед. техники 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ГУ МЧС  России по РК №219 от 22.02.2023; ОГ МПСГ и ОГ ГУ МЧС России по РК -Приказ ГУ МЧС России по РК №154 от 07.02.2023; ЦУКС ГУ МЧС России по РК- Приказ "Об организации оперативного дежурства в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Глаывном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управлении МЧС России по Республике Крым на 2023 год" №306-1765 от 13.12.2022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ЦППС 6 ПСО 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Деж. 101, 8(36564) 4-12-01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1797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ГИБДД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л\с  6 чел.,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ед. техники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МВД от26.02.02 №174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Деж. 102, 8(36564) 3-40-12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2358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МВД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л\с  8 чел.,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ед.техники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МВД от29.01.08, 20.12.08,02.07.08 №81,№646,№627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Деж. 102, 8(36564) 3-11-67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1242">
                <a:tc rowSpan="3"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БСМП 1 очереди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бригады/8 чел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мин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мин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Минздрава от 01.11.04 №154</a:t>
                      </a:r>
                    </a:p>
                  </a:txBody>
                  <a:tcPr marL="259186" marR="259186" marT="119634" marB="1196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скорой медицинской помощи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Тел. 103, 8(36564) 3-11-81</a:t>
                      </a:r>
                    </a:p>
                    <a:p>
                      <a:pPr marL="0" marR="0" lvl="0" indent="0" algn="l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187" marR="259187" marT="119631" marB="1196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82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 бригады пост готовн 2 -й очереди территориального уровня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бригады/14 чел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1час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2часа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2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Нештатные аварийно-спасательные формирования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формир /12 чел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мин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час</a:t>
                      </a:r>
                    </a:p>
                  </a:txBody>
                  <a:tcPr marL="259186" marR="259186" marT="119634" marB="119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1236">
                <a:tc gridSpan="7"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Территориальные подсистемы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42358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ДТЭК Крымэнерго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л\с  4 чел.,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ед.техники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правительства Москвы от 15.05.07 №374-РП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Деж. 8(36564) 3-10-26,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8(36564) 9-13-26,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8(36564) 5-41-76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01797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Крымгазсети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л\с  3 чел.,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ед.техники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правительства Москвы от 15.05.07 №374-РП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Деж. 104, 8(36564) 3-23-82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01797"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Вода Крыма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л\с  8 чел.,</a:t>
                      </a:r>
                    </a:p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ед.техники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мин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правительства Москвы от 15.05.07 №374-РП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5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8(36564) 3-33-21</a:t>
                      </a:r>
                    </a:p>
                  </a:txBody>
                  <a:tcPr marL="259187" marR="259187" marT="119631" marB="1196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заставка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3792538"/>
            <a:ext cx="12801600" cy="2303462"/>
          </a:xfrm>
          <a:prstGeom prst="rect">
            <a:avLst/>
          </a:prstGeom>
          <a:effectLst/>
        </p:spPr>
        <p:txBody>
          <a:bodyPr lIns="127924" tIns="63966" rIns="127924" bIns="63966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№ 1</a:t>
            </a:r>
          </a:p>
          <a:p>
            <a:pPr algn="ctr"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СОДЕРЖАНИЕ</a:t>
            </a:r>
          </a:p>
        </p:txBody>
      </p:sp>
      <p:sp>
        <p:nvSpPr>
          <p:cNvPr id="8196" name="Text Box 65"/>
          <p:cNvSpPr txBox="1">
            <a:spLocks noChangeArrowheads="1"/>
          </p:cNvSpPr>
          <p:nvPr/>
        </p:nvSpPr>
        <p:spPr bwMode="auto">
          <a:xfrm>
            <a:off x="11945938" y="0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1.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заставка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12801600" cy="9601200"/>
          </a:xfrm>
          <a:prstGeom prst="rect">
            <a:avLst/>
          </a:prstGeom>
          <a:effectLst/>
        </p:spPr>
        <p:txBody>
          <a:bodyPr lIns="127924" tIns="63966" rIns="127924" bIns="63966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 № 6</a:t>
            </a:r>
          </a:p>
          <a:p>
            <a:pPr algn="ctr"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ДЕКЛАРАЦИЯ ПОЖАРНОЙ БЕЗОПАСНОСТИ</a:t>
            </a:r>
          </a:p>
        </p:txBody>
      </p:sp>
      <p:sp>
        <p:nvSpPr>
          <p:cNvPr id="44036" name="Text Box 115"/>
          <p:cNvSpPr txBox="1">
            <a:spLocks noChangeArrowheads="1"/>
          </p:cNvSpPr>
          <p:nvPr/>
        </p:nvSpPr>
        <p:spPr bwMode="auto">
          <a:xfrm>
            <a:off x="11945938" y="0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6.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 txBox="1">
            <a:spLocks noChangeArrowheads="1"/>
          </p:cNvSpPr>
          <p:nvPr/>
        </p:nvSpPr>
        <p:spPr bwMode="auto">
          <a:xfrm>
            <a:off x="0" y="0"/>
            <a:ext cx="12801600" cy="126047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50" tIns="55226" rIns="110450" bIns="55226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(Декларация пожарной безопасности)</a:t>
            </a:r>
          </a:p>
        </p:txBody>
      </p:sp>
      <p:sp>
        <p:nvSpPr>
          <p:cNvPr id="46127" name="Text Box 115"/>
          <p:cNvSpPr txBox="1">
            <a:spLocks noChangeArrowheads="1"/>
          </p:cNvSpPr>
          <p:nvPr/>
        </p:nvSpPr>
        <p:spPr bwMode="auto">
          <a:xfrm>
            <a:off x="11945938" y="61913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6.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0201" y="1260474"/>
            <a:ext cx="6981197" cy="83407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 txBox="1">
            <a:spLocks noChangeArrowheads="1"/>
          </p:cNvSpPr>
          <p:nvPr/>
        </p:nvSpPr>
        <p:spPr bwMode="auto">
          <a:xfrm>
            <a:off x="0" y="0"/>
            <a:ext cx="12801600" cy="126047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50" tIns="55226" rIns="110450" bIns="55226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(Декларация пожарной безопасности)</a:t>
            </a:r>
          </a:p>
        </p:txBody>
      </p:sp>
      <p:sp>
        <p:nvSpPr>
          <p:cNvPr id="46127" name="Text Box 115"/>
          <p:cNvSpPr txBox="1">
            <a:spLocks noChangeArrowheads="1"/>
          </p:cNvSpPr>
          <p:nvPr/>
        </p:nvSpPr>
        <p:spPr bwMode="auto">
          <a:xfrm>
            <a:off x="11945938" y="61913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6.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0201" y="1260474"/>
            <a:ext cx="6981197" cy="834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6318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 txBox="1">
            <a:spLocks noChangeArrowheads="1"/>
          </p:cNvSpPr>
          <p:nvPr/>
        </p:nvSpPr>
        <p:spPr bwMode="auto">
          <a:xfrm>
            <a:off x="0" y="0"/>
            <a:ext cx="12801600" cy="126047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50" tIns="55226" rIns="110450" bIns="55226" anchor="ctr"/>
          <a:lstStyle/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43050" eaLnBrk="1" hangingPunct="1"/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543050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(Декларация пожарной безопасности)</a:t>
            </a:r>
          </a:p>
        </p:txBody>
      </p:sp>
      <p:sp>
        <p:nvSpPr>
          <p:cNvPr id="46127" name="Text Box 115"/>
          <p:cNvSpPr txBox="1">
            <a:spLocks noChangeArrowheads="1"/>
          </p:cNvSpPr>
          <p:nvPr/>
        </p:nvSpPr>
        <p:spPr bwMode="auto">
          <a:xfrm>
            <a:off x="11945938" y="61913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6.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0201" y="1260474"/>
            <a:ext cx="6981197" cy="834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6044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79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86776712"/>
              </p:ext>
            </p:extLst>
          </p:nvPr>
        </p:nvGraphicFramePr>
        <p:xfrm>
          <a:off x="685800" y="1200200"/>
          <a:ext cx="11522075" cy="7488831"/>
        </p:xfrm>
        <a:graphic>
          <a:graphicData uri="http://schemas.openxmlformats.org/drawingml/2006/table">
            <a:tbl>
              <a:tblPr/>
              <a:tblGrid>
                <a:gridCol w="1493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6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4362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 раздела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 слайда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9354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7286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Условные обозначения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6-7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3531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171450" algn="l"/>
                          <a:tab pos="266700" algn="l"/>
                        </a:tabLs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информация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3531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техногенных пожаров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8097434"/>
                  </a:ext>
                </a:extLst>
              </a:tr>
              <a:tr h="1653481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системах ЖКХ объекта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67286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Декларация пожарной безопасности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32,33,34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276" name="Прямоугольник 54"/>
          <p:cNvSpPr>
            <a:spLocks noChangeArrowheads="1"/>
          </p:cNvSpPr>
          <p:nvPr/>
        </p:nvSpPr>
        <p:spPr bwMode="auto">
          <a:xfrm>
            <a:off x="46038" y="25400"/>
            <a:ext cx="12801600" cy="10795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279525" eaLnBrk="1" hangingPunct="1">
              <a:lnSpc>
                <a:spcPct val="80000"/>
              </a:lnSpc>
              <a:buClr>
                <a:schemeClr val="accent1"/>
              </a:buClr>
              <a:buSzPct val="70000"/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279525" eaLnBrk="1" hangingPunct="1">
              <a:buClr>
                <a:schemeClr val="accent1"/>
              </a:buClr>
              <a:buSzPct val="70000"/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defTabSz="1279525" eaLnBrk="1" hangingPunct="1">
              <a:lnSpc>
                <a:spcPct val="80000"/>
              </a:lnSpc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(Содержание) </a:t>
            </a:r>
          </a:p>
        </p:txBody>
      </p:sp>
      <p:sp>
        <p:nvSpPr>
          <p:cNvPr id="10277" name="Text Box 65"/>
          <p:cNvSpPr txBox="1">
            <a:spLocks noChangeArrowheads="1"/>
          </p:cNvSpPr>
          <p:nvPr/>
        </p:nvSpPr>
        <p:spPr bwMode="auto">
          <a:xfrm>
            <a:off x="11872913" y="0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1.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855913"/>
            <a:ext cx="12801600" cy="3365500"/>
          </a:xfrm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lIns="127908" tIns="63959" rIns="127908" bIns="63959"/>
          <a:lstStyle/>
          <a:p>
            <a:pPr defTabSz="1277938" eaLnBrk="1" hangingPunct="1">
              <a:defRPr/>
            </a:pPr>
            <a:endParaRPr lang="ru-RU" sz="5500" b="1" i="1" u="sng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1267" name="Group 5"/>
          <p:cNvGrpSpPr>
            <a:grpSpLocks/>
          </p:cNvGrpSpPr>
          <p:nvPr/>
        </p:nvGrpSpPr>
        <p:grpSpPr bwMode="auto">
          <a:xfrm>
            <a:off x="42863" y="157163"/>
            <a:ext cx="2335212" cy="2019300"/>
            <a:chOff x="373" y="1752"/>
            <a:chExt cx="1786" cy="1388"/>
          </a:xfrm>
        </p:grpSpPr>
        <p:sp>
          <p:nvSpPr>
            <p:cNvPr id="11277" name="AutoShape 6"/>
            <p:cNvSpPr>
              <a:spLocks noChangeArrowheads="1"/>
            </p:cNvSpPr>
            <p:nvPr/>
          </p:nvSpPr>
          <p:spPr bwMode="auto">
            <a:xfrm>
              <a:off x="441" y="1819"/>
              <a:ext cx="75" cy="247"/>
            </a:xfrm>
            <a:prstGeom prst="can">
              <a:avLst>
                <a:gd name="adj" fmla="val 3202"/>
              </a:avLst>
            </a:prstGeom>
            <a:gradFill rotWithShape="0">
              <a:gsLst>
                <a:gs pos="0">
                  <a:srgbClr val="B77113"/>
                </a:gs>
                <a:gs pos="50000">
                  <a:srgbClr val="D6AD84"/>
                </a:gs>
                <a:gs pos="100000">
                  <a:srgbClr val="B77113"/>
                </a:gs>
              </a:gsLst>
              <a:lin ang="0" scaled="1"/>
            </a:gradFill>
            <a:ln w="3175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  <p:sp>
          <p:nvSpPr>
            <p:cNvPr id="11278" name="Freeform 7"/>
            <p:cNvSpPr>
              <a:spLocks/>
            </p:cNvSpPr>
            <p:nvPr/>
          </p:nvSpPr>
          <p:spPr bwMode="auto">
            <a:xfrm>
              <a:off x="489" y="1759"/>
              <a:ext cx="764" cy="246"/>
            </a:xfrm>
            <a:custGeom>
              <a:avLst/>
              <a:gdLst>
                <a:gd name="T0" fmla="*/ 0 w 1193"/>
                <a:gd name="T1" fmla="*/ 0 h 973"/>
                <a:gd name="T2" fmla="*/ 1 w 1193"/>
                <a:gd name="T3" fmla="*/ 0 h 973"/>
                <a:gd name="T4" fmla="*/ 1 w 1193"/>
                <a:gd name="T5" fmla="*/ 0 h 973"/>
                <a:gd name="T6" fmla="*/ 1 w 1193"/>
                <a:gd name="T7" fmla="*/ 0 h 973"/>
                <a:gd name="T8" fmla="*/ 1 w 1193"/>
                <a:gd name="T9" fmla="*/ 0 h 973"/>
                <a:gd name="T10" fmla="*/ 1 w 1193"/>
                <a:gd name="T11" fmla="*/ 0 h 973"/>
                <a:gd name="T12" fmla="*/ 1 w 1193"/>
                <a:gd name="T13" fmla="*/ 0 h 973"/>
                <a:gd name="T14" fmla="*/ 1 w 1193"/>
                <a:gd name="T15" fmla="*/ 0 h 973"/>
                <a:gd name="T16" fmla="*/ 1 w 1193"/>
                <a:gd name="T17" fmla="*/ 0 h 973"/>
                <a:gd name="T18" fmla="*/ 1 w 1193"/>
                <a:gd name="T19" fmla="*/ 0 h 973"/>
                <a:gd name="T20" fmla="*/ 1 w 1193"/>
                <a:gd name="T21" fmla="*/ 0 h 973"/>
                <a:gd name="T22" fmla="*/ 1 w 1193"/>
                <a:gd name="T23" fmla="*/ 0 h 973"/>
                <a:gd name="T24" fmla="*/ 1 w 1193"/>
                <a:gd name="T25" fmla="*/ 0 h 973"/>
                <a:gd name="T26" fmla="*/ 1 w 1193"/>
                <a:gd name="T27" fmla="*/ 0 h 973"/>
                <a:gd name="T28" fmla="*/ 1 w 1193"/>
                <a:gd name="T29" fmla="*/ 0 h 973"/>
                <a:gd name="T30" fmla="*/ 1 w 1193"/>
                <a:gd name="T31" fmla="*/ 0 h 973"/>
                <a:gd name="T32" fmla="*/ 1 w 1193"/>
                <a:gd name="T33" fmla="*/ 0 h 973"/>
                <a:gd name="T34" fmla="*/ 1 w 1193"/>
                <a:gd name="T35" fmla="*/ 0 h 973"/>
                <a:gd name="T36" fmla="*/ 1 w 1193"/>
                <a:gd name="T37" fmla="*/ 0 h 973"/>
                <a:gd name="T38" fmla="*/ 1 w 1193"/>
                <a:gd name="T39" fmla="*/ 0 h 973"/>
                <a:gd name="T40" fmla="*/ 1 w 1193"/>
                <a:gd name="T41" fmla="*/ 0 h 973"/>
                <a:gd name="T42" fmla="*/ 1 w 1193"/>
                <a:gd name="T43" fmla="*/ 0 h 973"/>
                <a:gd name="T44" fmla="*/ 1 w 1193"/>
                <a:gd name="T45" fmla="*/ 0 h 973"/>
                <a:gd name="T46" fmla="*/ 1 w 1193"/>
                <a:gd name="T47" fmla="*/ 0 h 973"/>
                <a:gd name="T48" fmla="*/ 1 w 1193"/>
                <a:gd name="T49" fmla="*/ 0 h 973"/>
                <a:gd name="T50" fmla="*/ 1 w 1193"/>
                <a:gd name="T51" fmla="*/ 0 h 973"/>
                <a:gd name="T52" fmla="*/ 1 w 1193"/>
                <a:gd name="T53" fmla="*/ 0 h 973"/>
                <a:gd name="T54" fmla="*/ 1 w 1193"/>
                <a:gd name="T55" fmla="*/ 0 h 973"/>
                <a:gd name="T56" fmla="*/ 1 w 1193"/>
                <a:gd name="T57" fmla="*/ 0 h 973"/>
                <a:gd name="T58" fmla="*/ 1 w 1193"/>
                <a:gd name="T59" fmla="*/ 0 h 973"/>
                <a:gd name="T60" fmla="*/ 1 w 1193"/>
                <a:gd name="T61" fmla="*/ 0 h 973"/>
                <a:gd name="T62" fmla="*/ 1 w 1193"/>
                <a:gd name="T63" fmla="*/ 0 h 973"/>
                <a:gd name="T64" fmla="*/ 1 w 1193"/>
                <a:gd name="T65" fmla="*/ 0 h 973"/>
                <a:gd name="T66" fmla="*/ 1 w 1193"/>
                <a:gd name="T67" fmla="*/ 0 h 973"/>
                <a:gd name="T68" fmla="*/ 1 w 1193"/>
                <a:gd name="T69" fmla="*/ 0 h 973"/>
                <a:gd name="T70" fmla="*/ 1 w 1193"/>
                <a:gd name="T71" fmla="*/ 0 h 973"/>
                <a:gd name="T72" fmla="*/ 1 w 1193"/>
                <a:gd name="T73" fmla="*/ 0 h 973"/>
                <a:gd name="T74" fmla="*/ 1 w 1193"/>
                <a:gd name="T75" fmla="*/ 0 h 973"/>
                <a:gd name="T76" fmla="*/ 1 w 1193"/>
                <a:gd name="T77" fmla="*/ 0 h 973"/>
                <a:gd name="T78" fmla="*/ 1 w 1193"/>
                <a:gd name="T79" fmla="*/ 0 h 973"/>
                <a:gd name="T80" fmla="*/ 1 w 1193"/>
                <a:gd name="T81" fmla="*/ 0 h 973"/>
                <a:gd name="T82" fmla="*/ 1 w 1193"/>
                <a:gd name="T83" fmla="*/ 0 h 973"/>
                <a:gd name="T84" fmla="*/ 1 w 1193"/>
                <a:gd name="T85" fmla="*/ 0 h 973"/>
                <a:gd name="T86" fmla="*/ 0 w 1193"/>
                <a:gd name="T87" fmla="*/ 0 h 9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3"/>
                <a:gd name="T133" fmla="*/ 0 h 973"/>
                <a:gd name="T134" fmla="*/ 1193 w 1193"/>
                <a:gd name="T135" fmla="*/ 973 h 9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3" h="973">
                  <a:moveTo>
                    <a:pt x="0" y="169"/>
                  </a:moveTo>
                  <a:lnTo>
                    <a:pt x="36" y="134"/>
                  </a:lnTo>
                  <a:lnTo>
                    <a:pt x="74" y="106"/>
                  </a:lnTo>
                  <a:lnTo>
                    <a:pt x="120" y="79"/>
                  </a:lnTo>
                  <a:lnTo>
                    <a:pt x="181" y="48"/>
                  </a:lnTo>
                  <a:lnTo>
                    <a:pt x="248" y="21"/>
                  </a:lnTo>
                  <a:lnTo>
                    <a:pt x="320" y="8"/>
                  </a:lnTo>
                  <a:lnTo>
                    <a:pt x="378" y="4"/>
                  </a:lnTo>
                  <a:lnTo>
                    <a:pt x="451" y="0"/>
                  </a:lnTo>
                  <a:lnTo>
                    <a:pt x="542" y="0"/>
                  </a:lnTo>
                  <a:lnTo>
                    <a:pt x="622" y="4"/>
                  </a:lnTo>
                  <a:lnTo>
                    <a:pt x="710" y="17"/>
                  </a:lnTo>
                  <a:lnTo>
                    <a:pt x="764" y="29"/>
                  </a:lnTo>
                  <a:lnTo>
                    <a:pt x="827" y="58"/>
                  </a:lnTo>
                  <a:lnTo>
                    <a:pt x="893" y="89"/>
                  </a:lnTo>
                  <a:lnTo>
                    <a:pt x="935" y="120"/>
                  </a:lnTo>
                  <a:lnTo>
                    <a:pt x="931" y="126"/>
                  </a:lnTo>
                  <a:lnTo>
                    <a:pt x="972" y="202"/>
                  </a:lnTo>
                  <a:lnTo>
                    <a:pt x="976" y="227"/>
                  </a:lnTo>
                  <a:lnTo>
                    <a:pt x="985" y="304"/>
                  </a:lnTo>
                  <a:lnTo>
                    <a:pt x="1010" y="416"/>
                  </a:lnTo>
                  <a:lnTo>
                    <a:pt x="1038" y="532"/>
                  </a:lnTo>
                  <a:lnTo>
                    <a:pt x="1080" y="681"/>
                  </a:lnTo>
                  <a:lnTo>
                    <a:pt x="1143" y="838"/>
                  </a:lnTo>
                  <a:lnTo>
                    <a:pt x="1176" y="923"/>
                  </a:lnTo>
                  <a:lnTo>
                    <a:pt x="1193" y="973"/>
                  </a:lnTo>
                  <a:lnTo>
                    <a:pt x="1130" y="919"/>
                  </a:lnTo>
                  <a:lnTo>
                    <a:pt x="1068" y="869"/>
                  </a:lnTo>
                  <a:lnTo>
                    <a:pt x="976" y="816"/>
                  </a:lnTo>
                  <a:lnTo>
                    <a:pt x="873" y="767"/>
                  </a:lnTo>
                  <a:lnTo>
                    <a:pt x="777" y="730"/>
                  </a:lnTo>
                  <a:lnTo>
                    <a:pt x="677" y="703"/>
                  </a:lnTo>
                  <a:lnTo>
                    <a:pt x="569" y="681"/>
                  </a:lnTo>
                  <a:lnTo>
                    <a:pt x="456" y="677"/>
                  </a:lnTo>
                  <a:lnTo>
                    <a:pt x="344" y="691"/>
                  </a:lnTo>
                  <a:lnTo>
                    <a:pt x="229" y="713"/>
                  </a:lnTo>
                  <a:lnTo>
                    <a:pt x="124" y="744"/>
                  </a:lnTo>
                  <a:lnTo>
                    <a:pt x="128" y="686"/>
                  </a:lnTo>
                  <a:lnTo>
                    <a:pt x="120" y="597"/>
                  </a:lnTo>
                  <a:lnTo>
                    <a:pt x="99" y="493"/>
                  </a:lnTo>
                  <a:lnTo>
                    <a:pt x="78" y="399"/>
                  </a:lnTo>
                  <a:lnTo>
                    <a:pt x="48" y="304"/>
                  </a:lnTo>
                  <a:lnTo>
                    <a:pt x="19" y="219"/>
                  </a:lnTo>
                  <a:lnTo>
                    <a:pt x="0" y="169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79" name="Freeform 8"/>
            <p:cNvSpPr>
              <a:spLocks/>
            </p:cNvSpPr>
            <p:nvPr/>
          </p:nvSpPr>
          <p:spPr bwMode="auto">
            <a:xfrm>
              <a:off x="485" y="2382"/>
              <a:ext cx="980" cy="246"/>
            </a:xfrm>
            <a:custGeom>
              <a:avLst/>
              <a:gdLst>
                <a:gd name="T0" fmla="*/ 1 w 1532"/>
                <a:gd name="T1" fmla="*/ 0 h 807"/>
                <a:gd name="T2" fmla="*/ 1 w 1532"/>
                <a:gd name="T3" fmla="*/ 0 h 807"/>
                <a:gd name="T4" fmla="*/ 1 w 1532"/>
                <a:gd name="T5" fmla="*/ 0 h 807"/>
                <a:gd name="T6" fmla="*/ 1 w 1532"/>
                <a:gd name="T7" fmla="*/ 0 h 807"/>
                <a:gd name="T8" fmla="*/ 1 w 1532"/>
                <a:gd name="T9" fmla="*/ 0 h 807"/>
                <a:gd name="T10" fmla="*/ 1 w 1532"/>
                <a:gd name="T11" fmla="*/ 0 h 807"/>
                <a:gd name="T12" fmla="*/ 1 w 1532"/>
                <a:gd name="T13" fmla="*/ 0 h 807"/>
                <a:gd name="T14" fmla="*/ 1 w 1532"/>
                <a:gd name="T15" fmla="*/ 0 h 807"/>
                <a:gd name="T16" fmla="*/ 1 w 1532"/>
                <a:gd name="T17" fmla="*/ 0 h 807"/>
                <a:gd name="T18" fmla="*/ 1 w 1532"/>
                <a:gd name="T19" fmla="*/ 0 h 807"/>
                <a:gd name="T20" fmla="*/ 1 w 1532"/>
                <a:gd name="T21" fmla="*/ 0 h 807"/>
                <a:gd name="T22" fmla="*/ 1 w 1532"/>
                <a:gd name="T23" fmla="*/ 0 h 807"/>
                <a:gd name="T24" fmla="*/ 1 w 1532"/>
                <a:gd name="T25" fmla="*/ 0 h 807"/>
                <a:gd name="T26" fmla="*/ 1 w 1532"/>
                <a:gd name="T27" fmla="*/ 0 h 807"/>
                <a:gd name="T28" fmla="*/ 1 w 1532"/>
                <a:gd name="T29" fmla="*/ 0 h 807"/>
                <a:gd name="T30" fmla="*/ 1 w 1532"/>
                <a:gd name="T31" fmla="*/ 0 h 807"/>
                <a:gd name="T32" fmla="*/ 1 w 1532"/>
                <a:gd name="T33" fmla="*/ 0 h 807"/>
                <a:gd name="T34" fmla="*/ 1 w 1532"/>
                <a:gd name="T35" fmla="*/ 0 h 807"/>
                <a:gd name="T36" fmla="*/ 1 w 1532"/>
                <a:gd name="T37" fmla="*/ 0 h 807"/>
                <a:gd name="T38" fmla="*/ 1 w 1532"/>
                <a:gd name="T39" fmla="*/ 0 h 807"/>
                <a:gd name="T40" fmla="*/ 1 w 1532"/>
                <a:gd name="T41" fmla="*/ 0 h 807"/>
                <a:gd name="T42" fmla="*/ 1 w 1532"/>
                <a:gd name="T43" fmla="*/ 0 h 807"/>
                <a:gd name="T44" fmla="*/ 0 w 1532"/>
                <a:gd name="T45" fmla="*/ 0 h 807"/>
                <a:gd name="T46" fmla="*/ 1 w 1532"/>
                <a:gd name="T47" fmla="*/ 0 h 807"/>
                <a:gd name="T48" fmla="*/ 1 w 1532"/>
                <a:gd name="T49" fmla="*/ 0 h 807"/>
                <a:gd name="T50" fmla="*/ 1 w 1532"/>
                <a:gd name="T51" fmla="*/ 0 h 807"/>
                <a:gd name="T52" fmla="*/ 1 w 1532"/>
                <a:gd name="T53" fmla="*/ 0 h 807"/>
                <a:gd name="T54" fmla="*/ 1 w 1532"/>
                <a:gd name="T55" fmla="*/ 0 h 807"/>
                <a:gd name="T56" fmla="*/ 1 w 1532"/>
                <a:gd name="T57" fmla="*/ 0 h 8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32"/>
                <a:gd name="T88" fmla="*/ 0 h 807"/>
                <a:gd name="T89" fmla="*/ 1532 w 1532"/>
                <a:gd name="T90" fmla="*/ 807 h 8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32" h="807">
                  <a:moveTo>
                    <a:pt x="130" y="62"/>
                  </a:moveTo>
                  <a:lnTo>
                    <a:pt x="234" y="26"/>
                  </a:lnTo>
                  <a:lnTo>
                    <a:pt x="330" y="4"/>
                  </a:lnTo>
                  <a:lnTo>
                    <a:pt x="429" y="0"/>
                  </a:lnTo>
                  <a:lnTo>
                    <a:pt x="525" y="8"/>
                  </a:lnTo>
                  <a:lnTo>
                    <a:pt x="600" y="17"/>
                  </a:lnTo>
                  <a:lnTo>
                    <a:pt x="713" y="53"/>
                  </a:lnTo>
                  <a:lnTo>
                    <a:pt x="958" y="129"/>
                  </a:lnTo>
                  <a:lnTo>
                    <a:pt x="1091" y="179"/>
                  </a:lnTo>
                  <a:lnTo>
                    <a:pt x="1302" y="273"/>
                  </a:lnTo>
                  <a:lnTo>
                    <a:pt x="1411" y="393"/>
                  </a:lnTo>
                  <a:lnTo>
                    <a:pt x="1532" y="807"/>
                  </a:lnTo>
                  <a:lnTo>
                    <a:pt x="1510" y="771"/>
                  </a:lnTo>
                  <a:lnTo>
                    <a:pt x="1457" y="741"/>
                  </a:lnTo>
                  <a:lnTo>
                    <a:pt x="1377" y="686"/>
                  </a:lnTo>
                  <a:lnTo>
                    <a:pt x="1257" y="636"/>
                  </a:lnTo>
                  <a:lnTo>
                    <a:pt x="1112" y="591"/>
                  </a:lnTo>
                  <a:lnTo>
                    <a:pt x="921" y="543"/>
                  </a:lnTo>
                  <a:lnTo>
                    <a:pt x="775" y="529"/>
                  </a:lnTo>
                  <a:lnTo>
                    <a:pt x="588" y="520"/>
                  </a:lnTo>
                  <a:lnTo>
                    <a:pt x="392" y="556"/>
                  </a:lnTo>
                  <a:lnTo>
                    <a:pt x="192" y="606"/>
                  </a:lnTo>
                  <a:lnTo>
                    <a:pt x="0" y="653"/>
                  </a:lnTo>
                  <a:lnTo>
                    <a:pt x="38" y="585"/>
                  </a:lnTo>
                  <a:lnTo>
                    <a:pt x="68" y="495"/>
                  </a:lnTo>
                  <a:lnTo>
                    <a:pt x="89" y="408"/>
                  </a:lnTo>
                  <a:lnTo>
                    <a:pt x="109" y="295"/>
                  </a:lnTo>
                  <a:lnTo>
                    <a:pt x="126" y="197"/>
                  </a:lnTo>
                  <a:lnTo>
                    <a:pt x="130" y="6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80" name="Freeform 9"/>
            <p:cNvSpPr>
              <a:spLocks/>
            </p:cNvSpPr>
            <p:nvPr/>
          </p:nvSpPr>
          <p:spPr bwMode="auto">
            <a:xfrm>
              <a:off x="1705" y="2340"/>
              <a:ext cx="138" cy="251"/>
            </a:xfrm>
            <a:custGeom>
              <a:avLst/>
              <a:gdLst>
                <a:gd name="T0" fmla="*/ 1 w 216"/>
                <a:gd name="T1" fmla="*/ 0 h 686"/>
                <a:gd name="T2" fmla="*/ 1 w 216"/>
                <a:gd name="T3" fmla="*/ 0 h 686"/>
                <a:gd name="T4" fmla="*/ 1 w 216"/>
                <a:gd name="T5" fmla="*/ 0 h 686"/>
                <a:gd name="T6" fmla="*/ 1 w 216"/>
                <a:gd name="T7" fmla="*/ 0 h 686"/>
                <a:gd name="T8" fmla="*/ 1 w 216"/>
                <a:gd name="T9" fmla="*/ 0 h 686"/>
                <a:gd name="T10" fmla="*/ 1 w 216"/>
                <a:gd name="T11" fmla="*/ 0 h 686"/>
                <a:gd name="T12" fmla="*/ 1 w 216"/>
                <a:gd name="T13" fmla="*/ 0 h 686"/>
                <a:gd name="T14" fmla="*/ 0 w 216"/>
                <a:gd name="T15" fmla="*/ 0 h 686"/>
                <a:gd name="T16" fmla="*/ 1 w 216"/>
                <a:gd name="T17" fmla="*/ 0 h 686"/>
                <a:gd name="T18" fmla="*/ 1 w 216"/>
                <a:gd name="T19" fmla="*/ 0 h 686"/>
                <a:gd name="T20" fmla="*/ 1 w 216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"/>
                <a:gd name="T34" fmla="*/ 0 h 686"/>
                <a:gd name="T35" fmla="*/ 216 w 216"/>
                <a:gd name="T36" fmla="*/ 686 h 6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" h="686">
                  <a:moveTo>
                    <a:pt x="208" y="673"/>
                  </a:moveTo>
                  <a:lnTo>
                    <a:pt x="216" y="615"/>
                  </a:lnTo>
                  <a:lnTo>
                    <a:pt x="216" y="493"/>
                  </a:lnTo>
                  <a:lnTo>
                    <a:pt x="216" y="351"/>
                  </a:lnTo>
                  <a:lnTo>
                    <a:pt x="204" y="231"/>
                  </a:lnTo>
                  <a:lnTo>
                    <a:pt x="194" y="103"/>
                  </a:lnTo>
                  <a:lnTo>
                    <a:pt x="74" y="58"/>
                  </a:lnTo>
                  <a:lnTo>
                    <a:pt x="0" y="0"/>
                  </a:lnTo>
                  <a:lnTo>
                    <a:pt x="11" y="163"/>
                  </a:lnTo>
                  <a:lnTo>
                    <a:pt x="83" y="450"/>
                  </a:lnTo>
                  <a:lnTo>
                    <a:pt x="207" y="686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81" name="Freeform 10"/>
            <p:cNvSpPr>
              <a:spLocks/>
            </p:cNvSpPr>
            <p:nvPr/>
          </p:nvSpPr>
          <p:spPr bwMode="auto">
            <a:xfrm>
              <a:off x="1083" y="1827"/>
              <a:ext cx="166" cy="247"/>
            </a:xfrm>
            <a:custGeom>
              <a:avLst/>
              <a:gdLst>
                <a:gd name="T0" fmla="*/ 0 w 256"/>
                <a:gd name="T1" fmla="*/ 0 h 776"/>
                <a:gd name="T2" fmla="*/ 1 w 256"/>
                <a:gd name="T3" fmla="*/ 0 h 776"/>
                <a:gd name="T4" fmla="*/ 1 w 256"/>
                <a:gd name="T5" fmla="*/ 0 h 776"/>
                <a:gd name="T6" fmla="*/ 1 w 256"/>
                <a:gd name="T7" fmla="*/ 0 h 776"/>
                <a:gd name="T8" fmla="*/ 1 w 256"/>
                <a:gd name="T9" fmla="*/ 0 h 776"/>
                <a:gd name="T10" fmla="*/ 1 w 256"/>
                <a:gd name="T11" fmla="*/ 0 h 776"/>
                <a:gd name="T12" fmla="*/ 1 w 256"/>
                <a:gd name="T13" fmla="*/ 0 h 776"/>
                <a:gd name="T14" fmla="*/ 1 w 256"/>
                <a:gd name="T15" fmla="*/ 0 h 776"/>
                <a:gd name="T16" fmla="*/ 1 w 256"/>
                <a:gd name="T17" fmla="*/ 0 h 776"/>
                <a:gd name="T18" fmla="*/ 1 w 256"/>
                <a:gd name="T19" fmla="*/ 0 h 776"/>
                <a:gd name="T20" fmla="*/ 1 w 256"/>
                <a:gd name="T21" fmla="*/ 0 h 776"/>
                <a:gd name="T22" fmla="*/ 1 w 256"/>
                <a:gd name="T23" fmla="*/ 0 h 776"/>
                <a:gd name="T24" fmla="*/ 1 w 256"/>
                <a:gd name="T25" fmla="*/ 0 h 776"/>
                <a:gd name="T26" fmla="*/ 1 w 256"/>
                <a:gd name="T27" fmla="*/ 0 h 776"/>
                <a:gd name="T28" fmla="*/ 1 w 256"/>
                <a:gd name="T29" fmla="*/ 0 h 776"/>
                <a:gd name="T30" fmla="*/ 1 w 256"/>
                <a:gd name="T31" fmla="*/ 0 h 776"/>
                <a:gd name="T32" fmla="*/ 1 w 256"/>
                <a:gd name="T33" fmla="*/ 0 h 776"/>
                <a:gd name="T34" fmla="*/ 1 w 256"/>
                <a:gd name="T35" fmla="*/ 0 h 776"/>
                <a:gd name="T36" fmla="*/ 1 w 256"/>
                <a:gd name="T37" fmla="*/ 0 h 776"/>
                <a:gd name="T38" fmla="*/ 1 w 256"/>
                <a:gd name="T39" fmla="*/ 0 h 776"/>
                <a:gd name="T40" fmla="*/ 1 w 256"/>
                <a:gd name="T41" fmla="*/ 0 h 776"/>
                <a:gd name="T42" fmla="*/ 1 w 256"/>
                <a:gd name="T43" fmla="*/ 0 h 776"/>
                <a:gd name="T44" fmla="*/ 0 w 256"/>
                <a:gd name="T45" fmla="*/ 0 h 7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6"/>
                <a:gd name="T70" fmla="*/ 0 h 776"/>
                <a:gd name="T71" fmla="*/ 256 w 256"/>
                <a:gd name="T72" fmla="*/ 776 h 7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6" h="776">
                  <a:moveTo>
                    <a:pt x="0" y="0"/>
                  </a:moveTo>
                  <a:lnTo>
                    <a:pt x="41" y="35"/>
                  </a:lnTo>
                  <a:lnTo>
                    <a:pt x="74" y="54"/>
                  </a:lnTo>
                  <a:lnTo>
                    <a:pt x="89" y="68"/>
                  </a:lnTo>
                  <a:lnTo>
                    <a:pt x="111" y="82"/>
                  </a:lnTo>
                  <a:lnTo>
                    <a:pt x="136" y="90"/>
                  </a:lnTo>
                  <a:lnTo>
                    <a:pt x="164" y="99"/>
                  </a:lnTo>
                  <a:lnTo>
                    <a:pt x="214" y="104"/>
                  </a:lnTo>
                  <a:lnTo>
                    <a:pt x="256" y="107"/>
                  </a:lnTo>
                  <a:lnTo>
                    <a:pt x="244" y="224"/>
                  </a:lnTo>
                  <a:lnTo>
                    <a:pt x="218" y="392"/>
                  </a:lnTo>
                  <a:lnTo>
                    <a:pt x="214" y="494"/>
                  </a:lnTo>
                  <a:lnTo>
                    <a:pt x="218" y="533"/>
                  </a:lnTo>
                  <a:lnTo>
                    <a:pt x="214" y="597"/>
                  </a:lnTo>
                  <a:lnTo>
                    <a:pt x="227" y="776"/>
                  </a:lnTo>
                  <a:lnTo>
                    <a:pt x="186" y="687"/>
                  </a:lnTo>
                  <a:lnTo>
                    <a:pt x="133" y="547"/>
                  </a:lnTo>
                  <a:lnTo>
                    <a:pt x="86" y="405"/>
                  </a:lnTo>
                  <a:lnTo>
                    <a:pt x="65" y="323"/>
                  </a:lnTo>
                  <a:lnTo>
                    <a:pt x="53" y="283"/>
                  </a:lnTo>
                  <a:lnTo>
                    <a:pt x="41" y="234"/>
                  </a:lnTo>
                  <a:lnTo>
                    <a:pt x="4" y="99"/>
                  </a:lnTo>
                  <a:lnTo>
                    <a:pt x="0" y="6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82" name="Freeform 11"/>
            <p:cNvSpPr>
              <a:spLocks/>
            </p:cNvSpPr>
            <p:nvPr/>
          </p:nvSpPr>
          <p:spPr bwMode="auto">
            <a:xfrm>
              <a:off x="1792" y="2104"/>
              <a:ext cx="248" cy="247"/>
            </a:xfrm>
            <a:custGeom>
              <a:avLst/>
              <a:gdLst>
                <a:gd name="T0" fmla="*/ 1 w 387"/>
                <a:gd name="T1" fmla="*/ 0 h 747"/>
                <a:gd name="T2" fmla="*/ 1 w 387"/>
                <a:gd name="T3" fmla="*/ 0 h 747"/>
                <a:gd name="T4" fmla="*/ 1 w 387"/>
                <a:gd name="T5" fmla="*/ 0 h 747"/>
                <a:gd name="T6" fmla="*/ 1 w 387"/>
                <a:gd name="T7" fmla="*/ 0 h 747"/>
                <a:gd name="T8" fmla="*/ 1 w 387"/>
                <a:gd name="T9" fmla="*/ 0 h 747"/>
                <a:gd name="T10" fmla="*/ 1 w 387"/>
                <a:gd name="T11" fmla="*/ 0 h 747"/>
                <a:gd name="T12" fmla="*/ 1 w 387"/>
                <a:gd name="T13" fmla="*/ 0 h 747"/>
                <a:gd name="T14" fmla="*/ 1 w 387"/>
                <a:gd name="T15" fmla="*/ 0 h 747"/>
                <a:gd name="T16" fmla="*/ 1 w 387"/>
                <a:gd name="T17" fmla="*/ 0 h 747"/>
                <a:gd name="T18" fmla="*/ 1 w 387"/>
                <a:gd name="T19" fmla="*/ 0 h 747"/>
                <a:gd name="T20" fmla="*/ 1 w 387"/>
                <a:gd name="T21" fmla="*/ 0 h 747"/>
                <a:gd name="T22" fmla="*/ 1 w 387"/>
                <a:gd name="T23" fmla="*/ 0 h 747"/>
                <a:gd name="T24" fmla="*/ 0 w 387"/>
                <a:gd name="T25" fmla="*/ 0 h 747"/>
                <a:gd name="T26" fmla="*/ 1 w 387"/>
                <a:gd name="T27" fmla="*/ 0 h 747"/>
                <a:gd name="T28" fmla="*/ 1 w 387"/>
                <a:gd name="T29" fmla="*/ 0 h 747"/>
                <a:gd name="T30" fmla="*/ 1 w 387"/>
                <a:gd name="T31" fmla="*/ 0 h 747"/>
                <a:gd name="T32" fmla="*/ 1 w 387"/>
                <a:gd name="T33" fmla="*/ 0 h 747"/>
                <a:gd name="T34" fmla="*/ 1 w 387"/>
                <a:gd name="T35" fmla="*/ 0 h 747"/>
                <a:gd name="T36" fmla="*/ 1 w 387"/>
                <a:gd name="T37" fmla="*/ 0 h 747"/>
                <a:gd name="T38" fmla="*/ 1 w 387"/>
                <a:gd name="T39" fmla="*/ 0 h 747"/>
                <a:gd name="T40" fmla="*/ 1 w 387"/>
                <a:gd name="T41" fmla="*/ 0 h 747"/>
                <a:gd name="T42" fmla="*/ 1 w 387"/>
                <a:gd name="T43" fmla="*/ 0 h 747"/>
                <a:gd name="T44" fmla="*/ 1 w 387"/>
                <a:gd name="T45" fmla="*/ 0 h 747"/>
                <a:gd name="T46" fmla="*/ 1 w 387"/>
                <a:gd name="T47" fmla="*/ 0 h 747"/>
                <a:gd name="T48" fmla="*/ 1 w 387"/>
                <a:gd name="T49" fmla="*/ 0 h 747"/>
                <a:gd name="T50" fmla="*/ 1 w 387"/>
                <a:gd name="T51" fmla="*/ 0 h 747"/>
                <a:gd name="T52" fmla="*/ 1 w 387"/>
                <a:gd name="T53" fmla="*/ 0 h 7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7"/>
                <a:gd name="T82" fmla="*/ 0 h 747"/>
                <a:gd name="T83" fmla="*/ 387 w 387"/>
                <a:gd name="T84" fmla="*/ 747 h 7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7" h="747">
                  <a:moveTo>
                    <a:pt x="387" y="686"/>
                  </a:moveTo>
                  <a:lnTo>
                    <a:pt x="303" y="660"/>
                  </a:lnTo>
                  <a:lnTo>
                    <a:pt x="232" y="660"/>
                  </a:lnTo>
                  <a:lnTo>
                    <a:pt x="158" y="663"/>
                  </a:lnTo>
                  <a:lnTo>
                    <a:pt x="86" y="694"/>
                  </a:lnTo>
                  <a:lnTo>
                    <a:pt x="59" y="747"/>
                  </a:lnTo>
                  <a:lnTo>
                    <a:pt x="36" y="655"/>
                  </a:lnTo>
                  <a:lnTo>
                    <a:pt x="30" y="591"/>
                  </a:lnTo>
                  <a:lnTo>
                    <a:pt x="13" y="498"/>
                  </a:lnTo>
                  <a:lnTo>
                    <a:pt x="11" y="403"/>
                  </a:lnTo>
                  <a:lnTo>
                    <a:pt x="11" y="299"/>
                  </a:lnTo>
                  <a:lnTo>
                    <a:pt x="4" y="206"/>
                  </a:lnTo>
                  <a:lnTo>
                    <a:pt x="0" y="116"/>
                  </a:lnTo>
                  <a:lnTo>
                    <a:pt x="13" y="56"/>
                  </a:lnTo>
                  <a:lnTo>
                    <a:pt x="79" y="26"/>
                  </a:lnTo>
                  <a:lnTo>
                    <a:pt x="199" y="12"/>
                  </a:lnTo>
                  <a:lnTo>
                    <a:pt x="269" y="0"/>
                  </a:lnTo>
                  <a:lnTo>
                    <a:pt x="370" y="21"/>
                  </a:lnTo>
                  <a:lnTo>
                    <a:pt x="336" y="94"/>
                  </a:lnTo>
                  <a:lnTo>
                    <a:pt x="333" y="170"/>
                  </a:lnTo>
                  <a:lnTo>
                    <a:pt x="324" y="237"/>
                  </a:lnTo>
                  <a:lnTo>
                    <a:pt x="324" y="299"/>
                  </a:lnTo>
                  <a:lnTo>
                    <a:pt x="320" y="378"/>
                  </a:lnTo>
                  <a:lnTo>
                    <a:pt x="333" y="451"/>
                  </a:lnTo>
                  <a:lnTo>
                    <a:pt x="345" y="525"/>
                  </a:lnTo>
                  <a:lnTo>
                    <a:pt x="365" y="597"/>
                  </a:lnTo>
                  <a:lnTo>
                    <a:pt x="387" y="686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83" name="Freeform 12"/>
            <p:cNvSpPr>
              <a:spLocks/>
            </p:cNvSpPr>
            <p:nvPr/>
          </p:nvSpPr>
          <p:spPr bwMode="auto">
            <a:xfrm>
              <a:off x="1826" y="2472"/>
              <a:ext cx="282" cy="247"/>
            </a:xfrm>
            <a:custGeom>
              <a:avLst/>
              <a:gdLst>
                <a:gd name="T0" fmla="*/ 1 w 441"/>
                <a:gd name="T1" fmla="*/ 1 h 487"/>
                <a:gd name="T2" fmla="*/ 1 w 441"/>
                <a:gd name="T3" fmla="*/ 1 h 487"/>
                <a:gd name="T4" fmla="*/ 1 w 441"/>
                <a:gd name="T5" fmla="*/ 1 h 487"/>
                <a:gd name="T6" fmla="*/ 1 w 441"/>
                <a:gd name="T7" fmla="*/ 1 h 487"/>
                <a:gd name="T8" fmla="*/ 1 w 441"/>
                <a:gd name="T9" fmla="*/ 1 h 487"/>
                <a:gd name="T10" fmla="*/ 1 w 441"/>
                <a:gd name="T11" fmla="*/ 1 h 487"/>
                <a:gd name="T12" fmla="*/ 1 w 441"/>
                <a:gd name="T13" fmla="*/ 0 h 487"/>
                <a:gd name="T14" fmla="*/ 1 w 441"/>
                <a:gd name="T15" fmla="*/ 1 h 487"/>
                <a:gd name="T16" fmla="*/ 1 w 441"/>
                <a:gd name="T17" fmla="*/ 1 h 487"/>
                <a:gd name="T18" fmla="*/ 0 w 441"/>
                <a:gd name="T19" fmla="*/ 1 h 487"/>
                <a:gd name="T20" fmla="*/ 1 w 441"/>
                <a:gd name="T21" fmla="*/ 1 h 487"/>
                <a:gd name="T22" fmla="*/ 1 w 441"/>
                <a:gd name="T23" fmla="*/ 1 h 487"/>
                <a:gd name="T24" fmla="*/ 1 w 441"/>
                <a:gd name="T25" fmla="*/ 1 h 487"/>
                <a:gd name="T26" fmla="*/ 1 w 441"/>
                <a:gd name="T27" fmla="*/ 1 h 487"/>
                <a:gd name="T28" fmla="*/ 1 w 441"/>
                <a:gd name="T29" fmla="*/ 1 h 487"/>
                <a:gd name="T30" fmla="*/ 1 w 441"/>
                <a:gd name="T31" fmla="*/ 1 h 487"/>
                <a:gd name="T32" fmla="*/ 1 w 441"/>
                <a:gd name="T33" fmla="*/ 1 h 487"/>
                <a:gd name="T34" fmla="*/ 1 w 441"/>
                <a:gd name="T35" fmla="*/ 1 h 487"/>
                <a:gd name="T36" fmla="*/ 1 w 441"/>
                <a:gd name="T37" fmla="*/ 1 h 487"/>
                <a:gd name="T38" fmla="*/ 1 w 441"/>
                <a:gd name="T39" fmla="*/ 1 h 487"/>
                <a:gd name="T40" fmla="*/ 1 w 441"/>
                <a:gd name="T41" fmla="*/ 1 h 4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1"/>
                <a:gd name="T64" fmla="*/ 0 h 487"/>
                <a:gd name="T65" fmla="*/ 441 w 441"/>
                <a:gd name="T66" fmla="*/ 487 h 4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1" h="487">
                  <a:moveTo>
                    <a:pt x="441" y="487"/>
                  </a:moveTo>
                  <a:lnTo>
                    <a:pt x="384" y="296"/>
                  </a:lnTo>
                  <a:lnTo>
                    <a:pt x="358" y="152"/>
                  </a:lnTo>
                  <a:lnTo>
                    <a:pt x="332" y="39"/>
                  </a:lnTo>
                  <a:lnTo>
                    <a:pt x="251" y="12"/>
                  </a:lnTo>
                  <a:lnTo>
                    <a:pt x="206" y="3"/>
                  </a:lnTo>
                  <a:lnTo>
                    <a:pt x="156" y="0"/>
                  </a:lnTo>
                  <a:lnTo>
                    <a:pt x="104" y="8"/>
                  </a:lnTo>
                  <a:lnTo>
                    <a:pt x="51" y="21"/>
                  </a:lnTo>
                  <a:lnTo>
                    <a:pt x="0" y="56"/>
                  </a:lnTo>
                  <a:lnTo>
                    <a:pt x="20" y="150"/>
                  </a:lnTo>
                  <a:lnTo>
                    <a:pt x="16" y="250"/>
                  </a:lnTo>
                  <a:lnTo>
                    <a:pt x="14" y="328"/>
                  </a:lnTo>
                  <a:lnTo>
                    <a:pt x="18" y="378"/>
                  </a:lnTo>
                  <a:lnTo>
                    <a:pt x="20" y="446"/>
                  </a:lnTo>
                  <a:lnTo>
                    <a:pt x="22" y="446"/>
                  </a:lnTo>
                  <a:lnTo>
                    <a:pt x="89" y="427"/>
                  </a:lnTo>
                  <a:lnTo>
                    <a:pt x="197" y="417"/>
                  </a:lnTo>
                  <a:lnTo>
                    <a:pt x="293" y="417"/>
                  </a:lnTo>
                  <a:lnTo>
                    <a:pt x="372" y="430"/>
                  </a:lnTo>
                  <a:lnTo>
                    <a:pt x="431" y="440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84" name="Freeform 13"/>
            <p:cNvSpPr>
              <a:spLocks/>
            </p:cNvSpPr>
            <p:nvPr/>
          </p:nvSpPr>
          <p:spPr bwMode="auto">
            <a:xfrm>
              <a:off x="1117" y="2709"/>
              <a:ext cx="354" cy="247"/>
            </a:xfrm>
            <a:custGeom>
              <a:avLst/>
              <a:gdLst>
                <a:gd name="T0" fmla="*/ 0 w 552"/>
                <a:gd name="T1" fmla="*/ 1 h 375"/>
                <a:gd name="T2" fmla="*/ 1 w 552"/>
                <a:gd name="T3" fmla="*/ 1 h 375"/>
                <a:gd name="T4" fmla="*/ 1 w 552"/>
                <a:gd name="T5" fmla="*/ 1 h 375"/>
                <a:gd name="T6" fmla="*/ 1 w 552"/>
                <a:gd name="T7" fmla="*/ 1 h 375"/>
                <a:gd name="T8" fmla="*/ 1 w 552"/>
                <a:gd name="T9" fmla="*/ 1 h 375"/>
                <a:gd name="T10" fmla="*/ 1 w 552"/>
                <a:gd name="T11" fmla="*/ 1 h 375"/>
                <a:gd name="T12" fmla="*/ 1 w 552"/>
                <a:gd name="T13" fmla="*/ 1 h 375"/>
                <a:gd name="T14" fmla="*/ 1 w 552"/>
                <a:gd name="T15" fmla="*/ 1 h 375"/>
                <a:gd name="T16" fmla="*/ 1 w 552"/>
                <a:gd name="T17" fmla="*/ 1 h 375"/>
                <a:gd name="T18" fmla="*/ 1 w 552"/>
                <a:gd name="T19" fmla="*/ 1 h 375"/>
                <a:gd name="T20" fmla="*/ 1 w 552"/>
                <a:gd name="T21" fmla="*/ 1 h 375"/>
                <a:gd name="T22" fmla="*/ 1 w 552"/>
                <a:gd name="T23" fmla="*/ 1 h 375"/>
                <a:gd name="T24" fmla="*/ 1 w 552"/>
                <a:gd name="T25" fmla="*/ 1 h 375"/>
                <a:gd name="T26" fmla="*/ 0 w 552"/>
                <a:gd name="T27" fmla="*/ 0 h 3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2"/>
                <a:gd name="T43" fmla="*/ 0 h 375"/>
                <a:gd name="T44" fmla="*/ 552 w 552"/>
                <a:gd name="T45" fmla="*/ 375 h 3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2" h="375">
                  <a:moveTo>
                    <a:pt x="0" y="2"/>
                  </a:moveTo>
                  <a:lnTo>
                    <a:pt x="19" y="375"/>
                  </a:lnTo>
                  <a:lnTo>
                    <a:pt x="82" y="336"/>
                  </a:lnTo>
                  <a:lnTo>
                    <a:pt x="132" y="297"/>
                  </a:lnTo>
                  <a:lnTo>
                    <a:pt x="224" y="280"/>
                  </a:lnTo>
                  <a:lnTo>
                    <a:pt x="299" y="297"/>
                  </a:lnTo>
                  <a:lnTo>
                    <a:pt x="382" y="306"/>
                  </a:lnTo>
                  <a:lnTo>
                    <a:pt x="487" y="319"/>
                  </a:lnTo>
                  <a:lnTo>
                    <a:pt x="547" y="284"/>
                  </a:lnTo>
                  <a:lnTo>
                    <a:pt x="552" y="223"/>
                  </a:lnTo>
                  <a:lnTo>
                    <a:pt x="489" y="194"/>
                  </a:lnTo>
                  <a:lnTo>
                    <a:pt x="344" y="99"/>
                  </a:lnTo>
                  <a:lnTo>
                    <a:pt x="187" y="52"/>
                  </a:lnTo>
                  <a:lnTo>
                    <a:pt x="0" y="0"/>
                  </a:lnTo>
                </a:path>
              </a:pathLst>
            </a:custGeom>
            <a:solidFill>
              <a:srgbClr val="CC0000"/>
            </a:solidFill>
            <a:ln w="635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85" name="Freeform 14"/>
            <p:cNvSpPr>
              <a:spLocks/>
            </p:cNvSpPr>
            <p:nvPr/>
          </p:nvSpPr>
          <p:spPr bwMode="auto">
            <a:xfrm>
              <a:off x="1784" y="2898"/>
              <a:ext cx="73" cy="242"/>
            </a:xfrm>
            <a:custGeom>
              <a:avLst/>
              <a:gdLst>
                <a:gd name="T0" fmla="*/ 0 w 84"/>
                <a:gd name="T1" fmla="*/ 1 h 196"/>
                <a:gd name="T2" fmla="*/ 1 w 84"/>
                <a:gd name="T3" fmla="*/ 0 h 196"/>
                <a:gd name="T4" fmla="*/ 1 w 84"/>
                <a:gd name="T5" fmla="*/ 1 h 196"/>
                <a:gd name="T6" fmla="*/ 1 w 84"/>
                <a:gd name="T7" fmla="*/ 1 h 196"/>
                <a:gd name="T8" fmla="*/ 1 w 84"/>
                <a:gd name="T9" fmla="*/ 1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96"/>
                <a:gd name="T17" fmla="*/ 84 w 84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96">
                  <a:moveTo>
                    <a:pt x="0" y="196"/>
                  </a:moveTo>
                  <a:lnTo>
                    <a:pt x="4" y="0"/>
                  </a:lnTo>
                  <a:lnTo>
                    <a:pt x="84" y="132"/>
                  </a:lnTo>
                  <a:lnTo>
                    <a:pt x="21" y="172"/>
                  </a:lnTo>
                  <a:lnTo>
                    <a:pt x="12" y="186"/>
                  </a:lnTo>
                </a:path>
              </a:pathLst>
            </a:custGeom>
            <a:solidFill>
              <a:srgbClr val="CC000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86" name="Freeform 15"/>
            <p:cNvSpPr>
              <a:spLocks/>
            </p:cNvSpPr>
            <p:nvPr/>
          </p:nvSpPr>
          <p:spPr bwMode="auto">
            <a:xfrm>
              <a:off x="1131" y="2611"/>
              <a:ext cx="721" cy="246"/>
            </a:xfrm>
            <a:custGeom>
              <a:avLst/>
              <a:gdLst>
                <a:gd name="T0" fmla="*/ 1 w 1129"/>
                <a:gd name="T1" fmla="*/ 0 h 632"/>
                <a:gd name="T2" fmla="*/ 1 w 1129"/>
                <a:gd name="T3" fmla="*/ 0 h 632"/>
                <a:gd name="T4" fmla="*/ 1 w 1129"/>
                <a:gd name="T5" fmla="*/ 0 h 632"/>
                <a:gd name="T6" fmla="*/ 1 w 1129"/>
                <a:gd name="T7" fmla="*/ 0 h 632"/>
                <a:gd name="T8" fmla="*/ 1 w 1129"/>
                <a:gd name="T9" fmla="*/ 0 h 632"/>
                <a:gd name="T10" fmla="*/ 1 w 1129"/>
                <a:gd name="T11" fmla="*/ 0 h 632"/>
                <a:gd name="T12" fmla="*/ 1 w 1129"/>
                <a:gd name="T13" fmla="*/ 0 h 632"/>
                <a:gd name="T14" fmla="*/ 1 w 1129"/>
                <a:gd name="T15" fmla="*/ 0 h 632"/>
                <a:gd name="T16" fmla="*/ 1 w 1129"/>
                <a:gd name="T17" fmla="*/ 0 h 632"/>
                <a:gd name="T18" fmla="*/ 1 w 1129"/>
                <a:gd name="T19" fmla="*/ 0 h 632"/>
                <a:gd name="T20" fmla="*/ 1 w 1129"/>
                <a:gd name="T21" fmla="*/ 0 h 632"/>
                <a:gd name="T22" fmla="*/ 1 w 1129"/>
                <a:gd name="T23" fmla="*/ 0 h 632"/>
                <a:gd name="T24" fmla="*/ 1 w 1129"/>
                <a:gd name="T25" fmla="*/ 0 h 632"/>
                <a:gd name="T26" fmla="*/ 1 w 1129"/>
                <a:gd name="T27" fmla="*/ 0 h 632"/>
                <a:gd name="T28" fmla="*/ 1 w 1129"/>
                <a:gd name="T29" fmla="*/ 0 h 632"/>
                <a:gd name="T30" fmla="*/ 1 w 1129"/>
                <a:gd name="T31" fmla="*/ 0 h 632"/>
                <a:gd name="T32" fmla="*/ 1 w 1129"/>
                <a:gd name="T33" fmla="*/ 0 h 632"/>
                <a:gd name="T34" fmla="*/ 1 w 1129"/>
                <a:gd name="T35" fmla="*/ 0 h 632"/>
                <a:gd name="T36" fmla="*/ 1 w 1129"/>
                <a:gd name="T37" fmla="*/ 0 h 632"/>
                <a:gd name="T38" fmla="*/ 1 w 1129"/>
                <a:gd name="T39" fmla="*/ 0 h 632"/>
                <a:gd name="T40" fmla="*/ 0 w 1129"/>
                <a:gd name="T41" fmla="*/ 0 h 632"/>
                <a:gd name="T42" fmla="*/ 1 w 1129"/>
                <a:gd name="T43" fmla="*/ 0 h 632"/>
                <a:gd name="T44" fmla="*/ 1 w 1129"/>
                <a:gd name="T45" fmla="*/ 0 h 632"/>
                <a:gd name="T46" fmla="*/ 1 w 1129"/>
                <a:gd name="T47" fmla="*/ 0 h 632"/>
                <a:gd name="T48" fmla="*/ 1 w 1129"/>
                <a:gd name="T49" fmla="*/ 0 h 632"/>
                <a:gd name="T50" fmla="*/ 1 w 1129"/>
                <a:gd name="T51" fmla="*/ 0 h 632"/>
                <a:gd name="T52" fmla="*/ 1 w 1129"/>
                <a:gd name="T53" fmla="*/ 0 h 632"/>
                <a:gd name="T54" fmla="*/ 1 w 1129"/>
                <a:gd name="T55" fmla="*/ 0 h 632"/>
                <a:gd name="T56" fmla="*/ 1 w 1129"/>
                <a:gd name="T57" fmla="*/ 0 h 632"/>
                <a:gd name="T58" fmla="*/ 1 w 1129"/>
                <a:gd name="T59" fmla="*/ 0 h 632"/>
                <a:gd name="T60" fmla="*/ 1 w 1129"/>
                <a:gd name="T61" fmla="*/ 0 h 632"/>
                <a:gd name="T62" fmla="*/ 1 w 1129"/>
                <a:gd name="T63" fmla="*/ 0 h 632"/>
                <a:gd name="T64" fmla="*/ 1 w 1129"/>
                <a:gd name="T65" fmla="*/ 0 h 632"/>
                <a:gd name="T66" fmla="*/ 1 w 1129"/>
                <a:gd name="T67" fmla="*/ 0 h 632"/>
                <a:gd name="T68" fmla="*/ 1 w 1129"/>
                <a:gd name="T69" fmla="*/ 0 h 632"/>
                <a:gd name="T70" fmla="*/ 1 w 1129"/>
                <a:gd name="T71" fmla="*/ 0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9"/>
                <a:gd name="T109" fmla="*/ 0 h 632"/>
                <a:gd name="T110" fmla="*/ 1129 w 1129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9" h="632">
                  <a:moveTo>
                    <a:pt x="1121" y="622"/>
                  </a:moveTo>
                  <a:lnTo>
                    <a:pt x="1129" y="550"/>
                  </a:lnTo>
                  <a:lnTo>
                    <a:pt x="1123" y="422"/>
                  </a:lnTo>
                  <a:lnTo>
                    <a:pt x="1123" y="350"/>
                  </a:lnTo>
                  <a:lnTo>
                    <a:pt x="1123" y="262"/>
                  </a:lnTo>
                  <a:lnTo>
                    <a:pt x="1113" y="216"/>
                  </a:lnTo>
                  <a:lnTo>
                    <a:pt x="1089" y="176"/>
                  </a:lnTo>
                  <a:lnTo>
                    <a:pt x="1051" y="152"/>
                  </a:lnTo>
                  <a:lnTo>
                    <a:pt x="918" y="81"/>
                  </a:lnTo>
                  <a:lnTo>
                    <a:pt x="798" y="35"/>
                  </a:lnTo>
                  <a:lnTo>
                    <a:pt x="706" y="17"/>
                  </a:lnTo>
                  <a:lnTo>
                    <a:pt x="573" y="0"/>
                  </a:lnTo>
                  <a:lnTo>
                    <a:pt x="453" y="0"/>
                  </a:lnTo>
                  <a:lnTo>
                    <a:pt x="407" y="8"/>
                  </a:lnTo>
                  <a:lnTo>
                    <a:pt x="510" y="394"/>
                  </a:lnTo>
                  <a:lnTo>
                    <a:pt x="510" y="452"/>
                  </a:lnTo>
                  <a:lnTo>
                    <a:pt x="482" y="475"/>
                  </a:lnTo>
                  <a:lnTo>
                    <a:pt x="378" y="465"/>
                  </a:lnTo>
                  <a:lnTo>
                    <a:pt x="152" y="438"/>
                  </a:lnTo>
                  <a:lnTo>
                    <a:pt x="58" y="478"/>
                  </a:lnTo>
                  <a:lnTo>
                    <a:pt x="0" y="542"/>
                  </a:lnTo>
                  <a:lnTo>
                    <a:pt x="46" y="574"/>
                  </a:lnTo>
                  <a:lnTo>
                    <a:pt x="108" y="605"/>
                  </a:lnTo>
                  <a:lnTo>
                    <a:pt x="157" y="624"/>
                  </a:lnTo>
                  <a:lnTo>
                    <a:pt x="253" y="632"/>
                  </a:lnTo>
                  <a:lnTo>
                    <a:pt x="347" y="628"/>
                  </a:lnTo>
                  <a:lnTo>
                    <a:pt x="474" y="588"/>
                  </a:lnTo>
                  <a:lnTo>
                    <a:pt x="628" y="557"/>
                  </a:lnTo>
                  <a:lnTo>
                    <a:pt x="713" y="538"/>
                  </a:lnTo>
                  <a:lnTo>
                    <a:pt x="823" y="519"/>
                  </a:lnTo>
                  <a:lnTo>
                    <a:pt x="911" y="519"/>
                  </a:lnTo>
                  <a:lnTo>
                    <a:pt x="1019" y="532"/>
                  </a:lnTo>
                  <a:lnTo>
                    <a:pt x="1056" y="557"/>
                  </a:lnTo>
                  <a:lnTo>
                    <a:pt x="1094" y="588"/>
                  </a:lnTo>
                  <a:lnTo>
                    <a:pt x="1122" y="619"/>
                  </a:lnTo>
                  <a:lnTo>
                    <a:pt x="1123" y="62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87" name="Freeform 16"/>
            <p:cNvSpPr>
              <a:spLocks/>
            </p:cNvSpPr>
            <p:nvPr/>
          </p:nvSpPr>
          <p:spPr bwMode="auto">
            <a:xfrm>
              <a:off x="1794" y="2706"/>
              <a:ext cx="365" cy="246"/>
            </a:xfrm>
            <a:custGeom>
              <a:avLst/>
              <a:gdLst>
                <a:gd name="T0" fmla="*/ 1 w 572"/>
                <a:gd name="T1" fmla="*/ 0 h 553"/>
                <a:gd name="T2" fmla="*/ 1 w 572"/>
                <a:gd name="T3" fmla="*/ 0 h 553"/>
                <a:gd name="T4" fmla="*/ 1 w 572"/>
                <a:gd name="T5" fmla="*/ 0 h 553"/>
                <a:gd name="T6" fmla="*/ 1 w 572"/>
                <a:gd name="T7" fmla="*/ 0 h 553"/>
                <a:gd name="T8" fmla="*/ 1 w 572"/>
                <a:gd name="T9" fmla="*/ 0 h 553"/>
                <a:gd name="T10" fmla="*/ 1 w 572"/>
                <a:gd name="T11" fmla="*/ 0 h 553"/>
                <a:gd name="T12" fmla="*/ 1 w 572"/>
                <a:gd name="T13" fmla="*/ 0 h 553"/>
                <a:gd name="T14" fmla="*/ 1 w 572"/>
                <a:gd name="T15" fmla="*/ 0 h 553"/>
                <a:gd name="T16" fmla="*/ 1 w 572"/>
                <a:gd name="T17" fmla="*/ 0 h 553"/>
                <a:gd name="T18" fmla="*/ 1 w 572"/>
                <a:gd name="T19" fmla="*/ 0 h 553"/>
                <a:gd name="T20" fmla="*/ 1 w 572"/>
                <a:gd name="T21" fmla="*/ 0 h 553"/>
                <a:gd name="T22" fmla="*/ 1 w 572"/>
                <a:gd name="T23" fmla="*/ 0 h 553"/>
                <a:gd name="T24" fmla="*/ 1 w 572"/>
                <a:gd name="T25" fmla="*/ 0 h 553"/>
                <a:gd name="T26" fmla="*/ 1 w 572"/>
                <a:gd name="T27" fmla="*/ 0 h 553"/>
                <a:gd name="T28" fmla="*/ 1 w 572"/>
                <a:gd name="T29" fmla="*/ 0 h 553"/>
                <a:gd name="T30" fmla="*/ 1 w 572"/>
                <a:gd name="T31" fmla="*/ 0 h 553"/>
                <a:gd name="T32" fmla="*/ 1 w 572"/>
                <a:gd name="T33" fmla="*/ 0 h 553"/>
                <a:gd name="T34" fmla="*/ 1 w 572"/>
                <a:gd name="T35" fmla="*/ 0 h 553"/>
                <a:gd name="T36" fmla="*/ 1 w 572"/>
                <a:gd name="T37" fmla="*/ 0 h 553"/>
                <a:gd name="T38" fmla="*/ 1 w 572"/>
                <a:gd name="T39" fmla="*/ 0 h 553"/>
                <a:gd name="T40" fmla="*/ 1 w 572"/>
                <a:gd name="T41" fmla="*/ 0 h 553"/>
                <a:gd name="T42" fmla="*/ 1 w 572"/>
                <a:gd name="T43" fmla="*/ 0 h 553"/>
                <a:gd name="T44" fmla="*/ 0 w 572"/>
                <a:gd name="T45" fmla="*/ 0 h 553"/>
                <a:gd name="T46" fmla="*/ 1 w 572"/>
                <a:gd name="T47" fmla="*/ 0 h 553"/>
                <a:gd name="T48" fmla="*/ 1 w 572"/>
                <a:gd name="T49" fmla="*/ 0 h 553"/>
                <a:gd name="T50" fmla="*/ 1 w 572"/>
                <a:gd name="T51" fmla="*/ 0 h 553"/>
                <a:gd name="T52" fmla="*/ 1 w 572"/>
                <a:gd name="T53" fmla="*/ 0 h 553"/>
                <a:gd name="T54" fmla="*/ 1 w 572"/>
                <a:gd name="T55" fmla="*/ 0 h 553"/>
                <a:gd name="T56" fmla="*/ 1 w 572"/>
                <a:gd name="T57" fmla="*/ 0 h 553"/>
                <a:gd name="T58" fmla="*/ 1 w 572"/>
                <a:gd name="T59" fmla="*/ 0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2"/>
                <a:gd name="T91" fmla="*/ 0 h 553"/>
                <a:gd name="T92" fmla="*/ 572 w 572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2" h="553">
                  <a:moveTo>
                    <a:pt x="79" y="49"/>
                  </a:moveTo>
                  <a:lnTo>
                    <a:pt x="114" y="16"/>
                  </a:lnTo>
                  <a:lnTo>
                    <a:pt x="202" y="0"/>
                  </a:lnTo>
                  <a:lnTo>
                    <a:pt x="281" y="0"/>
                  </a:lnTo>
                  <a:lnTo>
                    <a:pt x="369" y="4"/>
                  </a:lnTo>
                  <a:lnTo>
                    <a:pt x="435" y="26"/>
                  </a:lnTo>
                  <a:lnTo>
                    <a:pt x="481" y="43"/>
                  </a:lnTo>
                  <a:lnTo>
                    <a:pt x="507" y="130"/>
                  </a:lnTo>
                  <a:lnTo>
                    <a:pt x="520" y="185"/>
                  </a:lnTo>
                  <a:lnTo>
                    <a:pt x="531" y="238"/>
                  </a:lnTo>
                  <a:lnTo>
                    <a:pt x="546" y="311"/>
                  </a:lnTo>
                  <a:lnTo>
                    <a:pt x="555" y="368"/>
                  </a:lnTo>
                  <a:lnTo>
                    <a:pt x="572" y="476"/>
                  </a:lnTo>
                  <a:lnTo>
                    <a:pt x="571" y="518"/>
                  </a:lnTo>
                  <a:lnTo>
                    <a:pt x="528" y="524"/>
                  </a:lnTo>
                  <a:lnTo>
                    <a:pt x="452" y="517"/>
                  </a:lnTo>
                  <a:lnTo>
                    <a:pt x="394" y="499"/>
                  </a:lnTo>
                  <a:lnTo>
                    <a:pt x="348" y="499"/>
                  </a:lnTo>
                  <a:lnTo>
                    <a:pt x="290" y="517"/>
                  </a:lnTo>
                  <a:lnTo>
                    <a:pt x="225" y="535"/>
                  </a:lnTo>
                  <a:lnTo>
                    <a:pt x="170" y="553"/>
                  </a:lnTo>
                  <a:lnTo>
                    <a:pt x="86" y="553"/>
                  </a:lnTo>
                  <a:lnTo>
                    <a:pt x="0" y="524"/>
                  </a:lnTo>
                  <a:lnTo>
                    <a:pt x="32" y="490"/>
                  </a:lnTo>
                  <a:lnTo>
                    <a:pt x="80" y="466"/>
                  </a:lnTo>
                  <a:lnTo>
                    <a:pt x="94" y="420"/>
                  </a:lnTo>
                  <a:lnTo>
                    <a:pt x="92" y="336"/>
                  </a:lnTo>
                  <a:lnTo>
                    <a:pt x="88" y="242"/>
                  </a:lnTo>
                  <a:lnTo>
                    <a:pt x="86" y="98"/>
                  </a:lnTo>
                  <a:lnTo>
                    <a:pt x="79" y="49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88" name="Freeform 17"/>
            <p:cNvSpPr>
              <a:spLocks/>
            </p:cNvSpPr>
            <p:nvPr/>
          </p:nvSpPr>
          <p:spPr bwMode="auto">
            <a:xfrm>
              <a:off x="1632" y="2107"/>
              <a:ext cx="199" cy="246"/>
            </a:xfrm>
            <a:custGeom>
              <a:avLst/>
              <a:gdLst>
                <a:gd name="T0" fmla="*/ 1 w 310"/>
                <a:gd name="T1" fmla="*/ 0 h 736"/>
                <a:gd name="T2" fmla="*/ 1 w 310"/>
                <a:gd name="T3" fmla="*/ 0 h 736"/>
                <a:gd name="T4" fmla="*/ 1 w 310"/>
                <a:gd name="T5" fmla="*/ 0 h 736"/>
                <a:gd name="T6" fmla="*/ 1 w 310"/>
                <a:gd name="T7" fmla="*/ 0 h 736"/>
                <a:gd name="T8" fmla="*/ 1 w 310"/>
                <a:gd name="T9" fmla="*/ 0 h 736"/>
                <a:gd name="T10" fmla="*/ 0 w 310"/>
                <a:gd name="T11" fmla="*/ 0 h 736"/>
                <a:gd name="T12" fmla="*/ 1 w 310"/>
                <a:gd name="T13" fmla="*/ 0 h 736"/>
                <a:gd name="T14" fmla="*/ 1 w 310"/>
                <a:gd name="T15" fmla="*/ 0 h 736"/>
                <a:gd name="T16" fmla="*/ 1 w 310"/>
                <a:gd name="T17" fmla="*/ 0 h 736"/>
                <a:gd name="T18" fmla="*/ 1 w 310"/>
                <a:gd name="T19" fmla="*/ 0 h 736"/>
                <a:gd name="T20" fmla="*/ 1 w 310"/>
                <a:gd name="T21" fmla="*/ 0 h 736"/>
                <a:gd name="T22" fmla="*/ 1 w 310"/>
                <a:gd name="T23" fmla="*/ 0 h 736"/>
                <a:gd name="T24" fmla="*/ 1 w 310"/>
                <a:gd name="T25" fmla="*/ 0 h 736"/>
                <a:gd name="T26" fmla="*/ 1 w 310"/>
                <a:gd name="T27" fmla="*/ 0 h 736"/>
                <a:gd name="T28" fmla="*/ 1 w 310"/>
                <a:gd name="T29" fmla="*/ 0 h 736"/>
                <a:gd name="T30" fmla="*/ 1 w 310"/>
                <a:gd name="T31" fmla="*/ 0 h 736"/>
                <a:gd name="T32" fmla="*/ 1 w 310"/>
                <a:gd name="T33" fmla="*/ 0 h 736"/>
                <a:gd name="T34" fmla="*/ 1 w 310"/>
                <a:gd name="T35" fmla="*/ 0 h 736"/>
                <a:gd name="T36" fmla="*/ 1 w 310"/>
                <a:gd name="T37" fmla="*/ 0 h 7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0"/>
                <a:gd name="T58" fmla="*/ 0 h 736"/>
                <a:gd name="T59" fmla="*/ 310 w 310"/>
                <a:gd name="T60" fmla="*/ 736 h 7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0" h="736">
                  <a:moveTo>
                    <a:pt x="247" y="133"/>
                  </a:moveTo>
                  <a:lnTo>
                    <a:pt x="225" y="120"/>
                  </a:lnTo>
                  <a:lnTo>
                    <a:pt x="170" y="116"/>
                  </a:lnTo>
                  <a:lnTo>
                    <a:pt x="112" y="84"/>
                  </a:lnTo>
                  <a:lnTo>
                    <a:pt x="58" y="43"/>
                  </a:lnTo>
                  <a:lnTo>
                    <a:pt x="0" y="0"/>
                  </a:lnTo>
                  <a:lnTo>
                    <a:pt x="8" y="133"/>
                  </a:lnTo>
                  <a:lnTo>
                    <a:pt x="11" y="228"/>
                  </a:lnTo>
                  <a:lnTo>
                    <a:pt x="9" y="291"/>
                  </a:lnTo>
                  <a:lnTo>
                    <a:pt x="4" y="377"/>
                  </a:lnTo>
                  <a:lnTo>
                    <a:pt x="46" y="493"/>
                  </a:lnTo>
                  <a:lnTo>
                    <a:pt x="112" y="546"/>
                  </a:lnTo>
                  <a:lnTo>
                    <a:pt x="140" y="607"/>
                  </a:lnTo>
                  <a:lnTo>
                    <a:pt x="205" y="666"/>
                  </a:lnTo>
                  <a:lnTo>
                    <a:pt x="310" y="736"/>
                  </a:lnTo>
                  <a:lnTo>
                    <a:pt x="280" y="452"/>
                  </a:lnTo>
                  <a:lnTo>
                    <a:pt x="280" y="380"/>
                  </a:lnTo>
                  <a:lnTo>
                    <a:pt x="255" y="241"/>
                  </a:lnTo>
                  <a:lnTo>
                    <a:pt x="247" y="133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89" name="Freeform 18"/>
            <p:cNvSpPr>
              <a:spLocks/>
            </p:cNvSpPr>
            <p:nvPr/>
          </p:nvSpPr>
          <p:spPr bwMode="auto">
            <a:xfrm>
              <a:off x="1212" y="1881"/>
              <a:ext cx="508" cy="246"/>
            </a:xfrm>
            <a:custGeom>
              <a:avLst/>
              <a:gdLst>
                <a:gd name="T0" fmla="*/ 1 w 835"/>
                <a:gd name="T1" fmla="*/ 0 h 1051"/>
                <a:gd name="T2" fmla="*/ 1 w 835"/>
                <a:gd name="T3" fmla="*/ 0 h 1051"/>
                <a:gd name="T4" fmla="*/ 1 w 835"/>
                <a:gd name="T5" fmla="*/ 0 h 1051"/>
                <a:gd name="T6" fmla="*/ 0 w 835"/>
                <a:gd name="T7" fmla="*/ 0 h 1051"/>
                <a:gd name="T8" fmla="*/ 1 w 835"/>
                <a:gd name="T9" fmla="*/ 0 h 1051"/>
                <a:gd name="T10" fmla="*/ 1 w 835"/>
                <a:gd name="T11" fmla="*/ 0 h 1051"/>
                <a:gd name="T12" fmla="*/ 1 w 835"/>
                <a:gd name="T13" fmla="*/ 0 h 1051"/>
                <a:gd name="T14" fmla="*/ 1 w 835"/>
                <a:gd name="T15" fmla="*/ 0 h 1051"/>
                <a:gd name="T16" fmla="*/ 1 w 835"/>
                <a:gd name="T17" fmla="*/ 0 h 1051"/>
                <a:gd name="T18" fmla="*/ 1 w 835"/>
                <a:gd name="T19" fmla="*/ 0 h 1051"/>
                <a:gd name="T20" fmla="*/ 1 w 835"/>
                <a:gd name="T21" fmla="*/ 0 h 1051"/>
                <a:gd name="T22" fmla="*/ 1 w 835"/>
                <a:gd name="T23" fmla="*/ 0 h 1051"/>
                <a:gd name="T24" fmla="*/ 1 w 835"/>
                <a:gd name="T25" fmla="*/ 0 h 1051"/>
                <a:gd name="T26" fmla="*/ 1 w 835"/>
                <a:gd name="T27" fmla="*/ 0 h 1051"/>
                <a:gd name="T28" fmla="*/ 1 w 835"/>
                <a:gd name="T29" fmla="*/ 0 h 1051"/>
                <a:gd name="T30" fmla="*/ 1 w 835"/>
                <a:gd name="T31" fmla="*/ 0 h 1051"/>
                <a:gd name="T32" fmla="*/ 1 w 835"/>
                <a:gd name="T33" fmla="*/ 0 h 1051"/>
                <a:gd name="T34" fmla="*/ 1 w 835"/>
                <a:gd name="T35" fmla="*/ 0 h 1051"/>
                <a:gd name="T36" fmla="*/ 1 w 835"/>
                <a:gd name="T37" fmla="*/ 0 h 1051"/>
                <a:gd name="T38" fmla="*/ 1 w 835"/>
                <a:gd name="T39" fmla="*/ 0 h 1051"/>
                <a:gd name="T40" fmla="*/ 1 w 835"/>
                <a:gd name="T41" fmla="*/ 0 h 1051"/>
                <a:gd name="T42" fmla="*/ 1 w 835"/>
                <a:gd name="T43" fmla="*/ 0 h 1051"/>
                <a:gd name="T44" fmla="*/ 1 w 835"/>
                <a:gd name="T45" fmla="*/ 0 h 1051"/>
                <a:gd name="T46" fmla="*/ 1 w 835"/>
                <a:gd name="T47" fmla="*/ 0 h 10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5"/>
                <a:gd name="T73" fmla="*/ 0 h 1051"/>
                <a:gd name="T74" fmla="*/ 835 w 835"/>
                <a:gd name="T75" fmla="*/ 1051 h 10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5" h="1051">
                  <a:moveTo>
                    <a:pt x="119" y="934"/>
                  </a:moveTo>
                  <a:lnTo>
                    <a:pt x="25" y="713"/>
                  </a:lnTo>
                  <a:lnTo>
                    <a:pt x="12" y="651"/>
                  </a:lnTo>
                  <a:lnTo>
                    <a:pt x="0" y="498"/>
                  </a:lnTo>
                  <a:lnTo>
                    <a:pt x="20" y="128"/>
                  </a:lnTo>
                  <a:lnTo>
                    <a:pt x="48" y="9"/>
                  </a:lnTo>
                  <a:lnTo>
                    <a:pt x="152" y="0"/>
                  </a:lnTo>
                  <a:lnTo>
                    <a:pt x="386" y="9"/>
                  </a:lnTo>
                  <a:lnTo>
                    <a:pt x="574" y="75"/>
                  </a:lnTo>
                  <a:lnTo>
                    <a:pt x="719" y="206"/>
                  </a:lnTo>
                  <a:lnTo>
                    <a:pt x="719" y="239"/>
                  </a:lnTo>
                  <a:lnTo>
                    <a:pt x="697" y="401"/>
                  </a:lnTo>
                  <a:lnTo>
                    <a:pt x="697" y="477"/>
                  </a:lnTo>
                  <a:lnTo>
                    <a:pt x="703" y="587"/>
                  </a:lnTo>
                  <a:lnTo>
                    <a:pt x="708" y="687"/>
                  </a:lnTo>
                  <a:lnTo>
                    <a:pt x="737" y="798"/>
                  </a:lnTo>
                  <a:lnTo>
                    <a:pt x="759" y="880"/>
                  </a:lnTo>
                  <a:lnTo>
                    <a:pt x="834" y="1050"/>
                  </a:lnTo>
                  <a:lnTo>
                    <a:pt x="737" y="1034"/>
                  </a:lnTo>
                  <a:lnTo>
                    <a:pt x="632" y="987"/>
                  </a:lnTo>
                  <a:lnTo>
                    <a:pt x="513" y="934"/>
                  </a:lnTo>
                  <a:lnTo>
                    <a:pt x="412" y="934"/>
                  </a:lnTo>
                  <a:lnTo>
                    <a:pt x="272" y="910"/>
                  </a:lnTo>
                  <a:lnTo>
                    <a:pt x="119" y="934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90" name="Freeform 19"/>
            <p:cNvSpPr>
              <a:spLocks/>
            </p:cNvSpPr>
            <p:nvPr/>
          </p:nvSpPr>
          <p:spPr bwMode="auto">
            <a:xfrm>
              <a:off x="1242" y="2333"/>
              <a:ext cx="599" cy="246"/>
            </a:xfrm>
            <a:custGeom>
              <a:avLst/>
              <a:gdLst>
                <a:gd name="T0" fmla="*/ 1 w 936"/>
                <a:gd name="T1" fmla="*/ 0 h 682"/>
                <a:gd name="T2" fmla="*/ 1 w 936"/>
                <a:gd name="T3" fmla="*/ 0 h 682"/>
                <a:gd name="T4" fmla="*/ 1 w 936"/>
                <a:gd name="T5" fmla="*/ 0 h 682"/>
                <a:gd name="T6" fmla="*/ 1 w 936"/>
                <a:gd name="T7" fmla="*/ 0 h 682"/>
                <a:gd name="T8" fmla="*/ 1 w 936"/>
                <a:gd name="T9" fmla="*/ 0 h 682"/>
                <a:gd name="T10" fmla="*/ 1 w 936"/>
                <a:gd name="T11" fmla="*/ 0 h 682"/>
                <a:gd name="T12" fmla="*/ 1 w 936"/>
                <a:gd name="T13" fmla="*/ 0 h 682"/>
                <a:gd name="T14" fmla="*/ 1 w 936"/>
                <a:gd name="T15" fmla="*/ 0 h 682"/>
                <a:gd name="T16" fmla="*/ 1 w 936"/>
                <a:gd name="T17" fmla="*/ 0 h 682"/>
                <a:gd name="T18" fmla="*/ 1 w 936"/>
                <a:gd name="T19" fmla="*/ 0 h 682"/>
                <a:gd name="T20" fmla="*/ 1 w 936"/>
                <a:gd name="T21" fmla="*/ 0 h 682"/>
                <a:gd name="T22" fmla="*/ 1 w 936"/>
                <a:gd name="T23" fmla="*/ 0 h 682"/>
                <a:gd name="T24" fmla="*/ 1 w 936"/>
                <a:gd name="T25" fmla="*/ 0 h 682"/>
                <a:gd name="T26" fmla="*/ 1 w 936"/>
                <a:gd name="T27" fmla="*/ 0 h 682"/>
                <a:gd name="T28" fmla="*/ 0 w 936"/>
                <a:gd name="T29" fmla="*/ 0 h 682"/>
                <a:gd name="T30" fmla="*/ 1 w 936"/>
                <a:gd name="T31" fmla="*/ 0 h 682"/>
                <a:gd name="T32" fmla="*/ 1 w 936"/>
                <a:gd name="T33" fmla="*/ 0 h 682"/>
                <a:gd name="T34" fmla="*/ 1 w 936"/>
                <a:gd name="T35" fmla="*/ 0 h 682"/>
                <a:gd name="T36" fmla="*/ 1 w 936"/>
                <a:gd name="T37" fmla="*/ 0 h 6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6"/>
                <a:gd name="T58" fmla="*/ 0 h 682"/>
                <a:gd name="T59" fmla="*/ 936 w 936"/>
                <a:gd name="T60" fmla="*/ 682 h 6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6" h="682">
                  <a:moveTo>
                    <a:pt x="234" y="492"/>
                  </a:moveTo>
                  <a:lnTo>
                    <a:pt x="312" y="490"/>
                  </a:lnTo>
                  <a:lnTo>
                    <a:pt x="480" y="490"/>
                  </a:lnTo>
                  <a:lnTo>
                    <a:pt x="674" y="536"/>
                  </a:lnTo>
                  <a:lnTo>
                    <a:pt x="798" y="590"/>
                  </a:lnTo>
                  <a:lnTo>
                    <a:pt x="880" y="643"/>
                  </a:lnTo>
                  <a:lnTo>
                    <a:pt x="936" y="682"/>
                  </a:lnTo>
                  <a:lnTo>
                    <a:pt x="825" y="474"/>
                  </a:lnTo>
                  <a:lnTo>
                    <a:pt x="770" y="311"/>
                  </a:lnTo>
                  <a:lnTo>
                    <a:pt x="747" y="219"/>
                  </a:lnTo>
                  <a:lnTo>
                    <a:pt x="572" y="120"/>
                  </a:lnTo>
                  <a:lnTo>
                    <a:pt x="399" y="70"/>
                  </a:lnTo>
                  <a:lnTo>
                    <a:pt x="286" y="49"/>
                  </a:lnTo>
                  <a:lnTo>
                    <a:pt x="141" y="21"/>
                  </a:lnTo>
                  <a:lnTo>
                    <a:pt x="0" y="0"/>
                  </a:lnTo>
                  <a:lnTo>
                    <a:pt x="79" y="142"/>
                  </a:lnTo>
                  <a:lnTo>
                    <a:pt x="126" y="276"/>
                  </a:lnTo>
                  <a:lnTo>
                    <a:pt x="174" y="435"/>
                  </a:lnTo>
                  <a:lnTo>
                    <a:pt x="212" y="47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91" name="Freeform 20"/>
            <p:cNvSpPr>
              <a:spLocks/>
            </p:cNvSpPr>
            <p:nvPr/>
          </p:nvSpPr>
          <p:spPr bwMode="auto">
            <a:xfrm rot="11000101" flipV="1">
              <a:off x="373" y="1835"/>
              <a:ext cx="225" cy="242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92" name="Oval 21"/>
            <p:cNvSpPr>
              <a:spLocks noChangeArrowheads="1"/>
            </p:cNvSpPr>
            <p:nvPr/>
          </p:nvSpPr>
          <p:spPr bwMode="auto">
            <a:xfrm>
              <a:off x="448" y="2690"/>
              <a:ext cx="83" cy="33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  <p:sp>
          <p:nvSpPr>
            <p:cNvPr id="11293" name="Freeform 22"/>
            <p:cNvSpPr>
              <a:spLocks/>
            </p:cNvSpPr>
            <p:nvPr/>
          </p:nvSpPr>
          <p:spPr bwMode="auto">
            <a:xfrm>
              <a:off x="502" y="1752"/>
              <a:ext cx="735" cy="247"/>
            </a:xfrm>
            <a:custGeom>
              <a:avLst/>
              <a:gdLst>
                <a:gd name="T0" fmla="*/ 0 w 1202"/>
                <a:gd name="T1" fmla="*/ 0 h 1177"/>
                <a:gd name="T2" fmla="*/ 1 w 1202"/>
                <a:gd name="T3" fmla="*/ 0 h 1177"/>
                <a:gd name="T4" fmla="*/ 1 w 1202"/>
                <a:gd name="T5" fmla="*/ 0 h 1177"/>
                <a:gd name="T6" fmla="*/ 1 w 1202"/>
                <a:gd name="T7" fmla="*/ 0 h 1177"/>
                <a:gd name="T8" fmla="*/ 1 w 1202"/>
                <a:gd name="T9" fmla="*/ 0 h 1177"/>
                <a:gd name="T10" fmla="*/ 1 w 1202"/>
                <a:gd name="T11" fmla="*/ 0 h 1177"/>
                <a:gd name="T12" fmla="*/ 1 w 1202"/>
                <a:gd name="T13" fmla="*/ 0 h 1177"/>
                <a:gd name="T14" fmla="*/ 1 w 1202"/>
                <a:gd name="T15" fmla="*/ 0 h 1177"/>
                <a:gd name="T16" fmla="*/ 1 w 1202"/>
                <a:gd name="T17" fmla="*/ 0 h 1177"/>
                <a:gd name="T18" fmla="*/ 1 w 1202"/>
                <a:gd name="T19" fmla="*/ 0 h 1177"/>
                <a:gd name="T20" fmla="*/ 1 w 1202"/>
                <a:gd name="T21" fmla="*/ 0 h 1177"/>
                <a:gd name="T22" fmla="*/ 1 w 1202"/>
                <a:gd name="T23" fmla="*/ 0 h 1177"/>
                <a:gd name="T24" fmla="*/ 1 w 1202"/>
                <a:gd name="T25" fmla="*/ 0 h 1177"/>
                <a:gd name="T26" fmla="*/ 1 w 1202"/>
                <a:gd name="T27" fmla="*/ 0 h 1177"/>
                <a:gd name="T28" fmla="*/ 1 w 1202"/>
                <a:gd name="T29" fmla="*/ 0 h 1177"/>
                <a:gd name="T30" fmla="*/ 1 w 1202"/>
                <a:gd name="T31" fmla="*/ 0 h 1177"/>
                <a:gd name="T32" fmla="*/ 1 w 1202"/>
                <a:gd name="T33" fmla="*/ 0 h 1177"/>
                <a:gd name="T34" fmla="*/ 1 w 1202"/>
                <a:gd name="T35" fmla="*/ 0 h 1177"/>
                <a:gd name="T36" fmla="*/ 1 w 1202"/>
                <a:gd name="T37" fmla="*/ 0 h 1177"/>
                <a:gd name="T38" fmla="*/ 1 w 1202"/>
                <a:gd name="T39" fmla="*/ 0 h 1177"/>
                <a:gd name="T40" fmla="*/ 1 w 1202"/>
                <a:gd name="T41" fmla="*/ 0 h 1177"/>
                <a:gd name="T42" fmla="*/ 1 w 1202"/>
                <a:gd name="T43" fmla="*/ 0 h 1177"/>
                <a:gd name="T44" fmla="*/ 1 w 1202"/>
                <a:gd name="T45" fmla="*/ 0 h 1177"/>
                <a:gd name="T46" fmla="*/ 1 w 1202"/>
                <a:gd name="T47" fmla="*/ 0 h 1177"/>
                <a:gd name="T48" fmla="*/ 1 w 1202"/>
                <a:gd name="T49" fmla="*/ 0 h 1177"/>
                <a:gd name="T50" fmla="*/ 1 w 1202"/>
                <a:gd name="T51" fmla="*/ 0 h 1177"/>
                <a:gd name="T52" fmla="*/ 1 w 1202"/>
                <a:gd name="T53" fmla="*/ 0 h 1177"/>
                <a:gd name="T54" fmla="*/ 1 w 1202"/>
                <a:gd name="T55" fmla="*/ 0 h 1177"/>
                <a:gd name="T56" fmla="*/ 1 w 1202"/>
                <a:gd name="T57" fmla="*/ 0 h 1177"/>
                <a:gd name="T58" fmla="*/ 1 w 1202"/>
                <a:gd name="T59" fmla="*/ 0 h 1177"/>
                <a:gd name="T60" fmla="*/ 1 w 1202"/>
                <a:gd name="T61" fmla="*/ 0 h 1177"/>
                <a:gd name="T62" fmla="*/ 1 w 1202"/>
                <a:gd name="T63" fmla="*/ 0 h 1177"/>
                <a:gd name="T64" fmla="*/ 1 w 1202"/>
                <a:gd name="T65" fmla="*/ 0 h 1177"/>
                <a:gd name="T66" fmla="*/ 1 w 1202"/>
                <a:gd name="T67" fmla="*/ 0 h 1177"/>
                <a:gd name="T68" fmla="*/ 1 w 1202"/>
                <a:gd name="T69" fmla="*/ 0 h 1177"/>
                <a:gd name="T70" fmla="*/ 1 w 1202"/>
                <a:gd name="T71" fmla="*/ 0 h 1177"/>
                <a:gd name="T72" fmla="*/ 1 w 1202"/>
                <a:gd name="T73" fmla="*/ 0 h 1177"/>
                <a:gd name="T74" fmla="*/ 1 w 1202"/>
                <a:gd name="T75" fmla="*/ 0 h 1177"/>
                <a:gd name="T76" fmla="*/ 1 w 1202"/>
                <a:gd name="T77" fmla="*/ 0 h 1177"/>
                <a:gd name="T78" fmla="*/ 1 w 1202"/>
                <a:gd name="T79" fmla="*/ 0 h 1177"/>
                <a:gd name="T80" fmla="*/ 1 w 1202"/>
                <a:gd name="T81" fmla="*/ 0 h 1177"/>
                <a:gd name="T82" fmla="*/ 1 w 1202"/>
                <a:gd name="T83" fmla="*/ 0 h 1177"/>
                <a:gd name="T84" fmla="*/ 1 w 1202"/>
                <a:gd name="T85" fmla="*/ 0 h 1177"/>
                <a:gd name="T86" fmla="*/ 1 w 1202"/>
                <a:gd name="T87" fmla="*/ 0 h 1177"/>
                <a:gd name="T88" fmla="*/ 0 w 1202"/>
                <a:gd name="T89" fmla="*/ 0 h 11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2"/>
                <a:gd name="T136" fmla="*/ 0 h 1177"/>
                <a:gd name="T137" fmla="*/ 1202 w 1202"/>
                <a:gd name="T138" fmla="*/ 1177 h 11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2" h="1177">
                  <a:moveTo>
                    <a:pt x="0" y="212"/>
                  </a:moveTo>
                  <a:lnTo>
                    <a:pt x="36" y="168"/>
                  </a:lnTo>
                  <a:lnTo>
                    <a:pt x="74" y="133"/>
                  </a:lnTo>
                  <a:lnTo>
                    <a:pt x="121" y="99"/>
                  </a:lnTo>
                  <a:lnTo>
                    <a:pt x="182" y="60"/>
                  </a:lnTo>
                  <a:lnTo>
                    <a:pt x="250" y="26"/>
                  </a:lnTo>
                  <a:lnTo>
                    <a:pt x="321" y="11"/>
                  </a:lnTo>
                  <a:lnTo>
                    <a:pt x="380" y="5"/>
                  </a:lnTo>
                  <a:lnTo>
                    <a:pt x="454" y="0"/>
                  </a:lnTo>
                  <a:lnTo>
                    <a:pt x="545" y="0"/>
                  </a:lnTo>
                  <a:lnTo>
                    <a:pt x="625" y="5"/>
                  </a:lnTo>
                  <a:lnTo>
                    <a:pt x="714" y="21"/>
                  </a:lnTo>
                  <a:lnTo>
                    <a:pt x="768" y="37"/>
                  </a:lnTo>
                  <a:lnTo>
                    <a:pt x="831" y="73"/>
                  </a:lnTo>
                  <a:lnTo>
                    <a:pt x="898" y="112"/>
                  </a:lnTo>
                  <a:lnTo>
                    <a:pt x="940" y="151"/>
                  </a:lnTo>
                  <a:lnTo>
                    <a:pt x="962" y="181"/>
                  </a:lnTo>
                  <a:lnTo>
                    <a:pt x="977" y="253"/>
                  </a:lnTo>
                  <a:lnTo>
                    <a:pt x="981" y="285"/>
                  </a:lnTo>
                  <a:lnTo>
                    <a:pt x="990" y="382"/>
                  </a:lnTo>
                  <a:lnTo>
                    <a:pt x="1015" y="522"/>
                  </a:lnTo>
                  <a:lnTo>
                    <a:pt x="1044" y="668"/>
                  </a:lnTo>
                  <a:lnTo>
                    <a:pt x="1090" y="850"/>
                  </a:lnTo>
                  <a:lnTo>
                    <a:pt x="1154" y="1047"/>
                  </a:lnTo>
                  <a:lnTo>
                    <a:pt x="1202" y="1177"/>
                  </a:lnTo>
                  <a:lnTo>
                    <a:pt x="1198" y="1143"/>
                  </a:lnTo>
                  <a:lnTo>
                    <a:pt x="1198" y="1174"/>
                  </a:lnTo>
                  <a:lnTo>
                    <a:pt x="1136" y="1153"/>
                  </a:lnTo>
                  <a:lnTo>
                    <a:pt x="1073" y="1091"/>
                  </a:lnTo>
                  <a:lnTo>
                    <a:pt x="981" y="1025"/>
                  </a:lnTo>
                  <a:lnTo>
                    <a:pt x="877" y="963"/>
                  </a:lnTo>
                  <a:lnTo>
                    <a:pt x="781" y="917"/>
                  </a:lnTo>
                  <a:lnTo>
                    <a:pt x="681" y="882"/>
                  </a:lnTo>
                  <a:lnTo>
                    <a:pt x="572" y="855"/>
                  </a:lnTo>
                  <a:lnTo>
                    <a:pt x="458" y="851"/>
                  </a:lnTo>
                  <a:lnTo>
                    <a:pt x="346" y="867"/>
                  </a:lnTo>
                  <a:lnTo>
                    <a:pt x="230" y="895"/>
                  </a:lnTo>
                  <a:lnTo>
                    <a:pt x="125" y="934"/>
                  </a:lnTo>
                  <a:lnTo>
                    <a:pt x="129" y="861"/>
                  </a:lnTo>
                  <a:lnTo>
                    <a:pt x="121" y="749"/>
                  </a:lnTo>
                  <a:lnTo>
                    <a:pt x="99" y="619"/>
                  </a:lnTo>
                  <a:lnTo>
                    <a:pt x="78" y="501"/>
                  </a:lnTo>
                  <a:lnTo>
                    <a:pt x="49" y="382"/>
                  </a:lnTo>
                  <a:lnTo>
                    <a:pt x="19" y="275"/>
                  </a:lnTo>
                  <a:lnTo>
                    <a:pt x="0" y="212"/>
                  </a:lnTo>
                </a:path>
              </a:pathLst>
            </a:custGeom>
            <a:solidFill>
              <a:srgbClr val="C4F7FF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94" name="Freeform 37"/>
            <p:cNvSpPr>
              <a:spLocks/>
            </p:cNvSpPr>
            <p:nvPr/>
          </p:nvSpPr>
          <p:spPr bwMode="auto">
            <a:xfrm>
              <a:off x="570" y="2142"/>
              <a:ext cx="822" cy="246"/>
            </a:xfrm>
            <a:custGeom>
              <a:avLst/>
              <a:gdLst>
                <a:gd name="T0" fmla="*/ 0 w 1354"/>
                <a:gd name="T1" fmla="*/ 0 h 872"/>
                <a:gd name="T2" fmla="*/ 1 w 1354"/>
                <a:gd name="T3" fmla="*/ 0 h 872"/>
                <a:gd name="T4" fmla="*/ 1 w 1354"/>
                <a:gd name="T5" fmla="*/ 0 h 872"/>
                <a:gd name="T6" fmla="*/ 1 w 1354"/>
                <a:gd name="T7" fmla="*/ 0 h 872"/>
                <a:gd name="T8" fmla="*/ 1 w 1354"/>
                <a:gd name="T9" fmla="*/ 0 h 872"/>
                <a:gd name="T10" fmla="*/ 1 w 1354"/>
                <a:gd name="T11" fmla="*/ 0 h 872"/>
                <a:gd name="T12" fmla="*/ 1 w 1354"/>
                <a:gd name="T13" fmla="*/ 0 h 872"/>
                <a:gd name="T14" fmla="*/ 1 w 1354"/>
                <a:gd name="T15" fmla="*/ 0 h 872"/>
                <a:gd name="T16" fmla="*/ 1 w 1354"/>
                <a:gd name="T17" fmla="*/ 0 h 872"/>
                <a:gd name="T18" fmla="*/ 1 w 1354"/>
                <a:gd name="T19" fmla="*/ 0 h 872"/>
                <a:gd name="T20" fmla="*/ 1 w 1354"/>
                <a:gd name="T21" fmla="*/ 0 h 872"/>
                <a:gd name="T22" fmla="*/ 1 w 1354"/>
                <a:gd name="T23" fmla="*/ 0 h 872"/>
                <a:gd name="T24" fmla="*/ 1 w 1354"/>
                <a:gd name="T25" fmla="*/ 0 h 872"/>
                <a:gd name="T26" fmla="*/ 1 w 1354"/>
                <a:gd name="T27" fmla="*/ 0 h 872"/>
                <a:gd name="T28" fmla="*/ 1 w 1354"/>
                <a:gd name="T29" fmla="*/ 0 h 872"/>
                <a:gd name="T30" fmla="*/ 1 w 1354"/>
                <a:gd name="T31" fmla="*/ 0 h 872"/>
                <a:gd name="T32" fmla="*/ 1 w 1354"/>
                <a:gd name="T33" fmla="*/ 0 h 872"/>
                <a:gd name="T34" fmla="*/ 1 w 1354"/>
                <a:gd name="T35" fmla="*/ 0 h 872"/>
                <a:gd name="T36" fmla="*/ 1 w 1354"/>
                <a:gd name="T37" fmla="*/ 0 h 872"/>
                <a:gd name="T38" fmla="*/ 1 w 1354"/>
                <a:gd name="T39" fmla="*/ 0 h 872"/>
                <a:gd name="T40" fmla="*/ 1 w 1354"/>
                <a:gd name="T41" fmla="*/ 0 h 872"/>
                <a:gd name="T42" fmla="*/ 0 w 1354"/>
                <a:gd name="T43" fmla="*/ 0 h 8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4"/>
                <a:gd name="T67" fmla="*/ 0 h 872"/>
                <a:gd name="T68" fmla="*/ 1354 w 1354"/>
                <a:gd name="T69" fmla="*/ 872 h 8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4" h="872">
                  <a:moveTo>
                    <a:pt x="0" y="521"/>
                  </a:moveTo>
                  <a:lnTo>
                    <a:pt x="82" y="483"/>
                  </a:lnTo>
                  <a:lnTo>
                    <a:pt x="257" y="459"/>
                  </a:lnTo>
                  <a:lnTo>
                    <a:pt x="407" y="459"/>
                  </a:lnTo>
                  <a:lnTo>
                    <a:pt x="580" y="497"/>
                  </a:lnTo>
                  <a:lnTo>
                    <a:pt x="812" y="574"/>
                  </a:lnTo>
                  <a:lnTo>
                    <a:pt x="1005" y="638"/>
                  </a:lnTo>
                  <a:lnTo>
                    <a:pt x="1176" y="713"/>
                  </a:lnTo>
                  <a:lnTo>
                    <a:pt x="1261" y="772"/>
                  </a:lnTo>
                  <a:lnTo>
                    <a:pt x="1353" y="871"/>
                  </a:lnTo>
                  <a:lnTo>
                    <a:pt x="1241" y="550"/>
                  </a:lnTo>
                  <a:lnTo>
                    <a:pt x="1155" y="358"/>
                  </a:lnTo>
                  <a:lnTo>
                    <a:pt x="1106" y="291"/>
                  </a:lnTo>
                  <a:lnTo>
                    <a:pt x="931" y="167"/>
                  </a:lnTo>
                  <a:lnTo>
                    <a:pt x="707" y="61"/>
                  </a:lnTo>
                  <a:lnTo>
                    <a:pt x="453" y="13"/>
                  </a:lnTo>
                  <a:lnTo>
                    <a:pt x="244" y="0"/>
                  </a:lnTo>
                  <a:lnTo>
                    <a:pt x="117" y="28"/>
                  </a:lnTo>
                  <a:lnTo>
                    <a:pt x="4" y="95"/>
                  </a:lnTo>
                  <a:lnTo>
                    <a:pt x="12" y="201"/>
                  </a:lnTo>
                  <a:lnTo>
                    <a:pt x="8" y="397"/>
                  </a:lnTo>
                  <a:lnTo>
                    <a:pt x="0" y="52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95" name="Freeform 38"/>
            <p:cNvSpPr>
              <a:spLocks/>
            </p:cNvSpPr>
            <p:nvPr/>
          </p:nvSpPr>
          <p:spPr bwMode="auto">
            <a:xfrm rot="21384435" flipH="1">
              <a:off x="396" y="1823"/>
              <a:ext cx="226" cy="242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1296" name="Oval 39"/>
            <p:cNvSpPr>
              <a:spLocks noChangeArrowheads="1"/>
            </p:cNvSpPr>
            <p:nvPr/>
          </p:nvSpPr>
          <p:spPr bwMode="auto">
            <a:xfrm>
              <a:off x="440" y="1802"/>
              <a:ext cx="82" cy="33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</p:grp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12401550" y="0"/>
            <a:ext cx="400050" cy="9601200"/>
            <a:chOff x="5454" y="0"/>
            <a:chExt cx="193" cy="4320"/>
          </a:xfrm>
        </p:grpSpPr>
        <p:sp>
          <p:nvSpPr>
            <p:cNvPr id="11274" name="Rectangle 4"/>
            <p:cNvSpPr>
              <a:spLocks noChangeArrowheads="1"/>
            </p:cNvSpPr>
            <p:nvPr/>
          </p:nvSpPr>
          <p:spPr bwMode="auto">
            <a:xfrm rot="10800000">
              <a:off x="5511" y="0"/>
              <a:ext cx="91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  <p:sp>
          <p:nvSpPr>
            <p:cNvPr id="11275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  <p:sp>
          <p:nvSpPr>
            <p:cNvPr id="11276" name="Rectangle 6"/>
            <p:cNvSpPr>
              <a:spLocks noChangeArrowheads="1"/>
            </p:cNvSpPr>
            <p:nvPr/>
          </p:nvSpPr>
          <p:spPr bwMode="auto">
            <a:xfrm rot="10800000">
              <a:off x="5454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</p:grpSp>
      <p:pic>
        <p:nvPicPr>
          <p:cNvPr id="11271" name="Picture 2" descr="заставка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496888" y="3576638"/>
            <a:ext cx="11945937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6" tIns="45703" rIns="91406" bIns="45703">
            <a:spAutoFit/>
          </a:bodyPr>
          <a:lstStyle/>
          <a:p>
            <a:pPr algn="ctr" defTabSz="1277938">
              <a:defRPr/>
            </a:pPr>
            <a:endParaRPr lang="ru-RU" sz="43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 defTabSz="1277938">
              <a:defRPr/>
            </a:pPr>
            <a:r>
              <a:rPr lang="ru-RU" sz="48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Раздел №2</a:t>
            </a:r>
          </a:p>
          <a:p>
            <a:pPr algn="ctr" defTabSz="1277938">
              <a:defRPr/>
            </a:pPr>
            <a:r>
              <a:rPr lang="ru-RU" sz="48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1273" name="Text Box 97"/>
          <p:cNvSpPr txBox="1">
            <a:spLocks noChangeArrowheads="1"/>
          </p:cNvSpPr>
          <p:nvPr/>
        </p:nvSpPr>
        <p:spPr bwMode="auto">
          <a:xfrm>
            <a:off x="12082463" y="0"/>
            <a:ext cx="719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sz="1400" b="1">
                <a:latin typeface="Times New Roman" pitchFamily="18" charset="0"/>
              </a:rPr>
              <a:t>п. 2.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51"/>
          <p:cNvSpPr>
            <a:spLocks noChangeArrowheads="1"/>
          </p:cNvSpPr>
          <p:nvPr/>
        </p:nvSpPr>
        <p:spPr bwMode="auto">
          <a:xfrm>
            <a:off x="1157288" y="1150938"/>
            <a:ext cx="400050" cy="20002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291" name="TextBox 52"/>
          <p:cNvSpPr txBox="1">
            <a:spLocks noChangeArrowheads="1"/>
          </p:cNvSpPr>
          <p:nvPr/>
        </p:nvSpPr>
        <p:spPr bwMode="auto">
          <a:xfrm>
            <a:off x="1644650" y="1031875"/>
            <a:ext cx="270033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жилые дома;</a:t>
            </a:r>
          </a:p>
        </p:txBody>
      </p:sp>
      <p:sp>
        <p:nvSpPr>
          <p:cNvPr id="12292" name="Прямоугольник 53"/>
          <p:cNvSpPr>
            <a:spLocks noChangeArrowheads="1"/>
          </p:cNvSpPr>
          <p:nvPr/>
        </p:nvSpPr>
        <p:spPr bwMode="auto">
          <a:xfrm>
            <a:off x="1157288" y="1441450"/>
            <a:ext cx="400050" cy="200025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293" name="TextBox 54"/>
          <p:cNvSpPr txBox="1">
            <a:spLocks noChangeArrowheads="1"/>
          </p:cNvSpPr>
          <p:nvPr/>
        </p:nvSpPr>
        <p:spPr bwMode="auto">
          <a:xfrm>
            <a:off x="1644650" y="1354138"/>
            <a:ext cx="43164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промышленные (хозяйственные) объекты;</a:t>
            </a:r>
          </a:p>
        </p:txBody>
      </p:sp>
      <p:sp>
        <p:nvSpPr>
          <p:cNvPr id="12294" name="Прямоугольник 55"/>
          <p:cNvSpPr>
            <a:spLocks noChangeArrowheads="1"/>
          </p:cNvSpPr>
          <p:nvPr/>
        </p:nvSpPr>
        <p:spPr bwMode="auto">
          <a:xfrm>
            <a:off x="1157288" y="1739900"/>
            <a:ext cx="400050" cy="200025"/>
          </a:xfrm>
          <a:prstGeom prst="rect">
            <a:avLst/>
          </a:prstGeom>
          <a:solidFill>
            <a:srgbClr val="1AF253"/>
          </a:solidFill>
          <a:ln w="25400" algn="ctr">
            <a:solidFill>
              <a:srgbClr val="1AF253"/>
            </a:solidFill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295" name="TextBox 56"/>
          <p:cNvSpPr txBox="1">
            <a:spLocks noChangeArrowheads="1"/>
          </p:cNvSpPr>
          <p:nvPr/>
        </p:nvSpPr>
        <p:spPr bwMode="auto">
          <a:xfrm>
            <a:off x="1644650" y="1652588"/>
            <a:ext cx="34528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социально – значимые объекты;</a:t>
            </a:r>
          </a:p>
        </p:txBody>
      </p:sp>
      <p:sp>
        <p:nvSpPr>
          <p:cNvPr id="12296" name="Прямоугольник 51"/>
          <p:cNvSpPr>
            <a:spLocks noChangeArrowheads="1"/>
          </p:cNvSpPr>
          <p:nvPr/>
        </p:nvSpPr>
        <p:spPr bwMode="auto">
          <a:xfrm>
            <a:off x="1152525" y="2027238"/>
            <a:ext cx="400050" cy="200025"/>
          </a:xfrm>
          <a:prstGeom prst="rect">
            <a:avLst/>
          </a:prstGeom>
          <a:noFill/>
          <a:ln w="25400" algn="ctr">
            <a:solidFill>
              <a:srgbClr val="009900"/>
            </a:solidFill>
            <a:prstDash val="dash"/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297" name="Прямоугольник 51"/>
          <p:cNvSpPr>
            <a:spLocks noChangeArrowheads="1"/>
          </p:cNvSpPr>
          <p:nvPr/>
        </p:nvSpPr>
        <p:spPr bwMode="auto">
          <a:xfrm>
            <a:off x="1152525" y="2343150"/>
            <a:ext cx="400050" cy="200025"/>
          </a:xfrm>
          <a:prstGeom prst="rect">
            <a:avLst/>
          </a:prstGeom>
          <a:noFill/>
          <a:ln w="25400" algn="ctr">
            <a:solidFill>
              <a:srgbClr val="FF9900"/>
            </a:solidFill>
            <a:prstDash val="dash"/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298" name="Прямоугольник 51"/>
          <p:cNvSpPr>
            <a:spLocks noChangeArrowheads="1"/>
          </p:cNvSpPr>
          <p:nvPr/>
        </p:nvSpPr>
        <p:spPr bwMode="auto">
          <a:xfrm>
            <a:off x="1152525" y="2660650"/>
            <a:ext cx="400050" cy="200025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299" name="TextBox 52"/>
          <p:cNvSpPr txBox="1">
            <a:spLocks noChangeArrowheads="1"/>
          </p:cNvSpPr>
          <p:nvPr/>
        </p:nvSpPr>
        <p:spPr bwMode="auto">
          <a:xfrm>
            <a:off x="1639888" y="1908175"/>
            <a:ext cx="39147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- 1-этажные дома (кирпич, бетон);</a:t>
            </a:r>
          </a:p>
        </p:txBody>
      </p:sp>
      <p:sp>
        <p:nvSpPr>
          <p:cNvPr id="12300" name="TextBox 54"/>
          <p:cNvSpPr txBox="1">
            <a:spLocks noChangeArrowheads="1"/>
          </p:cNvSpPr>
          <p:nvPr/>
        </p:nvSpPr>
        <p:spPr bwMode="auto">
          <a:xfrm>
            <a:off x="1639888" y="2236788"/>
            <a:ext cx="43164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- 2-этажные дома (кирпич, бетон);</a:t>
            </a:r>
          </a:p>
        </p:txBody>
      </p:sp>
      <p:sp>
        <p:nvSpPr>
          <p:cNvPr id="12301" name="TextBox 56"/>
          <p:cNvSpPr txBox="1">
            <a:spLocks noChangeArrowheads="1"/>
          </p:cNvSpPr>
          <p:nvPr/>
        </p:nvSpPr>
        <p:spPr bwMode="auto">
          <a:xfrm>
            <a:off x="1639888" y="2547938"/>
            <a:ext cx="39528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- 3-этажные и более дома (кирпич, бетон);</a:t>
            </a:r>
          </a:p>
        </p:txBody>
      </p:sp>
      <p:sp>
        <p:nvSpPr>
          <p:cNvPr id="12302" name="Прямоугольник 51"/>
          <p:cNvSpPr>
            <a:spLocks noChangeArrowheads="1"/>
          </p:cNvSpPr>
          <p:nvPr/>
        </p:nvSpPr>
        <p:spPr bwMode="auto">
          <a:xfrm>
            <a:off x="1152525" y="2965450"/>
            <a:ext cx="400050" cy="200025"/>
          </a:xfrm>
          <a:prstGeom prst="rect">
            <a:avLst/>
          </a:prstGeom>
          <a:noFill/>
          <a:ln w="25400" algn="ctr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303" name="Прямоугольник 51"/>
          <p:cNvSpPr>
            <a:spLocks noChangeArrowheads="1"/>
          </p:cNvSpPr>
          <p:nvPr/>
        </p:nvSpPr>
        <p:spPr bwMode="auto">
          <a:xfrm>
            <a:off x="1152525" y="3257550"/>
            <a:ext cx="400050" cy="200025"/>
          </a:xfrm>
          <a:prstGeom prst="rect">
            <a:avLst/>
          </a:prstGeom>
          <a:noFill/>
          <a:ln w="25400" algn="ctr">
            <a:solidFill>
              <a:srgbClr val="CC0099"/>
            </a:solidFill>
            <a:prstDash val="dash"/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304" name="TextBox 54"/>
          <p:cNvSpPr txBox="1">
            <a:spLocks noChangeArrowheads="1"/>
          </p:cNvSpPr>
          <p:nvPr/>
        </p:nvSpPr>
        <p:spPr bwMode="auto">
          <a:xfrm>
            <a:off x="1639888" y="2846388"/>
            <a:ext cx="43164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- 1-этажные дома (деревянные);</a:t>
            </a:r>
          </a:p>
        </p:txBody>
      </p:sp>
      <p:sp>
        <p:nvSpPr>
          <p:cNvPr id="12305" name="TextBox 56"/>
          <p:cNvSpPr txBox="1">
            <a:spLocks noChangeArrowheads="1"/>
          </p:cNvSpPr>
          <p:nvPr/>
        </p:nvSpPr>
        <p:spPr bwMode="auto">
          <a:xfrm>
            <a:off x="1639888" y="3157538"/>
            <a:ext cx="39528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- 2-этажные и более дома (деревянные);</a:t>
            </a:r>
          </a:p>
        </p:txBody>
      </p:sp>
      <p:pic>
        <p:nvPicPr>
          <p:cNvPr id="12306" name="Picture 60" descr="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825" y="3579813"/>
            <a:ext cx="37147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7" name="Text Box 61"/>
          <p:cNvSpPr txBox="1">
            <a:spLocks noChangeArrowheads="1"/>
          </p:cNvSpPr>
          <p:nvPr/>
        </p:nvSpPr>
        <p:spPr bwMode="auto">
          <a:xfrm>
            <a:off x="1525588" y="3443288"/>
            <a:ext cx="3097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9829" tIns="124923" rIns="249829" bIns="124923">
            <a:spAutoFit/>
          </a:bodyPr>
          <a:lstStyle/>
          <a:p>
            <a:pPr defTabSz="1787525"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стационарный пост ДПС;</a:t>
            </a:r>
          </a:p>
        </p:txBody>
      </p:sp>
      <p:sp>
        <p:nvSpPr>
          <p:cNvPr id="12308" name="Text Box 55"/>
          <p:cNvSpPr txBox="1">
            <a:spLocks noChangeArrowheads="1"/>
          </p:cNvSpPr>
          <p:nvPr/>
        </p:nvSpPr>
        <p:spPr bwMode="auto">
          <a:xfrm>
            <a:off x="1592263" y="3900488"/>
            <a:ext cx="33655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765" tIns="89397" rIns="178765" bIns="89397">
            <a:spAutoFit/>
          </a:bodyPr>
          <a:lstStyle/>
          <a:p>
            <a:pPr defTabSz="1787525"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сельская больница (мед.пункт)  с    указанием номера и кол. коек;</a:t>
            </a:r>
          </a:p>
        </p:txBody>
      </p:sp>
      <p:sp>
        <p:nvSpPr>
          <p:cNvPr id="12309" name="Oval 63"/>
          <p:cNvSpPr>
            <a:spLocks noChangeArrowheads="1"/>
          </p:cNvSpPr>
          <p:nvPr/>
        </p:nvSpPr>
        <p:spPr bwMode="auto">
          <a:xfrm>
            <a:off x="968375" y="5087938"/>
            <a:ext cx="647700" cy="179387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27730" tIns="63867" rIns="127730" bIns="63867" anchor="ctr"/>
          <a:lstStyle/>
          <a:p>
            <a:pPr algn="ctr" defTabSz="1274763"/>
            <a:endParaRPr lang="ru-RU" sz="3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2310" name="Line 59"/>
          <p:cNvSpPr>
            <a:spLocks noChangeShapeType="1"/>
          </p:cNvSpPr>
          <p:nvPr/>
        </p:nvSpPr>
        <p:spPr bwMode="auto">
          <a:xfrm>
            <a:off x="977900" y="4654550"/>
            <a:ext cx="590550" cy="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</p:spPr>
        <p:txBody>
          <a:bodyPr lIns="91417" tIns="45709" rIns="91417" bIns="45709"/>
          <a:lstStyle/>
          <a:p>
            <a:endParaRPr lang="ru-RU"/>
          </a:p>
        </p:txBody>
      </p:sp>
      <p:sp>
        <p:nvSpPr>
          <p:cNvPr id="12311" name="Text Box 47"/>
          <p:cNvSpPr txBox="1">
            <a:spLocks noChangeArrowheads="1"/>
          </p:cNvSpPr>
          <p:nvPr/>
        </p:nvSpPr>
        <p:spPr bwMode="auto">
          <a:xfrm>
            <a:off x="1654175" y="4957763"/>
            <a:ext cx="3540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08" tIns="60495" rIns="121008" bIns="60495">
            <a:spAutoFit/>
          </a:bodyPr>
          <a:lstStyle/>
          <a:p>
            <a:pPr defTabSz="1212850"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аварийно-опасные участки трассы;</a:t>
            </a:r>
          </a:p>
        </p:txBody>
      </p:sp>
      <p:grpSp>
        <p:nvGrpSpPr>
          <p:cNvPr id="12312" name="Group 99"/>
          <p:cNvGrpSpPr>
            <a:grpSpLocks/>
          </p:cNvGrpSpPr>
          <p:nvPr/>
        </p:nvGrpSpPr>
        <p:grpSpPr bwMode="auto">
          <a:xfrm>
            <a:off x="1085850" y="5641975"/>
            <a:ext cx="417513" cy="236538"/>
            <a:chOff x="0" y="0"/>
            <a:chExt cx="20000" cy="20000"/>
          </a:xfrm>
        </p:grpSpPr>
        <p:sp>
          <p:nvSpPr>
            <p:cNvPr id="12485" name="Freeform 100"/>
            <p:cNvSpPr>
              <a:spLocks/>
            </p:cNvSpPr>
            <p:nvPr/>
          </p:nvSpPr>
          <p:spPr bwMode="auto">
            <a:xfrm>
              <a:off x="0" y="0"/>
              <a:ext cx="20000" cy="6036"/>
            </a:xfrm>
            <a:custGeom>
              <a:avLst/>
              <a:gdLst>
                <a:gd name="T0" fmla="*/ 0 w 20000"/>
                <a:gd name="T1" fmla="*/ 0 h 20000"/>
                <a:gd name="T2" fmla="*/ 1817 w 20000"/>
                <a:gd name="T3" fmla="*/ 0 h 20000"/>
                <a:gd name="T4" fmla="*/ 18167 w 20000"/>
                <a:gd name="T5" fmla="*/ 0 h 20000"/>
                <a:gd name="T6" fmla="*/ 19984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0"/>
                  </a:moveTo>
                  <a:lnTo>
                    <a:pt x="1817" y="19884"/>
                  </a:lnTo>
                  <a:lnTo>
                    <a:pt x="18167" y="19884"/>
                  </a:lnTo>
                  <a:lnTo>
                    <a:pt x="19984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127761" tIns="63881" rIns="127761" bIns="63881"/>
            <a:lstStyle/>
            <a:p>
              <a:endParaRPr lang="ru-RU"/>
            </a:p>
          </p:txBody>
        </p:sp>
        <p:sp>
          <p:nvSpPr>
            <p:cNvPr id="12486" name="Freeform 101"/>
            <p:cNvSpPr>
              <a:spLocks/>
            </p:cNvSpPr>
            <p:nvPr/>
          </p:nvSpPr>
          <p:spPr bwMode="auto">
            <a:xfrm>
              <a:off x="0" y="13966"/>
              <a:ext cx="20000" cy="6034"/>
            </a:xfrm>
            <a:custGeom>
              <a:avLst/>
              <a:gdLst>
                <a:gd name="T0" fmla="*/ 0 w 20000"/>
                <a:gd name="T1" fmla="*/ 0 h 20000"/>
                <a:gd name="T2" fmla="*/ 1817 w 20000"/>
                <a:gd name="T3" fmla="*/ 0 h 20000"/>
                <a:gd name="T4" fmla="*/ 18167 w 20000"/>
                <a:gd name="T5" fmla="*/ 0 h 20000"/>
                <a:gd name="T6" fmla="*/ 19984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19884"/>
                  </a:moveTo>
                  <a:lnTo>
                    <a:pt x="1817" y="0"/>
                  </a:lnTo>
                  <a:lnTo>
                    <a:pt x="18167" y="0"/>
                  </a:lnTo>
                  <a:lnTo>
                    <a:pt x="19984" y="19884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127761" tIns="63881" rIns="127761" bIns="63881"/>
            <a:lstStyle/>
            <a:p>
              <a:endParaRPr lang="ru-RU"/>
            </a:p>
          </p:txBody>
        </p:sp>
      </p:grpSp>
      <p:sp>
        <p:nvSpPr>
          <p:cNvPr id="12313" name="Text Box 64"/>
          <p:cNvSpPr txBox="1">
            <a:spLocks noChangeArrowheads="1"/>
          </p:cNvSpPr>
          <p:nvPr/>
        </p:nvSpPr>
        <p:spPr bwMode="auto">
          <a:xfrm>
            <a:off x="1646238" y="5549900"/>
            <a:ext cx="1660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796" tIns="60392" rIns="120796" bIns="60392">
            <a:spAutoFit/>
          </a:bodyPr>
          <a:lstStyle/>
          <a:p>
            <a:pPr defTabSz="1787525"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мост;</a:t>
            </a:r>
          </a:p>
        </p:txBody>
      </p:sp>
      <p:grpSp>
        <p:nvGrpSpPr>
          <p:cNvPr id="12314" name="Group 53"/>
          <p:cNvGrpSpPr>
            <a:grpSpLocks/>
          </p:cNvGrpSpPr>
          <p:nvPr/>
        </p:nvGrpSpPr>
        <p:grpSpPr bwMode="auto">
          <a:xfrm>
            <a:off x="814388" y="3962400"/>
            <a:ext cx="815975" cy="393700"/>
            <a:chOff x="2290" y="4020"/>
            <a:chExt cx="768" cy="218"/>
          </a:xfrm>
        </p:grpSpPr>
        <p:sp>
          <p:nvSpPr>
            <p:cNvPr id="12477" name="Rectangle 54"/>
            <p:cNvSpPr>
              <a:spLocks noChangeArrowheads="1"/>
            </p:cNvSpPr>
            <p:nvPr/>
          </p:nvSpPr>
          <p:spPr bwMode="auto">
            <a:xfrm>
              <a:off x="2653" y="4039"/>
              <a:ext cx="405" cy="1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17748" tIns="17748" rIns="17748" bIns="17748"/>
            <a:lstStyle/>
            <a:p>
              <a:pPr algn="ctr" defTabSz="1787525"/>
              <a:r>
                <a:rPr lang="ru-RU" sz="1100" u="sng">
                  <a:cs typeface="Times New Roman" pitchFamily="18" charset="0"/>
                </a:rPr>
                <a:t>№12</a:t>
              </a:r>
            </a:p>
            <a:p>
              <a:pPr algn="ctr" defTabSz="1787525"/>
              <a:r>
                <a:rPr lang="ru-RU" sz="1100">
                  <a:cs typeface="Times New Roman" pitchFamily="18" charset="0"/>
                </a:rPr>
                <a:t> 150</a:t>
              </a:r>
              <a:endParaRPr lang="ru-RU" sz="3500">
                <a:cs typeface="Times New Roman" pitchFamily="18" charset="0"/>
              </a:endParaRPr>
            </a:p>
          </p:txBody>
        </p:sp>
        <p:grpSp>
          <p:nvGrpSpPr>
            <p:cNvPr id="12478" name="Group 56"/>
            <p:cNvGrpSpPr>
              <a:grpSpLocks/>
            </p:cNvGrpSpPr>
            <p:nvPr/>
          </p:nvGrpSpPr>
          <p:grpSpPr bwMode="auto">
            <a:xfrm>
              <a:off x="2290" y="4020"/>
              <a:ext cx="361" cy="211"/>
              <a:chOff x="0" y="1"/>
              <a:chExt cx="20000" cy="19999"/>
            </a:xfrm>
          </p:grpSpPr>
          <p:sp>
            <p:nvSpPr>
              <p:cNvPr id="12479" name="Rectangle 57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27761" tIns="63881" rIns="127761" bIns="63881"/>
              <a:lstStyle/>
              <a:p>
                <a:pPr defTabSz="1787525"/>
                <a:endParaRPr lang="ru-RU" sz="3500">
                  <a:latin typeface="Calibri" pitchFamily="34" charset="0"/>
                </a:endParaRPr>
              </a:p>
            </p:txBody>
          </p:sp>
          <p:sp>
            <p:nvSpPr>
              <p:cNvPr id="12480" name="Line 58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81" name="Line 59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2482" name="Group 60"/>
              <p:cNvGrpSpPr>
                <a:grpSpLocks/>
              </p:cNvGrpSpPr>
              <p:nvPr/>
            </p:nvGrpSpPr>
            <p:grpSpPr bwMode="auto">
              <a:xfrm>
                <a:off x="8652" y="3009"/>
                <a:ext cx="3120" cy="3408"/>
                <a:chOff x="-2659" y="0"/>
                <a:chExt cx="26710" cy="20000"/>
              </a:xfrm>
            </p:grpSpPr>
            <p:sp>
              <p:nvSpPr>
                <p:cNvPr id="12483" name="Line 61"/>
                <p:cNvSpPr>
                  <a:spLocks noChangeShapeType="1"/>
                </p:cNvSpPr>
                <p:nvPr/>
              </p:nvSpPr>
              <p:spPr bwMode="auto">
                <a:xfrm>
                  <a:off x="9649" y="0"/>
                  <a:ext cx="137" cy="200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84" name="Line 62"/>
                <p:cNvSpPr>
                  <a:spLocks noChangeShapeType="1"/>
                </p:cNvSpPr>
                <p:nvPr/>
              </p:nvSpPr>
              <p:spPr bwMode="auto">
                <a:xfrm>
                  <a:off x="-2659" y="11007"/>
                  <a:ext cx="26710" cy="1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12315" name="Text Box 47"/>
          <p:cNvSpPr txBox="1">
            <a:spLocks noChangeArrowheads="1"/>
          </p:cNvSpPr>
          <p:nvPr/>
        </p:nvSpPr>
        <p:spPr bwMode="auto">
          <a:xfrm>
            <a:off x="1651000" y="5295900"/>
            <a:ext cx="27606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08" tIns="60495" rIns="121008" bIns="60495">
            <a:spAutoFit/>
          </a:bodyPr>
          <a:lstStyle/>
          <a:p>
            <a:pPr defTabSz="1212850"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вертолётная площадка;</a:t>
            </a:r>
          </a:p>
        </p:txBody>
      </p:sp>
      <p:sp>
        <p:nvSpPr>
          <p:cNvPr id="12316" name="Oval 63"/>
          <p:cNvSpPr>
            <a:spLocks noChangeArrowheads="1"/>
          </p:cNvSpPr>
          <p:nvPr/>
        </p:nvSpPr>
        <p:spPr bwMode="auto">
          <a:xfrm>
            <a:off x="968375" y="4802188"/>
            <a:ext cx="647700" cy="179387"/>
          </a:xfrm>
          <a:prstGeom prst="ellipse">
            <a:avLst/>
          </a:prstGeom>
          <a:solidFill>
            <a:srgbClr val="0070C0">
              <a:alpha val="50195"/>
            </a:srgbClr>
          </a:solidFill>
          <a:ln w="9525">
            <a:solidFill>
              <a:srgbClr val="002060"/>
            </a:solidFill>
            <a:round/>
            <a:headEnd/>
            <a:tailEnd/>
          </a:ln>
        </p:spPr>
        <p:txBody>
          <a:bodyPr wrap="none" lIns="127730" tIns="63867" rIns="127730" bIns="63867" anchor="ctr"/>
          <a:lstStyle/>
          <a:p>
            <a:pPr algn="ctr" defTabSz="1274763"/>
            <a:endParaRPr lang="ru-RU" sz="3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2317" name="Text Box 47"/>
          <p:cNvSpPr txBox="1">
            <a:spLocks noChangeArrowheads="1"/>
          </p:cNvSpPr>
          <p:nvPr/>
        </p:nvSpPr>
        <p:spPr bwMode="auto">
          <a:xfrm>
            <a:off x="1649413" y="4679950"/>
            <a:ext cx="3270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08" tIns="60495" rIns="121008" bIns="60495">
            <a:spAutoFit/>
          </a:bodyPr>
          <a:lstStyle/>
          <a:p>
            <a:pPr defTabSz="1212850"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зона ответственности  ГИБДД;</a:t>
            </a:r>
          </a:p>
        </p:txBody>
      </p:sp>
      <p:sp>
        <p:nvSpPr>
          <p:cNvPr id="12318" name="Text Box 64"/>
          <p:cNvSpPr txBox="1">
            <a:spLocks noChangeArrowheads="1"/>
          </p:cNvSpPr>
          <p:nvPr/>
        </p:nvSpPr>
        <p:spPr bwMode="auto">
          <a:xfrm>
            <a:off x="1647825" y="4433888"/>
            <a:ext cx="3492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796" tIns="60392" rIns="120796" bIns="60392">
            <a:spAutoFit/>
          </a:bodyPr>
          <a:lstStyle/>
          <a:p>
            <a:pPr defTabSz="1787525" eaLnBrk="1" hangingPunct="1"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автотрассы федерального значения</a:t>
            </a:r>
          </a:p>
        </p:txBody>
      </p:sp>
      <p:sp>
        <p:nvSpPr>
          <p:cNvPr id="12319" name="Line 499"/>
          <p:cNvSpPr>
            <a:spLocks noChangeShapeType="1"/>
          </p:cNvSpPr>
          <p:nvPr/>
        </p:nvSpPr>
        <p:spPr bwMode="auto">
          <a:xfrm>
            <a:off x="7770813" y="7688263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91417" tIns="45709" rIns="91417" bIns="45709" anchor="ctr"/>
          <a:lstStyle/>
          <a:p>
            <a:endParaRPr lang="ru-RU"/>
          </a:p>
        </p:txBody>
      </p:sp>
      <p:sp>
        <p:nvSpPr>
          <p:cNvPr id="12320" name="Line 159"/>
          <p:cNvSpPr>
            <a:spLocks noChangeShapeType="1"/>
          </p:cNvSpPr>
          <p:nvPr/>
        </p:nvSpPr>
        <p:spPr bwMode="auto">
          <a:xfrm>
            <a:off x="938213" y="6445250"/>
            <a:ext cx="611187" cy="0"/>
          </a:xfrm>
          <a:prstGeom prst="line">
            <a:avLst/>
          </a:prstGeom>
          <a:noFill/>
          <a:ln w="38100">
            <a:pattFill prst="dkVert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lIns="91417" tIns="45709" rIns="91417" bIns="45709"/>
          <a:lstStyle/>
          <a:p>
            <a:endParaRPr lang="ru-RU"/>
          </a:p>
        </p:txBody>
      </p:sp>
      <p:sp>
        <p:nvSpPr>
          <p:cNvPr id="12321" name="Text Box 160"/>
          <p:cNvSpPr txBox="1">
            <a:spLocks noChangeArrowheads="1"/>
          </p:cNvSpPr>
          <p:nvPr/>
        </p:nvSpPr>
        <p:spPr bwMode="auto">
          <a:xfrm>
            <a:off x="1585913" y="5891213"/>
            <a:ext cx="1739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948" tIns="89481" rIns="178948" bIns="8948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ж\д станция;</a:t>
            </a:r>
          </a:p>
        </p:txBody>
      </p:sp>
      <p:sp>
        <p:nvSpPr>
          <p:cNvPr id="12322" name="Text Box 161"/>
          <p:cNvSpPr txBox="1">
            <a:spLocks noChangeArrowheads="1"/>
          </p:cNvSpPr>
          <p:nvPr/>
        </p:nvSpPr>
        <p:spPr bwMode="auto">
          <a:xfrm>
            <a:off x="1577975" y="6211888"/>
            <a:ext cx="19653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78948" tIns="89481" rIns="178948" bIns="89481">
            <a:spAutoFit/>
          </a:bodyPr>
          <a:lstStyle/>
          <a:p>
            <a:pPr defTabSz="1787525"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железная дорога;</a:t>
            </a:r>
          </a:p>
        </p:txBody>
      </p:sp>
      <p:grpSp>
        <p:nvGrpSpPr>
          <p:cNvPr id="12323" name="Group 162"/>
          <p:cNvGrpSpPr>
            <a:grpSpLocks/>
          </p:cNvGrpSpPr>
          <p:nvPr/>
        </p:nvGrpSpPr>
        <p:grpSpPr bwMode="auto">
          <a:xfrm>
            <a:off x="992188" y="5973763"/>
            <a:ext cx="561975" cy="279400"/>
            <a:chOff x="4150" y="3838"/>
            <a:chExt cx="272" cy="91"/>
          </a:xfrm>
        </p:grpSpPr>
        <p:sp>
          <p:nvSpPr>
            <p:cNvPr id="12475" name="Rectangle 163"/>
            <p:cNvSpPr>
              <a:spLocks noChangeArrowheads="1"/>
            </p:cNvSpPr>
            <p:nvPr/>
          </p:nvSpPr>
          <p:spPr bwMode="auto">
            <a:xfrm>
              <a:off x="4150" y="3838"/>
              <a:ext cx="27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8016" tIns="64008" rIns="128016" bIns="64008" anchor="ctr"/>
            <a:lstStyle/>
            <a:p>
              <a:endParaRPr lang="ru-RU" sz="2500">
                <a:latin typeface="Calibri" pitchFamily="34" charset="0"/>
              </a:endParaRPr>
            </a:p>
          </p:txBody>
        </p:sp>
        <p:sp>
          <p:nvSpPr>
            <p:cNvPr id="12476" name="Rectangle 164"/>
            <p:cNvSpPr>
              <a:spLocks noChangeArrowheads="1"/>
            </p:cNvSpPr>
            <p:nvPr/>
          </p:nvSpPr>
          <p:spPr bwMode="auto">
            <a:xfrm>
              <a:off x="4241" y="3838"/>
              <a:ext cx="91" cy="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8016" tIns="64008" rIns="128016" bIns="64008" anchor="ctr"/>
            <a:lstStyle/>
            <a:p>
              <a:endParaRPr lang="ru-RU" sz="2500">
                <a:latin typeface="Calibri" pitchFamily="34" charset="0"/>
              </a:endParaRPr>
            </a:p>
          </p:txBody>
        </p:sp>
      </p:grpSp>
      <p:sp>
        <p:nvSpPr>
          <p:cNvPr id="12324" name="Text Box 457"/>
          <p:cNvSpPr txBox="1">
            <a:spLocks noChangeArrowheads="1"/>
          </p:cNvSpPr>
          <p:nvPr/>
        </p:nvSpPr>
        <p:spPr bwMode="auto">
          <a:xfrm>
            <a:off x="7594600" y="3448050"/>
            <a:ext cx="2422525" cy="2460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6837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метеорологический пост;</a:t>
            </a:r>
          </a:p>
        </p:txBody>
      </p:sp>
      <p:grpSp>
        <p:nvGrpSpPr>
          <p:cNvPr id="12325" name="Group 120"/>
          <p:cNvGrpSpPr>
            <a:grpSpLocks/>
          </p:cNvGrpSpPr>
          <p:nvPr/>
        </p:nvGrpSpPr>
        <p:grpSpPr bwMode="auto">
          <a:xfrm>
            <a:off x="6918325" y="3479800"/>
            <a:ext cx="287338" cy="225425"/>
            <a:chOff x="-50" y="4479"/>
            <a:chExt cx="136" cy="101"/>
          </a:xfrm>
        </p:grpSpPr>
        <p:sp>
          <p:nvSpPr>
            <p:cNvPr id="12472" name="AutoShape 445"/>
            <p:cNvSpPr>
              <a:spLocks noChangeArrowheads="1"/>
            </p:cNvSpPr>
            <p:nvPr/>
          </p:nvSpPr>
          <p:spPr bwMode="auto">
            <a:xfrm>
              <a:off x="-29" y="4488"/>
              <a:ext cx="99" cy="69"/>
            </a:xfrm>
            <a:prstGeom prst="triangle">
              <a:avLst>
                <a:gd name="adj" fmla="val 50000"/>
              </a:avLst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1921" tIns="50954" rIns="101921" bIns="50954" anchor="ctr"/>
            <a:lstStyle/>
            <a:p>
              <a:pPr defTabSz="1428750"/>
              <a:endParaRPr lang="ru-RU" sz="2900">
                <a:cs typeface="Times New Roman" pitchFamily="18" charset="0"/>
              </a:endParaRPr>
            </a:p>
          </p:txBody>
        </p:sp>
        <p:sp>
          <p:nvSpPr>
            <p:cNvPr id="12473" name="Text Box 446"/>
            <p:cNvSpPr txBox="1">
              <a:spLocks noChangeArrowheads="1"/>
            </p:cNvSpPr>
            <p:nvPr/>
          </p:nvSpPr>
          <p:spPr bwMode="auto">
            <a:xfrm>
              <a:off x="-50" y="4479"/>
              <a:ext cx="136" cy="101"/>
            </a:xfrm>
            <a:prstGeom prst="rect">
              <a:avLst/>
            </a:prstGeom>
            <a:noFill/>
            <a:ln w="76200" cmpd="tri">
              <a:noFill/>
              <a:miter lim="800000"/>
              <a:headEnd/>
              <a:tailEnd/>
            </a:ln>
          </p:spPr>
          <p:txBody>
            <a:bodyPr lIns="101856" tIns="50922" rIns="101856" bIns="50922">
              <a:spAutoFit/>
            </a:bodyPr>
            <a:lstStyle/>
            <a:p>
              <a:pPr algn="ctr" defTabSz="766763" eaLnBrk="1" hangingPunct="1">
                <a:spcBef>
                  <a:spcPct val="50000"/>
                </a:spcBef>
              </a:pPr>
              <a:endParaRPr lang="ru-RU" sz="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74" name="Line 447"/>
            <p:cNvSpPr>
              <a:spLocks noChangeShapeType="1"/>
            </p:cNvSpPr>
            <p:nvPr/>
          </p:nvSpPr>
          <p:spPr bwMode="auto">
            <a:xfrm flipH="1">
              <a:off x="-32" y="4480"/>
              <a:ext cx="8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326" name="Rectangle 54"/>
          <p:cNvSpPr>
            <a:spLocks noChangeArrowheads="1"/>
          </p:cNvSpPr>
          <p:nvPr/>
        </p:nvSpPr>
        <p:spPr bwMode="auto">
          <a:xfrm>
            <a:off x="6838950" y="3795713"/>
            <a:ext cx="427038" cy="214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8001" tIns="64001" rIns="128001" bIns="64001" anchor="ctr"/>
          <a:lstStyle/>
          <a:p>
            <a:pPr algn="ctr"/>
            <a:r>
              <a:rPr lang="ru-RU" sz="1100"/>
              <a:t>ПВР</a:t>
            </a:r>
          </a:p>
        </p:txBody>
      </p:sp>
      <p:sp>
        <p:nvSpPr>
          <p:cNvPr id="12327" name="Text Box 457"/>
          <p:cNvSpPr txBox="1">
            <a:spLocks noChangeArrowheads="1"/>
          </p:cNvSpPr>
          <p:nvPr/>
        </p:nvSpPr>
        <p:spPr bwMode="auto">
          <a:xfrm>
            <a:off x="7604125" y="3756025"/>
            <a:ext cx="4067175" cy="2460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6837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пункты временного размещения населения;</a:t>
            </a:r>
          </a:p>
        </p:txBody>
      </p:sp>
      <p:sp>
        <p:nvSpPr>
          <p:cNvPr id="12328" name="Полилиния 115"/>
          <p:cNvSpPr>
            <a:spLocks noChangeArrowheads="1"/>
          </p:cNvSpPr>
          <p:nvPr/>
        </p:nvSpPr>
        <p:spPr bwMode="auto">
          <a:xfrm>
            <a:off x="6127750" y="3041650"/>
            <a:ext cx="279400" cy="201613"/>
          </a:xfrm>
          <a:custGeom>
            <a:avLst/>
            <a:gdLst>
              <a:gd name="T0" fmla="*/ 0 w 2163288"/>
              <a:gd name="T1" fmla="*/ 0 h 1822863"/>
              <a:gd name="T2" fmla="*/ 0 w 2163288"/>
              <a:gd name="T3" fmla="*/ 0 h 1822863"/>
              <a:gd name="T4" fmla="*/ 0 w 2163288"/>
              <a:gd name="T5" fmla="*/ 0 h 1822863"/>
              <a:gd name="T6" fmla="*/ 0 w 2163288"/>
              <a:gd name="T7" fmla="*/ 0 h 1822863"/>
              <a:gd name="T8" fmla="*/ 0 w 2163288"/>
              <a:gd name="T9" fmla="*/ 0 h 1822863"/>
              <a:gd name="T10" fmla="*/ 0 w 2163288"/>
              <a:gd name="T11" fmla="*/ 0 h 1822863"/>
              <a:gd name="T12" fmla="*/ 0 w 2163288"/>
              <a:gd name="T13" fmla="*/ 0 h 1822863"/>
              <a:gd name="T14" fmla="*/ 0 w 2163288"/>
              <a:gd name="T15" fmla="*/ 0 h 1822863"/>
              <a:gd name="T16" fmla="*/ 0 w 2163288"/>
              <a:gd name="T17" fmla="*/ 0 h 1822863"/>
              <a:gd name="T18" fmla="*/ 0 w 2163288"/>
              <a:gd name="T19" fmla="*/ 0 h 1822863"/>
              <a:gd name="T20" fmla="*/ 0 w 2163288"/>
              <a:gd name="T21" fmla="*/ 0 h 1822863"/>
              <a:gd name="T22" fmla="*/ 0 w 2163288"/>
              <a:gd name="T23" fmla="*/ 0 h 1822863"/>
              <a:gd name="T24" fmla="*/ 0 w 2163288"/>
              <a:gd name="T25" fmla="*/ 0 h 18228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63288"/>
              <a:gd name="T40" fmla="*/ 0 h 1822863"/>
              <a:gd name="T41" fmla="*/ 2163288 w 2163288"/>
              <a:gd name="T42" fmla="*/ 1822863 h 182286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63288" h="1822863">
                <a:moveTo>
                  <a:pt x="2163288" y="0"/>
                </a:moveTo>
                <a:cubicBezTo>
                  <a:pt x="2092036" y="48491"/>
                  <a:pt x="2020784" y="96982"/>
                  <a:pt x="1913906" y="142504"/>
                </a:cubicBezTo>
                <a:cubicBezTo>
                  <a:pt x="1807028" y="188026"/>
                  <a:pt x="1688274" y="217715"/>
                  <a:pt x="1522020" y="273133"/>
                </a:cubicBezTo>
                <a:cubicBezTo>
                  <a:pt x="1355766" y="328551"/>
                  <a:pt x="1126176" y="423553"/>
                  <a:pt x="916379" y="475013"/>
                </a:cubicBezTo>
                <a:cubicBezTo>
                  <a:pt x="706582" y="526473"/>
                  <a:pt x="409698" y="522514"/>
                  <a:pt x="263236" y="581891"/>
                </a:cubicBezTo>
                <a:cubicBezTo>
                  <a:pt x="116774" y="641268"/>
                  <a:pt x="75210" y="704603"/>
                  <a:pt x="37605" y="831273"/>
                </a:cubicBezTo>
                <a:cubicBezTo>
                  <a:pt x="0" y="957943"/>
                  <a:pt x="0" y="1229096"/>
                  <a:pt x="37605" y="1341912"/>
                </a:cubicBezTo>
                <a:cubicBezTo>
                  <a:pt x="75210" y="1454728"/>
                  <a:pt x="81148" y="1474520"/>
                  <a:pt x="263236" y="1508167"/>
                </a:cubicBezTo>
                <a:cubicBezTo>
                  <a:pt x="445324" y="1541814"/>
                  <a:pt x="938151" y="1494313"/>
                  <a:pt x="1130135" y="1543793"/>
                </a:cubicBezTo>
                <a:cubicBezTo>
                  <a:pt x="1322119" y="1593274"/>
                  <a:pt x="1335973" y="1787237"/>
                  <a:pt x="1415142" y="1805050"/>
                </a:cubicBezTo>
                <a:cubicBezTo>
                  <a:pt x="1494311" y="1822863"/>
                  <a:pt x="1605148" y="1650671"/>
                  <a:pt x="1605148" y="1650671"/>
                </a:cubicBezTo>
                <a:lnTo>
                  <a:pt x="1617023" y="1650671"/>
                </a:lnTo>
              </a:path>
            </a:pathLst>
          </a:custGeom>
          <a:noFill/>
          <a:ln w="50800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329" name="Text Box 965"/>
          <p:cNvSpPr txBox="1">
            <a:spLocks noChangeArrowheads="1"/>
          </p:cNvSpPr>
          <p:nvPr/>
        </p:nvSpPr>
        <p:spPr bwMode="auto">
          <a:xfrm>
            <a:off x="7527925" y="2889250"/>
            <a:ext cx="43561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574" tIns="39290" rIns="78574" bIns="39290">
            <a:spAutoFit/>
          </a:bodyPr>
          <a:lstStyle/>
          <a:p>
            <a:pPr algn="just" defTabSz="1257300" eaLnBrk="1" hangingPunct="1">
              <a:lnSpc>
                <a:spcPct val="70000"/>
              </a:lnSpc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маршруты эвакуации населения (1- номер маршрута, 13 – количество эвакуируемых домов, 1- колонн, 750 -)чел. А - автомобильный</a:t>
            </a:r>
          </a:p>
        </p:txBody>
      </p:sp>
      <p:grpSp>
        <p:nvGrpSpPr>
          <p:cNvPr id="12330" name="Группа 114"/>
          <p:cNvGrpSpPr>
            <a:grpSpLocks/>
          </p:cNvGrpSpPr>
          <p:nvPr/>
        </p:nvGrpSpPr>
        <p:grpSpPr bwMode="auto">
          <a:xfrm>
            <a:off x="6516688" y="2460625"/>
            <a:ext cx="923925" cy="369888"/>
            <a:chOff x="7847002" y="5565780"/>
            <a:chExt cx="923281" cy="369520"/>
          </a:xfrm>
        </p:grpSpPr>
        <p:grpSp>
          <p:nvGrpSpPr>
            <p:cNvPr id="12468" name="Группа 110"/>
            <p:cNvGrpSpPr>
              <a:grpSpLocks/>
            </p:cNvGrpSpPr>
            <p:nvPr/>
          </p:nvGrpSpPr>
          <p:grpSpPr bwMode="auto">
            <a:xfrm>
              <a:off x="7847002" y="5575300"/>
              <a:ext cx="360000" cy="360000"/>
              <a:chOff x="6757990" y="3514716"/>
              <a:chExt cx="540000" cy="540000"/>
            </a:xfrm>
          </p:grpSpPr>
          <p:sp>
            <p:nvSpPr>
              <p:cNvPr id="12470" name="Овал 111"/>
              <p:cNvSpPr>
                <a:spLocks noChangeArrowheads="1"/>
              </p:cNvSpPr>
              <p:nvPr/>
            </p:nvSpPr>
            <p:spPr bwMode="auto">
              <a:xfrm>
                <a:off x="6757990" y="3514716"/>
                <a:ext cx="540000" cy="540000"/>
              </a:xfrm>
              <a:prstGeom prst="ellipse">
                <a:avLst/>
              </a:prstGeom>
              <a:solidFill>
                <a:srgbClr val="FF0000">
                  <a:alpha val="41176"/>
                </a:srgbClr>
              </a:solidFill>
              <a:ln w="317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ru-RU" sz="1600"/>
              </a:p>
            </p:txBody>
          </p:sp>
          <p:sp>
            <p:nvSpPr>
              <p:cNvPr id="12471" name="TextBox 112"/>
              <p:cNvSpPr txBox="1">
                <a:spLocks noChangeArrowheads="1"/>
              </p:cNvSpPr>
              <p:nvPr/>
            </p:nvSpPr>
            <p:spPr bwMode="auto">
              <a:xfrm>
                <a:off x="6784157" y="3536126"/>
                <a:ext cx="285463" cy="504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sz="1600" b="1">
                    <a:latin typeface="Times New Roman" pitchFamily="18" charset="0"/>
                  </a:rPr>
                  <a:t>1</a:t>
                </a:r>
                <a:endParaRPr lang="ru-RU" sz="4400" b="1">
                  <a:latin typeface="Times New Roman" pitchFamily="18" charset="0"/>
                </a:endParaRPr>
              </a:p>
            </p:txBody>
          </p:sp>
        </p:grpSp>
        <p:sp>
          <p:nvSpPr>
            <p:cNvPr id="12469" name="Rectangle 9"/>
            <p:cNvSpPr>
              <a:spLocks noChangeArrowheads="1"/>
            </p:cNvSpPr>
            <p:nvPr/>
          </p:nvSpPr>
          <p:spPr bwMode="auto">
            <a:xfrm>
              <a:off x="8234082" y="5565780"/>
              <a:ext cx="536201" cy="355247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47625">
              <a:noFill/>
              <a:miter lim="800000"/>
              <a:headEnd/>
              <a:tailEnd/>
            </a:ln>
          </p:spPr>
          <p:txBody>
            <a:bodyPr wrap="none" lIns="24832" tIns="24832" rIns="24832" bIns="24832">
              <a:spAutoFit/>
            </a:bodyPr>
            <a:lstStyle/>
            <a:p>
              <a:pPr algn="ctr" defTabSz="1789113"/>
              <a:r>
                <a:rPr lang="ru-RU" sz="1000" u="sng">
                  <a:cs typeface="Times New Roman" pitchFamily="18" charset="0"/>
                </a:rPr>
                <a:t>№7,9,13</a:t>
              </a:r>
            </a:p>
            <a:p>
              <a:pPr algn="ctr" defTabSz="1789113"/>
              <a:r>
                <a:rPr lang="ru-RU" sz="1000">
                  <a:cs typeface="Times New Roman" pitchFamily="18" charset="0"/>
                </a:rPr>
                <a:t> 750 чел.</a:t>
              </a:r>
            </a:p>
          </p:txBody>
        </p:sp>
      </p:grpSp>
      <p:sp>
        <p:nvSpPr>
          <p:cNvPr id="12331" name="Text Box 965"/>
          <p:cNvSpPr txBox="1">
            <a:spLocks noChangeArrowheads="1"/>
          </p:cNvSpPr>
          <p:nvPr/>
        </p:nvSpPr>
        <p:spPr bwMode="auto">
          <a:xfrm>
            <a:off x="7515225" y="2465388"/>
            <a:ext cx="37131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574" tIns="39290" rIns="78574" bIns="39290">
            <a:spAutoFit/>
          </a:bodyPr>
          <a:lstStyle/>
          <a:p>
            <a:pPr defTabSz="1257300" eaLnBrk="1" hangingPunct="1">
              <a:lnSpc>
                <a:spcPct val="70000"/>
              </a:lnSpc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сборный эвакуационный пункт (в числ.  номера припис. домов, человек)</a:t>
            </a:r>
          </a:p>
        </p:txBody>
      </p:sp>
      <p:grpSp>
        <p:nvGrpSpPr>
          <p:cNvPr id="12332" name="Группа 118"/>
          <p:cNvGrpSpPr>
            <a:grpSpLocks/>
          </p:cNvGrpSpPr>
          <p:nvPr/>
        </p:nvGrpSpPr>
        <p:grpSpPr bwMode="auto">
          <a:xfrm>
            <a:off x="6426200" y="2951163"/>
            <a:ext cx="982663" cy="366712"/>
            <a:chOff x="3186092" y="7871693"/>
            <a:chExt cx="721494" cy="367354"/>
          </a:xfrm>
        </p:grpSpPr>
        <p:sp>
          <p:nvSpPr>
            <p:cNvPr id="12465" name="Rectangle 9"/>
            <p:cNvSpPr>
              <a:spLocks noChangeArrowheads="1"/>
            </p:cNvSpPr>
            <p:nvPr/>
          </p:nvSpPr>
          <p:spPr bwMode="auto">
            <a:xfrm>
              <a:off x="3186092" y="7871693"/>
              <a:ext cx="721494" cy="358552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24832" tIns="24832" rIns="24832" bIns="24832">
              <a:spAutoFit/>
            </a:bodyPr>
            <a:lstStyle/>
            <a:p>
              <a:pPr defTabSz="1789113"/>
              <a:r>
                <a:rPr lang="ru-RU" sz="1000">
                  <a:cs typeface="Times New Roman" pitchFamily="18" charset="0"/>
                </a:rPr>
                <a:t>       </a:t>
              </a:r>
              <a:r>
                <a:rPr lang="ru-RU" sz="1000" u="sng">
                  <a:cs typeface="Times New Roman" pitchFamily="18" charset="0"/>
                </a:rPr>
                <a:t>__13__</a:t>
              </a:r>
            </a:p>
            <a:p>
              <a:pPr defTabSz="1789113"/>
              <a:r>
                <a:rPr lang="ru-RU" sz="1000">
                  <a:cs typeface="Times New Roman" pitchFamily="18" charset="0"/>
                </a:rPr>
                <a:t>         </a:t>
              </a:r>
              <a:r>
                <a:rPr lang="en-US" sz="1000">
                  <a:cs typeface="Times New Roman" pitchFamily="18" charset="0"/>
                </a:rPr>
                <a:t>1</a:t>
              </a:r>
              <a:r>
                <a:rPr lang="ru-RU" sz="1000">
                  <a:cs typeface="Times New Roman" pitchFamily="18" charset="0"/>
                </a:rPr>
                <a:t>/750</a:t>
              </a:r>
            </a:p>
          </p:txBody>
        </p:sp>
        <p:sp>
          <p:nvSpPr>
            <p:cNvPr id="12466" name="Rectangle 9"/>
            <p:cNvSpPr>
              <a:spLocks noChangeArrowheads="1"/>
            </p:cNvSpPr>
            <p:nvPr/>
          </p:nvSpPr>
          <p:spPr bwMode="auto">
            <a:xfrm>
              <a:off x="3218728" y="7871693"/>
              <a:ext cx="130545" cy="356222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47625">
              <a:noFill/>
              <a:miter lim="800000"/>
              <a:headEnd/>
              <a:tailEnd/>
            </a:ln>
          </p:spPr>
          <p:txBody>
            <a:bodyPr wrap="none" lIns="24832" tIns="24832" rIns="24832" bIns="24832">
              <a:spAutoFit/>
            </a:bodyPr>
            <a:lstStyle/>
            <a:p>
              <a:pPr algn="ctr" defTabSz="1789113"/>
              <a:r>
                <a:rPr lang="ru-RU" sz="2000">
                  <a:cs typeface="Times New Roman" pitchFamily="18" charset="0"/>
                </a:rPr>
                <a:t>1</a:t>
              </a:r>
            </a:p>
          </p:txBody>
        </p:sp>
        <p:sp>
          <p:nvSpPr>
            <p:cNvPr id="12467" name="Rectangle 9"/>
            <p:cNvSpPr>
              <a:spLocks noChangeArrowheads="1"/>
            </p:cNvSpPr>
            <p:nvPr/>
          </p:nvSpPr>
          <p:spPr bwMode="auto">
            <a:xfrm>
              <a:off x="3688450" y="7881234"/>
              <a:ext cx="173354" cy="357813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47625">
              <a:noFill/>
              <a:miter lim="800000"/>
              <a:headEnd/>
              <a:tailEnd/>
            </a:ln>
          </p:spPr>
          <p:txBody>
            <a:bodyPr wrap="none" lIns="24832" tIns="24832" rIns="24832" bIns="24832">
              <a:spAutoFit/>
            </a:bodyPr>
            <a:lstStyle/>
            <a:p>
              <a:pPr algn="ctr" defTabSz="1789113"/>
              <a:r>
                <a:rPr lang="ru-RU" sz="2000">
                  <a:cs typeface="Times New Roman" pitchFamily="18" charset="0"/>
                </a:rPr>
                <a:t>А</a:t>
              </a:r>
            </a:p>
          </p:txBody>
        </p:sp>
      </p:grpSp>
      <p:sp>
        <p:nvSpPr>
          <p:cNvPr id="12333" name="Line 499"/>
          <p:cNvSpPr>
            <a:spLocks noChangeShapeType="1"/>
          </p:cNvSpPr>
          <p:nvPr/>
        </p:nvSpPr>
        <p:spPr bwMode="auto">
          <a:xfrm>
            <a:off x="9267825" y="8647113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128016" tIns="64008" rIns="128016" bIns="64008" anchor="ctr"/>
          <a:lstStyle/>
          <a:p>
            <a:endParaRPr lang="ru-RU"/>
          </a:p>
        </p:txBody>
      </p:sp>
      <p:sp>
        <p:nvSpPr>
          <p:cNvPr id="12334" name="Text Box 47"/>
          <p:cNvSpPr txBox="1">
            <a:spLocks noChangeArrowheads="1"/>
          </p:cNvSpPr>
          <p:nvPr/>
        </p:nvSpPr>
        <p:spPr bwMode="auto">
          <a:xfrm>
            <a:off x="1628775" y="7916863"/>
            <a:ext cx="11239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колодец;</a:t>
            </a:r>
          </a:p>
        </p:txBody>
      </p:sp>
      <p:cxnSp>
        <p:nvCxnSpPr>
          <p:cNvPr id="135" name="Прямая соединительная линия 134"/>
          <p:cNvCxnSpPr/>
          <p:nvPr/>
        </p:nvCxnSpPr>
        <p:spPr bwMode="auto">
          <a:xfrm>
            <a:off x="1076325" y="9040813"/>
            <a:ext cx="401638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6" name="Text Box 47"/>
          <p:cNvSpPr txBox="1">
            <a:spLocks noChangeArrowheads="1"/>
          </p:cNvSpPr>
          <p:nvPr/>
        </p:nvSpPr>
        <p:spPr bwMode="auto">
          <a:xfrm>
            <a:off x="1612900" y="8836025"/>
            <a:ext cx="2346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линии водоснабжения;</a:t>
            </a:r>
          </a:p>
        </p:txBody>
      </p:sp>
      <p:sp>
        <p:nvSpPr>
          <p:cNvPr id="12337" name="Text Box 47"/>
          <p:cNvSpPr txBox="1">
            <a:spLocks noChangeArrowheads="1"/>
          </p:cNvSpPr>
          <p:nvPr/>
        </p:nvSpPr>
        <p:spPr bwMode="auto">
          <a:xfrm>
            <a:off x="1628775" y="8596313"/>
            <a:ext cx="2333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водозаборная станция;</a:t>
            </a:r>
          </a:p>
        </p:txBody>
      </p:sp>
      <p:grpSp>
        <p:nvGrpSpPr>
          <p:cNvPr id="12338" name="Группа 144"/>
          <p:cNvGrpSpPr>
            <a:grpSpLocks/>
          </p:cNvGrpSpPr>
          <p:nvPr/>
        </p:nvGrpSpPr>
        <p:grpSpPr bwMode="auto">
          <a:xfrm>
            <a:off x="1125538" y="8667750"/>
            <a:ext cx="303212" cy="301625"/>
            <a:chOff x="346075" y="6327775"/>
            <a:chExt cx="215900" cy="215900"/>
          </a:xfrm>
        </p:grpSpPr>
        <p:sp>
          <p:nvSpPr>
            <p:cNvPr id="139" name="Овал 138"/>
            <p:cNvSpPr/>
            <p:nvPr/>
          </p:nvSpPr>
          <p:spPr>
            <a:xfrm>
              <a:off x="346075" y="6327775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425201" y="6402772"/>
              <a:ext cx="71213" cy="727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339" name="Группа 143"/>
          <p:cNvGrpSpPr>
            <a:grpSpLocks/>
          </p:cNvGrpSpPr>
          <p:nvPr/>
        </p:nvGrpSpPr>
        <p:grpSpPr bwMode="auto">
          <a:xfrm>
            <a:off x="1125538" y="8340725"/>
            <a:ext cx="301625" cy="303213"/>
            <a:chOff x="785786" y="6215082"/>
            <a:chExt cx="215900" cy="215900"/>
          </a:xfrm>
        </p:grpSpPr>
        <p:sp>
          <p:nvSpPr>
            <p:cNvPr id="142" name="Овал 141"/>
            <p:cNvSpPr/>
            <p:nvPr/>
          </p:nvSpPr>
          <p:spPr>
            <a:xfrm>
              <a:off x="785786" y="6215082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cxnSp>
          <p:nvCxnSpPr>
            <p:cNvPr id="143" name="Прямая соединительная линия 142"/>
            <p:cNvCxnSpPr/>
            <p:nvPr/>
          </p:nvCxnSpPr>
          <p:spPr>
            <a:xfrm rot="16200000" flipH="1">
              <a:off x="819141" y="6257670"/>
              <a:ext cx="152600" cy="139767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 rot="16200000" flipH="1">
              <a:off x="826360" y="6257545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2340" name="Text Box 47"/>
          <p:cNvSpPr txBox="1">
            <a:spLocks noChangeArrowheads="1"/>
          </p:cNvSpPr>
          <p:nvPr/>
        </p:nvSpPr>
        <p:spPr bwMode="auto">
          <a:xfrm>
            <a:off x="1630363" y="8274050"/>
            <a:ext cx="22987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очистное сооружение;</a:t>
            </a:r>
          </a:p>
        </p:txBody>
      </p:sp>
      <p:sp>
        <p:nvSpPr>
          <p:cNvPr id="146" name="Прямоугольник 145"/>
          <p:cNvSpPr/>
          <p:nvPr/>
        </p:nvSpPr>
        <p:spPr bwMode="auto">
          <a:xfrm>
            <a:off x="1125538" y="7981950"/>
            <a:ext cx="301625" cy="3016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14" name="Группа 186"/>
          <p:cNvGrpSpPr/>
          <p:nvPr/>
        </p:nvGrpSpPr>
        <p:grpSpPr bwMode="auto">
          <a:xfrm>
            <a:off x="1127054" y="7507422"/>
            <a:ext cx="300009" cy="398460"/>
            <a:chOff x="2357422" y="4357694"/>
            <a:chExt cx="1296000" cy="1427572"/>
          </a:xfrm>
          <a:solidFill>
            <a:srgbClr val="996633"/>
          </a:solidFill>
        </p:grpSpPr>
        <p:grpSp>
          <p:nvGrpSpPr>
            <p:cNvPr id="15" name="Группа 179"/>
            <p:cNvGrpSpPr/>
            <p:nvPr/>
          </p:nvGrpSpPr>
          <p:grpSpPr>
            <a:xfrm>
              <a:off x="2357422" y="4357694"/>
              <a:ext cx="1296000" cy="1421625"/>
              <a:chOff x="5719758" y="4864895"/>
              <a:chExt cx="1296000" cy="1421625"/>
            </a:xfrm>
            <a:grpFill/>
          </p:grpSpPr>
          <p:cxnSp>
            <p:nvCxnSpPr>
              <p:cNvPr id="153" name="Прямая соединительная линия 152"/>
              <p:cNvCxnSpPr/>
              <p:nvPr/>
            </p:nvCxnSpPr>
            <p:spPr>
              <a:xfrm flipV="1">
                <a:off x="6000760" y="6286500"/>
                <a:ext cx="726271" cy="20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Прямая соединительная линия 153"/>
              <p:cNvCxnSpPr/>
              <p:nvPr/>
            </p:nvCxnSpPr>
            <p:spPr>
              <a:xfrm rot="5400000" flipH="1" flipV="1">
                <a:off x="5669755" y="5936457"/>
                <a:ext cx="697706" cy="2381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Прямая соединительная линия 154"/>
              <p:cNvCxnSpPr/>
              <p:nvPr/>
            </p:nvCxnSpPr>
            <p:spPr>
              <a:xfrm rot="5400000" flipH="1" flipV="1">
                <a:off x="6362702" y="5931694"/>
                <a:ext cx="697706" cy="2381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Прямая соединительная линия 155"/>
              <p:cNvCxnSpPr/>
              <p:nvPr/>
            </p:nvCxnSpPr>
            <p:spPr>
              <a:xfrm flipV="1">
                <a:off x="5719758" y="4881542"/>
                <a:ext cx="1296000" cy="20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/>
              <p:cNvCxnSpPr/>
              <p:nvPr/>
            </p:nvCxnSpPr>
            <p:spPr>
              <a:xfrm rot="16200000" flipV="1">
                <a:off x="5535218" y="5078015"/>
                <a:ext cx="407193" cy="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/>
              <p:cNvCxnSpPr/>
              <p:nvPr/>
            </p:nvCxnSpPr>
            <p:spPr>
              <a:xfrm rot="16200000" flipV="1">
                <a:off x="6792518" y="5068490"/>
                <a:ext cx="407193" cy="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/>
              <p:cNvCxnSpPr/>
              <p:nvPr/>
            </p:nvCxnSpPr>
            <p:spPr>
              <a:xfrm rot="16200000" flipV="1">
                <a:off x="5705476" y="5288756"/>
                <a:ext cx="347662" cy="295276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Прямая соединительная линия 159"/>
              <p:cNvCxnSpPr/>
              <p:nvPr/>
            </p:nvCxnSpPr>
            <p:spPr>
              <a:xfrm rot="5400000" flipH="1" flipV="1">
                <a:off x="6677024" y="5283995"/>
                <a:ext cx="354808" cy="29289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9" name="Прямоугольник 148"/>
            <p:cNvSpPr/>
            <p:nvPr/>
          </p:nvSpPr>
          <p:spPr>
            <a:xfrm>
              <a:off x="2655568" y="4389120"/>
              <a:ext cx="700280" cy="1396146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0" name="Прямоугольник 149"/>
            <p:cNvSpPr/>
            <p:nvPr/>
          </p:nvSpPr>
          <p:spPr>
            <a:xfrm>
              <a:off x="2387344" y="4367784"/>
              <a:ext cx="1233680" cy="396240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1" name="Прямоугольник 150"/>
            <p:cNvSpPr/>
            <p:nvPr/>
          </p:nvSpPr>
          <p:spPr>
            <a:xfrm rot="2806969">
              <a:off x="2417218" y="4626160"/>
              <a:ext cx="421552" cy="33239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2" name="Прямоугольник 151"/>
            <p:cNvSpPr/>
            <p:nvPr/>
          </p:nvSpPr>
          <p:spPr>
            <a:xfrm rot="18627437">
              <a:off x="3142541" y="4655743"/>
              <a:ext cx="421552" cy="33239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2343" name="Text Box 47"/>
          <p:cNvSpPr txBox="1">
            <a:spLocks noChangeArrowheads="1"/>
          </p:cNvSpPr>
          <p:nvPr/>
        </p:nvSpPr>
        <p:spPr bwMode="auto">
          <a:xfrm>
            <a:off x="1628775" y="7485063"/>
            <a:ext cx="22304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водонапорная башня;</a:t>
            </a:r>
          </a:p>
        </p:txBody>
      </p:sp>
      <p:sp>
        <p:nvSpPr>
          <p:cNvPr id="12344" name="Text Box 47"/>
          <p:cNvSpPr txBox="1">
            <a:spLocks noChangeArrowheads="1"/>
          </p:cNvSpPr>
          <p:nvPr/>
        </p:nvSpPr>
        <p:spPr bwMode="auto">
          <a:xfrm>
            <a:off x="1639888" y="7013575"/>
            <a:ext cx="1327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котельные;</a:t>
            </a:r>
          </a:p>
        </p:txBody>
      </p:sp>
      <p:grpSp>
        <p:nvGrpSpPr>
          <p:cNvPr id="12345" name="Group 253"/>
          <p:cNvGrpSpPr>
            <a:grpSpLocks/>
          </p:cNvGrpSpPr>
          <p:nvPr/>
        </p:nvGrpSpPr>
        <p:grpSpPr bwMode="auto">
          <a:xfrm>
            <a:off x="1027113" y="6962775"/>
            <a:ext cx="500062" cy="466725"/>
            <a:chOff x="476" y="3248"/>
            <a:chExt cx="408" cy="409"/>
          </a:xfrm>
        </p:grpSpPr>
        <p:sp>
          <p:nvSpPr>
            <p:cNvPr id="164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65" name="AutoShape 255"/>
            <p:cNvSpPr>
              <a:spLocks noChangeArrowheads="1"/>
            </p:cNvSpPr>
            <p:nvPr/>
          </p:nvSpPr>
          <p:spPr bwMode="auto">
            <a:xfrm rot="-10800000">
              <a:off x="703" y="3248"/>
              <a:ext cx="181" cy="40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2346" name="Text Box 47"/>
          <p:cNvSpPr txBox="1">
            <a:spLocks noChangeArrowheads="1"/>
          </p:cNvSpPr>
          <p:nvPr/>
        </p:nvSpPr>
        <p:spPr bwMode="auto">
          <a:xfrm>
            <a:off x="1624013" y="6534150"/>
            <a:ext cx="17748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тепловой пункт;</a:t>
            </a:r>
          </a:p>
        </p:txBody>
      </p:sp>
      <p:sp>
        <p:nvSpPr>
          <p:cNvPr id="167" name="Овал 166"/>
          <p:cNvSpPr/>
          <p:nvPr/>
        </p:nvSpPr>
        <p:spPr bwMode="auto">
          <a:xfrm>
            <a:off x="1125538" y="6592888"/>
            <a:ext cx="301625" cy="3032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348" name="Line 499"/>
          <p:cNvSpPr>
            <a:spLocks noChangeShapeType="1"/>
          </p:cNvSpPr>
          <p:nvPr/>
        </p:nvSpPr>
        <p:spPr bwMode="auto">
          <a:xfrm>
            <a:off x="8472488" y="19780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127970" tIns="63987" rIns="127970" bIns="63987" anchor="ctr"/>
          <a:lstStyle/>
          <a:p>
            <a:endParaRPr lang="ru-RU"/>
          </a:p>
        </p:txBody>
      </p:sp>
      <p:grpSp>
        <p:nvGrpSpPr>
          <p:cNvPr id="12349" name="Group 265"/>
          <p:cNvGrpSpPr>
            <a:grpSpLocks/>
          </p:cNvGrpSpPr>
          <p:nvPr/>
        </p:nvGrpSpPr>
        <p:grpSpPr bwMode="auto">
          <a:xfrm>
            <a:off x="6683375" y="1566863"/>
            <a:ext cx="704850" cy="279400"/>
            <a:chOff x="249" y="2931"/>
            <a:chExt cx="907" cy="363"/>
          </a:xfrm>
        </p:grpSpPr>
        <p:sp>
          <p:nvSpPr>
            <p:cNvPr id="12453" name="Rectangle 266"/>
            <p:cNvSpPr>
              <a:spLocks noChangeArrowheads="1"/>
            </p:cNvSpPr>
            <p:nvPr/>
          </p:nvSpPr>
          <p:spPr bwMode="auto">
            <a:xfrm>
              <a:off x="431" y="2931"/>
              <a:ext cx="544" cy="363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277938"/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2454" name="Line 267"/>
            <p:cNvSpPr>
              <a:spLocks noChangeShapeType="1"/>
            </p:cNvSpPr>
            <p:nvPr/>
          </p:nvSpPr>
          <p:spPr bwMode="auto">
            <a:xfrm>
              <a:off x="249" y="3067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455" name="Line 268"/>
            <p:cNvSpPr>
              <a:spLocks noChangeShapeType="1"/>
            </p:cNvSpPr>
            <p:nvPr/>
          </p:nvSpPr>
          <p:spPr bwMode="auto">
            <a:xfrm>
              <a:off x="249" y="3203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456" name="Line 269"/>
            <p:cNvSpPr>
              <a:spLocks noChangeShapeType="1"/>
            </p:cNvSpPr>
            <p:nvPr/>
          </p:nvSpPr>
          <p:spPr bwMode="auto">
            <a:xfrm>
              <a:off x="975" y="3203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457" name="Line 270"/>
            <p:cNvSpPr>
              <a:spLocks noChangeShapeType="1"/>
            </p:cNvSpPr>
            <p:nvPr/>
          </p:nvSpPr>
          <p:spPr bwMode="auto">
            <a:xfrm>
              <a:off x="975" y="3067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350" name="Text Box 47"/>
          <p:cNvSpPr txBox="1">
            <a:spLocks noChangeArrowheads="1"/>
          </p:cNvSpPr>
          <p:nvPr/>
        </p:nvSpPr>
        <p:spPr bwMode="auto">
          <a:xfrm>
            <a:off x="7464425" y="1522413"/>
            <a:ext cx="32432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994" tIns="60488" rIns="120994" bIns="60488">
            <a:spAutoFit/>
          </a:bodyPr>
          <a:lstStyle/>
          <a:p>
            <a:pPr defTabSz="1212850"/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трансформаторные подстанции;</a:t>
            </a:r>
          </a:p>
        </p:txBody>
      </p:sp>
      <p:cxnSp>
        <p:nvCxnSpPr>
          <p:cNvPr id="183" name="Прямая соединительная линия 182"/>
          <p:cNvCxnSpPr/>
          <p:nvPr/>
        </p:nvCxnSpPr>
        <p:spPr bwMode="auto">
          <a:xfrm>
            <a:off x="6686550" y="1984375"/>
            <a:ext cx="703263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183"/>
          <p:cNvCxnSpPr/>
          <p:nvPr/>
        </p:nvCxnSpPr>
        <p:spPr bwMode="auto">
          <a:xfrm>
            <a:off x="6686550" y="2300288"/>
            <a:ext cx="698500" cy="1587"/>
          </a:xfrm>
          <a:prstGeom prst="line">
            <a:avLst/>
          </a:prstGeom>
          <a:ln w="1905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53" name="Text Box 47"/>
          <p:cNvSpPr txBox="1">
            <a:spLocks noChangeArrowheads="1"/>
          </p:cNvSpPr>
          <p:nvPr/>
        </p:nvSpPr>
        <p:spPr bwMode="auto">
          <a:xfrm>
            <a:off x="7464425" y="1828800"/>
            <a:ext cx="2954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994" tIns="60488" rIns="120994" bIns="60488">
            <a:spAutoFit/>
          </a:bodyPr>
          <a:lstStyle/>
          <a:p>
            <a:pPr defTabSz="1212850"/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линии эл. снабжения  35 кВ;</a:t>
            </a:r>
          </a:p>
        </p:txBody>
      </p:sp>
      <p:sp>
        <p:nvSpPr>
          <p:cNvPr id="12354" name="Text Box 47"/>
          <p:cNvSpPr txBox="1">
            <a:spLocks noChangeArrowheads="1"/>
          </p:cNvSpPr>
          <p:nvPr/>
        </p:nvSpPr>
        <p:spPr bwMode="auto">
          <a:xfrm>
            <a:off x="7464425" y="2141538"/>
            <a:ext cx="29559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994" tIns="60488" rIns="120994" bIns="60488">
            <a:spAutoFit/>
          </a:bodyPr>
          <a:lstStyle/>
          <a:p>
            <a:pPr defTabSz="1212850"/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линии эл. снабжения  0,4 кВ;</a:t>
            </a:r>
          </a:p>
        </p:txBody>
      </p:sp>
      <p:grpSp>
        <p:nvGrpSpPr>
          <p:cNvPr id="18" name="Group 265"/>
          <p:cNvGrpSpPr>
            <a:grpSpLocks/>
          </p:cNvGrpSpPr>
          <p:nvPr/>
        </p:nvGrpSpPr>
        <p:grpSpPr bwMode="auto">
          <a:xfrm>
            <a:off x="6684271" y="1174999"/>
            <a:ext cx="704598" cy="280085"/>
            <a:chOff x="249" y="2931"/>
            <a:chExt cx="907" cy="363"/>
          </a:xfrm>
          <a:solidFill>
            <a:schemeClr val="tx1"/>
          </a:solidFill>
        </p:grpSpPr>
        <p:sp>
          <p:nvSpPr>
            <p:cNvPr id="203" name="Rectangle 266"/>
            <p:cNvSpPr>
              <a:spLocks noChangeArrowheads="1"/>
            </p:cNvSpPr>
            <p:nvPr/>
          </p:nvSpPr>
          <p:spPr bwMode="auto">
            <a:xfrm>
              <a:off x="431" y="2931"/>
              <a:ext cx="544" cy="36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279698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4" name="Line 267"/>
            <p:cNvSpPr>
              <a:spLocks noChangeShapeType="1"/>
            </p:cNvSpPr>
            <p:nvPr/>
          </p:nvSpPr>
          <p:spPr bwMode="auto">
            <a:xfrm>
              <a:off x="249" y="3067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279698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5" name="Line 268"/>
            <p:cNvSpPr>
              <a:spLocks noChangeShapeType="1"/>
            </p:cNvSpPr>
            <p:nvPr/>
          </p:nvSpPr>
          <p:spPr bwMode="auto">
            <a:xfrm>
              <a:off x="249" y="3203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279698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6" name="Line 269"/>
            <p:cNvSpPr>
              <a:spLocks noChangeShapeType="1"/>
            </p:cNvSpPr>
            <p:nvPr/>
          </p:nvSpPr>
          <p:spPr bwMode="auto">
            <a:xfrm>
              <a:off x="975" y="3203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279698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7" name="Line 270"/>
            <p:cNvSpPr>
              <a:spLocks noChangeShapeType="1"/>
            </p:cNvSpPr>
            <p:nvPr/>
          </p:nvSpPr>
          <p:spPr bwMode="auto">
            <a:xfrm>
              <a:off x="975" y="3067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279698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2356" name="Text Box 47"/>
          <p:cNvSpPr txBox="1">
            <a:spLocks noChangeArrowheads="1"/>
          </p:cNvSpPr>
          <p:nvPr/>
        </p:nvSpPr>
        <p:spPr bwMode="auto">
          <a:xfrm>
            <a:off x="7464425" y="1147763"/>
            <a:ext cx="9191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994" tIns="60488" rIns="120994" bIns="60488">
            <a:spAutoFit/>
          </a:bodyPr>
          <a:lstStyle/>
          <a:p>
            <a:pPr defTabSz="1212850"/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ДЭС;</a:t>
            </a:r>
          </a:p>
        </p:txBody>
      </p:sp>
      <p:sp>
        <p:nvSpPr>
          <p:cNvPr id="12357" name="Line 499"/>
          <p:cNvSpPr>
            <a:spLocks noChangeShapeType="1"/>
          </p:cNvSpPr>
          <p:nvPr/>
        </p:nvSpPr>
        <p:spPr bwMode="auto">
          <a:xfrm>
            <a:off x="8693150" y="4184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128001" tIns="64001" rIns="128001" bIns="64001" anchor="ctr"/>
          <a:lstStyle/>
          <a:p>
            <a:endParaRPr lang="ru-RU"/>
          </a:p>
        </p:txBody>
      </p:sp>
      <p:sp>
        <p:nvSpPr>
          <p:cNvPr id="12358" name="Text Box 47"/>
          <p:cNvSpPr txBox="1">
            <a:spLocks noChangeArrowheads="1"/>
          </p:cNvSpPr>
          <p:nvPr/>
        </p:nvSpPr>
        <p:spPr bwMode="auto">
          <a:xfrm>
            <a:off x="7475538" y="4071938"/>
            <a:ext cx="3101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22" tIns="60502" rIns="121022" bIns="60502">
            <a:spAutoFit/>
          </a:bodyPr>
          <a:lstStyle/>
          <a:p>
            <a:pPr defTabSz="1212850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газораспределительный пункт;</a:t>
            </a:r>
          </a:p>
        </p:txBody>
      </p:sp>
      <p:cxnSp>
        <p:nvCxnSpPr>
          <p:cNvPr id="215" name="Прямая соединительная линия 214"/>
          <p:cNvCxnSpPr/>
          <p:nvPr/>
        </p:nvCxnSpPr>
        <p:spPr bwMode="auto">
          <a:xfrm>
            <a:off x="6672263" y="4583113"/>
            <a:ext cx="704850" cy="0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60" name="Text Box 47"/>
          <p:cNvSpPr txBox="1">
            <a:spLocks noChangeArrowheads="1"/>
          </p:cNvSpPr>
          <p:nvPr/>
        </p:nvSpPr>
        <p:spPr bwMode="auto">
          <a:xfrm>
            <a:off x="7488238" y="4375150"/>
            <a:ext cx="2825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22" tIns="60502" rIns="121022" bIns="60502">
            <a:spAutoFit/>
          </a:bodyPr>
          <a:lstStyle/>
          <a:p>
            <a:pPr defTabSz="1212850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линии газоснабжения;</a:t>
            </a:r>
          </a:p>
        </p:txBody>
      </p:sp>
      <p:sp>
        <p:nvSpPr>
          <p:cNvPr id="217" name="Прямоугольник 216"/>
          <p:cNvSpPr/>
          <p:nvPr/>
        </p:nvSpPr>
        <p:spPr bwMode="auto">
          <a:xfrm>
            <a:off x="6911975" y="4122738"/>
            <a:ext cx="300038" cy="30003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cxnSp>
        <p:nvCxnSpPr>
          <p:cNvPr id="218" name="Прямая соединительная линия 217"/>
          <p:cNvCxnSpPr/>
          <p:nvPr/>
        </p:nvCxnSpPr>
        <p:spPr bwMode="auto">
          <a:xfrm>
            <a:off x="6661150" y="4840288"/>
            <a:ext cx="70485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63" name="Text Box 47"/>
          <p:cNvSpPr txBox="1">
            <a:spLocks noChangeArrowheads="1"/>
          </p:cNvSpPr>
          <p:nvPr/>
        </p:nvSpPr>
        <p:spPr bwMode="auto">
          <a:xfrm>
            <a:off x="7488238" y="4645025"/>
            <a:ext cx="2641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линии теплоснабжения;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6996113" y="5040313"/>
            <a:ext cx="214312" cy="1428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1" name="Прямоугольник 220"/>
          <p:cNvSpPr/>
          <p:nvPr/>
        </p:nvSpPr>
        <p:spPr bwMode="auto">
          <a:xfrm>
            <a:off x="6996113" y="5308600"/>
            <a:ext cx="214312" cy="142875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366" name="Text Box 47"/>
          <p:cNvSpPr txBox="1">
            <a:spLocks noChangeArrowheads="1"/>
          </p:cNvSpPr>
          <p:nvPr/>
        </p:nvSpPr>
        <p:spPr bwMode="auto">
          <a:xfrm>
            <a:off x="7481888" y="4902200"/>
            <a:ext cx="38052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жилые дома центрального отопления;</a:t>
            </a:r>
          </a:p>
        </p:txBody>
      </p:sp>
      <p:sp>
        <p:nvSpPr>
          <p:cNvPr id="12367" name="Text Box 47"/>
          <p:cNvSpPr txBox="1">
            <a:spLocks noChangeArrowheads="1"/>
          </p:cNvSpPr>
          <p:nvPr/>
        </p:nvSpPr>
        <p:spPr bwMode="auto">
          <a:xfrm>
            <a:off x="7481888" y="5207000"/>
            <a:ext cx="33766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жилые дома печного отопления; </a:t>
            </a:r>
          </a:p>
        </p:txBody>
      </p:sp>
      <p:sp>
        <p:nvSpPr>
          <p:cNvPr id="12368" name="Line 499"/>
          <p:cNvSpPr>
            <a:spLocks noChangeShapeType="1"/>
          </p:cNvSpPr>
          <p:nvPr/>
        </p:nvSpPr>
        <p:spPr bwMode="auto">
          <a:xfrm>
            <a:off x="8572500" y="75533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91417" tIns="45709" rIns="91417" bIns="45709" anchor="ctr"/>
          <a:lstStyle/>
          <a:p>
            <a:endParaRPr lang="ru-RU"/>
          </a:p>
        </p:txBody>
      </p:sp>
      <p:grpSp>
        <p:nvGrpSpPr>
          <p:cNvPr id="12369" name="Group 105"/>
          <p:cNvGrpSpPr>
            <a:grpSpLocks/>
          </p:cNvGrpSpPr>
          <p:nvPr/>
        </p:nvGrpSpPr>
        <p:grpSpPr bwMode="auto">
          <a:xfrm>
            <a:off x="6919913" y="5924550"/>
            <a:ext cx="396875" cy="396875"/>
            <a:chOff x="3061" y="3475"/>
            <a:chExt cx="182" cy="182"/>
          </a:xfrm>
        </p:grpSpPr>
        <p:grpSp>
          <p:nvGrpSpPr>
            <p:cNvPr id="12442" name="Group 106"/>
            <p:cNvGrpSpPr>
              <a:grpSpLocks/>
            </p:cNvGrpSpPr>
            <p:nvPr/>
          </p:nvGrpSpPr>
          <p:grpSpPr bwMode="auto">
            <a:xfrm>
              <a:off x="3072" y="3502"/>
              <a:ext cx="165" cy="113"/>
              <a:chOff x="397" y="3958"/>
              <a:chExt cx="141" cy="124"/>
            </a:xfrm>
          </p:grpSpPr>
          <p:grpSp>
            <p:nvGrpSpPr>
              <p:cNvPr id="12444" name="Group 107"/>
              <p:cNvGrpSpPr>
                <a:grpSpLocks/>
              </p:cNvGrpSpPr>
              <p:nvPr/>
            </p:nvGrpSpPr>
            <p:grpSpPr bwMode="auto">
              <a:xfrm>
                <a:off x="397" y="3958"/>
                <a:ext cx="141" cy="123"/>
                <a:chOff x="397" y="3958"/>
                <a:chExt cx="141" cy="123"/>
              </a:xfrm>
            </p:grpSpPr>
            <p:grpSp>
              <p:nvGrpSpPr>
                <p:cNvPr id="12447" name="Group 108"/>
                <p:cNvGrpSpPr>
                  <a:grpSpLocks/>
                </p:cNvGrpSpPr>
                <p:nvPr/>
              </p:nvGrpSpPr>
              <p:grpSpPr bwMode="auto">
                <a:xfrm>
                  <a:off x="397" y="3958"/>
                  <a:ext cx="70" cy="123"/>
                  <a:chOff x="397" y="3958"/>
                  <a:chExt cx="70" cy="123"/>
                </a:xfrm>
              </p:grpSpPr>
              <p:sp>
                <p:nvSpPr>
                  <p:cNvPr id="12451" name="Freeform 109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  <p:sp>
                <p:nvSpPr>
                  <p:cNvPr id="12452" name="Freeform 110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448" name="Group 111"/>
                <p:cNvGrpSpPr>
                  <a:grpSpLocks/>
                </p:cNvGrpSpPr>
                <p:nvPr/>
              </p:nvGrpSpPr>
              <p:grpSpPr bwMode="auto">
                <a:xfrm>
                  <a:off x="467" y="3958"/>
                  <a:ext cx="71" cy="123"/>
                  <a:chOff x="467" y="3958"/>
                  <a:chExt cx="71" cy="123"/>
                </a:xfrm>
              </p:grpSpPr>
              <p:sp>
                <p:nvSpPr>
                  <p:cNvPr id="12449" name="Freeform 112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  <p:sp>
                <p:nvSpPr>
                  <p:cNvPr id="12450" name="Freeform 113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12445" name="Line 114"/>
              <p:cNvSpPr>
                <a:spLocks noChangeShapeType="1"/>
              </p:cNvSpPr>
              <p:nvPr/>
            </p:nvSpPr>
            <p:spPr bwMode="auto">
              <a:xfrm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46" name="Line 115"/>
              <p:cNvSpPr>
                <a:spLocks noChangeShapeType="1"/>
              </p:cNvSpPr>
              <p:nvPr/>
            </p:nvSpPr>
            <p:spPr bwMode="auto">
              <a:xfrm flipV="1"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443" name="Oval 116"/>
            <p:cNvSpPr>
              <a:spLocks noChangeArrowheads="1"/>
            </p:cNvSpPr>
            <p:nvPr/>
          </p:nvSpPr>
          <p:spPr bwMode="auto">
            <a:xfrm>
              <a:off x="3061" y="3475"/>
              <a:ext cx="182" cy="18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27890" tIns="63945" rIns="127890" bIns="63945" anchor="ctr"/>
            <a:lstStyle/>
            <a:p>
              <a:pPr defTabSz="1274763"/>
              <a:endParaRPr lang="ru-RU" sz="3500">
                <a:latin typeface="Calibri" pitchFamily="34" charset="0"/>
              </a:endParaRPr>
            </a:p>
          </p:txBody>
        </p:sp>
      </p:grpSp>
      <p:grpSp>
        <p:nvGrpSpPr>
          <p:cNvPr id="12370" name="Group 117"/>
          <p:cNvGrpSpPr>
            <a:grpSpLocks/>
          </p:cNvGrpSpPr>
          <p:nvPr/>
        </p:nvGrpSpPr>
        <p:grpSpPr bwMode="auto">
          <a:xfrm>
            <a:off x="6469063" y="6257925"/>
            <a:ext cx="1230312" cy="684213"/>
            <a:chOff x="2971" y="3847"/>
            <a:chExt cx="347" cy="220"/>
          </a:xfrm>
        </p:grpSpPr>
        <p:grpSp>
          <p:nvGrpSpPr>
            <p:cNvPr id="12433" name="Group 118"/>
            <p:cNvGrpSpPr>
              <a:grpSpLocks/>
            </p:cNvGrpSpPr>
            <p:nvPr/>
          </p:nvGrpSpPr>
          <p:grpSpPr bwMode="auto">
            <a:xfrm>
              <a:off x="2971" y="3884"/>
              <a:ext cx="119" cy="120"/>
              <a:chOff x="315" y="951"/>
              <a:chExt cx="144" cy="147"/>
            </a:xfrm>
          </p:grpSpPr>
          <p:grpSp>
            <p:nvGrpSpPr>
              <p:cNvPr id="12437" name="Group 119"/>
              <p:cNvGrpSpPr>
                <a:grpSpLocks/>
              </p:cNvGrpSpPr>
              <p:nvPr/>
            </p:nvGrpSpPr>
            <p:grpSpPr bwMode="auto">
              <a:xfrm>
                <a:off x="315" y="1022"/>
                <a:ext cx="144" cy="76"/>
                <a:chOff x="315" y="1022"/>
                <a:chExt cx="144" cy="76"/>
              </a:xfrm>
            </p:grpSpPr>
            <p:sp>
              <p:nvSpPr>
                <p:cNvPr id="12440" name="Freeform 120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127890" tIns="63945" rIns="127890" bIns="63945"/>
                <a:lstStyle/>
                <a:p>
                  <a:endParaRPr lang="ru-RU"/>
                </a:p>
              </p:txBody>
            </p:sp>
            <p:sp>
              <p:nvSpPr>
                <p:cNvPr id="12441" name="Freeform 121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1113" cap="rnd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lIns="127890" tIns="63945" rIns="127890" bIns="63945"/>
                <a:lstStyle/>
                <a:p>
                  <a:endParaRPr lang="ru-RU"/>
                </a:p>
              </p:txBody>
            </p:sp>
          </p:grpSp>
          <p:sp>
            <p:nvSpPr>
              <p:cNvPr id="12438" name="Oval 122"/>
              <p:cNvSpPr>
                <a:spLocks noChangeArrowheads="1"/>
              </p:cNvSpPr>
              <p:nvPr/>
            </p:nvSpPr>
            <p:spPr bwMode="auto">
              <a:xfrm>
                <a:off x="318" y="951"/>
                <a:ext cx="141" cy="147"/>
              </a:xfrm>
              <a:prstGeom prst="ellipse">
                <a:avLst/>
              </a:prstGeom>
              <a:noFill/>
              <a:ln w="22225" cap="rnd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lIns="127890" tIns="63945" rIns="127890" bIns="63945"/>
              <a:lstStyle/>
              <a:p>
                <a:pPr defTabSz="1274763"/>
                <a:endParaRPr lang="ru-RU" sz="4000">
                  <a:latin typeface="Calibri" pitchFamily="34" charset="0"/>
                </a:endParaRPr>
              </a:p>
            </p:txBody>
          </p:sp>
          <p:sp>
            <p:nvSpPr>
              <p:cNvPr id="12439" name="Line 123"/>
              <p:cNvSpPr>
                <a:spLocks noChangeShapeType="1"/>
              </p:cNvSpPr>
              <p:nvPr/>
            </p:nvSpPr>
            <p:spPr bwMode="auto">
              <a:xfrm>
                <a:off x="321" y="1022"/>
                <a:ext cx="134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434" name="Line 124"/>
            <p:cNvSpPr>
              <a:spLocks noChangeShapeType="1"/>
            </p:cNvSpPr>
            <p:nvPr/>
          </p:nvSpPr>
          <p:spPr bwMode="auto">
            <a:xfrm>
              <a:off x="3113" y="395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435" name="Text Box 125"/>
            <p:cNvSpPr txBox="1">
              <a:spLocks noChangeArrowheads="1"/>
            </p:cNvSpPr>
            <p:nvPr/>
          </p:nvSpPr>
          <p:spPr bwMode="auto">
            <a:xfrm>
              <a:off x="3085" y="3847"/>
              <a:ext cx="233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78584" tIns="89312" rIns="178584" bIns="89312">
              <a:spAutoFit/>
            </a:bodyPr>
            <a:lstStyle/>
            <a:p>
              <a:pPr defTabSz="1787525" eaLnBrk="1" hangingPunct="1">
                <a:spcBef>
                  <a:spcPct val="50000"/>
                </a:spcBef>
              </a:pPr>
              <a:r>
                <a:rPr lang="ru-RU" b="1">
                  <a:latin typeface="Calibri" pitchFamily="34" charset="0"/>
                  <a:cs typeface="Times New Roman" pitchFamily="18" charset="0"/>
                </a:rPr>
                <a:t>ГАЗ</a:t>
              </a:r>
            </a:p>
          </p:txBody>
        </p:sp>
        <p:sp>
          <p:nvSpPr>
            <p:cNvPr id="12436" name="Text Box 126"/>
            <p:cNvSpPr txBox="1">
              <a:spLocks noChangeArrowheads="1"/>
            </p:cNvSpPr>
            <p:nvPr/>
          </p:nvSpPr>
          <p:spPr bwMode="auto">
            <a:xfrm>
              <a:off x="3115" y="3920"/>
              <a:ext cx="136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78584" tIns="89312" rIns="178584" bIns="89312">
              <a:spAutoFit/>
            </a:bodyPr>
            <a:lstStyle/>
            <a:p>
              <a:pPr defTabSz="1787525" eaLnBrk="1" hangingPunct="1">
                <a:spcBef>
                  <a:spcPct val="50000"/>
                </a:spcBef>
              </a:pPr>
              <a:r>
                <a:rPr lang="ru-RU" b="1">
                  <a:latin typeface="Calibri" pitchFamily="34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12371" name="Text Box 95"/>
          <p:cNvSpPr txBox="1">
            <a:spLocks noChangeArrowheads="1"/>
          </p:cNvSpPr>
          <p:nvPr/>
        </p:nvSpPr>
        <p:spPr bwMode="auto">
          <a:xfrm>
            <a:off x="7443788" y="9164638"/>
            <a:ext cx="31035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газопровод;</a:t>
            </a:r>
          </a:p>
        </p:txBody>
      </p:sp>
      <p:sp>
        <p:nvSpPr>
          <p:cNvPr id="12372" name="Text Box 101"/>
          <p:cNvSpPr txBox="1">
            <a:spLocks noChangeArrowheads="1"/>
          </p:cNvSpPr>
          <p:nvPr/>
        </p:nvSpPr>
        <p:spPr bwMode="auto">
          <a:xfrm>
            <a:off x="7435850" y="5943600"/>
            <a:ext cx="36687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компрессорная станция;</a:t>
            </a:r>
          </a:p>
        </p:txBody>
      </p:sp>
      <p:sp>
        <p:nvSpPr>
          <p:cNvPr id="12373" name="Text Box 102"/>
          <p:cNvSpPr txBox="1">
            <a:spLocks noChangeArrowheads="1"/>
          </p:cNvSpPr>
          <p:nvPr/>
        </p:nvSpPr>
        <p:spPr bwMode="auto">
          <a:xfrm>
            <a:off x="7413625" y="6359525"/>
            <a:ext cx="36703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-хранилища газа, 2- млн.куб.м;</a:t>
            </a:r>
          </a:p>
        </p:txBody>
      </p:sp>
      <p:sp>
        <p:nvSpPr>
          <p:cNvPr id="12374" name="Овал 171"/>
          <p:cNvSpPr>
            <a:spLocks noChangeArrowheads="1"/>
          </p:cNvSpPr>
          <p:nvPr/>
        </p:nvSpPr>
        <p:spPr bwMode="auto">
          <a:xfrm>
            <a:off x="6934200" y="6919913"/>
            <a:ext cx="400050" cy="400050"/>
          </a:xfrm>
          <a:prstGeom prst="ellipse">
            <a:avLst/>
          </a:prstGeom>
          <a:solidFill>
            <a:schemeClr val="bg1">
              <a:alpha val="43137"/>
            </a:scheme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375" name="Text Box 67"/>
          <p:cNvSpPr txBox="1">
            <a:spLocks noChangeArrowheads="1"/>
          </p:cNvSpPr>
          <p:nvPr/>
        </p:nvSpPr>
        <p:spPr bwMode="auto">
          <a:xfrm>
            <a:off x="7608888" y="6965950"/>
            <a:ext cx="43783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787525" eaLnBrk="1" hangingPunct="1">
              <a:lnSpc>
                <a:spcPct val="70000"/>
              </a:lnSpc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места пересечений с преградами (мосты, автодороги, ж/д, водные объекты, овраги и т.д); </a:t>
            </a:r>
          </a:p>
          <a:p>
            <a:pPr defTabSz="1787525" eaLnBrk="1" hangingPunct="1">
              <a:lnSpc>
                <a:spcPct val="70000"/>
              </a:lnSpc>
            </a:pP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76" name="Oval 63"/>
          <p:cNvSpPr>
            <a:spLocks noChangeArrowheads="1"/>
          </p:cNvSpPr>
          <p:nvPr/>
        </p:nvSpPr>
        <p:spPr bwMode="auto">
          <a:xfrm rot="-5400000">
            <a:off x="6931819" y="5391944"/>
            <a:ext cx="296862" cy="685800"/>
          </a:xfrm>
          <a:prstGeom prst="ellipse">
            <a:avLst/>
          </a:prstGeom>
          <a:solidFill>
            <a:srgbClr val="FFFF00">
              <a:alpha val="2117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27730" tIns="63867" rIns="127730" bIns="63867" anchor="ctr"/>
          <a:lstStyle/>
          <a:p>
            <a:pPr algn="ctr" defTabSz="1274763"/>
            <a:endParaRPr lang="ru-RU" sz="3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2377" name="Text Box 95"/>
          <p:cNvSpPr txBox="1">
            <a:spLocks noChangeArrowheads="1"/>
          </p:cNvSpPr>
          <p:nvPr/>
        </p:nvSpPr>
        <p:spPr bwMode="auto">
          <a:xfrm>
            <a:off x="7427913" y="5548313"/>
            <a:ext cx="44291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lnSpc>
                <a:spcPct val="7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зона возможного риска при аварии на газо-, нефтепроводе;</a:t>
            </a:r>
          </a:p>
        </p:txBody>
      </p:sp>
      <p:sp>
        <p:nvSpPr>
          <p:cNvPr id="12378" name="Полилиния 254"/>
          <p:cNvSpPr>
            <a:spLocks noChangeArrowheads="1"/>
          </p:cNvSpPr>
          <p:nvPr/>
        </p:nvSpPr>
        <p:spPr bwMode="auto">
          <a:xfrm>
            <a:off x="7010400" y="7456488"/>
            <a:ext cx="352425" cy="241300"/>
          </a:xfrm>
          <a:custGeom>
            <a:avLst/>
            <a:gdLst>
              <a:gd name="T0" fmla="*/ 57324 w 353730"/>
              <a:gd name="T1" fmla="*/ 168312 h 241429"/>
              <a:gd name="T2" fmla="*/ 25965 w 353730"/>
              <a:gd name="T3" fmla="*/ 156777 h 241429"/>
              <a:gd name="T4" fmla="*/ 36420 w 353730"/>
              <a:gd name="T5" fmla="*/ 87584 h 241429"/>
              <a:gd name="T6" fmla="*/ 78230 w 353730"/>
              <a:gd name="T7" fmla="*/ 18384 h 241429"/>
              <a:gd name="T8" fmla="*/ 99134 w 353730"/>
              <a:gd name="T9" fmla="*/ 52982 h 241429"/>
              <a:gd name="T10" fmla="*/ 130494 w 353730"/>
              <a:gd name="T11" fmla="*/ 64510 h 241429"/>
              <a:gd name="T12" fmla="*/ 203666 w 353730"/>
              <a:gd name="T13" fmla="*/ 76048 h 241429"/>
              <a:gd name="T14" fmla="*/ 182759 w 353730"/>
              <a:gd name="T15" fmla="*/ 145243 h 241429"/>
              <a:gd name="T16" fmla="*/ 245475 w 353730"/>
              <a:gd name="T17" fmla="*/ 168312 h 241429"/>
              <a:gd name="T18" fmla="*/ 120041 w 353730"/>
              <a:gd name="T19" fmla="*/ 202905 h 241429"/>
              <a:gd name="T20" fmla="*/ 99134 w 353730"/>
              <a:gd name="T21" fmla="*/ 237503 h 241429"/>
              <a:gd name="T22" fmla="*/ 67781 w 353730"/>
              <a:gd name="T23" fmla="*/ 225971 h 241429"/>
              <a:gd name="T24" fmla="*/ 57324 w 353730"/>
              <a:gd name="T25" fmla="*/ 168312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endParaRPr lang="ru-RU"/>
          </a:p>
        </p:txBody>
      </p:sp>
      <p:sp>
        <p:nvSpPr>
          <p:cNvPr id="12379" name="Полилиния 255"/>
          <p:cNvSpPr>
            <a:spLocks noChangeArrowheads="1"/>
          </p:cNvSpPr>
          <p:nvPr/>
        </p:nvSpPr>
        <p:spPr bwMode="auto">
          <a:xfrm>
            <a:off x="7010400" y="7775575"/>
            <a:ext cx="352425" cy="241300"/>
          </a:xfrm>
          <a:custGeom>
            <a:avLst/>
            <a:gdLst>
              <a:gd name="T0" fmla="*/ 57324 w 353730"/>
              <a:gd name="T1" fmla="*/ 168312 h 241429"/>
              <a:gd name="T2" fmla="*/ 25965 w 353730"/>
              <a:gd name="T3" fmla="*/ 156777 h 241429"/>
              <a:gd name="T4" fmla="*/ 36420 w 353730"/>
              <a:gd name="T5" fmla="*/ 87584 h 241429"/>
              <a:gd name="T6" fmla="*/ 78230 w 353730"/>
              <a:gd name="T7" fmla="*/ 18384 h 241429"/>
              <a:gd name="T8" fmla="*/ 99134 w 353730"/>
              <a:gd name="T9" fmla="*/ 52982 h 241429"/>
              <a:gd name="T10" fmla="*/ 130494 w 353730"/>
              <a:gd name="T11" fmla="*/ 64510 h 241429"/>
              <a:gd name="T12" fmla="*/ 203666 w 353730"/>
              <a:gd name="T13" fmla="*/ 76048 h 241429"/>
              <a:gd name="T14" fmla="*/ 182759 w 353730"/>
              <a:gd name="T15" fmla="*/ 145243 h 241429"/>
              <a:gd name="T16" fmla="*/ 245475 w 353730"/>
              <a:gd name="T17" fmla="*/ 168312 h 241429"/>
              <a:gd name="T18" fmla="*/ 120041 w 353730"/>
              <a:gd name="T19" fmla="*/ 202905 h 241429"/>
              <a:gd name="T20" fmla="*/ 99134 w 353730"/>
              <a:gd name="T21" fmla="*/ 237503 h 241429"/>
              <a:gd name="T22" fmla="*/ 67781 w 353730"/>
              <a:gd name="T23" fmla="*/ 225971 h 241429"/>
              <a:gd name="T24" fmla="*/ 57324 w 353730"/>
              <a:gd name="T25" fmla="*/ 168312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endParaRPr lang="ru-RU"/>
          </a:p>
        </p:txBody>
      </p:sp>
      <p:sp>
        <p:nvSpPr>
          <p:cNvPr id="12380" name="Полилиния 256"/>
          <p:cNvSpPr>
            <a:spLocks noChangeArrowheads="1"/>
          </p:cNvSpPr>
          <p:nvPr/>
        </p:nvSpPr>
        <p:spPr bwMode="auto">
          <a:xfrm>
            <a:off x="7010400" y="8077200"/>
            <a:ext cx="352425" cy="241300"/>
          </a:xfrm>
          <a:custGeom>
            <a:avLst/>
            <a:gdLst>
              <a:gd name="T0" fmla="*/ 57324 w 353730"/>
              <a:gd name="T1" fmla="*/ 168312 h 241429"/>
              <a:gd name="T2" fmla="*/ 25965 w 353730"/>
              <a:gd name="T3" fmla="*/ 156777 h 241429"/>
              <a:gd name="T4" fmla="*/ 36420 w 353730"/>
              <a:gd name="T5" fmla="*/ 87584 h 241429"/>
              <a:gd name="T6" fmla="*/ 78230 w 353730"/>
              <a:gd name="T7" fmla="*/ 18384 h 241429"/>
              <a:gd name="T8" fmla="*/ 99134 w 353730"/>
              <a:gd name="T9" fmla="*/ 52982 h 241429"/>
              <a:gd name="T10" fmla="*/ 130494 w 353730"/>
              <a:gd name="T11" fmla="*/ 64510 h 241429"/>
              <a:gd name="T12" fmla="*/ 203666 w 353730"/>
              <a:gd name="T13" fmla="*/ 76048 h 241429"/>
              <a:gd name="T14" fmla="*/ 182759 w 353730"/>
              <a:gd name="T15" fmla="*/ 145243 h 241429"/>
              <a:gd name="T16" fmla="*/ 245475 w 353730"/>
              <a:gd name="T17" fmla="*/ 168312 h 241429"/>
              <a:gd name="T18" fmla="*/ 120041 w 353730"/>
              <a:gd name="T19" fmla="*/ 202905 h 241429"/>
              <a:gd name="T20" fmla="*/ 99134 w 353730"/>
              <a:gd name="T21" fmla="*/ 237503 h 241429"/>
              <a:gd name="T22" fmla="*/ 67781 w 353730"/>
              <a:gd name="T23" fmla="*/ 225971 h 241429"/>
              <a:gd name="T24" fmla="*/ 57324 w 353730"/>
              <a:gd name="T25" fmla="*/ 168312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endParaRPr lang="ru-RU"/>
          </a:p>
        </p:txBody>
      </p:sp>
      <p:sp>
        <p:nvSpPr>
          <p:cNvPr id="12381" name="Text Box 101"/>
          <p:cNvSpPr txBox="1">
            <a:spLocks noChangeArrowheads="1"/>
          </p:cNvSpPr>
          <p:nvPr/>
        </p:nvSpPr>
        <p:spPr bwMode="auto">
          <a:xfrm>
            <a:off x="7419975" y="7361238"/>
            <a:ext cx="36687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критический уровень подтопления;</a:t>
            </a:r>
          </a:p>
        </p:txBody>
      </p:sp>
      <p:sp>
        <p:nvSpPr>
          <p:cNvPr id="12382" name="Text Box 101"/>
          <p:cNvSpPr txBox="1">
            <a:spLocks noChangeArrowheads="1"/>
          </p:cNvSpPr>
          <p:nvPr/>
        </p:nvSpPr>
        <p:spPr bwMode="auto">
          <a:xfrm>
            <a:off x="7419975" y="7642225"/>
            <a:ext cx="36687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средний уровень подтопления;</a:t>
            </a:r>
          </a:p>
        </p:txBody>
      </p:sp>
      <p:sp>
        <p:nvSpPr>
          <p:cNvPr id="12383" name="Text Box 101"/>
          <p:cNvSpPr txBox="1">
            <a:spLocks noChangeArrowheads="1"/>
          </p:cNvSpPr>
          <p:nvPr/>
        </p:nvSpPr>
        <p:spPr bwMode="auto">
          <a:xfrm>
            <a:off x="7431088" y="7947025"/>
            <a:ext cx="38512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максимальный уровень подтопления;</a:t>
            </a:r>
          </a:p>
        </p:txBody>
      </p:sp>
      <p:sp>
        <p:nvSpPr>
          <p:cNvPr id="12384" name="Line 499"/>
          <p:cNvSpPr>
            <a:spLocks noChangeShapeType="1"/>
          </p:cNvSpPr>
          <p:nvPr/>
        </p:nvSpPr>
        <p:spPr bwMode="auto">
          <a:xfrm>
            <a:off x="6076950" y="8567738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91417" tIns="45709" rIns="91417" bIns="45709" anchor="ctr"/>
          <a:lstStyle/>
          <a:p>
            <a:endParaRPr lang="ru-RU"/>
          </a:p>
        </p:txBody>
      </p:sp>
      <p:sp>
        <p:nvSpPr>
          <p:cNvPr id="12385" name="Text Box 89"/>
          <p:cNvSpPr txBox="1">
            <a:spLocks noChangeArrowheads="1"/>
          </p:cNvSpPr>
          <p:nvPr/>
        </p:nvSpPr>
        <p:spPr bwMode="auto">
          <a:xfrm>
            <a:off x="7305675" y="8202613"/>
            <a:ext cx="42068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9848" tIns="124935" rIns="249848" bIns="124935">
            <a:spAutoFit/>
          </a:bodyPr>
          <a:lstStyle/>
          <a:p>
            <a:pPr algn="just" defTabSz="2503488" eaLnBrk="1" hangingPunct="1">
              <a:lnSpc>
                <a:spcPct val="7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-  нефтебазы и другие объекты нефтяного комплекса. (нефтеналивные сатнции, мазутохранилища и др.);</a:t>
            </a:r>
          </a:p>
        </p:txBody>
      </p:sp>
      <p:grpSp>
        <p:nvGrpSpPr>
          <p:cNvPr id="12386" name="Группа 168"/>
          <p:cNvGrpSpPr>
            <a:grpSpLocks/>
          </p:cNvGrpSpPr>
          <p:nvPr/>
        </p:nvGrpSpPr>
        <p:grpSpPr bwMode="auto">
          <a:xfrm rot="-4345915">
            <a:off x="1082675" y="8997950"/>
            <a:ext cx="200025" cy="600075"/>
            <a:chOff x="5857884" y="3714752"/>
            <a:chExt cx="142876" cy="428628"/>
          </a:xfrm>
        </p:grpSpPr>
        <p:sp>
          <p:nvSpPr>
            <p:cNvPr id="12431" name="Овал 169"/>
            <p:cNvSpPr>
              <a:spLocks noChangeArrowheads="1"/>
            </p:cNvSpPr>
            <p:nvPr/>
          </p:nvSpPr>
          <p:spPr bwMode="auto">
            <a:xfrm>
              <a:off x="5857884" y="3857628"/>
              <a:ext cx="142876" cy="142876"/>
            </a:xfrm>
            <a:prstGeom prst="ellipse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/>
              <a:endParaRPr lang="ru-RU" sz="160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  <p:cxnSp>
          <p:nvCxnSpPr>
            <p:cNvPr id="178" name="Прямая соединительная линия 177"/>
            <p:cNvCxnSpPr/>
            <p:nvPr/>
          </p:nvCxnSpPr>
          <p:spPr>
            <a:xfrm rot="16200000" flipH="1">
              <a:off x="5715008" y="3857628"/>
              <a:ext cx="428628" cy="142876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87" name="Group 1225"/>
          <p:cNvGrpSpPr>
            <a:grpSpLocks/>
          </p:cNvGrpSpPr>
          <p:nvPr/>
        </p:nvGrpSpPr>
        <p:grpSpPr bwMode="auto">
          <a:xfrm>
            <a:off x="7018338" y="8370888"/>
            <a:ext cx="311150" cy="403225"/>
            <a:chOff x="783" y="2063"/>
            <a:chExt cx="479" cy="307"/>
          </a:xfrm>
        </p:grpSpPr>
        <p:sp>
          <p:nvSpPr>
            <p:cNvPr id="12406" name="Line 1226"/>
            <p:cNvSpPr>
              <a:spLocks noChangeShapeType="1"/>
            </p:cNvSpPr>
            <p:nvPr/>
          </p:nvSpPr>
          <p:spPr bwMode="auto">
            <a:xfrm flipV="1">
              <a:off x="1079" y="2123"/>
              <a:ext cx="1" cy="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407" name="Group 1227"/>
            <p:cNvGrpSpPr>
              <a:grpSpLocks/>
            </p:cNvGrpSpPr>
            <p:nvPr/>
          </p:nvGrpSpPr>
          <p:grpSpPr bwMode="auto">
            <a:xfrm>
              <a:off x="783" y="2107"/>
              <a:ext cx="182" cy="265"/>
              <a:chOff x="-1" y="0"/>
              <a:chExt cx="19999" cy="19996"/>
            </a:xfrm>
          </p:grpSpPr>
          <p:grpSp>
            <p:nvGrpSpPr>
              <p:cNvPr id="12424" name="Group 1228"/>
              <p:cNvGrpSpPr>
                <a:grpSpLocks/>
              </p:cNvGrpSpPr>
              <p:nvPr/>
            </p:nvGrpSpPr>
            <p:grpSpPr bwMode="auto">
              <a:xfrm>
                <a:off x="4988" y="0"/>
                <a:ext cx="10021" cy="3399"/>
                <a:chOff x="0" y="0"/>
                <a:chExt cx="19994" cy="20006"/>
              </a:xfrm>
            </p:grpSpPr>
            <p:sp>
              <p:nvSpPr>
                <p:cNvPr id="12429" name="Arc 1229"/>
                <p:cNvSpPr>
                  <a:spLocks/>
                </p:cNvSpPr>
                <p:nvPr/>
              </p:nvSpPr>
              <p:spPr bwMode="auto">
                <a:xfrm flipH="1">
                  <a:off x="0" y="177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704 h 21600"/>
                    <a:gd name="T4" fmla="*/ 0 w 21600"/>
                    <a:gd name="T5" fmla="*/ 704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12430" name="Arc 1230"/>
                <p:cNvSpPr>
                  <a:spLocks/>
                </p:cNvSpPr>
                <p:nvPr/>
              </p:nvSpPr>
              <p:spPr bwMode="auto">
                <a:xfrm>
                  <a:off x="9954" y="0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704 h 21600"/>
                    <a:gd name="T4" fmla="*/ 0 w 21600"/>
                    <a:gd name="T5" fmla="*/ 704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12425" name="Line 1231"/>
              <p:cNvSpPr>
                <a:spLocks noChangeShapeType="1"/>
              </p:cNvSpPr>
              <p:nvPr/>
            </p:nvSpPr>
            <p:spPr bwMode="auto">
              <a:xfrm>
                <a:off x="4988" y="3308"/>
                <a:ext cx="43" cy="16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6" name="Line 1232"/>
              <p:cNvSpPr>
                <a:spLocks noChangeShapeType="1"/>
              </p:cNvSpPr>
              <p:nvPr/>
            </p:nvSpPr>
            <p:spPr bwMode="auto">
              <a:xfrm>
                <a:off x="14966" y="3307"/>
                <a:ext cx="43" cy="1668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7" name="Line 1233"/>
              <p:cNvSpPr>
                <a:spLocks noChangeShapeType="1"/>
              </p:cNvSpPr>
              <p:nvPr/>
            </p:nvSpPr>
            <p:spPr bwMode="auto">
              <a:xfrm>
                <a:off x="-1" y="6645"/>
                <a:ext cx="19999" cy="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8" name="Line 1234"/>
              <p:cNvSpPr>
                <a:spLocks noChangeShapeType="1"/>
              </p:cNvSpPr>
              <p:nvPr/>
            </p:nvSpPr>
            <p:spPr bwMode="auto">
              <a:xfrm>
                <a:off x="-1" y="11652"/>
                <a:ext cx="19999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408" name="Group 1235"/>
            <p:cNvGrpSpPr>
              <a:grpSpLocks/>
            </p:cNvGrpSpPr>
            <p:nvPr/>
          </p:nvGrpSpPr>
          <p:grpSpPr bwMode="auto">
            <a:xfrm>
              <a:off x="988" y="2172"/>
              <a:ext cx="184" cy="199"/>
              <a:chOff x="-1" y="0"/>
              <a:chExt cx="20003" cy="20002"/>
            </a:xfrm>
          </p:grpSpPr>
          <p:grpSp>
            <p:nvGrpSpPr>
              <p:cNvPr id="12417" name="Group 1236"/>
              <p:cNvGrpSpPr>
                <a:grpSpLocks/>
              </p:cNvGrpSpPr>
              <p:nvPr/>
            </p:nvGrpSpPr>
            <p:grpSpPr bwMode="auto">
              <a:xfrm>
                <a:off x="4989" y="0"/>
                <a:ext cx="10023" cy="4525"/>
                <a:chOff x="0" y="0"/>
                <a:chExt cx="20002" cy="20000"/>
              </a:xfrm>
            </p:grpSpPr>
            <p:sp>
              <p:nvSpPr>
                <p:cNvPr id="12422" name="Arc 1237"/>
                <p:cNvSpPr>
                  <a:spLocks/>
                </p:cNvSpPr>
                <p:nvPr/>
              </p:nvSpPr>
              <p:spPr bwMode="auto">
                <a:xfrm flipH="1">
                  <a:off x="0" y="172"/>
                  <a:ext cx="10044" cy="1982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703 h 21600"/>
                    <a:gd name="T4" fmla="*/ 0 w 21600"/>
                    <a:gd name="T5" fmla="*/ 70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12423" name="Arc 1238"/>
                <p:cNvSpPr>
                  <a:spLocks/>
                </p:cNvSpPr>
                <p:nvPr/>
              </p:nvSpPr>
              <p:spPr bwMode="auto">
                <a:xfrm>
                  <a:off x="9958" y="0"/>
                  <a:ext cx="10044" cy="1982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697 h 21600"/>
                    <a:gd name="T4" fmla="*/ 0 w 21600"/>
                    <a:gd name="T5" fmla="*/ 697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12418" name="Line 1239"/>
              <p:cNvSpPr>
                <a:spLocks noChangeShapeType="1"/>
              </p:cNvSpPr>
              <p:nvPr/>
            </p:nvSpPr>
            <p:spPr bwMode="auto">
              <a:xfrm>
                <a:off x="498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9" name="Line 1240"/>
              <p:cNvSpPr>
                <a:spLocks noChangeShapeType="1"/>
              </p:cNvSpPr>
              <p:nvPr/>
            </p:nvSpPr>
            <p:spPr bwMode="auto">
              <a:xfrm>
                <a:off x="1496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0" name="Line 1241"/>
              <p:cNvSpPr>
                <a:spLocks noChangeShapeType="1"/>
              </p:cNvSpPr>
              <p:nvPr/>
            </p:nvSpPr>
            <p:spPr bwMode="auto">
              <a:xfrm>
                <a:off x="-1" y="8890"/>
                <a:ext cx="20003" cy="3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1" name="Line 1242"/>
              <p:cNvSpPr>
                <a:spLocks noChangeShapeType="1"/>
              </p:cNvSpPr>
              <p:nvPr/>
            </p:nvSpPr>
            <p:spPr bwMode="auto">
              <a:xfrm>
                <a:off x="-1" y="15516"/>
                <a:ext cx="20003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409" name="Line 1243"/>
            <p:cNvSpPr>
              <a:spLocks noChangeShapeType="1"/>
            </p:cNvSpPr>
            <p:nvPr/>
          </p:nvSpPr>
          <p:spPr bwMode="auto">
            <a:xfrm>
              <a:off x="793" y="2370"/>
              <a:ext cx="4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410" name="Arc 1244"/>
            <p:cNvSpPr>
              <a:spLocks/>
            </p:cNvSpPr>
            <p:nvPr/>
          </p:nvSpPr>
          <p:spPr bwMode="auto">
            <a:xfrm flipV="1">
              <a:off x="1216" y="2326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2411" name="Arc 1245"/>
            <p:cNvSpPr>
              <a:spLocks/>
            </p:cNvSpPr>
            <p:nvPr/>
          </p:nvSpPr>
          <p:spPr bwMode="auto">
            <a:xfrm>
              <a:off x="1216" y="2129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2412" name="Arc 1246"/>
            <p:cNvSpPr>
              <a:spLocks/>
            </p:cNvSpPr>
            <p:nvPr/>
          </p:nvSpPr>
          <p:spPr bwMode="auto">
            <a:xfrm flipH="1">
              <a:off x="874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2413" name="Line 1247"/>
            <p:cNvSpPr>
              <a:spLocks noChangeShapeType="1"/>
            </p:cNvSpPr>
            <p:nvPr/>
          </p:nvSpPr>
          <p:spPr bwMode="auto">
            <a:xfrm flipV="1">
              <a:off x="1262" y="2172"/>
              <a:ext cx="0" cy="1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414" name="Line 1248"/>
            <p:cNvSpPr>
              <a:spLocks noChangeShapeType="1"/>
            </p:cNvSpPr>
            <p:nvPr/>
          </p:nvSpPr>
          <p:spPr bwMode="auto">
            <a:xfrm flipH="1">
              <a:off x="884" y="2063"/>
              <a:ext cx="1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415" name="Arc 1249"/>
            <p:cNvSpPr>
              <a:spLocks/>
            </p:cNvSpPr>
            <p:nvPr/>
          </p:nvSpPr>
          <p:spPr bwMode="auto">
            <a:xfrm>
              <a:off x="1033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2416" name="Line 1250"/>
            <p:cNvSpPr>
              <a:spLocks noChangeShapeType="1"/>
            </p:cNvSpPr>
            <p:nvPr/>
          </p:nvSpPr>
          <p:spPr bwMode="auto">
            <a:xfrm flipH="1">
              <a:off x="1079" y="2129"/>
              <a:ext cx="1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388" name="Group 1873"/>
          <p:cNvGrpSpPr>
            <a:grpSpLocks/>
          </p:cNvGrpSpPr>
          <p:nvPr/>
        </p:nvGrpSpPr>
        <p:grpSpPr bwMode="auto">
          <a:xfrm rot="-1334384">
            <a:off x="6991350" y="8864600"/>
            <a:ext cx="406400" cy="406400"/>
            <a:chOff x="258" y="12222"/>
            <a:chExt cx="457" cy="457"/>
          </a:xfrm>
        </p:grpSpPr>
        <p:sp>
          <p:nvSpPr>
            <p:cNvPr id="12399" name="Oval 1874"/>
            <p:cNvSpPr>
              <a:spLocks noChangeArrowheads="1"/>
            </p:cNvSpPr>
            <p:nvPr/>
          </p:nvSpPr>
          <p:spPr bwMode="auto">
            <a:xfrm>
              <a:off x="258" y="12222"/>
              <a:ext cx="457" cy="457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128016" tIns="64008" rIns="128016" bIns="64008"/>
            <a:lstStyle/>
            <a:p>
              <a:endParaRPr lang="ru-RU" sz="1600">
                <a:cs typeface="Times New Roman" pitchFamily="18" charset="0"/>
              </a:endParaRPr>
            </a:p>
          </p:txBody>
        </p:sp>
        <p:grpSp>
          <p:nvGrpSpPr>
            <p:cNvPr id="12400" name="Group 1875"/>
            <p:cNvGrpSpPr>
              <a:grpSpLocks/>
            </p:cNvGrpSpPr>
            <p:nvPr/>
          </p:nvGrpSpPr>
          <p:grpSpPr bwMode="auto">
            <a:xfrm>
              <a:off x="276" y="12276"/>
              <a:ext cx="411" cy="343"/>
              <a:chOff x="0" y="0"/>
              <a:chExt cx="19999" cy="20000"/>
            </a:xfrm>
          </p:grpSpPr>
          <p:grpSp>
            <p:nvGrpSpPr>
              <p:cNvPr id="12401" name="Group 1876"/>
              <p:cNvGrpSpPr>
                <a:grpSpLocks/>
              </p:cNvGrpSpPr>
              <p:nvPr/>
            </p:nvGrpSpPr>
            <p:grpSpPr bwMode="auto">
              <a:xfrm>
                <a:off x="0" y="0"/>
                <a:ext cx="19999" cy="20000"/>
                <a:chOff x="0" y="0"/>
                <a:chExt cx="19999" cy="20000"/>
              </a:xfrm>
            </p:grpSpPr>
            <p:sp>
              <p:nvSpPr>
                <p:cNvPr id="12404" name="Freeform 1877"/>
                <p:cNvSpPr>
                  <a:spLocks/>
                </p:cNvSpPr>
                <p:nvPr/>
              </p:nvSpPr>
              <p:spPr bwMode="auto">
                <a:xfrm>
                  <a:off x="0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1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0 w 20000"/>
                    <a:gd name="T19" fmla="*/ 16793 h 20000"/>
                    <a:gd name="T20" fmla="*/ 0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3301" y="0"/>
                      </a:moveTo>
                      <a:lnTo>
                        <a:pt x="19903" y="9971"/>
                      </a:lnTo>
                      <a:lnTo>
                        <a:pt x="3301" y="19942"/>
                      </a:lnTo>
                      <a:lnTo>
                        <a:pt x="2913" y="19009"/>
                      </a:lnTo>
                      <a:lnTo>
                        <a:pt x="2913" y="18542"/>
                      </a:lnTo>
                      <a:lnTo>
                        <a:pt x="1456" y="18542"/>
                      </a:lnTo>
                      <a:lnTo>
                        <a:pt x="1456" y="17668"/>
                      </a:lnTo>
                      <a:lnTo>
                        <a:pt x="680" y="17668"/>
                      </a:lnTo>
                      <a:lnTo>
                        <a:pt x="680" y="16793"/>
                      </a:lnTo>
                      <a:lnTo>
                        <a:pt x="0" y="16793"/>
                      </a:lnTo>
                      <a:lnTo>
                        <a:pt x="0" y="10262"/>
                      </a:lnTo>
                      <a:lnTo>
                        <a:pt x="680" y="10262"/>
                      </a:lnTo>
                      <a:lnTo>
                        <a:pt x="680" y="5423"/>
                      </a:lnTo>
                      <a:lnTo>
                        <a:pt x="1456" y="5423"/>
                      </a:lnTo>
                      <a:lnTo>
                        <a:pt x="1456" y="4548"/>
                      </a:lnTo>
                      <a:lnTo>
                        <a:pt x="2136" y="4140"/>
                      </a:lnTo>
                      <a:lnTo>
                        <a:pt x="2136" y="3673"/>
                      </a:lnTo>
                      <a:lnTo>
                        <a:pt x="2913" y="3673"/>
                      </a:lnTo>
                      <a:lnTo>
                        <a:pt x="2913" y="2799"/>
                      </a:lnTo>
                      <a:lnTo>
                        <a:pt x="3592" y="2799"/>
                      </a:lnTo>
                      <a:lnTo>
                        <a:pt x="3592" y="1516"/>
                      </a:lnTo>
                      <a:lnTo>
                        <a:pt x="33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12405" name="Freeform 1878"/>
                <p:cNvSpPr>
                  <a:spLocks/>
                </p:cNvSpPr>
                <p:nvPr/>
              </p:nvSpPr>
              <p:spPr bwMode="auto">
                <a:xfrm>
                  <a:off x="9975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0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1 w 20000"/>
                    <a:gd name="T19" fmla="*/ 16793 h 20000"/>
                    <a:gd name="T20" fmla="*/ 1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6602" y="0"/>
                      </a:moveTo>
                      <a:lnTo>
                        <a:pt x="0" y="9971"/>
                      </a:lnTo>
                      <a:lnTo>
                        <a:pt x="16602" y="19942"/>
                      </a:lnTo>
                      <a:lnTo>
                        <a:pt x="16990" y="19009"/>
                      </a:lnTo>
                      <a:lnTo>
                        <a:pt x="16990" y="18542"/>
                      </a:lnTo>
                      <a:lnTo>
                        <a:pt x="18447" y="18542"/>
                      </a:lnTo>
                      <a:lnTo>
                        <a:pt x="18447" y="17668"/>
                      </a:lnTo>
                      <a:lnTo>
                        <a:pt x="19223" y="17668"/>
                      </a:lnTo>
                      <a:lnTo>
                        <a:pt x="19223" y="16793"/>
                      </a:lnTo>
                      <a:lnTo>
                        <a:pt x="19903" y="16793"/>
                      </a:lnTo>
                      <a:lnTo>
                        <a:pt x="19903" y="10262"/>
                      </a:lnTo>
                      <a:lnTo>
                        <a:pt x="19223" y="10262"/>
                      </a:lnTo>
                      <a:lnTo>
                        <a:pt x="19223" y="5423"/>
                      </a:lnTo>
                      <a:lnTo>
                        <a:pt x="18447" y="5423"/>
                      </a:lnTo>
                      <a:lnTo>
                        <a:pt x="18447" y="4548"/>
                      </a:lnTo>
                      <a:lnTo>
                        <a:pt x="17767" y="4140"/>
                      </a:lnTo>
                      <a:lnTo>
                        <a:pt x="17767" y="3673"/>
                      </a:lnTo>
                      <a:lnTo>
                        <a:pt x="16990" y="3673"/>
                      </a:lnTo>
                      <a:lnTo>
                        <a:pt x="16990" y="2799"/>
                      </a:lnTo>
                      <a:lnTo>
                        <a:pt x="16311" y="2799"/>
                      </a:lnTo>
                      <a:lnTo>
                        <a:pt x="16311" y="1516"/>
                      </a:lnTo>
                      <a:lnTo>
                        <a:pt x="1660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12402" name="Line 1879"/>
              <p:cNvSpPr>
                <a:spLocks noChangeShapeType="1"/>
              </p:cNvSpPr>
              <p:nvPr/>
            </p:nvSpPr>
            <p:spPr bwMode="auto">
              <a:xfrm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03" name="Line 1880"/>
              <p:cNvSpPr>
                <a:spLocks noChangeShapeType="1"/>
              </p:cNvSpPr>
              <p:nvPr/>
            </p:nvSpPr>
            <p:spPr bwMode="auto">
              <a:xfrm flipV="1"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2389" name="Text Box 89"/>
          <p:cNvSpPr txBox="1">
            <a:spLocks noChangeArrowheads="1"/>
          </p:cNvSpPr>
          <p:nvPr/>
        </p:nvSpPr>
        <p:spPr bwMode="auto">
          <a:xfrm>
            <a:off x="1447800" y="9080500"/>
            <a:ext cx="184943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9848" tIns="124935" rIns="249848" bIns="124935">
            <a:spAutoFit/>
          </a:bodyPr>
          <a:lstStyle/>
          <a:p>
            <a:pPr defTabSz="2503488" eaLnBrk="1" hangingPunct="1">
              <a:lnSpc>
                <a:spcPct val="8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- нефтепровод;</a:t>
            </a:r>
          </a:p>
        </p:txBody>
      </p:sp>
      <p:sp>
        <p:nvSpPr>
          <p:cNvPr id="12390" name="Text Box 89"/>
          <p:cNvSpPr txBox="1">
            <a:spLocks noChangeArrowheads="1"/>
          </p:cNvSpPr>
          <p:nvPr/>
        </p:nvSpPr>
        <p:spPr bwMode="auto">
          <a:xfrm>
            <a:off x="7329488" y="8870950"/>
            <a:ext cx="263842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9848" tIns="124935" rIns="249848" bIns="124935">
            <a:spAutoFit/>
          </a:bodyPr>
          <a:lstStyle/>
          <a:p>
            <a:pPr defTabSz="2503488" eaLnBrk="1" hangingPunct="1">
              <a:lnSpc>
                <a:spcPct val="8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-  насосные станции; </a:t>
            </a:r>
          </a:p>
        </p:txBody>
      </p:sp>
      <p:grpSp>
        <p:nvGrpSpPr>
          <p:cNvPr id="12391" name="Группа 231"/>
          <p:cNvGrpSpPr>
            <a:grpSpLocks/>
          </p:cNvGrpSpPr>
          <p:nvPr/>
        </p:nvGrpSpPr>
        <p:grpSpPr bwMode="auto">
          <a:xfrm>
            <a:off x="6780213" y="9317038"/>
            <a:ext cx="504825" cy="200025"/>
            <a:chOff x="6827094" y="5825222"/>
            <a:chExt cx="504000" cy="200060"/>
          </a:xfrm>
        </p:grpSpPr>
        <p:sp>
          <p:nvSpPr>
            <p:cNvPr id="12397" name="Овал 169"/>
            <p:cNvSpPr>
              <a:spLocks noChangeArrowheads="1"/>
            </p:cNvSpPr>
            <p:nvPr/>
          </p:nvSpPr>
          <p:spPr bwMode="auto">
            <a:xfrm rot="-4345915">
              <a:off x="7007458" y="5825250"/>
              <a:ext cx="200060" cy="200004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FFFF00"/>
              </a:solidFill>
              <a:round/>
              <a:headEnd/>
              <a:tailEnd/>
            </a:ln>
          </p:spPr>
          <p:txBody>
            <a:bodyPr vert="eaVert" lIns="127985" tIns="63994" rIns="127985" bIns="63994" anchor="ctr"/>
            <a:lstStyle/>
            <a:p>
              <a:pPr algn="ctr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12398" name="Прямая соединительная линия 170"/>
            <p:cNvCxnSpPr>
              <a:cxnSpLocks noChangeShapeType="1"/>
            </p:cNvCxnSpPr>
            <p:nvPr/>
          </p:nvCxnSpPr>
          <p:spPr bwMode="auto">
            <a:xfrm rot="11854085" flipH="1">
              <a:off x="6827094" y="5838990"/>
              <a:ext cx="504000" cy="142875"/>
            </a:xfrm>
            <a:prstGeom prst="line">
              <a:avLst/>
            </a:prstGeom>
            <a:noFill/>
            <a:ln w="34925" algn="ctr">
              <a:solidFill>
                <a:srgbClr val="FFFF00"/>
              </a:solidFill>
              <a:round/>
              <a:headEnd/>
              <a:tailEnd/>
            </a:ln>
          </p:spPr>
        </p:cxnSp>
      </p:grpSp>
      <p:grpSp>
        <p:nvGrpSpPr>
          <p:cNvPr id="12392" name="Группа 218"/>
          <p:cNvGrpSpPr>
            <a:grpSpLocks/>
          </p:cNvGrpSpPr>
          <p:nvPr/>
        </p:nvGrpSpPr>
        <p:grpSpPr bwMode="auto">
          <a:xfrm>
            <a:off x="1155700" y="5337175"/>
            <a:ext cx="309563" cy="301625"/>
            <a:chOff x="-1121598" y="5086352"/>
            <a:chExt cx="309408" cy="301197"/>
          </a:xfrm>
        </p:grpSpPr>
        <p:sp>
          <p:nvSpPr>
            <p:cNvPr id="12395" name="Oval 41"/>
            <p:cNvSpPr>
              <a:spLocks noChangeArrowheads="1"/>
            </p:cNvSpPr>
            <p:nvPr/>
          </p:nvSpPr>
          <p:spPr bwMode="auto">
            <a:xfrm>
              <a:off x="-1100190" y="5086352"/>
              <a:ext cx="288000" cy="288000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127761" tIns="63881" rIns="127761" bIns="63881" anchor="ctr"/>
            <a:lstStyle/>
            <a:p>
              <a:pPr algn="ctr" defTabSz="1274763"/>
              <a:endParaRPr lang="ru-RU" sz="29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2396" name="Oval 41"/>
            <p:cNvSpPr>
              <a:spLocks noChangeArrowheads="1"/>
            </p:cNvSpPr>
            <p:nvPr/>
          </p:nvSpPr>
          <p:spPr bwMode="auto">
            <a:xfrm>
              <a:off x="-1121598" y="5099549"/>
              <a:ext cx="288000" cy="288000"/>
            </a:xfrm>
            <a:prstGeom prst="ellipse">
              <a:avLst/>
            </a:prstGeom>
            <a:noFill/>
            <a:ln w="25400">
              <a:noFill/>
              <a:round/>
              <a:headEnd/>
              <a:tailEnd/>
            </a:ln>
          </p:spPr>
          <p:txBody>
            <a:bodyPr wrap="none" lIns="127761" tIns="63881" rIns="127761" bIns="63881" anchor="ctr"/>
            <a:lstStyle/>
            <a:p>
              <a:pPr algn="ctr" defTabSz="1274763"/>
              <a:r>
                <a:rPr lang="en-US" sz="2800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rPr>
                <a:t>T</a:t>
              </a:r>
              <a:endParaRPr lang="ru-RU" sz="29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12393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0795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279525" eaLnBrk="1" hangingPunct="1">
              <a:buClr>
                <a:schemeClr val="accent1"/>
              </a:buClr>
              <a:buSzPct val="70000"/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eaLnBrk="1" hangingPunct="1"/>
            <a:r>
              <a:rPr lang="ru-RU" sz="2100" dirty="0">
                <a:solidFill>
                  <a:srgbClr val="0000FF"/>
                </a:solidFill>
                <a:cs typeface="Times New Roman" pitchFamily="18" charset="0"/>
              </a:rPr>
              <a:t>(Условные обозначения) </a:t>
            </a:r>
          </a:p>
        </p:txBody>
      </p:sp>
      <p:sp>
        <p:nvSpPr>
          <p:cNvPr id="12394" name="Text Box 200"/>
          <p:cNvSpPr txBox="1">
            <a:spLocks noChangeArrowheads="1"/>
          </p:cNvSpPr>
          <p:nvPr/>
        </p:nvSpPr>
        <p:spPr bwMode="auto">
          <a:xfrm>
            <a:off x="12082463" y="0"/>
            <a:ext cx="7191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sz="1400" b="1">
                <a:latin typeface="Times New Roman" pitchFamily="18" charset="0"/>
              </a:rPr>
              <a:t>п. 2.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Группа 277"/>
          <p:cNvGrpSpPr>
            <a:grpSpLocks/>
          </p:cNvGrpSpPr>
          <p:nvPr/>
        </p:nvGrpSpPr>
        <p:grpSpPr bwMode="auto">
          <a:xfrm>
            <a:off x="293688" y="1703388"/>
            <a:ext cx="420687" cy="306387"/>
            <a:chOff x="6544278" y="3971161"/>
            <a:chExt cx="339753" cy="261960"/>
          </a:xfrm>
        </p:grpSpPr>
        <p:grpSp>
          <p:nvGrpSpPr>
            <p:cNvPr id="14079" name="Group 73"/>
            <p:cNvGrpSpPr>
              <a:grpSpLocks/>
            </p:cNvGrpSpPr>
            <p:nvPr/>
          </p:nvGrpSpPr>
          <p:grpSpPr bwMode="auto">
            <a:xfrm>
              <a:off x="6578849" y="3971161"/>
              <a:ext cx="255339" cy="261960"/>
              <a:chOff x="3168" y="186"/>
              <a:chExt cx="528" cy="672"/>
            </a:xfrm>
          </p:grpSpPr>
          <p:sp>
            <p:nvSpPr>
              <p:cNvPr id="14082" name="Line 74"/>
              <p:cNvSpPr>
                <a:spLocks noChangeShapeType="1"/>
              </p:cNvSpPr>
              <p:nvPr/>
            </p:nvSpPr>
            <p:spPr bwMode="auto">
              <a:xfrm>
                <a:off x="3193" y="186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083" name="Line 75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084" name="Line 76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085" name="Line 77"/>
              <p:cNvSpPr>
                <a:spLocks noChangeShapeType="1"/>
              </p:cNvSpPr>
              <p:nvPr/>
            </p:nvSpPr>
            <p:spPr bwMode="auto">
              <a:xfrm>
                <a:off x="3671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4080" name="Freeform 78"/>
            <p:cNvSpPr>
              <a:spLocks/>
            </p:cNvSpPr>
            <p:nvPr/>
          </p:nvSpPr>
          <p:spPr bwMode="auto">
            <a:xfrm>
              <a:off x="6591299" y="3986212"/>
              <a:ext cx="240507" cy="130980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6 h 159"/>
                <a:gd name="T4" fmla="*/ 2147483646 w 291"/>
                <a:gd name="T5" fmla="*/ 2147483646 h 159"/>
                <a:gd name="T6" fmla="*/ 2147483646 w 291"/>
                <a:gd name="T7" fmla="*/ 2147483646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828"/>
            </a:solidFill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4081" name="Text Box 79"/>
            <p:cNvSpPr txBox="1">
              <a:spLocks noChangeArrowheads="1"/>
            </p:cNvSpPr>
            <p:nvPr/>
          </p:nvSpPr>
          <p:spPr bwMode="auto">
            <a:xfrm>
              <a:off x="6544278" y="4001463"/>
              <a:ext cx="33975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1031875"/>
              <a:r>
                <a:rPr lang="ru-RU" sz="700" b="1">
                  <a:latin typeface="Times New Roman" pitchFamily="18" charset="0"/>
                  <a:cs typeface="Arial" charset="0"/>
                </a:rPr>
                <a:t>ДПО</a:t>
              </a:r>
            </a:p>
          </p:txBody>
        </p:sp>
      </p:grpSp>
      <p:grpSp>
        <p:nvGrpSpPr>
          <p:cNvPr id="13315" name="Группа 276"/>
          <p:cNvGrpSpPr>
            <a:grpSpLocks/>
          </p:cNvGrpSpPr>
          <p:nvPr/>
        </p:nvGrpSpPr>
        <p:grpSpPr bwMode="auto">
          <a:xfrm>
            <a:off x="309563" y="1387475"/>
            <a:ext cx="434975" cy="306388"/>
            <a:chOff x="4856160" y="3032911"/>
            <a:chExt cx="351098" cy="261959"/>
          </a:xfrm>
        </p:grpSpPr>
        <p:grpSp>
          <p:nvGrpSpPr>
            <p:cNvPr id="14071" name="Group 127"/>
            <p:cNvGrpSpPr>
              <a:grpSpLocks/>
            </p:cNvGrpSpPr>
            <p:nvPr/>
          </p:nvGrpSpPr>
          <p:grpSpPr bwMode="auto">
            <a:xfrm>
              <a:off x="4885381" y="3032911"/>
              <a:ext cx="302569" cy="261959"/>
              <a:chOff x="3168" y="180"/>
              <a:chExt cx="528" cy="672"/>
            </a:xfrm>
          </p:grpSpPr>
          <p:sp>
            <p:nvSpPr>
              <p:cNvPr id="14075" name="Line 128"/>
              <p:cNvSpPr>
                <a:spLocks noChangeShapeType="1"/>
              </p:cNvSpPr>
              <p:nvPr/>
            </p:nvSpPr>
            <p:spPr bwMode="auto">
              <a:xfrm>
                <a:off x="3175" y="180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076" name="Line 12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077" name="Line 130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078" name="Line 131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4072" name="Группа 22"/>
            <p:cNvGrpSpPr>
              <a:grpSpLocks/>
            </p:cNvGrpSpPr>
            <p:nvPr/>
          </p:nvGrpSpPr>
          <p:grpSpPr bwMode="auto">
            <a:xfrm>
              <a:off x="4856160" y="3051101"/>
              <a:ext cx="351098" cy="130980"/>
              <a:chOff x="3309131" y="3055062"/>
              <a:chExt cx="351098" cy="130980"/>
            </a:xfrm>
          </p:grpSpPr>
          <p:sp>
            <p:nvSpPr>
              <p:cNvPr id="14073" name="Freeform 132"/>
              <p:cNvSpPr>
                <a:spLocks/>
              </p:cNvSpPr>
              <p:nvPr/>
            </p:nvSpPr>
            <p:spPr bwMode="auto">
              <a:xfrm>
                <a:off x="3361848" y="3055062"/>
                <a:ext cx="274131" cy="130980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6 h 159"/>
                  <a:gd name="T4" fmla="*/ 2147483646 w 291"/>
                  <a:gd name="T5" fmla="*/ 2147483646 h 159"/>
                  <a:gd name="T6" fmla="*/ 2147483646 w 291"/>
                  <a:gd name="T7" fmla="*/ 2147483646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4074" name="Text Box 133"/>
              <p:cNvSpPr txBox="1">
                <a:spLocks noChangeArrowheads="1"/>
              </p:cNvSpPr>
              <p:nvPr/>
            </p:nvSpPr>
            <p:spPr bwMode="auto">
              <a:xfrm>
                <a:off x="3309131" y="3073932"/>
                <a:ext cx="351098" cy="92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defTabSz="1031875"/>
                <a:r>
                  <a:rPr lang="ru-RU" sz="700" b="1">
                    <a:solidFill>
                      <a:schemeClr val="bg1"/>
                    </a:solidFill>
                    <a:latin typeface="Times New Roman" pitchFamily="18" charset="0"/>
                    <a:cs typeface="Arial" charset="0"/>
                  </a:rPr>
                  <a:t>ВПО</a:t>
                </a:r>
              </a:p>
            </p:txBody>
          </p:sp>
        </p:grpSp>
      </p:grpSp>
      <p:grpSp>
        <p:nvGrpSpPr>
          <p:cNvPr id="13316" name="Group 316"/>
          <p:cNvGrpSpPr>
            <a:grpSpLocks/>
          </p:cNvGrpSpPr>
          <p:nvPr/>
        </p:nvGrpSpPr>
        <p:grpSpPr bwMode="auto">
          <a:xfrm>
            <a:off x="236538" y="3668713"/>
            <a:ext cx="471487" cy="311150"/>
            <a:chOff x="4727" y="2506"/>
            <a:chExt cx="706" cy="1172"/>
          </a:xfrm>
        </p:grpSpPr>
        <p:sp>
          <p:nvSpPr>
            <p:cNvPr id="1399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6 h 135"/>
                <a:gd name="T2" fmla="*/ 0 w 139"/>
                <a:gd name="T3" fmla="*/ 18 h 135"/>
                <a:gd name="T4" fmla="*/ 0 w 139"/>
                <a:gd name="T5" fmla="*/ 18 h 135"/>
                <a:gd name="T6" fmla="*/ 0 w 139"/>
                <a:gd name="T7" fmla="*/ 9 h 135"/>
                <a:gd name="T8" fmla="*/ 0 w 139"/>
                <a:gd name="T9" fmla="*/ 9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6 h 135"/>
                <a:gd name="T16" fmla="*/ 0 w 139"/>
                <a:gd name="T17" fmla="*/ 2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99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87 h 1278"/>
                <a:gd name="T2" fmla="*/ 0 w 1946"/>
                <a:gd name="T3" fmla="*/ 15 h 1278"/>
                <a:gd name="T4" fmla="*/ 0 w 1946"/>
                <a:gd name="T5" fmla="*/ 15 h 1278"/>
                <a:gd name="T6" fmla="*/ 0 w 1946"/>
                <a:gd name="T7" fmla="*/ 14 h 1278"/>
                <a:gd name="T8" fmla="*/ 0 w 1946"/>
                <a:gd name="T9" fmla="*/ 12 h 1278"/>
                <a:gd name="T10" fmla="*/ 0 w 1946"/>
                <a:gd name="T11" fmla="*/ 10 h 1278"/>
                <a:gd name="T12" fmla="*/ 0 w 1946"/>
                <a:gd name="T13" fmla="*/ 9 h 1278"/>
                <a:gd name="T14" fmla="*/ 0 w 1946"/>
                <a:gd name="T15" fmla="*/ 8 h 1278"/>
                <a:gd name="T16" fmla="*/ 0 w 1946"/>
                <a:gd name="T17" fmla="*/ 7 h 1278"/>
                <a:gd name="T18" fmla="*/ 0 w 1946"/>
                <a:gd name="T19" fmla="*/ 6 h 1278"/>
                <a:gd name="T20" fmla="*/ 0 w 1946"/>
                <a:gd name="T21" fmla="*/ 4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4 h 1278"/>
                <a:gd name="T54" fmla="*/ 0 w 1946"/>
                <a:gd name="T55" fmla="*/ 6 h 1278"/>
                <a:gd name="T56" fmla="*/ 0 w 1946"/>
                <a:gd name="T57" fmla="*/ 7 h 1278"/>
                <a:gd name="T58" fmla="*/ 0 w 1946"/>
                <a:gd name="T59" fmla="*/ 8 h 1278"/>
                <a:gd name="T60" fmla="*/ 0 w 1946"/>
                <a:gd name="T61" fmla="*/ 9 h 1278"/>
                <a:gd name="T62" fmla="*/ 0 w 1946"/>
                <a:gd name="T63" fmla="*/ 10 h 1278"/>
                <a:gd name="T64" fmla="*/ 0 w 1946"/>
                <a:gd name="T65" fmla="*/ 12 h 1278"/>
                <a:gd name="T66" fmla="*/ 0 w 1946"/>
                <a:gd name="T67" fmla="*/ 14 h 1278"/>
                <a:gd name="T68" fmla="*/ 0 w 1946"/>
                <a:gd name="T69" fmla="*/ 15 h 1278"/>
                <a:gd name="T70" fmla="*/ 0 w 1946"/>
                <a:gd name="T71" fmla="*/ 15 h 1278"/>
                <a:gd name="T72" fmla="*/ 0 w 1946"/>
                <a:gd name="T73" fmla="*/ 187 h 1278"/>
                <a:gd name="T74" fmla="*/ 0 w 1946"/>
                <a:gd name="T75" fmla="*/ 187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99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99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99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99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99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99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0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0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0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0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0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0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0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0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0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0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5 h 102"/>
                <a:gd name="T2" fmla="*/ 0 w 440"/>
                <a:gd name="T3" fmla="*/ 14 h 102"/>
                <a:gd name="T4" fmla="*/ 0 w 440"/>
                <a:gd name="T5" fmla="*/ 12 h 102"/>
                <a:gd name="T6" fmla="*/ 0 w 440"/>
                <a:gd name="T7" fmla="*/ 10 h 102"/>
                <a:gd name="T8" fmla="*/ 0 w 440"/>
                <a:gd name="T9" fmla="*/ 10 h 102"/>
                <a:gd name="T10" fmla="*/ 0 w 440"/>
                <a:gd name="T11" fmla="*/ 8 h 102"/>
                <a:gd name="T12" fmla="*/ 0 w 440"/>
                <a:gd name="T13" fmla="*/ 7 h 102"/>
                <a:gd name="T14" fmla="*/ 0 w 440"/>
                <a:gd name="T15" fmla="*/ 6 h 102"/>
                <a:gd name="T16" fmla="*/ 0 w 440"/>
                <a:gd name="T17" fmla="*/ 4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4 h 102"/>
                <a:gd name="T50" fmla="*/ 0 w 440"/>
                <a:gd name="T51" fmla="*/ 6 h 102"/>
                <a:gd name="T52" fmla="*/ 0 w 440"/>
                <a:gd name="T53" fmla="*/ 7 h 102"/>
                <a:gd name="T54" fmla="*/ 0 w 440"/>
                <a:gd name="T55" fmla="*/ 8 h 102"/>
                <a:gd name="T56" fmla="*/ 0 w 440"/>
                <a:gd name="T57" fmla="*/ 10 h 102"/>
                <a:gd name="T58" fmla="*/ 0 w 440"/>
                <a:gd name="T59" fmla="*/ 10 h 102"/>
                <a:gd name="T60" fmla="*/ 0 w 440"/>
                <a:gd name="T61" fmla="*/ 12 h 102"/>
                <a:gd name="T62" fmla="*/ 0 w 440"/>
                <a:gd name="T63" fmla="*/ 14 h 102"/>
                <a:gd name="T64" fmla="*/ 0 w 440"/>
                <a:gd name="T65" fmla="*/ 15 h 102"/>
                <a:gd name="T66" fmla="*/ 0 w 440"/>
                <a:gd name="T67" fmla="*/ 15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1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10 h 168"/>
                <a:gd name="T2" fmla="*/ 0 w 1847"/>
                <a:gd name="T3" fmla="*/ 11 h 168"/>
                <a:gd name="T4" fmla="*/ 0 w 1847"/>
                <a:gd name="T5" fmla="*/ 12 h 168"/>
                <a:gd name="T6" fmla="*/ 0 w 1847"/>
                <a:gd name="T7" fmla="*/ 14 h 168"/>
                <a:gd name="T8" fmla="*/ 0 w 1847"/>
                <a:gd name="T9" fmla="*/ 16 h 168"/>
                <a:gd name="T10" fmla="*/ 0 w 1847"/>
                <a:gd name="T11" fmla="*/ 18 h 168"/>
                <a:gd name="T12" fmla="*/ 0 w 1847"/>
                <a:gd name="T13" fmla="*/ 21 h 168"/>
                <a:gd name="T14" fmla="*/ 0 w 1847"/>
                <a:gd name="T15" fmla="*/ 25 h 168"/>
                <a:gd name="T16" fmla="*/ 0 w 1847"/>
                <a:gd name="T17" fmla="*/ 26 h 168"/>
                <a:gd name="T18" fmla="*/ 0 w 1847"/>
                <a:gd name="T19" fmla="*/ 18 h 168"/>
                <a:gd name="T20" fmla="*/ 0 w 1847"/>
                <a:gd name="T21" fmla="*/ 18 h 168"/>
                <a:gd name="T22" fmla="*/ 0 w 1847"/>
                <a:gd name="T23" fmla="*/ 18 h 168"/>
                <a:gd name="T24" fmla="*/ 0 w 1847"/>
                <a:gd name="T25" fmla="*/ 18 h 168"/>
                <a:gd name="T26" fmla="*/ 0 w 1847"/>
                <a:gd name="T27" fmla="*/ 18 h 168"/>
                <a:gd name="T28" fmla="*/ 0 w 1847"/>
                <a:gd name="T29" fmla="*/ 18 h 168"/>
                <a:gd name="T30" fmla="*/ 0 w 1847"/>
                <a:gd name="T31" fmla="*/ 18 h 168"/>
                <a:gd name="T32" fmla="*/ 0 w 1847"/>
                <a:gd name="T33" fmla="*/ 18 h 168"/>
                <a:gd name="T34" fmla="*/ 0 w 1847"/>
                <a:gd name="T35" fmla="*/ 16 h 168"/>
                <a:gd name="T36" fmla="*/ 0 w 1847"/>
                <a:gd name="T37" fmla="*/ 13 h 168"/>
                <a:gd name="T38" fmla="*/ 0 w 1847"/>
                <a:gd name="T39" fmla="*/ 9 h 168"/>
                <a:gd name="T40" fmla="*/ 0 w 1847"/>
                <a:gd name="T41" fmla="*/ 7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7 h 168"/>
                <a:gd name="T60" fmla="*/ 0 w 1847"/>
                <a:gd name="T61" fmla="*/ 9 h 168"/>
                <a:gd name="T62" fmla="*/ 0 w 1847"/>
                <a:gd name="T63" fmla="*/ 13 h 168"/>
                <a:gd name="T64" fmla="*/ 0 w 1847"/>
                <a:gd name="T65" fmla="*/ 16 h 168"/>
                <a:gd name="T66" fmla="*/ 0 w 1847"/>
                <a:gd name="T67" fmla="*/ 18 h 168"/>
                <a:gd name="T68" fmla="*/ 0 w 1847"/>
                <a:gd name="T69" fmla="*/ 18 h 168"/>
                <a:gd name="T70" fmla="*/ 0 w 1847"/>
                <a:gd name="T71" fmla="*/ 18 h 168"/>
                <a:gd name="T72" fmla="*/ 0 w 1847"/>
                <a:gd name="T73" fmla="*/ 18 h 168"/>
                <a:gd name="T74" fmla="*/ 0 w 1847"/>
                <a:gd name="T75" fmla="*/ 18 h 168"/>
                <a:gd name="T76" fmla="*/ 0 w 1847"/>
                <a:gd name="T77" fmla="*/ 18 h 168"/>
                <a:gd name="T78" fmla="*/ 0 w 1847"/>
                <a:gd name="T79" fmla="*/ 18 h 168"/>
                <a:gd name="T80" fmla="*/ 0 w 1847"/>
                <a:gd name="T81" fmla="*/ 18 h 168"/>
                <a:gd name="T82" fmla="*/ 0 w 1847"/>
                <a:gd name="T83" fmla="*/ 26 h 168"/>
                <a:gd name="T84" fmla="*/ 0 w 1847"/>
                <a:gd name="T85" fmla="*/ 25 h 168"/>
                <a:gd name="T86" fmla="*/ 0 w 1847"/>
                <a:gd name="T87" fmla="*/ 21 h 168"/>
                <a:gd name="T88" fmla="*/ 0 w 1847"/>
                <a:gd name="T89" fmla="*/ 18 h 168"/>
                <a:gd name="T90" fmla="*/ 0 w 1847"/>
                <a:gd name="T91" fmla="*/ 16 h 168"/>
                <a:gd name="T92" fmla="*/ 0 w 1847"/>
                <a:gd name="T93" fmla="*/ 14 h 168"/>
                <a:gd name="T94" fmla="*/ 0 w 1847"/>
                <a:gd name="T95" fmla="*/ 12 h 168"/>
                <a:gd name="T96" fmla="*/ 0 w 1847"/>
                <a:gd name="T97" fmla="*/ 11 h 168"/>
                <a:gd name="T98" fmla="*/ 0 w 1847"/>
                <a:gd name="T99" fmla="*/ 1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1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1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1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1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1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1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1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1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1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2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2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2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2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2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2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2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2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2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2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3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3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3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3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3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3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3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3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3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3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4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4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4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4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4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0 h 373"/>
                <a:gd name="T2" fmla="*/ 0 w 217"/>
                <a:gd name="T3" fmla="*/ 30 h 373"/>
                <a:gd name="T4" fmla="*/ 0 w 217"/>
                <a:gd name="T5" fmla="*/ 48 h 373"/>
                <a:gd name="T6" fmla="*/ 0 w 217"/>
                <a:gd name="T7" fmla="*/ 48 h 373"/>
                <a:gd name="T8" fmla="*/ 0 w 217"/>
                <a:gd name="T9" fmla="*/ 52 h 373"/>
                <a:gd name="T10" fmla="*/ 0 w 217"/>
                <a:gd name="T11" fmla="*/ 52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4 h 373"/>
                <a:gd name="T18" fmla="*/ 0 w 217"/>
                <a:gd name="T19" fmla="*/ 4 h 373"/>
                <a:gd name="T20" fmla="*/ 0 w 217"/>
                <a:gd name="T21" fmla="*/ 23 h 373"/>
                <a:gd name="T22" fmla="*/ 0 w 217"/>
                <a:gd name="T23" fmla="*/ 23 h 373"/>
                <a:gd name="T24" fmla="*/ 0 w 217"/>
                <a:gd name="T25" fmla="*/ 3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4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4 h 373"/>
                <a:gd name="T2" fmla="*/ 0 w 29"/>
                <a:gd name="T3" fmla="*/ 48 h 373"/>
                <a:gd name="T4" fmla="*/ 0 w 29"/>
                <a:gd name="T5" fmla="*/ 52 h 373"/>
                <a:gd name="T6" fmla="*/ 0 w 29"/>
                <a:gd name="T7" fmla="*/ 0 h 373"/>
                <a:gd name="T8" fmla="*/ 0 w 29"/>
                <a:gd name="T9" fmla="*/ 4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4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0 h 373"/>
                <a:gd name="T2" fmla="*/ 0 w 216"/>
                <a:gd name="T3" fmla="*/ 30 h 373"/>
                <a:gd name="T4" fmla="*/ 0 w 216"/>
                <a:gd name="T5" fmla="*/ 48 h 373"/>
                <a:gd name="T6" fmla="*/ 0 w 216"/>
                <a:gd name="T7" fmla="*/ 48 h 373"/>
                <a:gd name="T8" fmla="*/ 0 w 216"/>
                <a:gd name="T9" fmla="*/ 52 h 373"/>
                <a:gd name="T10" fmla="*/ 0 w 216"/>
                <a:gd name="T11" fmla="*/ 52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4 h 373"/>
                <a:gd name="T18" fmla="*/ 0 w 216"/>
                <a:gd name="T19" fmla="*/ 4 h 373"/>
                <a:gd name="T20" fmla="*/ 0 w 216"/>
                <a:gd name="T21" fmla="*/ 23 h 373"/>
                <a:gd name="T22" fmla="*/ 0 w 216"/>
                <a:gd name="T23" fmla="*/ 23 h 373"/>
                <a:gd name="T24" fmla="*/ 0 w 216"/>
                <a:gd name="T25" fmla="*/ 3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4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4 h 373"/>
                <a:gd name="T2" fmla="*/ 0 w 29"/>
                <a:gd name="T3" fmla="*/ 48 h 373"/>
                <a:gd name="T4" fmla="*/ 0 w 29"/>
                <a:gd name="T5" fmla="*/ 52 h 373"/>
                <a:gd name="T6" fmla="*/ 0 w 29"/>
                <a:gd name="T7" fmla="*/ 0 h 373"/>
                <a:gd name="T8" fmla="*/ 0 w 29"/>
                <a:gd name="T9" fmla="*/ 4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4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0 h 373"/>
                <a:gd name="T2" fmla="*/ 0 w 217"/>
                <a:gd name="T3" fmla="*/ 30 h 373"/>
                <a:gd name="T4" fmla="*/ 0 w 217"/>
                <a:gd name="T5" fmla="*/ 48 h 373"/>
                <a:gd name="T6" fmla="*/ 0 w 217"/>
                <a:gd name="T7" fmla="*/ 48 h 373"/>
                <a:gd name="T8" fmla="*/ 0 w 217"/>
                <a:gd name="T9" fmla="*/ 52 h 373"/>
                <a:gd name="T10" fmla="*/ 0 w 217"/>
                <a:gd name="T11" fmla="*/ 52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4 h 373"/>
                <a:gd name="T18" fmla="*/ 0 w 217"/>
                <a:gd name="T19" fmla="*/ 4 h 373"/>
                <a:gd name="T20" fmla="*/ 0 w 217"/>
                <a:gd name="T21" fmla="*/ 23 h 373"/>
                <a:gd name="T22" fmla="*/ 0 w 217"/>
                <a:gd name="T23" fmla="*/ 23 h 373"/>
                <a:gd name="T24" fmla="*/ 0 w 217"/>
                <a:gd name="T25" fmla="*/ 3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4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4 h 373"/>
                <a:gd name="T2" fmla="*/ 0 w 29"/>
                <a:gd name="T3" fmla="*/ 48 h 373"/>
                <a:gd name="T4" fmla="*/ 0 w 29"/>
                <a:gd name="T5" fmla="*/ 52 h 373"/>
                <a:gd name="T6" fmla="*/ 0 w 29"/>
                <a:gd name="T7" fmla="*/ 0 h 373"/>
                <a:gd name="T8" fmla="*/ 0 w 29"/>
                <a:gd name="T9" fmla="*/ 4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5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2 h 372"/>
                <a:gd name="T2" fmla="*/ 0 w 216"/>
                <a:gd name="T3" fmla="*/ 32 h 372"/>
                <a:gd name="T4" fmla="*/ 0 w 216"/>
                <a:gd name="T5" fmla="*/ 50 h 372"/>
                <a:gd name="T6" fmla="*/ 0 w 216"/>
                <a:gd name="T7" fmla="*/ 50 h 372"/>
                <a:gd name="T8" fmla="*/ 0 w 216"/>
                <a:gd name="T9" fmla="*/ 54 h 372"/>
                <a:gd name="T10" fmla="*/ 0 w 216"/>
                <a:gd name="T11" fmla="*/ 54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24 h 372"/>
                <a:gd name="T22" fmla="*/ 0 w 216"/>
                <a:gd name="T23" fmla="*/ 24 h 372"/>
                <a:gd name="T24" fmla="*/ 0 w 216"/>
                <a:gd name="T25" fmla="*/ 32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5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50 h 372"/>
                <a:gd name="T4" fmla="*/ 0 w 29"/>
                <a:gd name="T5" fmla="*/ 54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5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2 h 372"/>
                <a:gd name="T2" fmla="*/ 0 w 217"/>
                <a:gd name="T3" fmla="*/ 32 h 372"/>
                <a:gd name="T4" fmla="*/ 0 w 217"/>
                <a:gd name="T5" fmla="*/ 50 h 372"/>
                <a:gd name="T6" fmla="*/ 0 w 217"/>
                <a:gd name="T7" fmla="*/ 50 h 372"/>
                <a:gd name="T8" fmla="*/ 0 w 217"/>
                <a:gd name="T9" fmla="*/ 54 h 372"/>
                <a:gd name="T10" fmla="*/ 0 w 217"/>
                <a:gd name="T11" fmla="*/ 54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24 h 372"/>
                <a:gd name="T22" fmla="*/ 0 w 217"/>
                <a:gd name="T23" fmla="*/ 24 h 372"/>
                <a:gd name="T24" fmla="*/ 0 w 217"/>
                <a:gd name="T25" fmla="*/ 32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5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50 h 372"/>
                <a:gd name="T4" fmla="*/ 0 w 29"/>
                <a:gd name="T5" fmla="*/ 54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5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0 h 373"/>
                <a:gd name="T2" fmla="*/ 0 w 215"/>
                <a:gd name="T3" fmla="*/ 30 h 373"/>
                <a:gd name="T4" fmla="*/ 0 w 215"/>
                <a:gd name="T5" fmla="*/ 48 h 373"/>
                <a:gd name="T6" fmla="*/ 0 w 215"/>
                <a:gd name="T7" fmla="*/ 48 h 373"/>
                <a:gd name="T8" fmla="*/ 0 w 215"/>
                <a:gd name="T9" fmla="*/ 52 h 373"/>
                <a:gd name="T10" fmla="*/ 0 w 215"/>
                <a:gd name="T11" fmla="*/ 52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4 h 373"/>
                <a:gd name="T18" fmla="*/ 0 w 215"/>
                <a:gd name="T19" fmla="*/ 4 h 373"/>
                <a:gd name="T20" fmla="*/ 0 w 215"/>
                <a:gd name="T21" fmla="*/ 23 h 373"/>
                <a:gd name="T22" fmla="*/ 0 w 215"/>
                <a:gd name="T23" fmla="*/ 23 h 373"/>
                <a:gd name="T24" fmla="*/ 0 w 215"/>
                <a:gd name="T25" fmla="*/ 3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5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4 h 373"/>
                <a:gd name="T2" fmla="*/ 0 w 29"/>
                <a:gd name="T3" fmla="*/ 48 h 373"/>
                <a:gd name="T4" fmla="*/ 0 w 29"/>
                <a:gd name="T5" fmla="*/ 52 h 373"/>
                <a:gd name="T6" fmla="*/ 0 w 29"/>
                <a:gd name="T7" fmla="*/ 0 h 373"/>
                <a:gd name="T8" fmla="*/ 0 w 29"/>
                <a:gd name="T9" fmla="*/ 4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5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0 h 373"/>
                <a:gd name="T2" fmla="*/ 0 w 216"/>
                <a:gd name="T3" fmla="*/ 30 h 373"/>
                <a:gd name="T4" fmla="*/ 0 w 216"/>
                <a:gd name="T5" fmla="*/ 48 h 373"/>
                <a:gd name="T6" fmla="*/ 0 w 216"/>
                <a:gd name="T7" fmla="*/ 48 h 373"/>
                <a:gd name="T8" fmla="*/ 0 w 216"/>
                <a:gd name="T9" fmla="*/ 52 h 373"/>
                <a:gd name="T10" fmla="*/ 0 w 216"/>
                <a:gd name="T11" fmla="*/ 52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4 h 373"/>
                <a:gd name="T18" fmla="*/ 0 w 216"/>
                <a:gd name="T19" fmla="*/ 4 h 373"/>
                <a:gd name="T20" fmla="*/ 0 w 216"/>
                <a:gd name="T21" fmla="*/ 23 h 373"/>
                <a:gd name="T22" fmla="*/ 0 w 216"/>
                <a:gd name="T23" fmla="*/ 23 h 373"/>
                <a:gd name="T24" fmla="*/ 0 w 216"/>
                <a:gd name="T25" fmla="*/ 3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5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4 h 373"/>
                <a:gd name="T2" fmla="*/ 0 w 29"/>
                <a:gd name="T3" fmla="*/ 48 h 373"/>
                <a:gd name="T4" fmla="*/ 0 w 29"/>
                <a:gd name="T5" fmla="*/ 52 h 373"/>
                <a:gd name="T6" fmla="*/ 0 w 29"/>
                <a:gd name="T7" fmla="*/ 0 h 373"/>
                <a:gd name="T8" fmla="*/ 0 w 29"/>
                <a:gd name="T9" fmla="*/ 4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5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0 h 373"/>
                <a:gd name="T2" fmla="*/ 0 w 215"/>
                <a:gd name="T3" fmla="*/ 30 h 373"/>
                <a:gd name="T4" fmla="*/ 0 w 215"/>
                <a:gd name="T5" fmla="*/ 48 h 373"/>
                <a:gd name="T6" fmla="*/ 0 w 215"/>
                <a:gd name="T7" fmla="*/ 48 h 373"/>
                <a:gd name="T8" fmla="*/ 0 w 215"/>
                <a:gd name="T9" fmla="*/ 52 h 373"/>
                <a:gd name="T10" fmla="*/ 0 w 215"/>
                <a:gd name="T11" fmla="*/ 52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4 h 373"/>
                <a:gd name="T18" fmla="*/ 0 w 215"/>
                <a:gd name="T19" fmla="*/ 4 h 373"/>
                <a:gd name="T20" fmla="*/ 0 w 215"/>
                <a:gd name="T21" fmla="*/ 23 h 373"/>
                <a:gd name="T22" fmla="*/ 0 w 215"/>
                <a:gd name="T23" fmla="*/ 23 h 373"/>
                <a:gd name="T24" fmla="*/ 0 w 215"/>
                <a:gd name="T25" fmla="*/ 3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5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4 h 373"/>
                <a:gd name="T2" fmla="*/ 0 w 29"/>
                <a:gd name="T3" fmla="*/ 48 h 373"/>
                <a:gd name="T4" fmla="*/ 0 w 29"/>
                <a:gd name="T5" fmla="*/ 52 h 373"/>
                <a:gd name="T6" fmla="*/ 0 w 29"/>
                <a:gd name="T7" fmla="*/ 0 h 373"/>
                <a:gd name="T8" fmla="*/ 0 w 29"/>
                <a:gd name="T9" fmla="*/ 4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60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2 h 372"/>
                <a:gd name="T2" fmla="*/ 0 w 216"/>
                <a:gd name="T3" fmla="*/ 32 h 372"/>
                <a:gd name="T4" fmla="*/ 0 w 216"/>
                <a:gd name="T5" fmla="*/ 50 h 372"/>
                <a:gd name="T6" fmla="*/ 0 w 216"/>
                <a:gd name="T7" fmla="*/ 50 h 372"/>
                <a:gd name="T8" fmla="*/ 0 w 216"/>
                <a:gd name="T9" fmla="*/ 54 h 372"/>
                <a:gd name="T10" fmla="*/ 0 w 216"/>
                <a:gd name="T11" fmla="*/ 54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24 h 372"/>
                <a:gd name="T22" fmla="*/ 0 w 216"/>
                <a:gd name="T23" fmla="*/ 24 h 372"/>
                <a:gd name="T24" fmla="*/ 0 w 216"/>
                <a:gd name="T25" fmla="*/ 32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6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50 h 372"/>
                <a:gd name="T4" fmla="*/ 0 w 29"/>
                <a:gd name="T5" fmla="*/ 54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6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2 h 372"/>
                <a:gd name="T2" fmla="*/ 0 w 215"/>
                <a:gd name="T3" fmla="*/ 32 h 372"/>
                <a:gd name="T4" fmla="*/ 0 w 215"/>
                <a:gd name="T5" fmla="*/ 50 h 372"/>
                <a:gd name="T6" fmla="*/ 0 w 215"/>
                <a:gd name="T7" fmla="*/ 50 h 372"/>
                <a:gd name="T8" fmla="*/ 0 w 215"/>
                <a:gd name="T9" fmla="*/ 54 h 372"/>
                <a:gd name="T10" fmla="*/ 0 w 215"/>
                <a:gd name="T11" fmla="*/ 54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24 h 372"/>
                <a:gd name="T22" fmla="*/ 0 w 215"/>
                <a:gd name="T23" fmla="*/ 24 h 372"/>
                <a:gd name="T24" fmla="*/ 0 w 215"/>
                <a:gd name="T25" fmla="*/ 32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6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50 h 372"/>
                <a:gd name="T4" fmla="*/ 0 w 29"/>
                <a:gd name="T5" fmla="*/ 54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6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6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6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6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6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6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7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4 h 38"/>
                <a:gd name="T2" fmla="*/ 0 w 37"/>
                <a:gd name="T3" fmla="*/ 22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2 h 38"/>
                <a:gd name="T32" fmla="*/ 0 w 37"/>
                <a:gd name="T33" fmla="*/ 24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317" name="Группа 280"/>
          <p:cNvGrpSpPr>
            <a:grpSpLocks/>
          </p:cNvGrpSpPr>
          <p:nvPr/>
        </p:nvGrpSpPr>
        <p:grpSpPr bwMode="auto">
          <a:xfrm>
            <a:off x="322263" y="2578100"/>
            <a:ext cx="331787" cy="296863"/>
            <a:chOff x="1758152" y="4604547"/>
            <a:chExt cx="267498" cy="253815"/>
          </a:xfrm>
        </p:grpSpPr>
        <p:grpSp>
          <p:nvGrpSpPr>
            <p:cNvPr id="13984" name="Group 397"/>
            <p:cNvGrpSpPr>
              <a:grpSpLocks/>
            </p:cNvGrpSpPr>
            <p:nvPr/>
          </p:nvGrpSpPr>
          <p:grpSpPr bwMode="auto">
            <a:xfrm>
              <a:off x="1758152" y="4604547"/>
              <a:ext cx="267498" cy="253815"/>
              <a:chOff x="6900" y="2382"/>
              <a:chExt cx="528" cy="272"/>
            </a:xfrm>
          </p:grpSpPr>
          <p:grpSp>
            <p:nvGrpSpPr>
              <p:cNvPr id="13986" name="Group 398"/>
              <p:cNvGrpSpPr>
                <a:grpSpLocks/>
              </p:cNvGrpSpPr>
              <p:nvPr/>
            </p:nvGrpSpPr>
            <p:grpSpPr bwMode="auto">
              <a:xfrm>
                <a:off x="6900" y="2382"/>
                <a:ext cx="528" cy="272"/>
                <a:chOff x="3168" y="192"/>
                <a:chExt cx="528" cy="672"/>
              </a:xfrm>
            </p:grpSpPr>
            <p:sp>
              <p:nvSpPr>
                <p:cNvPr id="13988" name="Line 399"/>
                <p:cNvSpPr>
                  <a:spLocks noChangeShapeType="1"/>
                </p:cNvSpPr>
                <p:nvPr/>
              </p:nvSpPr>
              <p:spPr bwMode="auto">
                <a:xfrm>
                  <a:off x="3192" y="192"/>
                  <a:ext cx="0" cy="672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989" name="Line 400"/>
                <p:cNvSpPr>
                  <a:spLocks noChangeShapeType="1"/>
                </p:cNvSpPr>
                <p:nvPr/>
              </p:nvSpPr>
              <p:spPr bwMode="auto">
                <a:xfrm>
                  <a:off x="3168" y="192"/>
                  <a:ext cx="528" cy="96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990" name="Line 401"/>
                <p:cNvSpPr>
                  <a:spLocks noChangeShapeType="1"/>
                </p:cNvSpPr>
                <p:nvPr/>
              </p:nvSpPr>
              <p:spPr bwMode="auto">
                <a:xfrm flipV="1">
                  <a:off x="3168" y="480"/>
                  <a:ext cx="528" cy="96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991" name="Line 402"/>
                <p:cNvSpPr>
                  <a:spLocks noChangeShapeType="1"/>
                </p:cNvSpPr>
                <p:nvPr/>
              </p:nvSpPr>
              <p:spPr bwMode="auto">
                <a:xfrm>
                  <a:off x="3668" y="28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3987" name="Freeform 403"/>
              <p:cNvSpPr>
                <a:spLocks/>
              </p:cNvSpPr>
              <p:nvPr/>
            </p:nvSpPr>
            <p:spPr bwMode="auto">
              <a:xfrm>
                <a:off x="6922" y="2388"/>
                <a:ext cx="469" cy="148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58 h 159"/>
                  <a:gd name="T4" fmla="*/ 232136 w 291"/>
                  <a:gd name="T5" fmla="*/ 42 h 159"/>
                  <a:gd name="T6" fmla="*/ 232136 w 291"/>
                  <a:gd name="T7" fmla="*/ 15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13985" name="Text Box 40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1780353" y="4639472"/>
              <a:ext cx="215272" cy="78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36600"/>
              <a:r>
                <a:rPr lang="ru-RU" sz="600" b="1">
                  <a:latin typeface="Times New Roman" pitchFamily="18" charset="0"/>
                  <a:cs typeface="Arial" charset="0"/>
                </a:rPr>
                <a:t>ПЧ-44</a:t>
              </a:r>
            </a:p>
          </p:txBody>
        </p:sp>
      </p:grpSp>
      <p:sp>
        <p:nvSpPr>
          <p:cNvPr id="13318" name="Rectangle 423"/>
          <p:cNvSpPr>
            <a:spLocks noChangeArrowheads="1"/>
          </p:cNvSpPr>
          <p:nvPr/>
        </p:nvSpPr>
        <p:spPr bwMode="auto">
          <a:xfrm>
            <a:off x="939800" y="2938463"/>
            <a:ext cx="601663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>
                <a:cs typeface="Times New Roman" pitchFamily="18" charset="0"/>
              </a:rPr>
              <a:t>ПОО, ОЭ</a:t>
            </a:r>
          </a:p>
        </p:txBody>
      </p:sp>
      <p:sp>
        <p:nvSpPr>
          <p:cNvPr id="13319" name="Rectangle 425"/>
          <p:cNvSpPr>
            <a:spLocks noChangeArrowheads="1"/>
          </p:cNvSpPr>
          <p:nvPr/>
        </p:nvSpPr>
        <p:spPr bwMode="auto">
          <a:xfrm>
            <a:off x="939800" y="1660525"/>
            <a:ext cx="2063750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/>
              <a:t>Добровольная пожарная охрана</a:t>
            </a:r>
          </a:p>
        </p:txBody>
      </p:sp>
      <p:sp>
        <p:nvSpPr>
          <p:cNvPr id="13320" name="Rectangle 426"/>
          <p:cNvSpPr>
            <a:spLocks noChangeArrowheads="1"/>
          </p:cNvSpPr>
          <p:nvPr/>
        </p:nvSpPr>
        <p:spPr bwMode="auto">
          <a:xfrm>
            <a:off x="939800" y="1382713"/>
            <a:ext cx="2124075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/>
              <a:t>Ведомственная пожарная охрана</a:t>
            </a:r>
          </a:p>
        </p:txBody>
      </p:sp>
      <p:sp>
        <p:nvSpPr>
          <p:cNvPr id="13321" name="Rectangle 428"/>
          <p:cNvSpPr>
            <a:spLocks noChangeArrowheads="1"/>
          </p:cNvSpPr>
          <p:nvPr/>
        </p:nvSpPr>
        <p:spPr bwMode="auto">
          <a:xfrm>
            <a:off x="939800" y="2505075"/>
            <a:ext cx="25384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>
                <a:cs typeface="Times New Roman" pitchFamily="18" charset="0"/>
              </a:rPr>
              <a:t>Федеральная противопожарная служба</a:t>
            </a:r>
          </a:p>
        </p:txBody>
      </p:sp>
      <p:sp>
        <p:nvSpPr>
          <p:cNvPr id="13322" name="Rectangle 430"/>
          <p:cNvSpPr>
            <a:spLocks noChangeArrowheads="1"/>
          </p:cNvSpPr>
          <p:nvPr/>
        </p:nvSpPr>
        <p:spPr bwMode="auto">
          <a:xfrm>
            <a:off x="939800" y="3757613"/>
            <a:ext cx="19605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en-US" sz="1100">
                <a:cs typeface="Times New Roman" pitchFamily="18" charset="0"/>
              </a:rPr>
              <a:t>- </a:t>
            </a:r>
            <a:r>
              <a:rPr lang="ru-RU" sz="1100">
                <a:cs typeface="Times New Roman" pitchFamily="18" charset="0"/>
              </a:rPr>
              <a:t>Социально значимый объект</a:t>
            </a:r>
          </a:p>
        </p:txBody>
      </p:sp>
      <p:grpSp>
        <p:nvGrpSpPr>
          <p:cNvPr id="13323" name="Group 431"/>
          <p:cNvGrpSpPr>
            <a:grpSpLocks noChangeAspect="1"/>
          </p:cNvGrpSpPr>
          <p:nvPr/>
        </p:nvGrpSpPr>
        <p:grpSpPr bwMode="auto">
          <a:xfrm>
            <a:off x="174625" y="2806700"/>
            <a:ext cx="565150" cy="388938"/>
            <a:chOff x="4262" y="3704"/>
            <a:chExt cx="182" cy="97"/>
          </a:xfrm>
        </p:grpSpPr>
        <p:sp>
          <p:nvSpPr>
            <p:cNvPr id="13881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3882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13982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83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883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13971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13976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13980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81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977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13978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79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13972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13973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974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975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13884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13962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13967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13968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13969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70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13963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13964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965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966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13885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13886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13957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958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959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960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961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3887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13892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13953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54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55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56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893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13949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50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51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52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894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13945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46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47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48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895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13941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42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43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44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896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13937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38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39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40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897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13933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34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35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36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898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13929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30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31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32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899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13925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26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27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28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900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13921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22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23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24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901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13917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18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19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20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902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13913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14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15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16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903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13909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10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11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12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904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13905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06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07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908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13888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13889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890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891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3324" name="Группа 278"/>
          <p:cNvGrpSpPr>
            <a:grpSpLocks/>
          </p:cNvGrpSpPr>
          <p:nvPr/>
        </p:nvGrpSpPr>
        <p:grpSpPr bwMode="auto">
          <a:xfrm>
            <a:off x="344488" y="2292350"/>
            <a:ext cx="338137" cy="296863"/>
            <a:chOff x="6000750" y="5189915"/>
            <a:chExt cx="273049" cy="253188"/>
          </a:xfrm>
        </p:grpSpPr>
        <p:grpSp>
          <p:nvGrpSpPr>
            <p:cNvPr id="13875" name="Group 537"/>
            <p:cNvGrpSpPr>
              <a:grpSpLocks/>
            </p:cNvGrpSpPr>
            <p:nvPr/>
          </p:nvGrpSpPr>
          <p:grpSpPr bwMode="auto">
            <a:xfrm>
              <a:off x="6000750" y="5189915"/>
              <a:ext cx="273049" cy="253188"/>
              <a:chOff x="3168" y="192"/>
              <a:chExt cx="528" cy="672"/>
            </a:xfrm>
          </p:grpSpPr>
          <p:sp>
            <p:nvSpPr>
              <p:cNvPr id="13877" name="Line 538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13878" name="Line 53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13879" name="Line 540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13880" name="Line 541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</p:grpSp>
        <p:sp>
          <p:nvSpPr>
            <p:cNvPr id="13876" name="Text Box 543"/>
            <p:cNvSpPr txBox="1">
              <a:spLocks noChangeArrowheads="1"/>
            </p:cNvSpPr>
            <p:nvPr/>
          </p:nvSpPr>
          <p:spPr bwMode="auto">
            <a:xfrm>
              <a:off x="6038850" y="5219261"/>
              <a:ext cx="189533" cy="91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defTabSz="736600"/>
              <a:r>
                <a:rPr lang="ru-RU" sz="700" b="1">
                  <a:latin typeface="Times New Roman" pitchFamily="18" charset="0"/>
                  <a:cs typeface="Arial" charset="0"/>
                </a:rPr>
                <a:t>МПО</a:t>
              </a:r>
            </a:p>
          </p:txBody>
        </p:sp>
      </p:grpSp>
      <p:sp>
        <p:nvSpPr>
          <p:cNvPr id="13325" name="Text Box 544"/>
          <p:cNvSpPr txBox="1">
            <a:spLocks noChangeArrowheads="1"/>
          </p:cNvSpPr>
          <p:nvPr/>
        </p:nvSpPr>
        <p:spPr bwMode="auto">
          <a:xfrm>
            <a:off x="844550" y="1922463"/>
            <a:ext cx="2514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6" rIns="91371" bIns="45686">
            <a:spAutoFit/>
          </a:bodyPr>
          <a:lstStyle/>
          <a:p>
            <a:pPr defTabSz="911225" eaLnBrk="1" hangingPunct="1"/>
            <a:r>
              <a:rPr lang="ru-RU" sz="1100" b="1">
                <a:latin typeface="Times New Roman" pitchFamily="18" charset="0"/>
              </a:rPr>
              <a:t>Противопожарная</a:t>
            </a:r>
            <a:r>
              <a:rPr lang="ru-RU" sz="1200" b="1">
                <a:latin typeface="Times New Roman" pitchFamily="18" charset="0"/>
              </a:rPr>
              <a:t> служба </a:t>
            </a:r>
            <a:r>
              <a:rPr lang="ru-RU" sz="1100" b="1">
                <a:latin typeface="Times New Roman" pitchFamily="18" charset="0"/>
              </a:rPr>
              <a:t>субъекта</a:t>
            </a:r>
          </a:p>
        </p:txBody>
      </p:sp>
      <p:sp>
        <p:nvSpPr>
          <p:cNvPr id="13326" name="Rectangle 557"/>
          <p:cNvSpPr>
            <a:spLocks noChangeArrowheads="1"/>
          </p:cNvSpPr>
          <p:nvPr/>
        </p:nvSpPr>
        <p:spPr bwMode="auto">
          <a:xfrm>
            <a:off x="939800" y="3267075"/>
            <a:ext cx="1873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/>
              <a:t>Лечебные учреждения</a:t>
            </a:r>
          </a:p>
          <a:p>
            <a:pPr defTabSz="911225"/>
            <a:r>
              <a:rPr lang="ru-RU" sz="1100"/>
              <a:t> (наименование, кол-во коек)</a:t>
            </a:r>
          </a:p>
        </p:txBody>
      </p:sp>
      <p:grpSp>
        <p:nvGrpSpPr>
          <p:cNvPr id="13327" name="Group 560"/>
          <p:cNvGrpSpPr>
            <a:grpSpLocks/>
          </p:cNvGrpSpPr>
          <p:nvPr/>
        </p:nvGrpSpPr>
        <p:grpSpPr bwMode="auto">
          <a:xfrm>
            <a:off x="279400" y="4094163"/>
            <a:ext cx="360363" cy="304800"/>
            <a:chOff x="4032" y="3888"/>
            <a:chExt cx="192" cy="205"/>
          </a:xfrm>
        </p:grpSpPr>
        <p:sp>
          <p:nvSpPr>
            <p:cNvPr id="13873" name="Freeform 561"/>
            <p:cNvSpPr>
              <a:spLocks/>
            </p:cNvSpPr>
            <p:nvPr/>
          </p:nvSpPr>
          <p:spPr bwMode="auto">
            <a:xfrm>
              <a:off x="4088" y="3898"/>
              <a:ext cx="85" cy="195"/>
            </a:xfrm>
            <a:custGeom>
              <a:avLst/>
              <a:gdLst>
                <a:gd name="T0" fmla="*/ 467233 w 42"/>
                <a:gd name="T1" fmla="*/ 0 h 84"/>
                <a:gd name="T2" fmla="*/ 0 w 42"/>
                <a:gd name="T3" fmla="*/ 5000687 h 84"/>
                <a:gd name="T4" fmla="*/ 811653 w 42"/>
                <a:gd name="T5" fmla="*/ 3985879 h 84"/>
                <a:gd name="T6" fmla="*/ 189107 w 42"/>
                <a:gd name="T7" fmla="*/ 11099456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84"/>
                <a:gd name="T14" fmla="*/ 42 w 42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84">
                  <a:moveTo>
                    <a:pt x="24" y="0"/>
                  </a:moveTo>
                  <a:lnTo>
                    <a:pt x="0" y="38"/>
                  </a:lnTo>
                  <a:lnTo>
                    <a:pt x="42" y="30"/>
                  </a:lnTo>
                  <a:lnTo>
                    <a:pt x="10" y="84"/>
                  </a:lnTo>
                </a:path>
              </a:pathLst>
            </a:custGeom>
            <a:noFill/>
            <a:ln w="19050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74" name="Oval 562"/>
            <p:cNvSpPr>
              <a:spLocks noChangeArrowheads="1"/>
            </p:cNvSpPr>
            <p:nvPr/>
          </p:nvSpPr>
          <p:spPr bwMode="auto">
            <a:xfrm>
              <a:off x="4032" y="3888"/>
              <a:ext cx="192" cy="1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328" name="Text Box 563"/>
          <p:cNvSpPr txBox="1">
            <a:spLocks noChangeArrowheads="1"/>
          </p:cNvSpPr>
          <p:nvPr/>
        </p:nvSpPr>
        <p:spPr bwMode="auto">
          <a:xfrm>
            <a:off x="820738" y="4076700"/>
            <a:ext cx="593725" cy="28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27822" tIns="63919" rIns="127822" bIns="63919">
            <a:spAutoFit/>
          </a:bodyPr>
          <a:lstStyle/>
          <a:p>
            <a:pPr defTabSz="1277938" eaLnBrk="1" hangingPunct="1"/>
            <a:r>
              <a:rPr lang="en-US" sz="1000" b="1">
                <a:latin typeface="Times New Roman" pitchFamily="18" charset="0"/>
                <a:cs typeface="Arial" charset="0"/>
              </a:rPr>
              <a:t>- </a:t>
            </a:r>
            <a:r>
              <a:rPr lang="ru-RU" sz="1000" b="1">
                <a:latin typeface="Times New Roman" pitchFamily="18" charset="0"/>
                <a:cs typeface="Arial" charset="0"/>
              </a:rPr>
              <a:t>ГЭС</a:t>
            </a:r>
          </a:p>
        </p:txBody>
      </p:sp>
      <p:grpSp>
        <p:nvGrpSpPr>
          <p:cNvPr id="13329" name="Group 697"/>
          <p:cNvGrpSpPr>
            <a:grpSpLocks/>
          </p:cNvGrpSpPr>
          <p:nvPr/>
        </p:nvGrpSpPr>
        <p:grpSpPr bwMode="auto">
          <a:xfrm>
            <a:off x="349250" y="2008188"/>
            <a:ext cx="355600" cy="295275"/>
            <a:chOff x="131" y="5457"/>
            <a:chExt cx="224" cy="186"/>
          </a:xfrm>
        </p:grpSpPr>
        <p:sp>
          <p:nvSpPr>
            <p:cNvPr id="13870" name="Freeform 698"/>
            <p:cNvSpPr>
              <a:spLocks/>
            </p:cNvSpPr>
            <p:nvPr/>
          </p:nvSpPr>
          <p:spPr bwMode="auto">
            <a:xfrm>
              <a:off x="137" y="5457"/>
              <a:ext cx="218" cy="11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5 w 291"/>
                <a:gd name="T5" fmla="*/ 1 h 159"/>
                <a:gd name="T6" fmla="*/ 5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3871" name="Text Box 699"/>
            <p:cNvSpPr txBox="1">
              <a:spLocks noChangeArrowheads="1"/>
            </p:cNvSpPr>
            <p:nvPr/>
          </p:nvSpPr>
          <p:spPr bwMode="auto">
            <a:xfrm>
              <a:off x="131" y="5473"/>
              <a:ext cx="181" cy="6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1031875"/>
              <a:r>
                <a:rPr lang="ru-RU" sz="700" b="1">
                  <a:latin typeface="Times New Roman" pitchFamily="18" charset="0"/>
                  <a:cs typeface="Arial" charset="0"/>
                </a:rPr>
                <a:t>ПЧ-39</a:t>
              </a:r>
            </a:p>
          </p:txBody>
        </p:sp>
        <p:sp>
          <p:nvSpPr>
            <p:cNvPr id="13872" name="Line 700"/>
            <p:cNvSpPr>
              <a:spLocks noChangeShapeType="1"/>
            </p:cNvSpPr>
            <p:nvPr/>
          </p:nvSpPr>
          <p:spPr bwMode="auto">
            <a:xfrm>
              <a:off x="131" y="5461"/>
              <a:ext cx="0" cy="18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330" name="Line 701"/>
          <p:cNvSpPr>
            <a:spLocks noChangeShapeType="1"/>
          </p:cNvSpPr>
          <p:nvPr/>
        </p:nvSpPr>
        <p:spPr bwMode="auto">
          <a:xfrm>
            <a:off x="168275" y="4605338"/>
            <a:ext cx="576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91427" tIns="45713" rIns="91427" bIns="45713"/>
          <a:lstStyle/>
          <a:p>
            <a:endParaRPr lang="ru-RU"/>
          </a:p>
        </p:txBody>
      </p:sp>
      <p:sp>
        <p:nvSpPr>
          <p:cNvPr id="13331" name="Text Box 702"/>
          <p:cNvSpPr txBox="1">
            <a:spLocks noChangeArrowheads="1"/>
          </p:cNvSpPr>
          <p:nvPr/>
        </p:nvSpPr>
        <p:spPr bwMode="auto">
          <a:xfrm>
            <a:off x="844550" y="4381500"/>
            <a:ext cx="2246313" cy="46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27822" tIns="63919" rIns="127822" bIns="63919">
            <a:spAutoFit/>
          </a:bodyPr>
          <a:lstStyle/>
          <a:p>
            <a:pPr defTabSz="1277938" eaLnBrk="1" hangingPunct="1"/>
            <a:r>
              <a:rPr lang="en-US" sz="11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100" b="1">
                <a:latin typeface="Times New Roman" pitchFamily="18" charset="0"/>
                <a:cs typeface="Times New Roman" pitchFamily="18" charset="0"/>
              </a:rPr>
              <a:t>Граница муниципального </a:t>
            </a:r>
          </a:p>
          <a:p>
            <a:pPr defTabSz="1277938"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района и пожарного гарнизона</a:t>
            </a:r>
          </a:p>
        </p:txBody>
      </p:sp>
      <p:sp>
        <p:nvSpPr>
          <p:cNvPr id="13332" name="Rectangle 427"/>
          <p:cNvSpPr>
            <a:spLocks noChangeArrowheads="1"/>
          </p:cNvSpPr>
          <p:nvPr/>
        </p:nvSpPr>
        <p:spPr bwMode="auto">
          <a:xfrm>
            <a:off x="939800" y="2246313"/>
            <a:ext cx="2211388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>
                <a:cs typeface="Times New Roman" pitchFamily="18" charset="0"/>
              </a:rPr>
              <a:t>Муниципальная пожарная охрана</a:t>
            </a:r>
          </a:p>
        </p:txBody>
      </p:sp>
      <p:grpSp>
        <p:nvGrpSpPr>
          <p:cNvPr id="13333" name="Группа 281"/>
          <p:cNvGrpSpPr>
            <a:grpSpLocks/>
          </p:cNvGrpSpPr>
          <p:nvPr/>
        </p:nvGrpSpPr>
        <p:grpSpPr bwMode="auto">
          <a:xfrm>
            <a:off x="268288" y="3295650"/>
            <a:ext cx="539750" cy="268288"/>
            <a:chOff x="2548722" y="6171025"/>
            <a:chExt cx="435778" cy="229775"/>
          </a:xfrm>
        </p:grpSpPr>
        <p:sp>
          <p:nvSpPr>
            <p:cNvPr id="13862" name="Rectangle 597"/>
            <p:cNvSpPr>
              <a:spLocks noChangeArrowheads="1"/>
            </p:cNvSpPr>
            <p:nvPr/>
          </p:nvSpPr>
          <p:spPr bwMode="auto">
            <a:xfrm>
              <a:off x="2794000" y="6171025"/>
              <a:ext cx="190500" cy="229775"/>
            </a:xfrm>
            <a:prstGeom prst="rect">
              <a:avLst/>
            </a:prstGeom>
            <a:solidFill>
              <a:schemeClr val="bg1">
                <a:alpha val="38823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10492" tIns="10492" rIns="10492" bIns="10492"/>
            <a:lstStyle/>
            <a:p>
              <a:pPr algn="ctr" defTabSz="911225"/>
              <a:r>
                <a:rPr lang="ru-RU" sz="800" u="sng">
                  <a:cs typeface="Times New Roman" pitchFamily="18" charset="0"/>
                </a:rPr>
                <a:t>УБ</a:t>
              </a:r>
            </a:p>
            <a:p>
              <a:pPr algn="ctr" defTabSz="911225"/>
              <a:r>
                <a:rPr lang="ru-RU" sz="800">
                  <a:cs typeface="Times New Roman" pitchFamily="18" charset="0"/>
                </a:rPr>
                <a:t>40</a:t>
              </a:r>
            </a:p>
          </p:txBody>
        </p:sp>
        <p:grpSp>
          <p:nvGrpSpPr>
            <p:cNvPr id="13863" name="Group 599"/>
            <p:cNvGrpSpPr>
              <a:grpSpLocks/>
            </p:cNvGrpSpPr>
            <p:nvPr/>
          </p:nvGrpSpPr>
          <p:grpSpPr bwMode="auto">
            <a:xfrm>
              <a:off x="2548722" y="6177034"/>
              <a:ext cx="226419" cy="206310"/>
              <a:chOff x="0" y="1"/>
              <a:chExt cx="20000" cy="19999"/>
            </a:xfrm>
          </p:grpSpPr>
          <p:sp>
            <p:nvSpPr>
              <p:cNvPr id="13864" name="Rectangle 600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65" name="Line 601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66" name="Line 602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3867" name="Group 603"/>
              <p:cNvGrpSpPr>
                <a:grpSpLocks/>
              </p:cNvGrpSpPr>
              <p:nvPr/>
            </p:nvGrpSpPr>
            <p:grpSpPr bwMode="auto">
              <a:xfrm>
                <a:off x="8961" y="3009"/>
                <a:ext cx="2336" cy="3408"/>
                <a:chOff x="-1" y="0"/>
                <a:chExt cx="20002" cy="20000"/>
              </a:xfrm>
            </p:grpSpPr>
            <p:sp>
              <p:nvSpPr>
                <p:cNvPr id="13868" name="Line 604"/>
                <p:cNvSpPr>
                  <a:spLocks noChangeShapeType="1"/>
                </p:cNvSpPr>
                <p:nvPr/>
              </p:nvSpPr>
              <p:spPr bwMode="auto">
                <a:xfrm>
                  <a:off x="9649" y="0"/>
                  <a:ext cx="137" cy="200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869" name="Line 605"/>
                <p:cNvSpPr>
                  <a:spLocks noChangeShapeType="1"/>
                </p:cNvSpPr>
                <p:nvPr/>
              </p:nvSpPr>
              <p:spPr bwMode="auto">
                <a:xfrm>
                  <a:off x="-1" y="11585"/>
                  <a:ext cx="20002" cy="1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13334" name="Text Box 127"/>
          <p:cNvSpPr txBox="1">
            <a:spLocks noChangeArrowheads="1"/>
          </p:cNvSpPr>
          <p:nvPr/>
        </p:nvSpPr>
        <p:spPr bwMode="auto">
          <a:xfrm>
            <a:off x="814388" y="4837113"/>
            <a:ext cx="21431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791" tIns="63904" rIns="127791" bIns="63904">
            <a:spAutoFit/>
          </a:bodyPr>
          <a:lstStyle/>
          <a:p>
            <a:pPr marL="87313" indent="-87313" defTabSz="1277938"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- Химически опасные объекты</a:t>
            </a:r>
          </a:p>
        </p:txBody>
      </p:sp>
      <p:pic>
        <p:nvPicPr>
          <p:cNvPr id="13335" name="Picture 288" descr="C:\Documents and Settings\99001\Рабочий стол\Символы_опасности_files\80px-WMD-chem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3" y="4833938"/>
            <a:ext cx="3952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6" name="Text Box 87"/>
          <p:cNvSpPr txBox="1">
            <a:spLocks noChangeArrowheads="1"/>
          </p:cNvSpPr>
          <p:nvPr/>
        </p:nvSpPr>
        <p:spPr bwMode="auto">
          <a:xfrm>
            <a:off x="830263" y="5141913"/>
            <a:ext cx="22145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4" tIns="64002" rIns="128004" bIns="64002">
            <a:spAutoFit/>
          </a:bodyPr>
          <a:lstStyle/>
          <a:p>
            <a:pPr marL="88900" indent="-88900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- хранилище АХОВ (тип вещества, количество тонн)</a:t>
            </a:r>
          </a:p>
        </p:txBody>
      </p:sp>
      <p:sp>
        <p:nvSpPr>
          <p:cNvPr id="13337" name="TextBox 264"/>
          <p:cNvSpPr txBox="1">
            <a:spLocks noChangeArrowheads="1"/>
          </p:cNvSpPr>
          <p:nvPr/>
        </p:nvSpPr>
        <p:spPr bwMode="auto">
          <a:xfrm>
            <a:off x="234950" y="5246688"/>
            <a:ext cx="439738" cy="30638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algn="ctr" eaLnBrk="1" hangingPunct="1"/>
            <a:r>
              <a:rPr lang="ru-RU" sz="700" b="1" u="sng">
                <a:latin typeface="Times New Roman" pitchFamily="18" charset="0"/>
              </a:rPr>
              <a:t>ХЛОР</a:t>
            </a:r>
          </a:p>
          <a:p>
            <a:pPr algn="ctr" eaLnBrk="1" hangingPunct="1"/>
            <a:r>
              <a:rPr lang="ru-RU" sz="700" b="1">
                <a:latin typeface="Times New Roman" pitchFamily="18" charset="0"/>
              </a:rPr>
              <a:t>0,4/0,4</a:t>
            </a:r>
          </a:p>
        </p:txBody>
      </p:sp>
      <p:grpSp>
        <p:nvGrpSpPr>
          <p:cNvPr id="13338" name="Группа 81"/>
          <p:cNvGrpSpPr>
            <a:grpSpLocks/>
          </p:cNvGrpSpPr>
          <p:nvPr/>
        </p:nvGrpSpPr>
        <p:grpSpPr bwMode="auto">
          <a:xfrm>
            <a:off x="196850" y="5683250"/>
            <a:ext cx="576263" cy="198438"/>
            <a:chOff x="9839134" y="6812696"/>
            <a:chExt cx="888390" cy="318049"/>
          </a:xfrm>
        </p:grpSpPr>
        <p:grpSp>
          <p:nvGrpSpPr>
            <p:cNvPr id="13851" name="Group 11351"/>
            <p:cNvGrpSpPr>
              <a:grpSpLocks/>
            </p:cNvGrpSpPr>
            <p:nvPr/>
          </p:nvGrpSpPr>
          <p:grpSpPr bwMode="auto">
            <a:xfrm>
              <a:off x="9853876" y="6812696"/>
              <a:ext cx="484978" cy="289307"/>
              <a:chOff x="3311" y="3209"/>
              <a:chExt cx="250" cy="155"/>
            </a:xfrm>
          </p:grpSpPr>
          <p:grpSp>
            <p:nvGrpSpPr>
              <p:cNvPr id="13856" name="Group 11352"/>
              <p:cNvGrpSpPr>
                <a:grpSpLocks/>
              </p:cNvGrpSpPr>
              <p:nvPr/>
            </p:nvGrpSpPr>
            <p:grpSpPr bwMode="auto">
              <a:xfrm>
                <a:off x="3311" y="3209"/>
                <a:ext cx="125" cy="155"/>
                <a:chOff x="3311" y="3209"/>
                <a:chExt cx="125" cy="155"/>
              </a:xfrm>
            </p:grpSpPr>
            <p:sp>
              <p:nvSpPr>
                <p:cNvPr id="13860" name="Freeform 11353"/>
                <p:cNvSpPr>
                  <a:spLocks/>
                </p:cNvSpPr>
                <p:nvPr/>
              </p:nvSpPr>
              <p:spPr bwMode="auto">
                <a:xfrm>
                  <a:off x="3311" y="3209"/>
                  <a:ext cx="125" cy="153"/>
                </a:xfrm>
                <a:custGeom>
                  <a:avLst/>
                  <a:gdLst>
                    <a:gd name="T0" fmla="*/ 0 w 1147"/>
                    <a:gd name="T1" fmla="*/ 0 h 1333"/>
                    <a:gd name="T2" fmla="*/ 0 w 1147"/>
                    <a:gd name="T3" fmla="*/ 0 h 1333"/>
                    <a:gd name="T4" fmla="*/ 0 w 1147"/>
                    <a:gd name="T5" fmla="*/ 0 h 1333"/>
                    <a:gd name="T6" fmla="*/ 0 w 1147"/>
                    <a:gd name="T7" fmla="*/ 0 h 13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7"/>
                    <a:gd name="T13" fmla="*/ 0 h 1333"/>
                    <a:gd name="T14" fmla="*/ 1147 w 1147"/>
                    <a:gd name="T15" fmla="*/ 1333 h 13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7" h="1333">
                      <a:moveTo>
                        <a:pt x="1147" y="0"/>
                      </a:moveTo>
                      <a:cubicBezTo>
                        <a:pt x="514" y="0"/>
                        <a:pt x="0" y="597"/>
                        <a:pt x="0" y="1333"/>
                      </a:cubicBezTo>
                      <a:lnTo>
                        <a:pt x="1147" y="1333"/>
                      </a:lnTo>
                      <a:lnTo>
                        <a:pt x="114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  <p:sp>
              <p:nvSpPr>
                <p:cNvPr id="13861" name="Freeform 11354"/>
                <p:cNvSpPr>
                  <a:spLocks/>
                </p:cNvSpPr>
                <p:nvPr/>
              </p:nvSpPr>
              <p:spPr bwMode="auto">
                <a:xfrm>
                  <a:off x="3311" y="3211"/>
                  <a:ext cx="125" cy="153"/>
                </a:xfrm>
                <a:custGeom>
                  <a:avLst/>
                  <a:gdLst>
                    <a:gd name="T0" fmla="*/ 125 w 125"/>
                    <a:gd name="T1" fmla="*/ 0 h 153"/>
                    <a:gd name="T2" fmla="*/ 0 w 125"/>
                    <a:gd name="T3" fmla="*/ 153 h 153"/>
                    <a:gd name="T4" fmla="*/ 0 60000 65536"/>
                    <a:gd name="T5" fmla="*/ 0 60000 65536"/>
                    <a:gd name="T6" fmla="*/ 0 w 125"/>
                    <a:gd name="T7" fmla="*/ 0 h 153"/>
                    <a:gd name="T8" fmla="*/ 125 w 125"/>
                    <a:gd name="T9" fmla="*/ 153 h 15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5" h="153">
                      <a:moveTo>
                        <a:pt x="125" y="0"/>
                      </a:moveTo>
                      <a:cubicBezTo>
                        <a:pt x="56" y="0"/>
                        <a:pt x="0" y="69"/>
                        <a:pt x="0" y="153"/>
                      </a:cubicBez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</p:grpSp>
          <p:grpSp>
            <p:nvGrpSpPr>
              <p:cNvPr id="13857" name="Group 11355"/>
              <p:cNvGrpSpPr>
                <a:grpSpLocks/>
              </p:cNvGrpSpPr>
              <p:nvPr/>
            </p:nvGrpSpPr>
            <p:grpSpPr bwMode="auto">
              <a:xfrm>
                <a:off x="3436" y="3209"/>
                <a:ext cx="125" cy="155"/>
                <a:chOff x="3436" y="3209"/>
                <a:chExt cx="125" cy="155"/>
              </a:xfrm>
            </p:grpSpPr>
            <p:sp>
              <p:nvSpPr>
                <p:cNvPr id="13858" name="Freeform 11356"/>
                <p:cNvSpPr>
                  <a:spLocks/>
                </p:cNvSpPr>
                <p:nvPr/>
              </p:nvSpPr>
              <p:spPr bwMode="auto">
                <a:xfrm>
                  <a:off x="3436" y="3209"/>
                  <a:ext cx="125" cy="153"/>
                </a:xfrm>
                <a:custGeom>
                  <a:avLst/>
                  <a:gdLst>
                    <a:gd name="T0" fmla="*/ 0 w 1147"/>
                    <a:gd name="T1" fmla="*/ 0 h 1333"/>
                    <a:gd name="T2" fmla="*/ 0 w 1147"/>
                    <a:gd name="T3" fmla="*/ 0 h 1333"/>
                    <a:gd name="T4" fmla="*/ 0 w 1147"/>
                    <a:gd name="T5" fmla="*/ 0 h 1333"/>
                    <a:gd name="T6" fmla="*/ 0 w 1147"/>
                    <a:gd name="T7" fmla="*/ 0 h 13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7"/>
                    <a:gd name="T13" fmla="*/ 0 h 1333"/>
                    <a:gd name="T14" fmla="*/ 1147 w 1147"/>
                    <a:gd name="T15" fmla="*/ 1333 h 13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7" h="1333">
                      <a:moveTo>
                        <a:pt x="0" y="0"/>
                      </a:moveTo>
                      <a:cubicBezTo>
                        <a:pt x="633" y="0"/>
                        <a:pt x="1147" y="597"/>
                        <a:pt x="1147" y="1333"/>
                      </a:cubicBezTo>
                      <a:lnTo>
                        <a:pt x="0" y="13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  <p:sp>
              <p:nvSpPr>
                <p:cNvPr id="13859" name="Freeform 11357"/>
                <p:cNvSpPr>
                  <a:spLocks/>
                </p:cNvSpPr>
                <p:nvPr/>
              </p:nvSpPr>
              <p:spPr bwMode="auto">
                <a:xfrm>
                  <a:off x="3436" y="3211"/>
                  <a:ext cx="125" cy="153"/>
                </a:xfrm>
                <a:custGeom>
                  <a:avLst/>
                  <a:gdLst>
                    <a:gd name="T0" fmla="*/ 0 w 125"/>
                    <a:gd name="T1" fmla="*/ 0 h 153"/>
                    <a:gd name="T2" fmla="*/ 125 w 125"/>
                    <a:gd name="T3" fmla="*/ 153 h 153"/>
                    <a:gd name="T4" fmla="*/ 0 60000 65536"/>
                    <a:gd name="T5" fmla="*/ 0 60000 65536"/>
                    <a:gd name="T6" fmla="*/ 0 w 125"/>
                    <a:gd name="T7" fmla="*/ 0 h 153"/>
                    <a:gd name="T8" fmla="*/ 125 w 125"/>
                    <a:gd name="T9" fmla="*/ 153 h 15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5" h="153">
                      <a:moveTo>
                        <a:pt x="0" y="0"/>
                      </a:moveTo>
                      <a:cubicBezTo>
                        <a:pt x="69" y="0"/>
                        <a:pt x="125" y="69"/>
                        <a:pt x="125" y="153"/>
                      </a:cubicBez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3852" name="Group 11358"/>
            <p:cNvGrpSpPr>
              <a:grpSpLocks/>
            </p:cNvGrpSpPr>
            <p:nvPr/>
          </p:nvGrpSpPr>
          <p:grpSpPr bwMode="auto">
            <a:xfrm>
              <a:off x="9839134" y="6906213"/>
              <a:ext cx="888390" cy="224532"/>
              <a:chOff x="82" y="4408"/>
              <a:chExt cx="460" cy="154"/>
            </a:xfrm>
          </p:grpSpPr>
          <p:sp>
            <p:nvSpPr>
              <p:cNvPr id="13853" name="Line 11359"/>
              <p:cNvSpPr>
                <a:spLocks noChangeShapeType="1"/>
              </p:cNvSpPr>
              <p:nvPr/>
            </p:nvSpPr>
            <p:spPr bwMode="auto">
              <a:xfrm>
                <a:off x="82" y="4552"/>
                <a:ext cx="460" cy="1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54" name="Rectangle 11360"/>
              <p:cNvSpPr>
                <a:spLocks noChangeArrowheads="1"/>
              </p:cNvSpPr>
              <p:nvPr/>
            </p:nvSpPr>
            <p:spPr bwMode="auto">
              <a:xfrm>
                <a:off x="353" y="4427"/>
                <a:ext cx="164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1477963"/>
                <a:r>
                  <a:rPr lang="ru-RU" sz="800">
                    <a:solidFill>
                      <a:srgbClr val="000000"/>
                    </a:solidFill>
                    <a:cs typeface="Arial" charset="0"/>
                  </a:rPr>
                  <a:t>2000</a:t>
                </a:r>
                <a:endParaRPr lang="ru-RU" sz="1400">
                  <a:cs typeface="Arial" charset="0"/>
                </a:endParaRPr>
              </a:p>
            </p:txBody>
          </p:sp>
          <p:sp>
            <p:nvSpPr>
              <p:cNvPr id="13855" name="Rectangle 11361"/>
              <p:cNvSpPr>
                <a:spLocks noChangeArrowheads="1"/>
              </p:cNvSpPr>
              <p:nvPr/>
            </p:nvSpPr>
            <p:spPr bwMode="auto">
              <a:xfrm>
                <a:off x="122" y="4408"/>
                <a:ext cx="200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1477963"/>
                <a:r>
                  <a:rPr lang="ru-RU" sz="800">
                    <a:solidFill>
                      <a:srgbClr val="000000"/>
                    </a:solidFill>
                    <a:cs typeface="Arial" charset="0"/>
                  </a:rPr>
                  <a:t>ХИМ</a:t>
                </a:r>
                <a:endParaRPr lang="ru-RU" sz="800">
                  <a:cs typeface="Arial" charset="0"/>
                </a:endParaRPr>
              </a:p>
            </p:txBody>
          </p:sp>
        </p:grpSp>
      </p:grpSp>
      <p:sp>
        <p:nvSpPr>
          <p:cNvPr id="13339" name="Rectangle 11363"/>
          <p:cNvSpPr>
            <a:spLocks noChangeArrowheads="1"/>
          </p:cNvSpPr>
          <p:nvPr/>
        </p:nvSpPr>
        <p:spPr bwMode="auto">
          <a:xfrm>
            <a:off x="950913" y="5576888"/>
            <a:ext cx="2184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90488" indent="-90488" defTabSz="1477963"/>
            <a:r>
              <a:rPr lang="ru-RU" sz="1100">
                <a:solidFill>
                  <a:srgbClr val="000000"/>
                </a:solidFill>
                <a:cs typeface="Times New Roman" pitchFamily="18" charset="0"/>
              </a:rPr>
              <a:t>- склад средств РХЗ с указанием их количества в тоннах</a:t>
            </a:r>
          </a:p>
        </p:txBody>
      </p:sp>
      <p:sp>
        <p:nvSpPr>
          <p:cNvPr id="13340" name="Text Box 127"/>
          <p:cNvSpPr txBox="1">
            <a:spLocks noChangeArrowheads="1"/>
          </p:cNvSpPr>
          <p:nvPr/>
        </p:nvSpPr>
        <p:spPr bwMode="auto">
          <a:xfrm>
            <a:off x="822325" y="5938838"/>
            <a:ext cx="21431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791" tIns="63904" rIns="127791" bIns="63904">
            <a:spAutoFit/>
          </a:bodyPr>
          <a:lstStyle/>
          <a:p>
            <a:pPr marL="87313" indent="-87313" defTabSz="1277938"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- Биологически опасные объекты</a:t>
            </a:r>
          </a:p>
        </p:txBody>
      </p:sp>
      <p:pic>
        <p:nvPicPr>
          <p:cNvPr id="13341" name="Picture 352" descr="C:\Documents and Settings\99001\Рабочий стол\Символы_опасности_files\80px-Biohazar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5984875"/>
            <a:ext cx="376238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42" name="Group 295"/>
          <p:cNvGrpSpPr>
            <a:grpSpLocks/>
          </p:cNvGrpSpPr>
          <p:nvPr/>
        </p:nvGrpSpPr>
        <p:grpSpPr bwMode="auto">
          <a:xfrm rot="2225729">
            <a:off x="233363" y="6719888"/>
            <a:ext cx="582612" cy="130175"/>
            <a:chOff x="2555" y="4386"/>
            <a:chExt cx="451" cy="122"/>
          </a:xfrm>
        </p:grpSpPr>
        <p:sp>
          <p:nvSpPr>
            <p:cNvPr id="13847" name="Rectangle 296"/>
            <p:cNvSpPr>
              <a:spLocks noChangeArrowheads="1"/>
            </p:cNvSpPr>
            <p:nvPr/>
          </p:nvSpPr>
          <p:spPr bwMode="auto">
            <a:xfrm rot="-2184025">
              <a:off x="2572" y="4419"/>
              <a:ext cx="418" cy="56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</p:spPr>
          <p:txBody>
            <a:bodyPr lIns="91068" tIns="45549" rIns="91068" bIns="45549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13848" name="Line 297"/>
            <p:cNvSpPr>
              <a:spLocks noChangeShapeType="1"/>
            </p:cNvSpPr>
            <p:nvPr/>
          </p:nvSpPr>
          <p:spPr bwMode="auto">
            <a:xfrm rot="-2184025">
              <a:off x="2555" y="4424"/>
              <a:ext cx="41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49" name="Line 298"/>
            <p:cNvSpPr>
              <a:spLocks noChangeShapeType="1"/>
            </p:cNvSpPr>
            <p:nvPr/>
          </p:nvSpPr>
          <p:spPr bwMode="auto">
            <a:xfrm rot="-2184025">
              <a:off x="2588" y="4467"/>
              <a:ext cx="418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50" name="Oval 299"/>
            <p:cNvSpPr>
              <a:spLocks noChangeArrowheads="1"/>
            </p:cNvSpPr>
            <p:nvPr/>
          </p:nvSpPr>
          <p:spPr bwMode="auto">
            <a:xfrm rot="-2184025">
              <a:off x="2719" y="4386"/>
              <a:ext cx="124" cy="122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91068" tIns="45549" rIns="91068" bIns="45549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13343" name="Group 68"/>
          <p:cNvGrpSpPr>
            <a:grpSpLocks/>
          </p:cNvGrpSpPr>
          <p:nvPr/>
        </p:nvGrpSpPr>
        <p:grpSpPr bwMode="auto">
          <a:xfrm>
            <a:off x="222250" y="6351588"/>
            <a:ext cx="468313" cy="287337"/>
            <a:chOff x="691" y="2698"/>
            <a:chExt cx="548" cy="304"/>
          </a:xfrm>
        </p:grpSpPr>
        <p:grpSp>
          <p:nvGrpSpPr>
            <p:cNvPr id="13821" name="Group 69"/>
            <p:cNvGrpSpPr>
              <a:grpSpLocks/>
            </p:cNvGrpSpPr>
            <p:nvPr/>
          </p:nvGrpSpPr>
          <p:grpSpPr bwMode="auto">
            <a:xfrm>
              <a:off x="691" y="2823"/>
              <a:ext cx="273" cy="179"/>
              <a:chOff x="0" y="1"/>
              <a:chExt cx="20000" cy="19999"/>
            </a:xfrm>
          </p:grpSpPr>
          <p:grpSp>
            <p:nvGrpSpPr>
              <p:cNvPr id="13837" name="Group 70"/>
              <p:cNvGrpSpPr>
                <a:grpSpLocks/>
              </p:cNvGrpSpPr>
              <p:nvPr/>
            </p:nvGrpSpPr>
            <p:grpSpPr bwMode="auto">
              <a:xfrm>
                <a:off x="3007" y="1"/>
                <a:ext cx="14014" cy="19999"/>
                <a:chOff x="0" y="1"/>
                <a:chExt cx="20000" cy="19999"/>
              </a:xfrm>
            </p:grpSpPr>
            <p:grpSp>
              <p:nvGrpSpPr>
                <p:cNvPr id="13840" name="Group 71"/>
                <p:cNvGrpSpPr>
                  <a:grpSpLocks/>
                </p:cNvGrpSpPr>
                <p:nvPr/>
              </p:nvGrpSpPr>
              <p:grpSpPr bwMode="auto">
                <a:xfrm>
                  <a:off x="0" y="1"/>
                  <a:ext cx="20000" cy="18838"/>
                  <a:chOff x="0" y="2"/>
                  <a:chExt cx="20000" cy="19998"/>
                </a:xfrm>
              </p:grpSpPr>
              <p:sp>
                <p:nvSpPr>
                  <p:cNvPr id="13842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560"/>
                    <a:ext cx="20000" cy="1744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5306" tIns="32653" rIns="65306" bIns="32653"/>
                  <a:lstStyle/>
                  <a:p>
                    <a:pPr algn="ctr" defTabSz="650875"/>
                    <a:endParaRPr lang="ru-RU" sz="1900">
                      <a:cs typeface="Times New Roman" pitchFamily="18" charset="0"/>
                    </a:endParaRPr>
                  </a:p>
                </p:txBody>
              </p:sp>
              <p:sp>
                <p:nvSpPr>
                  <p:cNvPr id="13843" name="Freeform 73"/>
                  <p:cNvSpPr>
                    <a:spLocks/>
                  </p:cNvSpPr>
                  <p:nvPr/>
                </p:nvSpPr>
                <p:spPr bwMode="auto">
                  <a:xfrm>
                    <a:off x="7084" y="2"/>
                    <a:ext cx="5706" cy="3743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0" y="19747"/>
                        </a:moveTo>
                        <a:lnTo>
                          <a:pt x="0" y="0"/>
                        </a:lnTo>
                        <a:lnTo>
                          <a:pt x="19854" y="0"/>
                        </a:lnTo>
                        <a:lnTo>
                          <a:pt x="19854" y="19747"/>
                        </a:lnTo>
                      </a:path>
                    </a:pathLst>
                  </a:custGeom>
                  <a:solidFill>
                    <a:srgbClr val="FFFF00"/>
                  </a:solidFill>
                  <a:ln w="19050">
                    <a:solidFill>
                      <a:srgbClr val="FFFF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844" name="Line 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84" y="2"/>
                    <a:ext cx="40" cy="2513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845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084" y="2"/>
                    <a:ext cx="570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846" name="Line 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34" y="2"/>
                    <a:ext cx="42" cy="2513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841" name="Freeform 77"/>
                <p:cNvSpPr>
                  <a:spLocks/>
                </p:cNvSpPr>
                <p:nvPr/>
              </p:nvSpPr>
              <p:spPr bwMode="auto">
                <a:xfrm>
                  <a:off x="2833" y="17633"/>
                  <a:ext cx="14294" cy="2367"/>
                </a:xfrm>
                <a:custGeom>
                  <a:avLst/>
                  <a:gdLst>
                    <a:gd name="T0" fmla="*/ 5 w 20000"/>
                    <a:gd name="T1" fmla="*/ 0 h 20000"/>
                    <a:gd name="T2" fmla="*/ 0 w 20000"/>
                    <a:gd name="T3" fmla="*/ 0 h 20000"/>
                    <a:gd name="T4" fmla="*/ 10 w 20000"/>
                    <a:gd name="T5" fmla="*/ 0 h 20000"/>
                    <a:gd name="T6" fmla="*/ 12 w 20000"/>
                    <a:gd name="T7" fmla="*/ 0 h 20000"/>
                    <a:gd name="T8" fmla="*/ 15 w 20000"/>
                    <a:gd name="T9" fmla="*/ 0 h 20000"/>
                    <a:gd name="T10" fmla="*/ 24 w 20000"/>
                    <a:gd name="T11" fmla="*/ 0 h 20000"/>
                    <a:gd name="T12" fmla="*/ 19 w 20000"/>
                    <a:gd name="T13" fmla="*/ 0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4023" y="0"/>
                      </a:moveTo>
                      <a:lnTo>
                        <a:pt x="0" y="19623"/>
                      </a:lnTo>
                      <a:lnTo>
                        <a:pt x="7988" y="9811"/>
                      </a:lnTo>
                      <a:lnTo>
                        <a:pt x="10029" y="19623"/>
                      </a:lnTo>
                      <a:lnTo>
                        <a:pt x="12012" y="9811"/>
                      </a:lnTo>
                      <a:lnTo>
                        <a:pt x="19942" y="19623"/>
                      </a:lnTo>
                      <a:lnTo>
                        <a:pt x="15977" y="0"/>
                      </a:lnTo>
                    </a:path>
                  </a:pathLst>
                </a:cu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838" name="Rectangle 78"/>
              <p:cNvSpPr>
                <a:spLocks noChangeArrowheads="1"/>
              </p:cNvSpPr>
              <p:nvPr/>
            </p:nvSpPr>
            <p:spPr bwMode="auto">
              <a:xfrm>
                <a:off x="0" y="9376"/>
                <a:ext cx="3007" cy="2365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650875"/>
                <a:endParaRPr lang="ru-RU" sz="1900">
                  <a:cs typeface="Times New Roman" pitchFamily="18" charset="0"/>
                </a:endParaRPr>
              </a:p>
            </p:txBody>
          </p:sp>
          <p:sp>
            <p:nvSpPr>
              <p:cNvPr id="13839" name="Rectangle 79"/>
              <p:cNvSpPr>
                <a:spLocks noChangeArrowheads="1"/>
              </p:cNvSpPr>
              <p:nvPr/>
            </p:nvSpPr>
            <p:spPr bwMode="auto">
              <a:xfrm>
                <a:off x="16993" y="9376"/>
                <a:ext cx="3007" cy="2365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650875"/>
                <a:endParaRPr lang="ru-RU" sz="1900">
                  <a:cs typeface="Times New Roman" pitchFamily="18" charset="0"/>
                </a:endParaRPr>
              </a:p>
            </p:txBody>
          </p:sp>
        </p:grpSp>
        <p:grpSp>
          <p:nvGrpSpPr>
            <p:cNvPr id="13822" name="Group 80"/>
            <p:cNvGrpSpPr>
              <a:grpSpLocks/>
            </p:cNvGrpSpPr>
            <p:nvPr/>
          </p:nvGrpSpPr>
          <p:grpSpPr bwMode="auto">
            <a:xfrm>
              <a:off x="827" y="2734"/>
              <a:ext cx="412" cy="268"/>
              <a:chOff x="0" y="1"/>
              <a:chExt cx="20000" cy="19999"/>
            </a:xfrm>
          </p:grpSpPr>
          <p:grpSp>
            <p:nvGrpSpPr>
              <p:cNvPr id="13827" name="Group 81"/>
              <p:cNvGrpSpPr>
                <a:grpSpLocks/>
              </p:cNvGrpSpPr>
              <p:nvPr/>
            </p:nvGrpSpPr>
            <p:grpSpPr bwMode="auto">
              <a:xfrm>
                <a:off x="2999" y="1"/>
                <a:ext cx="14002" cy="19999"/>
                <a:chOff x="0" y="1"/>
                <a:chExt cx="20000" cy="19999"/>
              </a:xfrm>
            </p:grpSpPr>
            <p:grpSp>
              <p:nvGrpSpPr>
                <p:cNvPr id="13830" name="Group 82"/>
                <p:cNvGrpSpPr>
                  <a:grpSpLocks/>
                </p:cNvGrpSpPr>
                <p:nvPr/>
              </p:nvGrpSpPr>
              <p:grpSpPr bwMode="auto">
                <a:xfrm>
                  <a:off x="0" y="1"/>
                  <a:ext cx="20000" cy="18865"/>
                  <a:chOff x="0" y="1"/>
                  <a:chExt cx="20000" cy="19999"/>
                </a:xfrm>
              </p:grpSpPr>
              <p:sp>
                <p:nvSpPr>
                  <p:cNvPr id="13832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501"/>
                    <a:ext cx="20000" cy="17499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5306" tIns="32653" rIns="65306" bIns="32653"/>
                  <a:lstStyle/>
                  <a:p>
                    <a:pPr algn="ctr" defTabSz="650875"/>
                    <a:endParaRPr lang="ru-RU" sz="1900">
                      <a:cs typeface="Times New Roman" pitchFamily="18" charset="0"/>
                    </a:endParaRPr>
                  </a:p>
                </p:txBody>
              </p:sp>
              <p:sp>
                <p:nvSpPr>
                  <p:cNvPr id="13833" name="Freeform 84"/>
                  <p:cNvSpPr>
                    <a:spLocks/>
                  </p:cNvSpPr>
                  <p:nvPr/>
                </p:nvSpPr>
                <p:spPr bwMode="auto">
                  <a:xfrm>
                    <a:off x="7120" y="1"/>
                    <a:ext cx="5731" cy="3766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0" y="19832"/>
                        </a:moveTo>
                        <a:lnTo>
                          <a:pt x="0" y="0"/>
                        </a:lnTo>
                        <a:lnTo>
                          <a:pt x="19903" y="0"/>
                        </a:lnTo>
                        <a:lnTo>
                          <a:pt x="19903" y="19832"/>
                        </a:lnTo>
                      </a:path>
                    </a:pathLst>
                  </a:custGeom>
                  <a:solidFill>
                    <a:srgbClr val="FFFF00"/>
                  </a:solidFill>
                  <a:ln w="19050">
                    <a:solidFill>
                      <a:srgbClr val="FFFF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834" name="Line 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20" y="1"/>
                    <a:ext cx="29" cy="25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83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7120" y="1"/>
                    <a:ext cx="5731" cy="3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836" name="Line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51" y="1"/>
                    <a:ext cx="27" cy="25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831" name="Freeform 88"/>
                <p:cNvSpPr>
                  <a:spLocks/>
                </p:cNvSpPr>
                <p:nvPr/>
              </p:nvSpPr>
              <p:spPr bwMode="auto">
                <a:xfrm>
                  <a:off x="2862" y="17643"/>
                  <a:ext cx="14300" cy="2357"/>
                </a:xfrm>
                <a:custGeom>
                  <a:avLst/>
                  <a:gdLst>
                    <a:gd name="T0" fmla="*/ 5 w 20000"/>
                    <a:gd name="T1" fmla="*/ 0 h 20000"/>
                    <a:gd name="T2" fmla="*/ 0 w 20000"/>
                    <a:gd name="T3" fmla="*/ 0 h 20000"/>
                    <a:gd name="T4" fmla="*/ 10 w 20000"/>
                    <a:gd name="T5" fmla="*/ 0 h 20000"/>
                    <a:gd name="T6" fmla="*/ 12 w 20000"/>
                    <a:gd name="T7" fmla="*/ 0 h 20000"/>
                    <a:gd name="T8" fmla="*/ 15 w 20000"/>
                    <a:gd name="T9" fmla="*/ 0 h 20000"/>
                    <a:gd name="T10" fmla="*/ 24 w 20000"/>
                    <a:gd name="T11" fmla="*/ 0 h 20000"/>
                    <a:gd name="T12" fmla="*/ 19 w 20000"/>
                    <a:gd name="T13" fmla="*/ 0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4008" y="0"/>
                      </a:moveTo>
                      <a:lnTo>
                        <a:pt x="0" y="19747"/>
                      </a:lnTo>
                      <a:lnTo>
                        <a:pt x="7977" y="10127"/>
                      </a:lnTo>
                      <a:lnTo>
                        <a:pt x="10000" y="19747"/>
                      </a:lnTo>
                      <a:lnTo>
                        <a:pt x="11984" y="10127"/>
                      </a:lnTo>
                      <a:lnTo>
                        <a:pt x="19961" y="19747"/>
                      </a:lnTo>
                      <a:lnTo>
                        <a:pt x="15953" y="0"/>
                      </a:lnTo>
                    </a:path>
                  </a:pathLst>
                </a:cu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828" name="Rectangle 89"/>
              <p:cNvSpPr>
                <a:spLocks noChangeArrowheads="1"/>
              </p:cNvSpPr>
              <p:nvPr/>
            </p:nvSpPr>
            <p:spPr bwMode="auto">
              <a:xfrm>
                <a:off x="0" y="9404"/>
                <a:ext cx="3018" cy="2358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650875"/>
                <a:endParaRPr lang="ru-RU" sz="1900">
                  <a:cs typeface="Times New Roman" pitchFamily="18" charset="0"/>
                </a:endParaRPr>
              </a:p>
            </p:txBody>
          </p:sp>
          <p:sp>
            <p:nvSpPr>
              <p:cNvPr id="13829" name="Rectangle 90"/>
              <p:cNvSpPr>
                <a:spLocks noChangeArrowheads="1"/>
              </p:cNvSpPr>
              <p:nvPr/>
            </p:nvSpPr>
            <p:spPr bwMode="auto">
              <a:xfrm>
                <a:off x="16982" y="9404"/>
                <a:ext cx="3018" cy="2358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650875"/>
                <a:endParaRPr lang="ru-RU" sz="1900">
                  <a:cs typeface="Times New Roman" pitchFamily="18" charset="0"/>
                </a:endParaRPr>
              </a:p>
            </p:txBody>
          </p:sp>
        </p:grpSp>
        <p:sp>
          <p:nvSpPr>
            <p:cNvPr id="13823" name="Line 91"/>
            <p:cNvSpPr>
              <a:spLocks noChangeShapeType="1"/>
            </p:cNvSpPr>
            <p:nvPr/>
          </p:nvSpPr>
          <p:spPr bwMode="auto">
            <a:xfrm flipH="1">
              <a:off x="884" y="2698"/>
              <a:ext cx="10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24" name="Arc 92"/>
            <p:cNvSpPr>
              <a:spLocks/>
            </p:cNvSpPr>
            <p:nvPr/>
          </p:nvSpPr>
          <p:spPr bwMode="auto">
            <a:xfrm>
              <a:off x="987" y="2698"/>
              <a:ext cx="46" cy="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25" name="Arc 93"/>
            <p:cNvSpPr>
              <a:spLocks/>
            </p:cNvSpPr>
            <p:nvPr/>
          </p:nvSpPr>
          <p:spPr bwMode="auto">
            <a:xfrm flipH="1">
              <a:off x="827" y="2698"/>
              <a:ext cx="46" cy="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26" name="Line 94"/>
            <p:cNvSpPr>
              <a:spLocks noChangeShapeType="1"/>
            </p:cNvSpPr>
            <p:nvPr/>
          </p:nvSpPr>
          <p:spPr bwMode="auto">
            <a:xfrm>
              <a:off x="827" y="2734"/>
              <a:ext cx="1" cy="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344" name="TextBox 517"/>
          <p:cNvSpPr txBox="1">
            <a:spLocks noChangeArrowheads="1"/>
          </p:cNvSpPr>
          <p:nvPr/>
        </p:nvSpPr>
        <p:spPr bwMode="auto">
          <a:xfrm>
            <a:off x="898525" y="6627813"/>
            <a:ext cx="10033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/>
            <a:r>
              <a:rPr lang="en-US" sz="11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1">
                <a:latin typeface="Times New Roman" pitchFamily="18" charset="0"/>
                <a:cs typeface="Times New Roman" pitchFamily="18" charset="0"/>
              </a:rPr>
              <a:t>Газопровод</a:t>
            </a:r>
          </a:p>
        </p:txBody>
      </p:sp>
      <p:sp>
        <p:nvSpPr>
          <p:cNvPr id="13345" name="TextBox 518"/>
          <p:cNvSpPr txBox="1">
            <a:spLocks noChangeArrowheads="1"/>
          </p:cNvSpPr>
          <p:nvPr/>
        </p:nvSpPr>
        <p:spPr bwMode="auto">
          <a:xfrm>
            <a:off x="846138" y="6364288"/>
            <a:ext cx="22272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/>
            <a:r>
              <a:rPr lang="en-US" sz="11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1">
                <a:latin typeface="Times New Roman" pitchFamily="18" charset="0"/>
                <a:cs typeface="Times New Roman" pitchFamily="18" charset="0"/>
              </a:rPr>
              <a:t>Газоперерабатывающий завод</a:t>
            </a:r>
          </a:p>
        </p:txBody>
      </p:sp>
      <p:grpSp>
        <p:nvGrpSpPr>
          <p:cNvPr id="13346" name="Группа 36"/>
          <p:cNvGrpSpPr>
            <a:grpSpLocks/>
          </p:cNvGrpSpPr>
          <p:nvPr/>
        </p:nvGrpSpPr>
        <p:grpSpPr bwMode="auto">
          <a:xfrm>
            <a:off x="246063" y="7237413"/>
            <a:ext cx="577850" cy="357187"/>
            <a:chOff x="6966857" y="2514584"/>
            <a:chExt cx="856343" cy="500066"/>
          </a:xfrm>
        </p:grpSpPr>
        <p:sp>
          <p:nvSpPr>
            <p:cNvPr id="332" name="Овал 45"/>
            <p:cNvSpPr/>
            <p:nvPr/>
          </p:nvSpPr>
          <p:spPr>
            <a:xfrm>
              <a:off x="7115069" y="2514584"/>
              <a:ext cx="50110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3" name="Полилиния 332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3347" name="TextBox 27"/>
          <p:cNvSpPr txBox="1">
            <a:spLocks noChangeArrowheads="1"/>
          </p:cNvSpPr>
          <p:nvPr/>
        </p:nvSpPr>
        <p:spPr bwMode="auto">
          <a:xfrm>
            <a:off x="892175" y="7289800"/>
            <a:ext cx="2819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/>
            <a:r>
              <a:rPr lang="en-US" sz="11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Пересечение газопровода с автодорогой</a:t>
            </a:r>
          </a:p>
        </p:txBody>
      </p:sp>
      <p:grpSp>
        <p:nvGrpSpPr>
          <p:cNvPr id="13348" name="Группа 40"/>
          <p:cNvGrpSpPr>
            <a:grpSpLocks/>
          </p:cNvGrpSpPr>
          <p:nvPr/>
        </p:nvGrpSpPr>
        <p:grpSpPr bwMode="auto">
          <a:xfrm>
            <a:off x="266700" y="7716838"/>
            <a:ext cx="576263" cy="357187"/>
            <a:chOff x="6966857" y="2514584"/>
            <a:chExt cx="856343" cy="500066"/>
          </a:xfrm>
        </p:grpSpPr>
        <p:sp>
          <p:nvSpPr>
            <p:cNvPr id="336" name="Овал 335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7" name="Полилиния 336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3349" name="TextBox 337"/>
          <p:cNvSpPr txBox="1">
            <a:spLocks noChangeArrowheads="1"/>
          </p:cNvSpPr>
          <p:nvPr/>
        </p:nvSpPr>
        <p:spPr bwMode="auto">
          <a:xfrm>
            <a:off x="900113" y="7672388"/>
            <a:ext cx="18907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>
              <a:buFontTx/>
              <a:buChar char="-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Пересечение газопровода </a:t>
            </a:r>
          </a:p>
          <a:p>
            <a:pPr eaLnBrk="1" hangingPunct="1">
              <a:buFontTx/>
              <a:buChar char="-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с речными преградами</a:t>
            </a:r>
          </a:p>
        </p:txBody>
      </p:sp>
      <p:grpSp>
        <p:nvGrpSpPr>
          <p:cNvPr id="13350" name="Группа 45"/>
          <p:cNvGrpSpPr>
            <a:grpSpLocks/>
          </p:cNvGrpSpPr>
          <p:nvPr/>
        </p:nvGrpSpPr>
        <p:grpSpPr bwMode="auto">
          <a:xfrm>
            <a:off x="266700" y="8196263"/>
            <a:ext cx="576263" cy="357187"/>
            <a:chOff x="6966857" y="2514584"/>
            <a:chExt cx="856343" cy="500066"/>
          </a:xfrm>
        </p:grpSpPr>
        <p:sp>
          <p:nvSpPr>
            <p:cNvPr id="340" name="Овал 339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1" name="Полилиния 42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3351" name="TextBox 341"/>
          <p:cNvSpPr txBox="1">
            <a:spLocks noChangeArrowheads="1"/>
          </p:cNvSpPr>
          <p:nvPr/>
        </p:nvSpPr>
        <p:spPr bwMode="auto">
          <a:xfrm>
            <a:off x="906463" y="8269288"/>
            <a:ext cx="2260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/>
            <a:r>
              <a:rPr lang="en-US" sz="11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Пересечение газопровода с ЖД</a:t>
            </a:r>
          </a:p>
        </p:txBody>
      </p:sp>
      <p:grpSp>
        <p:nvGrpSpPr>
          <p:cNvPr id="13352" name="Группа 49"/>
          <p:cNvGrpSpPr>
            <a:grpSpLocks/>
          </p:cNvGrpSpPr>
          <p:nvPr/>
        </p:nvGrpSpPr>
        <p:grpSpPr bwMode="auto">
          <a:xfrm>
            <a:off x="288925" y="8680450"/>
            <a:ext cx="576263" cy="357188"/>
            <a:chOff x="6966857" y="2514584"/>
            <a:chExt cx="856343" cy="500066"/>
          </a:xfrm>
        </p:grpSpPr>
        <p:sp>
          <p:nvSpPr>
            <p:cNvPr id="344" name="Овал 343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5" name="Полилиния 344"/>
            <p:cNvSpPr/>
            <p:nvPr/>
          </p:nvSpPr>
          <p:spPr>
            <a:xfrm>
              <a:off x="6966857" y="2772395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3353" name="TextBox 345"/>
          <p:cNvSpPr txBox="1">
            <a:spLocks noChangeArrowheads="1"/>
          </p:cNvSpPr>
          <p:nvPr/>
        </p:nvSpPr>
        <p:spPr bwMode="auto">
          <a:xfrm>
            <a:off x="900113" y="8659813"/>
            <a:ext cx="19875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>
              <a:buFontTx/>
              <a:buChar char="-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Пересечение газопровода с </a:t>
            </a:r>
          </a:p>
          <a:p>
            <a:pPr eaLnBrk="1" hangingPunct="1">
              <a:buFontTx/>
              <a:buChar char="-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переходами и оврагами</a:t>
            </a:r>
          </a:p>
        </p:txBody>
      </p:sp>
      <p:grpSp>
        <p:nvGrpSpPr>
          <p:cNvPr id="13354" name="Группа 56"/>
          <p:cNvGrpSpPr>
            <a:grpSpLocks/>
          </p:cNvGrpSpPr>
          <p:nvPr/>
        </p:nvGrpSpPr>
        <p:grpSpPr bwMode="auto">
          <a:xfrm rot="2193924">
            <a:off x="209550" y="6807200"/>
            <a:ext cx="612775" cy="503238"/>
            <a:chOff x="6686552" y="4225700"/>
            <a:chExt cx="613914" cy="503462"/>
          </a:xfrm>
        </p:grpSpPr>
        <p:sp>
          <p:nvSpPr>
            <p:cNvPr id="348" name="Овал 347"/>
            <p:cNvSpPr/>
            <p:nvPr/>
          </p:nvSpPr>
          <p:spPr>
            <a:xfrm>
              <a:off x="6686552" y="4514848"/>
              <a:ext cx="214314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9" name="Полилиния 348"/>
            <p:cNvSpPr/>
            <p:nvPr/>
          </p:nvSpPr>
          <p:spPr>
            <a:xfrm flipH="1">
              <a:off x="6978971" y="4252904"/>
              <a:ext cx="45719" cy="381016"/>
            </a:xfrm>
            <a:custGeom>
              <a:avLst/>
              <a:gdLst>
                <a:gd name="connsiteX0" fmla="*/ 4762 w 4762"/>
                <a:gd name="connsiteY0" fmla="*/ 0 h 400050"/>
                <a:gd name="connsiteX1" fmla="*/ 0 w 4762"/>
                <a:gd name="connsiteY1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" h="400050">
                  <a:moveTo>
                    <a:pt x="4762" y="0"/>
                  </a:moveTo>
                  <a:cubicBezTo>
                    <a:pt x="3175" y="133350"/>
                    <a:pt x="1587" y="266700"/>
                    <a:pt x="0" y="400050"/>
                  </a:cubicBezTo>
                </a:path>
              </a:pathLst>
            </a:custGeom>
            <a:ln w="47625">
              <a:solidFill>
                <a:schemeClr val="tx1"/>
              </a:solidFill>
            </a:ln>
            <a:scene3d>
              <a:camera prst="orthographicFront">
                <a:rot lat="0" lon="0" rev="7200000"/>
              </a:camera>
              <a:lightRig rig="threePt" dir="t"/>
            </a:scene3d>
            <a:sp3d>
              <a:bevelT w="127000" h="1270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7086152" y="4225700"/>
              <a:ext cx="214314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3355" name="TextBox 517"/>
          <p:cNvSpPr txBox="1">
            <a:spLocks noChangeArrowheads="1"/>
          </p:cNvSpPr>
          <p:nvPr/>
        </p:nvSpPr>
        <p:spPr bwMode="auto">
          <a:xfrm>
            <a:off x="881063" y="6875463"/>
            <a:ext cx="1117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/>
            <a:r>
              <a:rPr lang="en-US" sz="11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1">
                <a:latin typeface="Times New Roman" pitchFamily="18" charset="0"/>
                <a:cs typeface="Times New Roman" pitchFamily="18" charset="0"/>
              </a:rPr>
              <a:t>Нефтепровод</a:t>
            </a:r>
          </a:p>
        </p:txBody>
      </p:sp>
      <p:sp>
        <p:nvSpPr>
          <p:cNvPr id="13356" name="Rectangle 426"/>
          <p:cNvSpPr>
            <a:spLocks noChangeArrowheads="1"/>
          </p:cNvSpPr>
          <p:nvPr/>
        </p:nvSpPr>
        <p:spPr bwMode="auto">
          <a:xfrm>
            <a:off x="4849813" y="1366838"/>
            <a:ext cx="91440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/>
              <a:t>Морской порт</a:t>
            </a:r>
          </a:p>
        </p:txBody>
      </p:sp>
      <p:pic>
        <p:nvPicPr>
          <p:cNvPr id="13357" name="Picture 2" descr="C:\Documents and Settings\Виктор\Мои документы\Мои рисунки\metr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5613" y="1676400"/>
            <a:ext cx="341312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58" name="Rectangle 426"/>
          <p:cNvSpPr>
            <a:spLocks noChangeArrowheads="1"/>
          </p:cNvSpPr>
          <p:nvPr/>
        </p:nvSpPr>
        <p:spPr bwMode="auto">
          <a:xfrm>
            <a:off x="4859338" y="1720850"/>
            <a:ext cx="939800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/>
              <a:t>Метрополитен</a:t>
            </a:r>
          </a:p>
        </p:txBody>
      </p:sp>
      <p:grpSp>
        <p:nvGrpSpPr>
          <p:cNvPr id="13359" name="Группа 156"/>
          <p:cNvGrpSpPr>
            <a:grpSpLocks/>
          </p:cNvGrpSpPr>
          <p:nvPr/>
        </p:nvGrpSpPr>
        <p:grpSpPr bwMode="auto">
          <a:xfrm>
            <a:off x="414338" y="9142413"/>
            <a:ext cx="330200" cy="261937"/>
            <a:chOff x="6517485" y="1659733"/>
            <a:chExt cx="190500" cy="161234"/>
          </a:xfrm>
        </p:grpSpPr>
        <p:sp>
          <p:nvSpPr>
            <p:cNvPr id="356" name="Прямоугольник 355"/>
            <p:cNvSpPr/>
            <p:nvPr/>
          </p:nvSpPr>
          <p:spPr>
            <a:xfrm>
              <a:off x="6529896" y="1668567"/>
              <a:ext cx="152401" cy="15240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805" name="TextBox 155"/>
            <p:cNvSpPr txBox="1">
              <a:spLocks noChangeArrowheads="1"/>
            </p:cNvSpPr>
            <p:nvPr/>
          </p:nvSpPr>
          <p:spPr bwMode="auto">
            <a:xfrm>
              <a:off x="6517485" y="1659733"/>
              <a:ext cx="190500" cy="155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sz="1000" b="1">
                  <a:latin typeface="Times New Roman" pitchFamily="18" charset="0"/>
                </a:rPr>
                <a:t>9</a:t>
              </a:r>
            </a:p>
          </p:txBody>
        </p:sp>
      </p:grpSp>
      <p:sp>
        <p:nvSpPr>
          <p:cNvPr id="13360" name="Text Box 47"/>
          <p:cNvSpPr txBox="1">
            <a:spLocks noChangeArrowheads="1"/>
          </p:cNvSpPr>
          <p:nvPr/>
        </p:nvSpPr>
        <p:spPr bwMode="auto">
          <a:xfrm>
            <a:off x="895350" y="9144000"/>
            <a:ext cx="10334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Пляжи;</a:t>
            </a:r>
          </a:p>
        </p:txBody>
      </p:sp>
      <p:grpSp>
        <p:nvGrpSpPr>
          <p:cNvPr id="13361" name="Группа 358"/>
          <p:cNvGrpSpPr>
            <a:grpSpLocks/>
          </p:cNvGrpSpPr>
          <p:nvPr/>
        </p:nvGrpSpPr>
        <p:grpSpPr bwMode="auto">
          <a:xfrm>
            <a:off x="4338638" y="2378075"/>
            <a:ext cx="185737" cy="173038"/>
            <a:chOff x="834987" y="8515376"/>
            <a:chExt cx="217488" cy="215900"/>
          </a:xfrm>
        </p:grpSpPr>
        <p:sp>
          <p:nvSpPr>
            <p:cNvPr id="360" name="Овал 359"/>
            <p:cNvSpPr/>
            <p:nvPr/>
          </p:nvSpPr>
          <p:spPr bwMode="auto">
            <a:xfrm>
              <a:off x="834987" y="8515376"/>
              <a:ext cx="217488" cy="215900"/>
            </a:xfrm>
            <a:prstGeom prst="ellipse">
              <a:avLst/>
            </a:prstGeom>
            <a:noFill/>
            <a:ln w="41275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61" name="Овал 360"/>
            <p:cNvSpPr/>
            <p:nvPr/>
          </p:nvSpPr>
          <p:spPr bwMode="auto">
            <a:xfrm>
              <a:off x="909599" y="8582050"/>
              <a:ext cx="71438" cy="730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62" name="Text Box 47"/>
          <p:cNvSpPr txBox="1">
            <a:spLocks noChangeArrowheads="1"/>
          </p:cNvSpPr>
          <p:nvPr/>
        </p:nvSpPr>
        <p:spPr bwMode="auto">
          <a:xfrm>
            <a:off x="4702175" y="2311400"/>
            <a:ext cx="18669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Водозаборные станции;</a:t>
            </a:r>
          </a:p>
        </p:txBody>
      </p:sp>
      <p:grpSp>
        <p:nvGrpSpPr>
          <p:cNvPr id="13363" name="Group 465"/>
          <p:cNvGrpSpPr>
            <a:grpSpLocks/>
          </p:cNvGrpSpPr>
          <p:nvPr/>
        </p:nvGrpSpPr>
        <p:grpSpPr bwMode="auto">
          <a:xfrm>
            <a:off x="4237038" y="2933700"/>
            <a:ext cx="352425" cy="258763"/>
            <a:chOff x="7363" y="4473"/>
            <a:chExt cx="191" cy="188"/>
          </a:xfrm>
        </p:grpSpPr>
        <p:sp>
          <p:nvSpPr>
            <p:cNvPr id="364" name="Rectangle 466"/>
            <p:cNvSpPr>
              <a:spLocks noChangeArrowheads="1"/>
            </p:cNvSpPr>
            <p:nvPr/>
          </p:nvSpPr>
          <p:spPr bwMode="auto">
            <a:xfrm>
              <a:off x="7363" y="4577"/>
              <a:ext cx="170" cy="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247650"/>
            </a:sp3d>
          </p:spPr>
          <p:txBody>
            <a:bodyPr wrap="none" lIns="91381" tIns="45690" rIns="91381" bIns="45690" anchor="ctr"/>
            <a:lstStyle/>
            <a:p>
              <a:pPr algn="ctr" defTabSz="1102861">
                <a:defRPr/>
              </a:pPr>
              <a:endParaRPr lang="ru-RU" sz="1000" dirty="0">
                <a:latin typeface="Arial" panose="020B0604020202020204" pitchFamily="34" charset="0"/>
              </a:endParaRPr>
            </a:p>
          </p:txBody>
        </p:sp>
        <p:sp>
          <p:nvSpPr>
            <p:cNvPr id="365" name="AutoShape 467"/>
            <p:cNvSpPr>
              <a:spLocks noChangeArrowheads="1"/>
            </p:cNvSpPr>
            <p:nvPr/>
          </p:nvSpPr>
          <p:spPr bwMode="auto">
            <a:xfrm rot="10800000">
              <a:off x="7469" y="4473"/>
              <a:ext cx="85" cy="1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74 w 21600"/>
                <a:gd name="T13" fmla="*/ 4481 h 21600"/>
                <a:gd name="T14" fmla="*/ 17026 w 21600"/>
                <a:gd name="T15" fmla="*/ 171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247650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13364" name="Text Box 47"/>
          <p:cNvSpPr txBox="1">
            <a:spLocks noChangeArrowheads="1"/>
          </p:cNvSpPr>
          <p:nvPr/>
        </p:nvSpPr>
        <p:spPr bwMode="auto">
          <a:xfrm>
            <a:off x="4702175" y="2921000"/>
            <a:ext cx="18669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Котельные;</a:t>
            </a:r>
          </a:p>
        </p:txBody>
      </p:sp>
      <p:grpSp>
        <p:nvGrpSpPr>
          <p:cNvPr id="13365" name="Group 128"/>
          <p:cNvGrpSpPr>
            <a:grpSpLocks/>
          </p:cNvGrpSpPr>
          <p:nvPr/>
        </p:nvGrpSpPr>
        <p:grpSpPr bwMode="auto">
          <a:xfrm flipH="1">
            <a:off x="4297363" y="4492625"/>
            <a:ext cx="201612" cy="376238"/>
            <a:chOff x="3767" y="2115"/>
            <a:chExt cx="159" cy="368"/>
          </a:xfrm>
        </p:grpSpPr>
        <p:grpSp>
          <p:nvGrpSpPr>
            <p:cNvPr id="13781" name="Group 129"/>
            <p:cNvGrpSpPr>
              <a:grpSpLocks/>
            </p:cNvGrpSpPr>
            <p:nvPr/>
          </p:nvGrpSpPr>
          <p:grpSpPr bwMode="auto">
            <a:xfrm>
              <a:off x="3767" y="2217"/>
              <a:ext cx="159" cy="266"/>
              <a:chOff x="3767" y="2217"/>
              <a:chExt cx="159" cy="266"/>
            </a:xfrm>
          </p:grpSpPr>
          <p:sp>
            <p:nvSpPr>
              <p:cNvPr id="13788" name="Freeform 130"/>
              <p:cNvSpPr>
                <a:spLocks/>
              </p:cNvSpPr>
              <p:nvPr/>
            </p:nvSpPr>
            <p:spPr bwMode="auto">
              <a:xfrm>
                <a:off x="3767" y="2217"/>
                <a:ext cx="159" cy="266"/>
              </a:xfrm>
              <a:custGeom>
                <a:avLst/>
                <a:gdLst>
                  <a:gd name="T0" fmla="*/ 40 w 159"/>
                  <a:gd name="T1" fmla="*/ 0 h 266"/>
                  <a:gd name="T2" fmla="*/ 119 w 159"/>
                  <a:gd name="T3" fmla="*/ 0 h 266"/>
                  <a:gd name="T4" fmla="*/ 159 w 159"/>
                  <a:gd name="T5" fmla="*/ 266 h 266"/>
                  <a:gd name="T6" fmla="*/ 0 w 159"/>
                  <a:gd name="T7" fmla="*/ 266 h 266"/>
                  <a:gd name="T8" fmla="*/ 40 w 15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9"/>
                  <a:gd name="T16" fmla="*/ 0 h 266"/>
                  <a:gd name="T17" fmla="*/ 159 w 15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9" h="266">
                    <a:moveTo>
                      <a:pt x="40" y="0"/>
                    </a:moveTo>
                    <a:lnTo>
                      <a:pt x="119" y="0"/>
                    </a:lnTo>
                    <a:lnTo>
                      <a:pt x="15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789" name="Freeform 131"/>
              <p:cNvSpPr>
                <a:spLocks/>
              </p:cNvSpPr>
              <p:nvPr/>
            </p:nvSpPr>
            <p:spPr bwMode="auto">
              <a:xfrm>
                <a:off x="3767" y="2217"/>
                <a:ext cx="159" cy="266"/>
              </a:xfrm>
              <a:custGeom>
                <a:avLst/>
                <a:gdLst>
                  <a:gd name="T0" fmla="*/ 40 w 159"/>
                  <a:gd name="T1" fmla="*/ 0 h 266"/>
                  <a:gd name="T2" fmla="*/ 119 w 159"/>
                  <a:gd name="T3" fmla="*/ 0 h 266"/>
                  <a:gd name="T4" fmla="*/ 159 w 159"/>
                  <a:gd name="T5" fmla="*/ 266 h 266"/>
                  <a:gd name="T6" fmla="*/ 0 w 159"/>
                  <a:gd name="T7" fmla="*/ 266 h 266"/>
                  <a:gd name="T8" fmla="*/ 40 w 15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9"/>
                  <a:gd name="T16" fmla="*/ 0 h 266"/>
                  <a:gd name="T17" fmla="*/ 159 w 15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9" h="266">
                    <a:moveTo>
                      <a:pt x="40" y="0"/>
                    </a:moveTo>
                    <a:lnTo>
                      <a:pt x="119" y="0"/>
                    </a:lnTo>
                    <a:lnTo>
                      <a:pt x="15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782" name="Group 132"/>
            <p:cNvGrpSpPr>
              <a:grpSpLocks/>
            </p:cNvGrpSpPr>
            <p:nvPr/>
          </p:nvGrpSpPr>
          <p:grpSpPr bwMode="auto">
            <a:xfrm>
              <a:off x="3807" y="2115"/>
              <a:ext cx="79" cy="77"/>
              <a:chOff x="3807" y="2115"/>
              <a:chExt cx="79" cy="77"/>
            </a:xfrm>
          </p:grpSpPr>
          <p:sp>
            <p:nvSpPr>
              <p:cNvPr id="13786" name="Freeform 133"/>
              <p:cNvSpPr>
                <a:spLocks/>
              </p:cNvSpPr>
              <p:nvPr/>
            </p:nvSpPr>
            <p:spPr bwMode="auto">
              <a:xfrm>
                <a:off x="3807" y="2115"/>
                <a:ext cx="79" cy="77"/>
              </a:xfrm>
              <a:custGeom>
                <a:avLst/>
                <a:gdLst>
                  <a:gd name="T0" fmla="*/ 27 w 79"/>
                  <a:gd name="T1" fmla="*/ 70 h 77"/>
                  <a:gd name="T2" fmla="*/ 20 w 79"/>
                  <a:gd name="T3" fmla="*/ 69 h 77"/>
                  <a:gd name="T4" fmla="*/ 15 w 79"/>
                  <a:gd name="T5" fmla="*/ 67 h 77"/>
                  <a:gd name="T6" fmla="*/ 13 w 79"/>
                  <a:gd name="T7" fmla="*/ 65 h 77"/>
                  <a:gd name="T8" fmla="*/ 12 w 79"/>
                  <a:gd name="T9" fmla="*/ 63 h 77"/>
                  <a:gd name="T10" fmla="*/ 8 w 79"/>
                  <a:gd name="T11" fmla="*/ 61 h 77"/>
                  <a:gd name="T12" fmla="*/ 6 w 79"/>
                  <a:gd name="T13" fmla="*/ 58 h 77"/>
                  <a:gd name="T14" fmla="*/ 5 w 79"/>
                  <a:gd name="T15" fmla="*/ 56 h 77"/>
                  <a:gd name="T16" fmla="*/ 3 w 79"/>
                  <a:gd name="T17" fmla="*/ 51 h 77"/>
                  <a:gd name="T18" fmla="*/ 1 w 79"/>
                  <a:gd name="T19" fmla="*/ 47 h 77"/>
                  <a:gd name="T20" fmla="*/ 0 w 79"/>
                  <a:gd name="T21" fmla="*/ 42 h 77"/>
                  <a:gd name="T22" fmla="*/ 1 w 79"/>
                  <a:gd name="T23" fmla="*/ 19 h 77"/>
                  <a:gd name="T24" fmla="*/ 3 w 79"/>
                  <a:gd name="T25" fmla="*/ 16 h 77"/>
                  <a:gd name="T26" fmla="*/ 5 w 79"/>
                  <a:gd name="T27" fmla="*/ 14 h 77"/>
                  <a:gd name="T28" fmla="*/ 6 w 79"/>
                  <a:gd name="T29" fmla="*/ 10 h 77"/>
                  <a:gd name="T30" fmla="*/ 8 w 79"/>
                  <a:gd name="T31" fmla="*/ 7 h 77"/>
                  <a:gd name="T32" fmla="*/ 10 w 79"/>
                  <a:gd name="T33" fmla="*/ 5 h 77"/>
                  <a:gd name="T34" fmla="*/ 13 w 79"/>
                  <a:gd name="T35" fmla="*/ 3 h 77"/>
                  <a:gd name="T36" fmla="*/ 15 w 79"/>
                  <a:gd name="T37" fmla="*/ 1 h 77"/>
                  <a:gd name="T38" fmla="*/ 27 w 79"/>
                  <a:gd name="T39" fmla="*/ 0 h 77"/>
                  <a:gd name="T40" fmla="*/ 29 w 79"/>
                  <a:gd name="T41" fmla="*/ 1 h 77"/>
                  <a:gd name="T42" fmla="*/ 27 w 79"/>
                  <a:gd name="T43" fmla="*/ 14 h 77"/>
                  <a:gd name="T44" fmla="*/ 25 w 79"/>
                  <a:gd name="T45" fmla="*/ 23 h 77"/>
                  <a:gd name="T46" fmla="*/ 27 w 79"/>
                  <a:gd name="T47" fmla="*/ 26 h 77"/>
                  <a:gd name="T48" fmla="*/ 32 w 79"/>
                  <a:gd name="T49" fmla="*/ 33 h 77"/>
                  <a:gd name="T50" fmla="*/ 40 w 79"/>
                  <a:gd name="T51" fmla="*/ 35 h 77"/>
                  <a:gd name="T52" fmla="*/ 42 w 79"/>
                  <a:gd name="T53" fmla="*/ 33 h 77"/>
                  <a:gd name="T54" fmla="*/ 44 w 79"/>
                  <a:gd name="T55" fmla="*/ 32 h 77"/>
                  <a:gd name="T56" fmla="*/ 45 w 79"/>
                  <a:gd name="T57" fmla="*/ 30 h 77"/>
                  <a:gd name="T58" fmla="*/ 47 w 79"/>
                  <a:gd name="T59" fmla="*/ 28 h 77"/>
                  <a:gd name="T60" fmla="*/ 49 w 79"/>
                  <a:gd name="T61" fmla="*/ 26 h 77"/>
                  <a:gd name="T62" fmla="*/ 59 w 79"/>
                  <a:gd name="T63" fmla="*/ 23 h 77"/>
                  <a:gd name="T64" fmla="*/ 62 w 79"/>
                  <a:gd name="T65" fmla="*/ 24 h 77"/>
                  <a:gd name="T66" fmla="*/ 61 w 79"/>
                  <a:gd name="T67" fmla="*/ 32 h 77"/>
                  <a:gd name="T68" fmla="*/ 59 w 79"/>
                  <a:gd name="T69" fmla="*/ 35 h 77"/>
                  <a:gd name="T70" fmla="*/ 57 w 79"/>
                  <a:gd name="T71" fmla="*/ 38 h 77"/>
                  <a:gd name="T72" fmla="*/ 55 w 79"/>
                  <a:gd name="T73" fmla="*/ 46 h 77"/>
                  <a:gd name="T74" fmla="*/ 64 w 79"/>
                  <a:gd name="T75" fmla="*/ 44 h 77"/>
                  <a:gd name="T76" fmla="*/ 67 w 79"/>
                  <a:gd name="T77" fmla="*/ 42 h 77"/>
                  <a:gd name="T78" fmla="*/ 76 w 79"/>
                  <a:gd name="T79" fmla="*/ 40 h 77"/>
                  <a:gd name="T80" fmla="*/ 77 w 79"/>
                  <a:gd name="T81" fmla="*/ 42 h 77"/>
                  <a:gd name="T82" fmla="*/ 79 w 79"/>
                  <a:gd name="T83" fmla="*/ 44 h 77"/>
                  <a:gd name="T84" fmla="*/ 77 w 79"/>
                  <a:gd name="T85" fmla="*/ 55 h 77"/>
                  <a:gd name="T86" fmla="*/ 76 w 79"/>
                  <a:gd name="T87" fmla="*/ 56 h 77"/>
                  <a:gd name="T88" fmla="*/ 74 w 79"/>
                  <a:gd name="T89" fmla="*/ 60 h 77"/>
                  <a:gd name="T90" fmla="*/ 71 w 79"/>
                  <a:gd name="T91" fmla="*/ 63 h 77"/>
                  <a:gd name="T92" fmla="*/ 67 w 79"/>
                  <a:gd name="T93" fmla="*/ 67 h 77"/>
                  <a:gd name="T94" fmla="*/ 64 w 79"/>
                  <a:gd name="T95" fmla="*/ 70 h 77"/>
                  <a:gd name="T96" fmla="*/ 62 w 79"/>
                  <a:gd name="T97" fmla="*/ 72 h 77"/>
                  <a:gd name="T98" fmla="*/ 59 w 79"/>
                  <a:gd name="T99" fmla="*/ 74 h 77"/>
                  <a:gd name="T100" fmla="*/ 34 w 79"/>
                  <a:gd name="T101" fmla="*/ 72 h 77"/>
                  <a:gd name="T102" fmla="*/ 23 w 79"/>
                  <a:gd name="T103" fmla="*/ 77 h 7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9"/>
                  <a:gd name="T157" fmla="*/ 0 h 77"/>
                  <a:gd name="T158" fmla="*/ 79 w 79"/>
                  <a:gd name="T159" fmla="*/ 77 h 7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9" h="77">
                    <a:moveTo>
                      <a:pt x="23" y="77"/>
                    </a:moveTo>
                    <a:lnTo>
                      <a:pt x="27" y="70"/>
                    </a:lnTo>
                    <a:lnTo>
                      <a:pt x="25" y="69"/>
                    </a:lnTo>
                    <a:lnTo>
                      <a:pt x="20" y="69"/>
                    </a:lnTo>
                    <a:lnTo>
                      <a:pt x="18" y="67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8" y="61"/>
                    </a:lnTo>
                    <a:lnTo>
                      <a:pt x="8" y="60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1" y="47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7" y="26"/>
                    </a:lnTo>
                    <a:lnTo>
                      <a:pt x="27" y="33"/>
                    </a:lnTo>
                    <a:lnTo>
                      <a:pt x="32" y="33"/>
                    </a:lnTo>
                    <a:lnTo>
                      <a:pt x="34" y="35"/>
                    </a:lnTo>
                    <a:lnTo>
                      <a:pt x="40" y="35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2" y="32"/>
                    </a:lnTo>
                    <a:lnTo>
                      <a:pt x="44" y="32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8"/>
                    </a:lnTo>
                    <a:lnTo>
                      <a:pt x="47" y="26"/>
                    </a:lnTo>
                    <a:lnTo>
                      <a:pt x="49" y="26"/>
                    </a:lnTo>
                    <a:lnTo>
                      <a:pt x="49" y="23"/>
                    </a:lnTo>
                    <a:lnTo>
                      <a:pt x="59" y="23"/>
                    </a:lnTo>
                    <a:lnTo>
                      <a:pt x="61" y="24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1" y="32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7" y="38"/>
                    </a:lnTo>
                    <a:lnTo>
                      <a:pt x="55" y="38"/>
                    </a:lnTo>
                    <a:lnTo>
                      <a:pt x="55" y="46"/>
                    </a:lnTo>
                    <a:lnTo>
                      <a:pt x="62" y="46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76" y="40"/>
                    </a:lnTo>
                    <a:lnTo>
                      <a:pt x="76" y="42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9" y="44"/>
                    </a:lnTo>
                    <a:lnTo>
                      <a:pt x="79" y="53"/>
                    </a:lnTo>
                    <a:lnTo>
                      <a:pt x="77" y="55"/>
                    </a:lnTo>
                    <a:lnTo>
                      <a:pt x="77" y="56"/>
                    </a:lnTo>
                    <a:lnTo>
                      <a:pt x="76" y="56"/>
                    </a:lnTo>
                    <a:lnTo>
                      <a:pt x="76" y="58"/>
                    </a:lnTo>
                    <a:lnTo>
                      <a:pt x="74" y="60"/>
                    </a:lnTo>
                    <a:lnTo>
                      <a:pt x="72" y="61"/>
                    </a:lnTo>
                    <a:lnTo>
                      <a:pt x="71" y="63"/>
                    </a:lnTo>
                    <a:lnTo>
                      <a:pt x="69" y="65"/>
                    </a:lnTo>
                    <a:lnTo>
                      <a:pt x="67" y="67"/>
                    </a:lnTo>
                    <a:lnTo>
                      <a:pt x="66" y="69"/>
                    </a:lnTo>
                    <a:lnTo>
                      <a:pt x="64" y="70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59" y="72"/>
                    </a:lnTo>
                    <a:lnTo>
                      <a:pt x="59" y="74"/>
                    </a:lnTo>
                    <a:lnTo>
                      <a:pt x="35" y="74"/>
                    </a:lnTo>
                    <a:lnTo>
                      <a:pt x="34" y="72"/>
                    </a:lnTo>
                    <a:lnTo>
                      <a:pt x="22" y="72"/>
                    </a:lnTo>
                    <a:lnTo>
                      <a:pt x="23" y="7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787" name="Freeform 134"/>
              <p:cNvSpPr>
                <a:spLocks/>
              </p:cNvSpPr>
              <p:nvPr/>
            </p:nvSpPr>
            <p:spPr bwMode="auto">
              <a:xfrm>
                <a:off x="3807" y="2115"/>
                <a:ext cx="79" cy="77"/>
              </a:xfrm>
              <a:custGeom>
                <a:avLst/>
                <a:gdLst>
                  <a:gd name="T0" fmla="*/ 27 w 79"/>
                  <a:gd name="T1" fmla="*/ 70 h 77"/>
                  <a:gd name="T2" fmla="*/ 20 w 79"/>
                  <a:gd name="T3" fmla="*/ 69 h 77"/>
                  <a:gd name="T4" fmla="*/ 15 w 79"/>
                  <a:gd name="T5" fmla="*/ 67 h 77"/>
                  <a:gd name="T6" fmla="*/ 13 w 79"/>
                  <a:gd name="T7" fmla="*/ 65 h 77"/>
                  <a:gd name="T8" fmla="*/ 12 w 79"/>
                  <a:gd name="T9" fmla="*/ 63 h 77"/>
                  <a:gd name="T10" fmla="*/ 8 w 79"/>
                  <a:gd name="T11" fmla="*/ 61 h 77"/>
                  <a:gd name="T12" fmla="*/ 6 w 79"/>
                  <a:gd name="T13" fmla="*/ 58 h 77"/>
                  <a:gd name="T14" fmla="*/ 5 w 79"/>
                  <a:gd name="T15" fmla="*/ 56 h 77"/>
                  <a:gd name="T16" fmla="*/ 3 w 79"/>
                  <a:gd name="T17" fmla="*/ 51 h 77"/>
                  <a:gd name="T18" fmla="*/ 1 w 79"/>
                  <a:gd name="T19" fmla="*/ 47 h 77"/>
                  <a:gd name="T20" fmla="*/ 0 w 79"/>
                  <a:gd name="T21" fmla="*/ 42 h 77"/>
                  <a:gd name="T22" fmla="*/ 1 w 79"/>
                  <a:gd name="T23" fmla="*/ 19 h 77"/>
                  <a:gd name="T24" fmla="*/ 3 w 79"/>
                  <a:gd name="T25" fmla="*/ 16 h 77"/>
                  <a:gd name="T26" fmla="*/ 5 w 79"/>
                  <a:gd name="T27" fmla="*/ 14 h 77"/>
                  <a:gd name="T28" fmla="*/ 6 w 79"/>
                  <a:gd name="T29" fmla="*/ 10 h 77"/>
                  <a:gd name="T30" fmla="*/ 8 w 79"/>
                  <a:gd name="T31" fmla="*/ 7 h 77"/>
                  <a:gd name="T32" fmla="*/ 10 w 79"/>
                  <a:gd name="T33" fmla="*/ 5 h 77"/>
                  <a:gd name="T34" fmla="*/ 13 w 79"/>
                  <a:gd name="T35" fmla="*/ 3 h 77"/>
                  <a:gd name="T36" fmla="*/ 15 w 79"/>
                  <a:gd name="T37" fmla="*/ 1 h 77"/>
                  <a:gd name="T38" fmla="*/ 27 w 79"/>
                  <a:gd name="T39" fmla="*/ 0 h 77"/>
                  <a:gd name="T40" fmla="*/ 29 w 79"/>
                  <a:gd name="T41" fmla="*/ 1 h 77"/>
                  <a:gd name="T42" fmla="*/ 27 w 79"/>
                  <a:gd name="T43" fmla="*/ 14 h 77"/>
                  <a:gd name="T44" fmla="*/ 25 w 79"/>
                  <a:gd name="T45" fmla="*/ 23 h 77"/>
                  <a:gd name="T46" fmla="*/ 27 w 79"/>
                  <a:gd name="T47" fmla="*/ 26 h 77"/>
                  <a:gd name="T48" fmla="*/ 32 w 79"/>
                  <a:gd name="T49" fmla="*/ 33 h 77"/>
                  <a:gd name="T50" fmla="*/ 40 w 79"/>
                  <a:gd name="T51" fmla="*/ 35 h 77"/>
                  <a:gd name="T52" fmla="*/ 42 w 79"/>
                  <a:gd name="T53" fmla="*/ 33 h 77"/>
                  <a:gd name="T54" fmla="*/ 44 w 79"/>
                  <a:gd name="T55" fmla="*/ 32 h 77"/>
                  <a:gd name="T56" fmla="*/ 45 w 79"/>
                  <a:gd name="T57" fmla="*/ 30 h 77"/>
                  <a:gd name="T58" fmla="*/ 47 w 79"/>
                  <a:gd name="T59" fmla="*/ 28 h 77"/>
                  <a:gd name="T60" fmla="*/ 49 w 79"/>
                  <a:gd name="T61" fmla="*/ 26 h 77"/>
                  <a:gd name="T62" fmla="*/ 59 w 79"/>
                  <a:gd name="T63" fmla="*/ 23 h 77"/>
                  <a:gd name="T64" fmla="*/ 62 w 79"/>
                  <a:gd name="T65" fmla="*/ 24 h 77"/>
                  <a:gd name="T66" fmla="*/ 61 w 79"/>
                  <a:gd name="T67" fmla="*/ 32 h 77"/>
                  <a:gd name="T68" fmla="*/ 59 w 79"/>
                  <a:gd name="T69" fmla="*/ 35 h 77"/>
                  <a:gd name="T70" fmla="*/ 57 w 79"/>
                  <a:gd name="T71" fmla="*/ 38 h 77"/>
                  <a:gd name="T72" fmla="*/ 55 w 79"/>
                  <a:gd name="T73" fmla="*/ 46 h 77"/>
                  <a:gd name="T74" fmla="*/ 64 w 79"/>
                  <a:gd name="T75" fmla="*/ 44 h 77"/>
                  <a:gd name="T76" fmla="*/ 67 w 79"/>
                  <a:gd name="T77" fmla="*/ 42 h 77"/>
                  <a:gd name="T78" fmla="*/ 76 w 79"/>
                  <a:gd name="T79" fmla="*/ 40 h 77"/>
                  <a:gd name="T80" fmla="*/ 77 w 79"/>
                  <a:gd name="T81" fmla="*/ 42 h 77"/>
                  <a:gd name="T82" fmla="*/ 79 w 79"/>
                  <a:gd name="T83" fmla="*/ 44 h 77"/>
                  <a:gd name="T84" fmla="*/ 77 w 79"/>
                  <a:gd name="T85" fmla="*/ 55 h 77"/>
                  <a:gd name="T86" fmla="*/ 76 w 79"/>
                  <a:gd name="T87" fmla="*/ 56 h 77"/>
                  <a:gd name="T88" fmla="*/ 74 w 79"/>
                  <a:gd name="T89" fmla="*/ 60 h 77"/>
                  <a:gd name="T90" fmla="*/ 71 w 79"/>
                  <a:gd name="T91" fmla="*/ 63 h 77"/>
                  <a:gd name="T92" fmla="*/ 67 w 79"/>
                  <a:gd name="T93" fmla="*/ 67 h 77"/>
                  <a:gd name="T94" fmla="*/ 64 w 79"/>
                  <a:gd name="T95" fmla="*/ 70 h 77"/>
                  <a:gd name="T96" fmla="*/ 62 w 79"/>
                  <a:gd name="T97" fmla="*/ 72 h 77"/>
                  <a:gd name="T98" fmla="*/ 59 w 79"/>
                  <a:gd name="T99" fmla="*/ 74 h 77"/>
                  <a:gd name="T100" fmla="*/ 34 w 79"/>
                  <a:gd name="T101" fmla="*/ 72 h 77"/>
                  <a:gd name="T102" fmla="*/ 23 w 79"/>
                  <a:gd name="T103" fmla="*/ 77 h 7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9"/>
                  <a:gd name="T157" fmla="*/ 0 h 77"/>
                  <a:gd name="T158" fmla="*/ 79 w 79"/>
                  <a:gd name="T159" fmla="*/ 77 h 7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9" h="77">
                    <a:moveTo>
                      <a:pt x="23" y="77"/>
                    </a:moveTo>
                    <a:lnTo>
                      <a:pt x="27" y="70"/>
                    </a:lnTo>
                    <a:lnTo>
                      <a:pt x="25" y="69"/>
                    </a:lnTo>
                    <a:lnTo>
                      <a:pt x="20" y="69"/>
                    </a:lnTo>
                    <a:lnTo>
                      <a:pt x="18" y="67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8" y="61"/>
                    </a:lnTo>
                    <a:lnTo>
                      <a:pt x="8" y="60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1" y="47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7" y="26"/>
                    </a:lnTo>
                    <a:lnTo>
                      <a:pt x="27" y="33"/>
                    </a:lnTo>
                    <a:lnTo>
                      <a:pt x="32" y="33"/>
                    </a:lnTo>
                    <a:lnTo>
                      <a:pt x="34" y="35"/>
                    </a:lnTo>
                    <a:lnTo>
                      <a:pt x="40" y="35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2" y="32"/>
                    </a:lnTo>
                    <a:lnTo>
                      <a:pt x="44" y="32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8"/>
                    </a:lnTo>
                    <a:lnTo>
                      <a:pt x="47" y="26"/>
                    </a:lnTo>
                    <a:lnTo>
                      <a:pt x="49" y="26"/>
                    </a:lnTo>
                    <a:lnTo>
                      <a:pt x="49" y="23"/>
                    </a:lnTo>
                    <a:lnTo>
                      <a:pt x="59" y="23"/>
                    </a:lnTo>
                    <a:lnTo>
                      <a:pt x="61" y="24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1" y="32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7" y="38"/>
                    </a:lnTo>
                    <a:lnTo>
                      <a:pt x="55" y="38"/>
                    </a:lnTo>
                    <a:lnTo>
                      <a:pt x="55" y="46"/>
                    </a:lnTo>
                    <a:lnTo>
                      <a:pt x="62" y="46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76" y="40"/>
                    </a:lnTo>
                    <a:lnTo>
                      <a:pt x="76" y="42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9" y="44"/>
                    </a:lnTo>
                    <a:lnTo>
                      <a:pt x="79" y="53"/>
                    </a:lnTo>
                    <a:lnTo>
                      <a:pt x="77" y="55"/>
                    </a:lnTo>
                    <a:lnTo>
                      <a:pt x="77" y="56"/>
                    </a:lnTo>
                    <a:lnTo>
                      <a:pt x="76" y="56"/>
                    </a:lnTo>
                    <a:lnTo>
                      <a:pt x="76" y="58"/>
                    </a:lnTo>
                    <a:lnTo>
                      <a:pt x="74" y="60"/>
                    </a:lnTo>
                    <a:lnTo>
                      <a:pt x="72" y="61"/>
                    </a:lnTo>
                    <a:lnTo>
                      <a:pt x="71" y="63"/>
                    </a:lnTo>
                    <a:lnTo>
                      <a:pt x="69" y="65"/>
                    </a:lnTo>
                    <a:lnTo>
                      <a:pt x="67" y="67"/>
                    </a:lnTo>
                    <a:lnTo>
                      <a:pt x="66" y="69"/>
                    </a:lnTo>
                    <a:lnTo>
                      <a:pt x="64" y="70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59" y="72"/>
                    </a:lnTo>
                    <a:lnTo>
                      <a:pt x="59" y="74"/>
                    </a:lnTo>
                    <a:lnTo>
                      <a:pt x="35" y="74"/>
                    </a:lnTo>
                    <a:lnTo>
                      <a:pt x="34" y="72"/>
                    </a:lnTo>
                    <a:lnTo>
                      <a:pt x="22" y="72"/>
                    </a:lnTo>
                    <a:lnTo>
                      <a:pt x="23" y="77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783" name="Group 135"/>
            <p:cNvGrpSpPr>
              <a:grpSpLocks/>
            </p:cNvGrpSpPr>
            <p:nvPr/>
          </p:nvGrpSpPr>
          <p:grpSpPr bwMode="auto">
            <a:xfrm>
              <a:off x="3767" y="2217"/>
              <a:ext cx="79" cy="266"/>
              <a:chOff x="3767" y="2217"/>
              <a:chExt cx="79" cy="266"/>
            </a:xfrm>
          </p:grpSpPr>
          <p:sp>
            <p:nvSpPr>
              <p:cNvPr id="13784" name="Freeform 136"/>
              <p:cNvSpPr>
                <a:spLocks/>
              </p:cNvSpPr>
              <p:nvPr/>
            </p:nvSpPr>
            <p:spPr bwMode="auto">
              <a:xfrm>
                <a:off x="3767" y="2217"/>
                <a:ext cx="79" cy="266"/>
              </a:xfrm>
              <a:custGeom>
                <a:avLst/>
                <a:gdLst>
                  <a:gd name="T0" fmla="*/ 40 w 79"/>
                  <a:gd name="T1" fmla="*/ 0 h 266"/>
                  <a:gd name="T2" fmla="*/ 79 w 79"/>
                  <a:gd name="T3" fmla="*/ 0 h 266"/>
                  <a:gd name="T4" fmla="*/ 79 w 79"/>
                  <a:gd name="T5" fmla="*/ 266 h 266"/>
                  <a:gd name="T6" fmla="*/ 0 w 79"/>
                  <a:gd name="T7" fmla="*/ 266 h 266"/>
                  <a:gd name="T8" fmla="*/ 40 w 7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66"/>
                  <a:gd name="T17" fmla="*/ 79 w 7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66">
                    <a:moveTo>
                      <a:pt x="40" y="0"/>
                    </a:moveTo>
                    <a:lnTo>
                      <a:pt x="79" y="0"/>
                    </a:lnTo>
                    <a:lnTo>
                      <a:pt x="7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785" name="Freeform 137"/>
              <p:cNvSpPr>
                <a:spLocks/>
              </p:cNvSpPr>
              <p:nvPr/>
            </p:nvSpPr>
            <p:spPr bwMode="auto">
              <a:xfrm>
                <a:off x="3767" y="2217"/>
                <a:ext cx="79" cy="266"/>
              </a:xfrm>
              <a:custGeom>
                <a:avLst/>
                <a:gdLst>
                  <a:gd name="T0" fmla="*/ 40 w 79"/>
                  <a:gd name="T1" fmla="*/ 0 h 266"/>
                  <a:gd name="T2" fmla="*/ 79 w 79"/>
                  <a:gd name="T3" fmla="*/ 0 h 266"/>
                  <a:gd name="T4" fmla="*/ 79 w 79"/>
                  <a:gd name="T5" fmla="*/ 266 h 266"/>
                  <a:gd name="T6" fmla="*/ 0 w 79"/>
                  <a:gd name="T7" fmla="*/ 266 h 266"/>
                  <a:gd name="T8" fmla="*/ 40 w 7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66"/>
                  <a:gd name="T17" fmla="*/ 79 w 7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66">
                    <a:moveTo>
                      <a:pt x="40" y="0"/>
                    </a:moveTo>
                    <a:lnTo>
                      <a:pt x="79" y="0"/>
                    </a:lnTo>
                    <a:lnTo>
                      <a:pt x="7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366" name="Text Box 47"/>
          <p:cNvSpPr txBox="1">
            <a:spLocks noChangeArrowheads="1"/>
          </p:cNvSpPr>
          <p:nvPr/>
        </p:nvSpPr>
        <p:spPr bwMode="auto">
          <a:xfrm>
            <a:off x="4703763" y="4530725"/>
            <a:ext cx="18669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Газовое месторождение;</a:t>
            </a:r>
          </a:p>
        </p:txBody>
      </p:sp>
      <p:grpSp>
        <p:nvGrpSpPr>
          <p:cNvPr id="13367" name="Группа 377"/>
          <p:cNvGrpSpPr>
            <a:grpSpLocks/>
          </p:cNvGrpSpPr>
          <p:nvPr/>
        </p:nvGrpSpPr>
        <p:grpSpPr bwMode="auto">
          <a:xfrm>
            <a:off x="4049713" y="4899025"/>
            <a:ext cx="825500" cy="465138"/>
            <a:chOff x="4523592" y="5717578"/>
            <a:chExt cx="765501" cy="460947"/>
          </a:xfrm>
        </p:grpSpPr>
        <p:grpSp>
          <p:nvGrpSpPr>
            <p:cNvPr id="13771" name="Group 118"/>
            <p:cNvGrpSpPr>
              <a:grpSpLocks/>
            </p:cNvGrpSpPr>
            <p:nvPr/>
          </p:nvGrpSpPr>
          <p:grpSpPr bwMode="auto">
            <a:xfrm>
              <a:off x="4523592" y="5787726"/>
              <a:ext cx="264373" cy="266347"/>
              <a:chOff x="315" y="951"/>
              <a:chExt cx="144" cy="147"/>
            </a:xfrm>
          </p:grpSpPr>
          <p:grpSp>
            <p:nvGrpSpPr>
              <p:cNvPr id="13776" name="Group 119"/>
              <p:cNvGrpSpPr>
                <a:grpSpLocks/>
              </p:cNvGrpSpPr>
              <p:nvPr/>
            </p:nvGrpSpPr>
            <p:grpSpPr bwMode="auto">
              <a:xfrm>
                <a:off x="315" y="1022"/>
                <a:ext cx="144" cy="76"/>
                <a:chOff x="315" y="1022"/>
                <a:chExt cx="144" cy="76"/>
              </a:xfrm>
            </p:grpSpPr>
            <p:sp>
              <p:nvSpPr>
                <p:cNvPr id="13779" name="Freeform 120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780" name="Freeform 121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1113" cap="rnd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777" name="Oval 122"/>
              <p:cNvSpPr>
                <a:spLocks noChangeArrowheads="1"/>
              </p:cNvSpPr>
              <p:nvPr/>
            </p:nvSpPr>
            <p:spPr bwMode="auto">
              <a:xfrm>
                <a:off x="318" y="951"/>
                <a:ext cx="141" cy="147"/>
              </a:xfrm>
              <a:prstGeom prst="ellipse">
                <a:avLst/>
              </a:prstGeom>
              <a:noFill/>
              <a:ln w="22225" cap="rnd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778" name="Line 123"/>
              <p:cNvSpPr>
                <a:spLocks noChangeShapeType="1"/>
              </p:cNvSpPr>
              <p:nvPr/>
            </p:nvSpPr>
            <p:spPr bwMode="auto">
              <a:xfrm>
                <a:off x="321" y="1022"/>
                <a:ext cx="134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772" name="Группа 218"/>
            <p:cNvGrpSpPr>
              <a:grpSpLocks/>
            </p:cNvGrpSpPr>
            <p:nvPr/>
          </p:nvGrpSpPr>
          <p:grpSpPr bwMode="auto">
            <a:xfrm>
              <a:off x="4684812" y="5717578"/>
              <a:ext cx="604281" cy="460947"/>
              <a:chOff x="4684812" y="5717578"/>
              <a:chExt cx="604281" cy="460947"/>
            </a:xfrm>
          </p:grpSpPr>
          <p:sp>
            <p:nvSpPr>
              <p:cNvPr id="13773" name="Line 124"/>
              <p:cNvSpPr>
                <a:spLocks noChangeShapeType="1"/>
              </p:cNvSpPr>
              <p:nvPr/>
            </p:nvSpPr>
            <p:spPr bwMode="auto">
              <a:xfrm>
                <a:off x="4820012" y="5940875"/>
                <a:ext cx="21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774" name="Text Box 125"/>
              <p:cNvSpPr txBox="1">
                <a:spLocks noChangeArrowheads="1"/>
              </p:cNvSpPr>
              <p:nvPr/>
            </p:nvSpPr>
            <p:spPr bwMode="auto">
              <a:xfrm>
                <a:off x="4684812" y="5717578"/>
                <a:ext cx="604281" cy="309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7683" tIns="63851" rIns="127683" bIns="63851">
                <a:spAutoFit/>
              </a:bodyPr>
              <a:lstStyle/>
              <a:p>
                <a:pPr defTabSz="1544638" eaLnBrk="1" hangingPunct="1">
                  <a:spcBef>
                    <a:spcPct val="50000"/>
                  </a:spcBef>
                </a:pPr>
                <a:r>
                  <a:rPr lang="ru-RU" sz="1200" b="1">
                    <a:latin typeface="Times New Roman" pitchFamily="18" charset="0"/>
                  </a:rPr>
                  <a:t>ГАЗ</a:t>
                </a:r>
              </a:p>
            </p:txBody>
          </p:sp>
          <p:sp>
            <p:nvSpPr>
              <p:cNvPr id="13775" name="Text Box 126"/>
              <p:cNvSpPr txBox="1">
                <a:spLocks noChangeArrowheads="1"/>
              </p:cNvSpPr>
              <p:nvPr/>
            </p:nvSpPr>
            <p:spPr bwMode="auto">
              <a:xfrm>
                <a:off x="4756211" y="5868548"/>
                <a:ext cx="302141" cy="309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7683" tIns="63851" rIns="127683" bIns="63851">
                <a:spAutoFit/>
              </a:bodyPr>
              <a:lstStyle/>
              <a:p>
                <a:pPr defTabSz="1544638" eaLnBrk="1" hangingPunct="1">
                  <a:spcBef>
                    <a:spcPct val="50000"/>
                  </a:spcBef>
                </a:pPr>
                <a:r>
                  <a:rPr lang="ru-RU" sz="1200" b="1">
                    <a:latin typeface="Times New Roman" pitchFamily="18" charset="0"/>
                  </a:rPr>
                  <a:t>2</a:t>
                </a:r>
              </a:p>
            </p:txBody>
          </p:sp>
        </p:grpSp>
      </p:grpSp>
      <p:sp>
        <p:nvSpPr>
          <p:cNvPr id="13368" name="Text Box 47"/>
          <p:cNvSpPr txBox="1">
            <a:spLocks noChangeArrowheads="1"/>
          </p:cNvSpPr>
          <p:nvPr/>
        </p:nvSpPr>
        <p:spPr bwMode="auto">
          <a:xfrm>
            <a:off x="4686300" y="4930775"/>
            <a:ext cx="18669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Газовое хранилище;</a:t>
            </a:r>
          </a:p>
        </p:txBody>
      </p:sp>
      <p:grpSp>
        <p:nvGrpSpPr>
          <p:cNvPr id="13369" name="Group 105"/>
          <p:cNvGrpSpPr>
            <a:grpSpLocks/>
          </p:cNvGrpSpPr>
          <p:nvPr/>
        </p:nvGrpSpPr>
        <p:grpSpPr bwMode="auto">
          <a:xfrm>
            <a:off x="4238625" y="5305425"/>
            <a:ext cx="312738" cy="293688"/>
            <a:chOff x="3061" y="3475"/>
            <a:chExt cx="182" cy="182"/>
          </a:xfrm>
        </p:grpSpPr>
        <p:grpSp>
          <p:nvGrpSpPr>
            <p:cNvPr id="13760" name="Group 106"/>
            <p:cNvGrpSpPr>
              <a:grpSpLocks/>
            </p:cNvGrpSpPr>
            <p:nvPr/>
          </p:nvGrpSpPr>
          <p:grpSpPr bwMode="auto">
            <a:xfrm>
              <a:off x="3072" y="3502"/>
              <a:ext cx="165" cy="113"/>
              <a:chOff x="397" y="3958"/>
              <a:chExt cx="141" cy="124"/>
            </a:xfrm>
          </p:grpSpPr>
          <p:grpSp>
            <p:nvGrpSpPr>
              <p:cNvPr id="13762" name="Group 107"/>
              <p:cNvGrpSpPr>
                <a:grpSpLocks/>
              </p:cNvGrpSpPr>
              <p:nvPr/>
            </p:nvGrpSpPr>
            <p:grpSpPr bwMode="auto">
              <a:xfrm>
                <a:off x="397" y="3958"/>
                <a:ext cx="141" cy="123"/>
                <a:chOff x="397" y="3958"/>
                <a:chExt cx="141" cy="123"/>
              </a:xfrm>
            </p:grpSpPr>
            <p:grpSp>
              <p:nvGrpSpPr>
                <p:cNvPr id="13765" name="Group 108"/>
                <p:cNvGrpSpPr>
                  <a:grpSpLocks/>
                </p:cNvGrpSpPr>
                <p:nvPr/>
              </p:nvGrpSpPr>
              <p:grpSpPr bwMode="auto">
                <a:xfrm>
                  <a:off x="397" y="3958"/>
                  <a:ext cx="70" cy="123"/>
                  <a:chOff x="397" y="3958"/>
                  <a:chExt cx="70" cy="123"/>
                </a:xfrm>
              </p:grpSpPr>
              <p:sp>
                <p:nvSpPr>
                  <p:cNvPr id="13769" name="Freeform 109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770" name="Freeform 110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766" name="Group 111"/>
                <p:cNvGrpSpPr>
                  <a:grpSpLocks/>
                </p:cNvGrpSpPr>
                <p:nvPr/>
              </p:nvGrpSpPr>
              <p:grpSpPr bwMode="auto">
                <a:xfrm>
                  <a:off x="467" y="3958"/>
                  <a:ext cx="71" cy="123"/>
                  <a:chOff x="467" y="3958"/>
                  <a:chExt cx="71" cy="123"/>
                </a:xfrm>
              </p:grpSpPr>
              <p:sp>
                <p:nvSpPr>
                  <p:cNvPr id="13767" name="Freeform 112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768" name="Freeform 113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13763" name="Line 114"/>
              <p:cNvSpPr>
                <a:spLocks noChangeShapeType="1"/>
              </p:cNvSpPr>
              <p:nvPr/>
            </p:nvSpPr>
            <p:spPr bwMode="auto">
              <a:xfrm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764" name="Line 115"/>
              <p:cNvSpPr>
                <a:spLocks noChangeShapeType="1"/>
              </p:cNvSpPr>
              <p:nvPr/>
            </p:nvSpPr>
            <p:spPr bwMode="auto">
              <a:xfrm flipV="1"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3761" name="Oval 116"/>
            <p:cNvSpPr>
              <a:spLocks noChangeArrowheads="1"/>
            </p:cNvSpPr>
            <p:nvPr/>
          </p:nvSpPr>
          <p:spPr bwMode="auto">
            <a:xfrm>
              <a:off x="3061" y="3475"/>
              <a:ext cx="182" cy="18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370" name="Text Box 47"/>
          <p:cNvSpPr txBox="1">
            <a:spLocks noChangeArrowheads="1"/>
          </p:cNvSpPr>
          <p:nvPr/>
        </p:nvSpPr>
        <p:spPr bwMode="auto">
          <a:xfrm>
            <a:off x="4710113" y="5287963"/>
            <a:ext cx="18653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Компрессорная станция;</a:t>
            </a:r>
          </a:p>
        </p:txBody>
      </p:sp>
      <p:sp>
        <p:nvSpPr>
          <p:cNvPr id="13371" name="TextBox 13"/>
          <p:cNvSpPr txBox="1">
            <a:spLocks noChangeArrowheads="1"/>
          </p:cNvSpPr>
          <p:nvPr/>
        </p:nvSpPr>
        <p:spPr bwMode="auto">
          <a:xfrm>
            <a:off x="4813300" y="5765800"/>
            <a:ext cx="3100388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478" tIns="55239" rIns="110478" bIns="55239">
            <a:spAutoFit/>
          </a:bodyPr>
          <a:lstStyle/>
          <a:p>
            <a:pPr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Военизированный горноспасательный взвод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72" name="TextBox 15"/>
          <p:cNvSpPr txBox="1">
            <a:spLocks noChangeArrowheads="1"/>
          </p:cNvSpPr>
          <p:nvPr/>
        </p:nvSpPr>
        <p:spPr bwMode="auto">
          <a:xfrm>
            <a:off x="4808538" y="6067425"/>
            <a:ext cx="27701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478" tIns="55239" rIns="110478" bIns="55239">
            <a:spAutoFit/>
          </a:bodyPr>
          <a:lstStyle/>
          <a:p>
            <a:pPr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Место погрузки угля на ж/д транспорт  </a:t>
            </a:r>
          </a:p>
        </p:txBody>
      </p:sp>
      <p:sp>
        <p:nvSpPr>
          <p:cNvPr id="410" name="Прямоугольник 409"/>
          <p:cNvSpPr/>
          <p:nvPr/>
        </p:nvSpPr>
        <p:spPr bwMode="auto">
          <a:xfrm>
            <a:off x="4057650" y="6172200"/>
            <a:ext cx="354013" cy="1666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2"/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73" tIns="55236" rIns="110473" bIns="55236" anchor="ctr"/>
          <a:lstStyle/>
          <a:p>
            <a:pPr algn="ctr">
              <a:defRPr/>
            </a:pP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374" name="Group 82"/>
          <p:cNvGrpSpPr>
            <a:grpSpLocks/>
          </p:cNvGrpSpPr>
          <p:nvPr/>
        </p:nvGrpSpPr>
        <p:grpSpPr bwMode="auto">
          <a:xfrm>
            <a:off x="4057650" y="5754688"/>
            <a:ext cx="619125" cy="331787"/>
            <a:chOff x="4207" y="2129"/>
            <a:chExt cx="499" cy="456"/>
          </a:xfrm>
        </p:grpSpPr>
        <p:sp>
          <p:nvSpPr>
            <p:cNvPr id="13757" name="AutoShape 83"/>
            <p:cNvSpPr>
              <a:spLocks noChangeArrowheads="1"/>
            </p:cNvSpPr>
            <p:nvPr/>
          </p:nvSpPr>
          <p:spPr bwMode="auto">
            <a:xfrm rot="5400000">
              <a:off x="4288" y="2048"/>
              <a:ext cx="337" cy="499"/>
            </a:xfrm>
            <a:prstGeom prst="flowChartExtract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Times New Roman" pitchFamily="18" charset="0"/>
              </a:endParaRPr>
            </a:p>
          </p:txBody>
        </p:sp>
        <p:sp>
          <p:nvSpPr>
            <p:cNvPr id="13758" name="Line 84"/>
            <p:cNvSpPr>
              <a:spLocks noChangeShapeType="1"/>
            </p:cNvSpPr>
            <p:nvPr/>
          </p:nvSpPr>
          <p:spPr bwMode="auto">
            <a:xfrm>
              <a:off x="4217" y="2449"/>
              <a:ext cx="0" cy="13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59" name="Text Box 85"/>
            <p:cNvSpPr txBox="1">
              <a:spLocks noChangeArrowheads="1"/>
            </p:cNvSpPr>
            <p:nvPr/>
          </p:nvSpPr>
          <p:spPr bwMode="auto">
            <a:xfrm>
              <a:off x="4223" y="2189"/>
              <a:ext cx="408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ru-RU" sz="11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ВГСВ</a:t>
              </a:r>
            </a:p>
          </p:txBody>
        </p:sp>
      </p:grpSp>
      <p:grpSp>
        <p:nvGrpSpPr>
          <p:cNvPr id="13375" name="Группа 49"/>
          <p:cNvGrpSpPr>
            <a:grpSpLocks/>
          </p:cNvGrpSpPr>
          <p:nvPr/>
        </p:nvGrpSpPr>
        <p:grpSpPr bwMode="auto">
          <a:xfrm>
            <a:off x="4057650" y="6470650"/>
            <a:ext cx="300038" cy="352425"/>
            <a:chOff x="214282" y="1325391"/>
            <a:chExt cx="214314" cy="252573"/>
          </a:xfrm>
        </p:grpSpPr>
        <p:sp>
          <p:nvSpPr>
            <p:cNvPr id="435" name="Равнобедренный треугольник 183"/>
            <p:cNvSpPr/>
            <p:nvPr/>
          </p:nvSpPr>
          <p:spPr>
            <a:xfrm>
              <a:off x="214282" y="1325391"/>
              <a:ext cx="214314" cy="21389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756" name="TextBox 48"/>
            <p:cNvSpPr txBox="1">
              <a:spLocks noChangeArrowheads="1"/>
            </p:cNvSpPr>
            <p:nvPr/>
          </p:nvSpPr>
          <p:spPr bwMode="auto">
            <a:xfrm>
              <a:off x="214282" y="1357298"/>
              <a:ext cx="214314" cy="220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endParaRPr 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376" name="TextBox 15"/>
          <p:cNvSpPr txBox="1">
            <a:spLocks noChangeArrowheads="1"/>
          </p:cNvSpPr>
          <p:nvPr/>
        </p:nvSpPr>
        <p:spPr bwMode="auto">
          <a:xfrm>
            <a:off x="4824413" y="6470650"/>
            <a:ext cx="6604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478" tIns="55239" rIns="110478" bIns="55239">
            <a:spAutoFit/>
          </a:bodyPr>
          <a:lstStyle/>
          <a:p>
            <a:pPr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Шахта</a:t>
            </a:r>
          </a:p>
        </p:txBody>
      </p:sp>
      <p:sp>
        <p:nvSpPr>
          <p:cNvPr id="13378" name="TextBox 15"/>
          <p:cNvSpPr txBox="1">
            <a:spLocks noChangeArrowheads="1"/>
          </p:cNvSpPr>
          <p:nvPr/>
        </p:nvSpPr>
        <p:spPr bwMode="auto">
          <a:xfrm>
            <a:off x="4824413" y="6861175"/>
            <a:ext cx="27559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478" tIns="55239" rIns="110478" bIns="55239">
            <a:spAutoFit/>
          </a:bodyPr>
          <a:lstStyle/>
          <a:p>
            <a:pPr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Обогатительная фабрика, (комбинаты)</a:t>
            </a:r>
          </a:p>
        </p:txBody>
      </p:sp>
      <p:grpSp>
        <p:nvGrpSpPr>
          <p:cNvPr id="13379" name="Group 360"/>
          <p:cNvGrpSpPr>
            <a:grpSpLocks/>
          </p:cNvGrpSpPr>
          <p:nvPr/>
        </p:nvGrpSpPr>
        <p:grpSpPr bwMode="auto">
          <a:xfrm>
            <a:off x="3941763" y="7362825"/>
            <a:ext cx="647700" cy="338138"/>
            <a:chOff x="6432" y="3569"/>
            <a:chExt cx="810" cy="602"/>
          </a:xfrm>
        </p:grpSpPr>
        <p:sp>
          <p:nvSpPr>
            <p:cNvPr id="13611" name="Freeform 361"/>
            <p:cNvSpPr>
              <a:spLocks/>
            </p:cNvSpPr>
            <p:nvPr/>
          </p:nvSpPr>
          <p:spPr bwMode="auto">
            <a:xfrm>
              <a:off x="6432" y="3569"/>
              <a:ext cx="810" cy="602"/>
            </a:xfrm>
            <a:custGeom>
              <a:avLst/>
              <a:gdLst>
                <a:gd name="T0" fmla="*/ 0 w 3240"/>
                <a:gd name="T1" fmla="*/ 0 h 2404"/>
                <a:gd name="T2" fmla="*/ 0 w 3240"/>
                <a:gd name="T3" fmla="*/ 0 h 2404"/>
                <a:gd name="T4" fmla="*/ 0 w 3240"/>
                <a:gd name="T5" fmla="*/ 0 h 2404"/>
                <a:gd name="T6" fmla="*/ 0 w 3240"/>
                <a:gd name="T7" fmla="*/ 0 h 2404"/>
                <a:gd name="T8" fmla="*/ 0 w 3240"/>
                <a:gd name="T9" fmla="*/ 0 h 2404"/>
                <a:gd name="T10" fmla="*/ 0 w 3240"/>
                <a:gd name="T11" fmla="*/ 0 h 2404"/>
                <a:gd name="T12" fmla="*/ 0 w 3240"/>
                <a:gd name="T13" fmla="*/ 0 h 2404"/>
                <a:gd name="T14" fmla="*/ 0 w 3240"/>
                <a:gd name="T15" fmla="*/ 0 h 2404"/>
                <a:gd name="T16" fmla="*/ 0 w 3240"/>
                <a:gd name="T17" fmla="*/ 0 h 2404"/>
                <a:gd name="T18" fmla="*/ 0 w 3240"/>
                <a:gd name="T19" fmla="*/ 0 h 2404"/>
                <a:gd name="T20" fmla="*/ 0 w 3240"/>
                <a:gd name="T21" fmla="*/ 0 h 2404"/>
                <a:gd name="T22" fmla="*/ 0 w 3240"/>
                <a:gd name="T23" fmla="*/ 0 h 2404"/>
                <a:gd name="T24" fmla="*/ 0 w 3240"/>
                <a:gd name="T25" fmla="*/ 0 h 2404"/>
                <a:gd name="T26" fmla="*/ 0 w 3240"/>
                <a:gd name="T27" fmla="*/ 0 h 2404"/>
                <a:gd name="T28" fmla="*/ 0 w 3240"/>
                <a:gd name="T29" fmla="*/ 0 h 2404"/>
                <a:gd name="T30" fmla="*/ 0 w 3240"/>
                <a:gd name="T31" fmla="*/ 0 h 2404"/>
                <a:gd name="T32" fmla="*/ 0 w 3240"/>
                <a:gd name="T33" fmla="*/ 0 h 2404"/>
                <a:gd name="T34" fmla="*/ 0 w 3240"/>
                <a:gd name="T35" fmla="*/ 0 h 2404"/>
                <a:gd name="T36" fmla="*/ 0 w 3240"/>
                <a:gd name="T37" fmla="*/ 0 h 2404"/>
                <a:gd name="T38" fmla="*/ 0 w 3240"/>
                <a:gd name="T39" fmla="*/ 0 h 2404"/>
                <a:gd name="T40" fmla="*/ 0 w 3240"/>
                <a:gd name="T41" fmla="*/ 0 h 2404"/>
                <a:gd name="T42" fmla="*/ 0 w 3240"/>
                <a:gd name="T43" fmla="*/ 0 h 2404"/>
                <a:gd name="T44" fmla="*/ 0 w 3240"/>
                <a:gd name="T45" fmla="*/ 0 h 2404"/>
                <a:gd name="T46" fmla="*/ 0 w 3240"/>
                <a:gd name="T47" fmla="*/ 0 h 2404"/>
                <a:gd name="T48" fmla="*/ 0 w 3240"/>
                <a:gd name="T49" fmla="*/ 0 h 2404"/>
                <a:gd name="T50" fmla="*/ 0 w 3240"/>
                <a:gd name="T51" fmla="*/ 0 h 2404"/>
                <a:gd name="T52" fmla="*/ 0 w 3240"/>
                <a:gd name="T53" fmla="*/ 0 h 2404"/>
                <a:gd name="T54" fmla="*/ 0 w 3240"/>
                <a:gd name="T55" fmla="*/ 0 h 2404"/>
                <a:gd name="T56" fmla="*/ 0 w 3240"/>
                <a:gd name="T57" fmla="*/ 0 h 2404"/>
                <a:gd name="T58" fmla="*/ 0 w 3240"/>
                <a:gd name="T59" fmla="*/ 0 h 2404"/>
                <a:gd name="T60" fmla="*/ 0 w 3240"/>
                <a:gd name="T61" fmla="*/ 0 h 2404"/>
                <a:gd name="T62" fmla="*/ 0 w 3240"/>
                <a:gd name="T63" fmla="*/ 0 h 2404"/>
                <a:gd name="T64" fmla="*/ 0 w 3240"/>
                <a:gd name="T65" fmla="*/ 0 h 2404"/>
                <a:gd name="T66" fmla="*/ 0 w 3240"/>
                <a:gd name="T67" fmla="*/ 0 h 2404"/>
                <a:gd name="T68" fmla="*/ 0 w 3240"/>
                <a:gd name="T69" fmla="*/ 0 h 2404"/>
                <a:gd name="T70" fmla="*/ 0 w 3240"/>
                <a:gd name="T71" fmla="*/ 0 h 2404"/>
                <a:gd name="T72" fmla="*/ 0 w 3240"/>
                <a:gd name="T73" fmla="*/ 0 h 2404"/>
                <a:gd name="T74" fmla="*/ 0 w 3240"/>
                <a:gd name="T75" fmla="*/ 0 h 2404"/>
                <a:gd name="T76" fmla="*/ 0 w 3240"/>
                <a:gd name="T77" fmla="*/ 0 h 2404"/>
                <a:gd name="T78" fmla="*/ 0 w 3240"/>
                <a:gd name="T79" fmla="*/ 0 h 2404"/>
                <a:gd name="T80" fmla="*/ 0 w 3240"/>
                <a:gd name="T81" fmla="*/ 0 h 2404"/>
                <a:gd name="T82" fmla="*/ 0 w 3240"/>
                <a:gd name="T83" fmla="*/ 0 h 2404"/>
                <a:gd name="T84" fmla="*/ 0 w 3240"/>
                <a:gd name="T85" fmla="*/ 0 h 2404"/>
                <a:gd name="T86" fmla="*/ 0 w 3240"/>
                <a:gd name="T87" fmla="*/ 0 h 2404"/>
                <a:gd name="T88" fmla="*/ 0 w 3240"/>
                <a:gd name="T89" fmla="*/ 0 h 2404"/>
                <a:gd name="T90" fmla="*/ 0 w 3240"/>
                <a:gd name="T91" fmla="*/ 0 h 2404"/>
                <a:gd name="T92" fmla="*/ 0 w 3240"/>
                <a:gd name="T93" fmla="*/ 0 h 2404"/>
                <a:gd name="T94" fmla="*/ 0 w 3240"/>
                <a:gd name="T95" fmla="*/ 0 h 2404"/>
                <a:gd name="T96" fmla="*/ 0 w 3240"/>
                <a:gd name="T97" fmla="*/ 0 h 2404"/>
                <a:gd name="T98" fmla="*/ 0 w 3240"/>
                <a:gd name="T99" fmla="*/ 0 h 2404"/>
                <a:gd name="T100" fmla="*/ 0 w 3240"/>
                <a:gd name="T101" fmla="*/ 0 h 2404"/>
                <a:gd name="T102" fmla="*/ 0 w 3240"/>
                <a:gd name="T103" fmla="*/ 0 h 2404"/>
                <a:gd name="T104" fmla="*/ 0 w 3240"/>
                <a:gd name="T105" fmla="*/ 0 h 2404"/>
                <a:gd name="T106" fmla="*/ 0 w 3240"/>
                <a:gd name="T107" fmla="*/ 0 h 2404"/>
                <a:gd name="T108" fmla="*/ 0 w 3240"/>
                <a:gd name="T109" fmla="*/ 0 h 2404"/>
                <a:gd name="T110" fmla="*/ 0 w 3240"/>
                <a:gd name="T111" fmla="*/ 0 h 2404"/>
                <a:gd name="T112" fmla="*/ 0 w 3240"/>
                <a:gd name="T113" fmla="*/ 0 h 2404"/>
                <a:gd name="T114" fmla="*/ 0 w 3240"/>
                <a:gd name="T115" fmla="*/ 0 h 2404"/>
                <a:gd name="T116" fmla="*/ 0 w 3240"/>
                <a:gd name="T117" fmla="*/ 0 h 2404"/>
                <a:gd name="T118" fmla="*/ 0 w 3240"/>
                <a:gd name="T119" fmla="*/ 0 h 24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40"/>
                <a:gd name="T181" fmla="*/ 0 h 2404"/>
                <a:gd name="T182" fmla="*/ 3240 w 3240"/>
                <a:gd name="T183" fmla="*/ 2404 h 24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40" h="2404">
                  <a:moveTo>
                    <a:pt x="1866" y="3"/>
                  </a:moveTo>
                  <a:lnTo>
                    <a:pt x="1876" y="0"/>
                  </a:lnTo>
                  <a:lnTo>
                    <a:pt x="1887" y="1"/>
                  </a:lnTo>
                  <a:lnTo>
                    <a:pt x="1898" y="2"/>
                  </a:lnTo>
                  <a:lnTo>
                    <a:pt x="1909" y="5"/>
                  </a:lnTo>
                  <a:lnTo>
                    <a:pt x="1919" y="9"/>
                  </a:lnTo>
                  <a:lnTo>
                    <a:pt x="1929" y="15"/>
                  </a:lnTo>
                  <a:lnTo>
                    <a:pt x="1939" y="20"/>
                  </a:lnTo>
                  <a:lnTo>
                    <a:pt x="1950" y="26"/>
                  </a:lnTo>
                  <a:lnTo>
                    <a:pt x="1960" y="30"/>
                  </a:lnTo>
                  <a:lnTo>
                    <a:pt x="1970" y="34"/>
                  </a:lnTo>
                  <a:lnTo>
                    <a:pt x="1980" y="36"/>
                  </a:lnTo>
                  <a:lnTo>
                    <a:pt x="1990" y="37"/>
                  </a:lnTo>
                  <a:lnTo>
                    <a:pt x="1998" y="36"/>
                  </a:lnTo>
                  <a:lnTo>
                    <a:pt x="2008" y="34"/>
                  </a:lnTo>
                  <a:lnTo>
                    <a:pt x="2019" y="28"/>
                  </a:lnTo>
                  <a:lnTo>
                    <a:pt x="2028" y="20"/>
                  </a:lnTo>
                  <a:lnTo>
                    <a:pt x="2038" y="20"/>
                  </a:lnTo>
                  <a:lnTo>
                    <a:pt x="2050" y="22"/>
                  </a:lnTo>
                  <a:lnTo>
                    <a:pt x="2061" y="24"/>
                  </a:lnTo>
                  <a:lnTo>
                    <a:pt x="2073" y="28"/>
                  </a:lnTo>
                  <a:lnTo>
                    <a:pt x="2082" y="31"/>
                  </a:lnTo>
                  <a:lnTo>
                    <a:pt x="2092" y="36"/>
                  </a:lnTo>
                  <a:lnTo>
                    <a:pt x="2099" y="41"/>
                  </a:lnTo>
                  <a:lnTo>
                    <a:pt x="2108" y="47"/>
                  </a:lnTo>
                  <a:lnTo>
                    <a:pt x="2116" y="37"/>
                  </a:lnTo>
                  <a:lnTo>
                    <a:pt x="2126" y="32"/>
                  </a:lnTo>
                  <a:lnTo>
                    <a:pt x="2135" y="29"/>
                  </a:lnTo>
                  <a:lnTo>
                    <a:pt x="2146" y="29"/>
                  </a:lnTo>
                  <a:lnTo>
                    <a:pt x="2157" y="30"/>
                  </a:lnTo>
                  <a:lnTo>
                    <a:pt x="2167" y="34"/>
                  </a:lnTo>
                  <a:lnTo>
                    <a:pt x="2178" y="39"/>
                  </a:lnTo>
                  <a:lnTo>
                    <a:pt x="2190" y="45"/>
                  </a:lnTo>
                  <a:lnTo>
                    <a:pt x="2199" y="50"/>
                  </a:lnTo>
                  <a:lnTo>
                    <a:pt x="2211" y="57"/>
                  </a:lnTo>
                  <a:lnTo>
                    <a:pt x="2222" y="62"/>
                  </a:lnTo>
                  <a:lnTo>
                    <a:pt x="2234" y="68"/>
                  </a:lnTo>
                  <a:lnTo>
                    <a:pt x="2244" y="72"/>
                  </a:lnTo>
                  <a:lnTo>
                    <a:pt x="2256" y="75"/>
                  </a:lnTo>
                  <a:lnTo>
                    <a:pt x="2267" y="76"/>
                  </a:lnTo>
                  <a:lnTo>
                    <a:pt x="2279" y="76"/>
                  </a:lnTo>
                  <a:lnTo>
                    <a:pt x="2285" y="79"/>
                  </a:lnTo>
                  <a:lnTo>
                    <a:pt x="2292" y="82"/>
                  </a:lnTo>
                  <a:lnTo>
                    <a:pt x="2298" y="82"/>
                  </a:lnTo>
                  <a:lnTo>
                    <a:pt x="2305" y="83"/>
                  </a:lnTo>
                  <a:lnTo>
                    <a:pt x="2311" y="82"/>
                  </a:lnTo>
                  <a:lnTo>
                    <a:pt x="2319" y="81"/>
                  </a:lnTo>
                  <a:lnTo>
                    <a:pt x="2325" y="79"/>
                  </a:lnTo>
                  <a:lnTo>
                    <a:pt x="2332" y="79"/>
                  </a:lnTo>
                  <a:lnTo>
                    <a:pt x="2338" y="76"/>
                  </a:lnTo>
                  <a:lnTo>
                    <a:pt x="2344" y="75"/>
                  </a:lnTo>
                  <a:lnTo>
                    <a:pt x="2351" y="74"/>
                  </a:lnTo>
                  <a:lnTo>
                    <a:pt x="2357" y="74"/>
                  </a:lnTo>
                  <a:lnTo>
                    <a:pt x="2364" y="74"/>
                  </a:lnTo>
                  <a:lnTo>
                    <a:pt x="2372" y="79"/>
                  </a:lnTo>
                  <a:lnTo>
                    <a:pt x="2379" y="81"/>
                  </a:lnTo>
                  <a:lnTo>
                    <a:pt x="2387" y="88"/>
                  </a:lnTo>
                  <a:lnTo>
                    <a:pt x="2397" y="95"/>
                  </a:lnTo>
                  <a:lnTo>
                    <a:pt x="2408" y="103"/>
                  </a:lnTo>
                  <a:lnTo>
                    <a:pt x="2418" y="112"/>
                  </a:lnTo>
                  <a:lnTo>
                    <a:pt x="2429" y="121"/>
                  </a:lnTo>
                  <a:lnTo>
                    <a:pt x="2439" y="127"/>
                  </a:lnTo>
                  <a:lnTo>
                    <a:pt x="2451" y="133"/>
                  </a:lnTo>
                  <a:lnTo>
                    <a:pt x="2458" y="134"/>
                  </a:lnTo>
                  <a:lnTo>
                    <a:pt x="2464" y="136"/>
                  </a:lnTo>
                  <a:lnTo>
                    <a:pt x="2470" y="136"/>
                  </a:lnTo>
                  <a:lnTo>
                    <a:pt x="2480" y="137"/>
                  </a:lnTo>
                  <a:lnTo>
                    <a:pt x="2479" y="128"/>
                  </a:lnTo>
                  <a:lnTo>
                    <a:pt x="2480" y="121"/>
                  </a:lnTo>
                  <a:lnTo>
                    <a:pt x="2486" y="130"/>
                  </a:lnTo>
                  <a:lnTo>
                    <a:pt x="2493" y="140"/>
                  </a:lnTo>
                  <a:lnTo>
                    <a:pt x="2494" y="145"/>
                  </a:lnTo>
                  <a:lnTo>
                    <a:pt x="2498" y="150"/>
                  </a:lnTo>
                  <a:lnTo>
                    <a:pt x="2502" y="155"/>
                  </a:lnTo>
                  <a:lnTo>
                    <a:pt x="2505" y="162"/>
                  </a:lnTo>
                  <a:lnTo>
                    <a:pt x="2510" y="172"/>
                  </a:lnTo>
                  <a:lnTo>
                    <a:pt x="2517" y="182"/>
                  </a:lnTo>
                  <a:lnTo>
                    <a:pt x="2523" y="192"/>
                  </a:lnTo>
                  <a:lnTo>
                    <a:pt x="2529" y="203"/>
                  </a:lnTo>
                  <a:lnTo>
                    <a:pt x="2534" y="207"/>
                  </a:lnTo>
                  <a:lnTo>
                    <a:pt x="2540" y="214"/>
                  </a:lnTo>
                  <a:lnTo>
                    <a:pt x="2545" y="218"/>
                  </a:lnTo>
                  <a:lnTo>
                    <a:pt x="2552" y="223"/>
                  </a:lnTo>
                  <a:lnTo>
                    <a:pt x="2558" y="227"/>
                  </a:lnTo>
                  <a:lnTo>
                    <a:pt x="2564" y="231"/>
                  </a:lnTo>
                  <a:lnTo>
                    <a:pt x="2573" y="233"/>
                  </a:lnTo>
                  <a:lnTo>
                    <a:pt x="2582" y="236"/>
                  </a:lnTo>
                  <a:lnTo>
                    <a:pt x="2581" y="244"/>
                  </a:lnTo>
                  <a:lnTo>
                    <a:pt x="2582" y="252"/>
                  </a:lnTo>
                  <a:lnTo>
                    <a:pt x="2583" y="258"/>
                  </a:lnTo>
                  <a:lnTo>
                    <a:pt x="2587" y="265"/>
                  </a:lnTo>
                  <a:lnTo>
                    <a:pt x="2592" y="273"/>
                  </a:lnTo>
                  <a:lnTo>
                    <a:pt x="2602" y="281"/>
                  </a:lnTo>
                  <a:lnTo>
                    <a:pt x="2606" y="283"/>
                  </a:lnTo>
                  <a:lnTo>
                    <a:pt x="2611" y="285"/>
                  </a:lnTo>
                  <a:lnTo>
                    <a:pt x="2618" y="287"/>
                  </a:lnTo>
                  <a:lnTo>
                    <a:pt x="2624" y="290"/>
                  </a:lnTo>
                  <a:lnTo>
                    <a:pt x="2632" y="290"/>
                  </a:lnTo>
                  <a:lnTo>
                    <a:pt x="2639" y="293"/>
                  </a:lnTo>
                  <a:lnTo>
                    <a:pt x="2646" y="294"/>
                  </a:lnTo>
                  <a:lnTo>
                    <a:pt x="2656" y="297"/>
                  </a:lnTo>
                  <a:lnTo>
                    <a:pt x="2657" y="296"/>
                  </a:lnTo>
                  <a:lnTo>
                    <a:pt x="2659" y="295"/>
                  </a:lnTo>
                  <a:lnTo>
                    <a:pt x="2661" y="296"/>
                  </a:lnTo>
                  <a:lnTo>
                    <a:pt x="2662" y="297"/>
                  </a:lnTo>
                  <a:lnTo>
                    <a:pt x="2665" y="306"/>
                  </a:lnTo>
                  <a:lnTo>
                    <a:pt x="2671" y="314"/>
                  </a:lnTo>
                  <a:lnTo>
                    <a:pt x="2677" y="323"/>
                  </a:lnTo>
                  <a:lnTo>
                    <a:pt x="2683" y="333"/>
                  </a:lnTo>
                  <a:lnTo>
                    <a:pt x="2687" y="342"/>
                  </a:lnTo>
                  <a:lnTo>
                    <a:pt x="2692" y="353"/>
                  </a:lnTo>
                  <a:lnTo>
                    <a:pt x="2692" y="358"/>
                  </a:lnTo>
                  <a:lnTo>
                    <a:pt x="2692" y="363"/>
                  </a:lnTo>
                  <a:lnTo>
                    <a:pt x="2692" y="368"/>
                  </a:lnTo>
                  <a:lnTo>
                    <a:pt x="2692" y="374"/>
                  </a:lnTo>
                  <a:lnTo>
                    <a:pt x="2699" y="381"/>
                  </a:lnTo>
                  <a:lnTo>
                    <a:pt x="2709" y="389"/>
                  </a:lnTo>
                  <a:lnTo>
                    <a:pt x="2714" y="392"/>
                  </a:lnTo>
                  <a:lnTo>
                    <a:pt x="2720" y="396"/>
                  </a:lnTo>
                  <a:lnTo>
                    <a:pt x="2727" y="401"/>
                  </a:lnTo>
                  <a:lnTo>
                    <a:pt x="2733" y="406"/>
                  </a:lnTo>
                  <a:lnTo>
                    <a:pt x="2738" y="409"/>
                  </a:lnTo>
                  <a:lnTo>
                    <a:pt x="2744" y="415"/>
                  </a:lnTo>
                  <a:lnTo>
                    <a:pt x="2749" y="419"/>
                  </a:lnTo>
                  <a:lnTo>
                    <a:pt x="2755" y="426"/>
                  </a:lnTo>
                  <a:lnTo>
                    <a:pt x="2759" y="430"/>
                  </a:lnTo>
                  <a:lnTo>
                    <a:pt x="2763" y="438"/>
                  </a:lnTo>
                  <a:lnTo>
                    <a:pt x="2767" y="443"/>
                  </a:lnTo>
                  <a:lnTo>
                    <a:pt x="2770" y="452"/>
                  </a:lnTo>
                  <a:lnTo>
                    <a:pt x="2773" y="457"/>
                  </a:lnTo>
                  <a:lnTo>
                    <a:pt x="2775" y="462"/>
                  </a:lnTo>
                  <a:lnTo>
                    <a:pt x="2777" y="468"/>
                  </a:lnTo>
                  <a:lnTo>
                    <a:pt x="2779" y="473"/>
                  </a:lnTo>
                  <a:lnTo>
                    <a:pt x="2774" y="478"/>
                  </a:lnTo>
                  <a:lnTo>
                    <a:pt x="2776" y="484"/>
                  </a:lnTo>
                  <a:lnTo>
                    <a:pt x="2781" y="491"/>
                  </a:lnTo>
                  <a:lnTo>
                    <a:pt x="2788" y="500"/>
                  </a:lnTo>
                  <a:lnTo>
                    <a:pt x="2795" y="508"/>
                  </a:lnTo>
                  <a:lnTo>
                    <a:pt x="2804" y="518"/>
                  </a:lnTo>
                  <a:lnTo>
                    <a:pt x="2809" y="527"/>
                  </a:lnTo>
                  <a:lnTo>
                    <a:pt x="2811" y="538"/>
                  </a:lnTo>
                  <a:lnTo>
                    <a:pt x="2808" y="538"/>
                  </a:lnTo>
                  <a:lnTo>
                    <a:pt x="2805" y="540"/>
                  </a:lnTo>
                  <a:lnTo>
                    <a:pt x="2808" y="544"/>
                  </a:lnTo>
                  <a:lnTo>
                    <a:pt x="2812" y="550"/>
                  </a:lnTo>
                  <a:lnTo>
                    <a:pt x="2816" y="555"/>
                  </a:lnTo>
                  <a:lnTo>
                    <a:pt x="2818" y="563"/>
                  </a:lnTo>
                  <a:lnTo>
                    <a:pt x="2820" y="569"/>
                  </a:lnTo>
                  <a:lnTo>
                    <a:pt x="2822" y="577"/>
                  </a:lnTo>
                  <a:lnTo>
                    <a:pt x="2824" y="585"/>
                  </a:lnTo>
                  <a:lnTo>
                    <a:pt x="2827" y="592"/>
                  </a:lnTo>
                  <a:lnTo>
                    <a:pt x="2828" y="599"/>
                  </a:lnTo>
                  <a:lnTo>
                    <a:pt x="2830" y="606"/>
                  </a:lnTo>
                  <a:lnTo>
                    <a:pt x="2833" y="611"/>
                  </a:lnTo>
                  <a:lnTo>
                    <a:pt x="2836" y="617"/>
                  </a:lnTo>
                  <a:lnTo>
                    <a:pt x="2840" y="620"/>
                  </a:lnTo>
                  <a:lnTo>
                    <a:pt x="2845" y="625"/>
                  </a:lnTo>
                  <a:lnTo>
                    <a:pt x="2852" y="627"/>
                  </a:lnTo>
                  <a:lnTo>
                    <a:pt x="2859" y="627"/>
                  </a:lnTo>
                  <a:lnTo>
                    <a:pt x="2864" y="634"/>
                  </a:lnTo>
                  <a:lnTo>
                    <a:pt x="2865" y="643"/>
                  </a:lnTo>
                  <a:lnTo>
                    <a:pt x="2865" y="652"/>
                  </a:lnTo>
                  <a:lnTo>
                    <a:pt x="2867" y="660"/>
                  </a:lnTo>
                  <a:lnTo>
                    <a:pt x="2865" y="670"/>
                  </a:lnTo>
                  <a:lnTo>
                    <a:pt x="2865" y="679"/>
                  </a:lnTo>
                  <a:lnTo>
                    <a:pt x="2865" y="687"/>
                  </a:lnTo>
                  <a:lnTo>
                    <a:pt x="2868" y="697"/>
                  </a:lnTo>
                  <a:lnTo>
                    <a:pt x="2870" y="696"/>
                  </a:lnTo>
                  <a:lnTo>
                    <a:pt x="2873" y="695"/>
                  </a:lnTo>
                  <a:lnTo>
                    <a:pt x="2874" y="695"/>
                  </a:lnTo>
                  <a:lnTo>
                    <a:pt x="2875" y="697"/>
                  </a:lnTo>
                  <a:lnTo>
                    <a:pt x="2874" y="702"/>
                  </a:lnTo>
                  <a:lnTo>
                    <a:pt x="2875" y="709"/>
                  </a:lnTo>
                  <a:lnTo>
                    <a:pt x="2877" y="712"/>
                  </a:lnTo>
                  <a:lnTo>
                    <a:pt x="2881" y="718"/>
                  </a:lnTo>
                  <a:lnTo>
                    <a:pt x="2886" y="721"/>
                  </a:lnTo>
                  <a:lnTo>
                    <a:pt x="2893" y="723"/>
                  </a:lnTo>
                  <a:lnTo>
                    <a:pt x="2900" y="725"/>
                  </a:lnTo>
                  <a:lnTo>
                    <a:pt x="2909" y="728"/>
                  </a:lnTo>
                  <a:lnTo>
                    <a:pt x="2915" y="731"/>
                  </a:lnTo>
                  <a:lnTo>
                    <a:pt x="2923" y="733"/>
                  </a:lnTo>
                  <a:lnTo>
                    <a:pt x="2933" y="735"/>
                  </a:lnTo>
                  <a:lnTo>
                    <a:pt x="2941" y="738"/>
                  </a:lnTo>
                  <a:lnTo>
                    <a:pt x="2947" y="741"/>
                  </a:lnTo>
                  <a:lnTo>
                    <a:pt x="2956" y="747"/>
                  </a:lnTo>
                  <a:lnTo>
                    <a:pt x="2960" y="752"/>
                  </a:lnTo>
                  <a:lnTo>
                    <a:pt x="2968" y="760"/>
                  </a:lnTo>
                  <a:lnTo>
                    <a:pt x="2977" y="765"/>
                  </a:lnTo>
                  <a:lnTo>
                    <a:pt x="2985" y="775"/>
                  </a:lnTo>
                  <a:lnTo>
                    <a:pt x="2989" y="784"/>
                  </a:lnTo>
                  <a:lnTo>
                    <a:pt x="2993" y="795"/>
                  </a:lnTo>
                  <a:lnTo>
                    <a:pt x="2993" y="805"/>
                  </a:lnTo>
                  <a:lnTo>
                    <a:pt x="2992" y="817"/>
                  </a:lnTo>
                  <a:lnTo>
                    <a:pt x="2988" y="828"/>
                  </a:lnTo>
                  <a:lnTo>
                    <a:pt x="2986" y="842"/>
                  </a:lnTo>
                  <a:lnTo>
                    <a:pt x="2981" y="854"/>
                  </a:lnTo>
                  <a:lnTo>
                    <a:pt x="2976" y="868"/>
                  </a:lnTo>
                  <a:lnTo>
                    <a:pt x="2971" y="881"/>
                  </a:lnTo>
                  <a:lnTo>
                    <a:pt x="2969" y="895"/>
                  </a:lnTo>
                  <a:lnTo>
                    <a:pt x="2965" y="908"/>
                  </a:lnTo>
                  <a:lnTo>
                    <a:pt x="2963" y="922"/>
                  </a:lnTo>
                  <a:lnTo>
                    <a:pt x="2963" y="934"/>
                  </a:lnTo>
                  <a:lnTo>
                    <a:pt x="2965" y="948"/>
                  </a:lnTo>
                  <a:lnTo>
                    <a:pt x="2959" y="967"/>
                  </a:lnTo>
                  <a:lnTo>
                    <a:pt x="2958" y="987"/>
                  </a:lnTo>
                  <a:lnTo>
                    <a:pt x="2954" y="1007"/>
                  </a:lnTo>
                  <a:lnTo>
                    <a:pt x="2953" y="1029"/>
                  </a:lnTo>
                  <a:lnTo>
                    <a:pt x="2951" y="1050"/>
                  </a:lnTo>
                  <a:lnTo>
                    <a:pt x="2951" y="1070"/>
                  </a:lnTo>
                  <a:lnTo>
                    <a:pt x="2951" y="1092"/>
                  </a:lnTo>
                  <a:lnTo>
                    <a:pt x="2951" y="1113"/>
                  </a:lnTo>
                  <a:lnTo>
                    <a:pt x="2951" y="1134"/>
                  </a:lnTo>
                  <a:lnTo>
                    <a:pt x="2951" y="1156"/>
                  </a:lnTo>
                  <a:lnTo>
                    <a:pt x="2951" y="1176"/>
                  </a:lnTo>
                  <a:lnTo>
                    <a:pt x="2952" y="1198"/>
                  </a:lnTo>
                  <a:lnTo>
                    <a:pt x="2951" y="1218"/>
                  </a:lnTo>
                  <a:lnTo>
                    <a:pt x="2951" y="1239"/>
                  </a:lnTo>
                  <a:lnTo>
                    <a:pt x="2950" y="1259"/>
                  </a:lnTo>
                  <a:lnTo>
                    <a:pt x="2950" y="1280"/>
                  </a:lnTo>
                  <a:lnTo>
                    <a:pt x="2946" y="1298"/>
                  </a:lnTo>
                  <a:lnTo>
                    <a:pt x="2945" y="1317"/>
                  </a:lnTo>
                  <a:lnTo>
                    <a:pt x="2944" y="1335"/>
                  </a:lnTo>
                  <a:lnTo>
                    <a:pt x="2945" y="1352"/>
                  </a:lnTo>
                  <a:lnTo>
                    <a:pt x="2946" y="1367"/>
                  </a:lnTo>
                  <a:lnTo>
                    <a:pt x="2948" y="1385"/>
                  </a:lnTo>
                  <a:lnTo>
                    <a:pt x="2952" y="1400"/>
                  </a:lnTo>
                  <a:lnTo>
                    <a:pt x="2956" y="1416"/>
                  </a:lnTo>
                  <a:lnTo>
                    <a:pt x="2958" y="1430"/>
                  </a:lnTo>
                  <a:lnTo>
                    <a:pt x="2962" y="1446"/>
                  </a:lnTo>
                  <a:lnTo>
                    <a:pt x="2965" y="1462"/>
                  </a:lnTo>
                  <a:lnTo>
                    <a:pt x="2969" y="1479"/>
                  </a:lnTo>
                  <a:lnTo>
                    <a:pt x="2970" y="1495"/>
                  </a:lnTo>
                  <a:lnTo>
                    <a:pt x="2971" y="1514"/>
                  </a:lnTo>
                  <a:lnTo>
                    <a:pt x="2971" y="1533"/>
                  </a:lnTo>
                  <a:lnTo>
                    <a:pt x="2971" y="1554"/>
                  </a:lnTo>
                  <a:lnTo>
                    <a:pt x="2982" y="1552"/>
                  </a:lnTo>
                  <a:lnTo>
                    <a:pt x="2994" y="1551"/>
                  </a:lnTo>
                  <a:lnTo>
                    <a:pt x="3007" y="1550"/>
                  </a:lnTo>
                  <a:lnTo>
                    <a:pt x="3021" y="1549"/>
                  </a:lnTo>
                  <a:lnTo>
                    <a:pt x="3034" y="1547"/>
                  </a:lnTo>
                  <a:lnTo>
                    <a:pt x="3047" y="1546"/>
                  </a:lnTo>
                  <a:lnTo>
                    <a:pt x="3062" y="1544"/>
                  </a:lnTo>
                  <a:lnTo>
                    <a:pt x="3075" y="1544"/>
                  </a:lnTo>
                  <a:lnTo>
                    <a:pt x="3088" y="1542"/>
                  </a:lnTo>
                  <a:lnTo>
                    <a:pt x="3101" y="1540"/>
                  </a:lnTo>
                  <a:lnTo>
                    <a:pt x="3115" y="1540"/>
                  </a:lnTo>
                  <a:lnTo>
                    <a:pt x="3128" y="1542"/>
                  </a:lnTo>
                  <a:lnTo>
                    <a:pt x="3140" y="1543"/>
                  </a:lnTo>
                  <a:lnTo>
                    <a:pt x="3152" y="1546"/>
                  </a:lnTo>
                  <a:lnTo>
                    <a:pt x="3163" y="1547"/>
                  </a:lnTo>
                  <a:lnTo>
                    <a:pt x="3175" y="1552"/>
                  </a:lnTo>
                  <a:lnTo>
                    <a:pt x="3175" y="1556"/>
                  </a:lnTo>
                  <a:lnTo>
                    <a:pt x="3175" y="1558"/>
                  </a:lnTo>
                  <a:lnTo>
                    <a:pt x="3165" y="1561"/>
                  </a:lnTo>
                  <a:lnTo>
                    <a:pt x="3159" y="1564"/>
                  </a:lnTo>
                  <a:lnTo>
                    <a:pt x="3156" y="1565"/>
                  </a:lnTo>
                  <a:lnTo>
                    <a:pt x="3157" y="1567"/>
                  </a:lnTo>
                  <a:lnTo>
                    <a:pt x="3158" y="1567"/>
                  </a:lnTo>
                  <a:lnTo>
                    <a:pt x="3163" y="1567"/>
                  </a:lnTo>
                  <a:lnTo>
                    <a:pt x="3168" y="1569"/>
                  </a:lnTo>
                  <a:lnTo>
                    <a:pt x="3176" y="1570"/>
                  </a:lnTo>
                  <a:lnTo>
                    <a:pt x="3182" y="1570"/>
                  </a:lnTo>
                  <a:lnTo>
                    <a:pt x="3191" y="1570"/>
                  </a:lnTo>
                  <a:lnTo>
                    <a:pt x="3197" y="1571"/>
                  </a:lnTo>
                  <a:lnTo>
                    <a:pt x="3204" y="1573"/>
                  </a:lnTo>
                  <a:lnTo>
                    <a:pt x="3210" y="1574"/>
                  </a:lnTo>
                  <a:lnTo>
                    <a:pt x="3213" y="1577"/>
                  </a:lnTo>
                  <a:lnTo>
                    <a:pt x="3217" y="1580"/>
                  </a:lnTo>
                  <a:lnTo>
                    <a:pt x="3218" y="1587"/>
                  </a:lnTo>
                  <a:lnTo>
                    <a:pt x="3218" y="1596"/>
                  </a:lnTo>
                  <a:lnTo>
                    <a:pt x="3221" y="1605"/>
                  </a:lnTo>
                  <a:lnTo>
                    <a:pt x="3223" y="1615"/>
                  </a:lnTo>
                  <a:lnTo>
                    <a:pt x="3224" y="1625"/>
                  </a:lnTo>
                  <a:lnTo>
                    <a:pt x="3223" y="1633"/>
                  </a:lnTo>
                  <a:lnTo>
                    <a:pt x="3219" y="1642"/>
                  </a:lnTo>
                  <a:lnTo>
                    <a:pt x="3216" y="1646"/>
                  </a:lnTo>
                  <a:lnTo>
                    <a:pt x="3213" y="1651"/>
                  </a:lnTo>
                  <a:lnTo>
                    <a:pt x="3209" y="1653"/>
                  </a:lnTo>
                  <a:lnTo>
                    <a:pt x="3203" y="1657"/>
                  </a:lnTo>
                  <a:lnTo>
                    <a:pt x="3210" y="1666"/>
                  </a:lnTo>
                  <a:lnTo>
                    <a:pt x="3217" y="1676"/>
                  </a:lnTo>
                  <a:lnTo>
                    <a:pt x="3219" y="1681"/>
                  </a:lnTo>
                  <a:lnTo>
                    <a:pt x="3223" y="1686"/>
                  </a:lnTo>
                  <a:lnTo>
                    <a:pt x="3225" y="1693"/>
                  </a:lnTo>
                  <a:lnTo>
                    <a:pt x="3228" y="1698"/>
                  </a:lnTo>
                  <a:lnTo>
                    <a:pt x="3229" y="1704"/>
                  </a:lnTo>
                  <a:lnTo>
                    <a:pt x="3230" y="1710"/>
                  </a:lnTo>
                  <a:lnTo>
                    <a:pt x="3230" y="1716"/>
                  </a:lnTo>
                  <a:lnTo>
                    <a:pt x="3230" y="1724"/>
                  </a:lnTo>
                  <a:lnTo>
                    <a:pt x="3228" y="1730"/>
                  </a:lnTo>
                  <a:lnTo>
                    <a:pt x="3225" y="1737"/>
                  </a:lnTo>
                  <a:lnTo>
                    <a:pt x="3222" y="1745"/>
                  </a:lnTo>
                  <a:lnTo>
                    <a:pt x="3218" y="1752"/>
                  </a:lnTo>
                  <a:lnTo>
                    <a:pt x="3213" y="1760"/>
                  </a:lnTo>
                  <a:lnTo>
                    <a:pt x="3213" y="1768"/>
                  </a:lnTo>
                  <a:lnTo>
                    <a:pt x="3213" y="1774"/>
                  </a:lnTo>
                  <a:lnTo>
                    <a:pt x="3215" y="1780"/>
                  </a:lnTo>
                  <a:lnTo>
                    <a:pt x="3217" y="1786"/>
                  </a:lnTo>
                  <a:lnTo>
                    <a:pt x="3222" y="1790"/>
                  </a:lnTo>
                  <a:lnTo>
                    <a:pt x="3227" y="1797"/>
                  </a:lnTo>
                  <a:lnTo>
                    <a:pt x="3234" y="1803"/>
                  </a:lnTo>
                  <a:lnTo>
                    <a:pt x="3236" y="1802"/>
                  </a:lnTo>
                  <a:lnTo>
                    <a:pt x="3238" y="1804"/>
                  </a:lnTo>
                  <a:lnTo>
                    <a:pt x="3239" y="1809"/>
                  </a:lnTo>
                  <a:lnTo>
                    <a:pt x="3240" y="1815"/>
                  </a:lnTo>
                  <a:lnTo>
                    <a:pt x="3240" y="1822"/>
                  </a:lnTo>
                  <a:lnTo>
                    <a:pt x="3240" y="1830"/>
                  </a:lnTo>
                  <a:lnTo>
                    <a:pt x="3239" y="1840"/>
                  </a:lnTo>
                  <a:lnTo>
                    <a:pt x="3238" y="1852"/>
                  </a:lnTo>
                  <a:lnTo>
                    <a:pt x="3236" y="1862"/>
                  </a:lnTo>
                  <a:lnTo>
                    <a:pt x="3234" y="1873"/>
                  </a:lnTo>
                  <a:lnTo>
                    <a:pt x="3231" y="1883"/>
                  </a:lnTo>
                  <a:lnTo>
                    <a:pt x="3229" y="1894"/>
                  </a:lnTo>
                  <a:lnTo>
                    <a:pt x="3225" y="1904"/>
                  </a:lnTo>
                  <a:lnTo>
                    <a:pt x="3224" y="1913"/>
                  </a:lnTo>
                  <a:lnTo>
                    <a:pt x="3221" y="1922"/>
                  </a:lnTo>
                  <a:lnTo>
                    <a:pt x="3218" y="1930"/>
                  </a:lnTo>
                  <a:lnTo>
                    <a:pt x="3212" y="1937"/>
                  </a:lnTo>
                  <a:lnTo>
                    <a:pt x="3206" y="1947"/>
                  </a:lnTo>
                  <a:lnTo>
                    <a:pt x="3201" y="1957"/>
                  </a:lnTo>
                  <a:lnTo>
                    <a:pt x="3198" y="1968"/>
                  </a:lnTo>
                  <a:lnTo>
                    <a:pt x="3193" y="1977"/>
                  </a:lnTo>
                  <a:lnTo>
                    <a:pt x="3189" y="1988"/>
                  </a:lnTo>
                  <a:lnTo>
                    <a:pt x="3186" y="1998"/>
                  </a:lnTo>
                  <a:lnTo>
                    <a:pt x="3182" y="2009"/>
                  </a:lnTo>
                  <a:lnTo>
                    <a:pt x="3178" y="2017"/>
                  </a:lnTo>
                  <a:lnTo>
                    <a:pt x="3174" y="2027"/>
                  </a:lnTo>
                  <a:lnTo>
                    <a:pt x="3169" y="2036"/>
                  </a:lnTo>
                  <a:lnTo>
                    <a:pt x="3165" y="2044"/>
                  </a:lnTo>
                  <a:lnTo>
                    <a:pt x="3159" y="2053"/>
                  </a:lnTo>
                  <a:lnTo>
                    <a:pt x="3154" y="2059"/>
                  </a:lnTo>
                  <a:lnTo>
                    <a:pt x="3147" y="2065"/>
                  </a:lnTo>
                  <a:lnTo>
                    <a:pt x="3141" y="2072"/>
                  </a:lnTo>
                  <a:lnTo>
                    <a:pt x="3139" y="2080"/>
                  </a:lnTo>
                  <a:lnTo>
                    <a:pt x="3136" y="2088"/>
                  </a:lnTo>
                  <a:lnTo>
                    <a:pt x="3132" y="2094"/>
                  </a:lnTo>
                  <a:lnTo>
                    <a:pt x="3127" y="2102"/>
                  </a:lnTo>
                  <a:lnTo>
                    <a:pt x="3121" y="2107"/>
                  </a:lnTo>
                  <a:lnTo>
                    <a:pt x="3113" y="2114"/>
                  </a:lnTo>
                  <a:lnTo>
                    <a:pt x="3105" y="2118"/>
                  </a:lnTo>
                  <a:lnTo>
                    <a:pt x="3097" y="2123"/>
                  </a:lnTo>
                  <a:lnTo>
                    <a:pt x="3087" y="2126"/>
                  </a:lnTo>
                  <a:lnTo>
                    <a:pt x="3077" y="2131"/>
                  </a:lnTo>
                  <a:lnTo>
                    <a:pt x="3068" y="2134"/>
                  </a:lnTo>
                  <a:lnTo>
                    <a:pt x="3058" y="2137"/>
                  </a:lnTo>
                  <a:lnTo>
                    <a:pt x="3048" y="2141"/>
                  </a:lnTo>
                  <a:lnTo>
                    <a:pt x="3039" y="2145"/>
                  </a:lnTo>
                  <a:lnTo>
                    <a:pt x="3029" y="2147"/>
                  </a:lnTo>
                  <a:lnTo>
                    <a:pt x="3022" y="2151"/>
                  </a:lnTo>
                  <a:lnTo>
                    <a:pt x="2986" y="2162"/>
                  </a:lnTo>
                  <a:lnTo>
                    <a:pt x="2951" y="2174"/>
                  </a:lnTo>
                  <a:lnTo>
                    <a:pt x="2915" y="2184"/>
                  </a:lnTo>
                  <a:lnTo>
                    <a:pt x="2880" y="2195"/>
                  </a:lnTo>
                  <a:lnTo>
                    <a:pt x="2844" y="2203"/>
                  </a:lnTo>
                  <a:lnTo>
                    <a:pt x="2808" y="2213"/>
                  </a:lnTo>
                  <a:lnTo>
                    <a:pt x="2773" y="2223"/>
                  </a:lnTo>
                  <a:lnTo>
                    <a:pt x="2738" y="2232"/>
                  </a:lnTo>
                  <a:lnTo>
                    <a:pt x="2702" y="2242"/>
                  </a:lnTo>
                  <a:lnTo>
                    <a:pt x="2665" y="2251"/>
                  </a:lnTo>
                  <a:lnTo>
                    <a:pt x="2629" y="2261"/>
                  </a:lnTo>
                  <a:lnTo>
                    <a:pt x="2594" y="2271"/>
                  </a:lnTo>
                  <a:lnTo>
                    <a:pt x="2558" y="2282"/>
                  </a:lnTo>
                  <a:lnTo>
                    <a:pt x="2523" y="2294"/>
                  </a:lnTo>
                  <a:lnTo>
                    <a:pt x="2488" y="2306"/>
                  </a:lnTo>
                  <a:lnTo>
                    <a:pt x="2455" y="2321"/>
                  </a:lnTo>
                  <a:lnTo>
                    <a:pt x="2439" y="2324"/>
                  </a:lnTo>
                  <a:lnTo>
                    <a:pt x="2426" y="2328"/>
                  </a:lnTo>
                  <a:lnTo>
                    <a:pt x="2411" y="2332"/>
                  </a:lnTo>
                  <a:lnTo>
                    <a:pt x="2398" y="2337"/>
                  </a:lnTo>
                  <a:lnTo>
                    <a:pt x="2382" y="2341"/>
                  </a:lnTo>
                  <a:lnTo>
                    <a:pt x="2368" y="2346"/>
                  </a:lnTo>
                  <a:lnTo>
                    <a:pt x="2355" y="2350"/>
                  </a:lnTo>
                  <a:lnTo>
                    <a:pt x="2341" y="2356"/>
                  </a:lnTo>
                  <a:lnTo>
                    <a:pt x="2326" y="2359"/>
                  </a:lnTo>
                  <a:lnTo>
                    <a:pt x="2311" y="2363"/>
                  </a:lnTo>
                  <a:lnTo>
                    <a:pt x="2297" y="2368"/>
                  </a:lnTo>
                  <a:lnTo>
                    <a:pt x="2285" y="2371"/>
                  </a:lnTo>
                  <a:lnTo>
                    <a:pt x="2270" y="2374"/>
                  </a:lnTo>
                  <a:lnTo>
                    <a:pt x="2257" y="2377"/>
                  </a:lnTo>
                  <a:lnTo>
                    <a:pt x="2244" y="2380"/>
                  </a:lnTo>
                  <a:lnTo>
                    <a:pt x="2231" y="2381"/>
                  </a:lnTo>
                  <a:lnTo>
                    <a:pt x="2217" y="2371"/>
                  </a:lnTo>
                  <a:lnTo>
                    <a:pt x="2204" y="2363"/>
                  </a:lnTo>
                  <a:lnTo>
                    <a:pt x="2190" y="2357"/>
                  </a:lnTo>
                  <a:lnTo>
                    <a:pt x="2175" y="2351"/>
                  </a:lnTo>
                  <a:lnTo>
                    <a:pt x="2158" y="2347"/>
                  </a:lnTo>
                  <a:lnTo>
                    <a:pt x="2143" y="2344"/>
                  </a:lnTo>
                  <a:lnTo>
                    <a:pt x="2126" y="2343"/>
                  </a:lnTo>
                  <a:lnTo>
                    <a:pt x="2110" y="2343"/>
                  </a:lnTo>
                  <a:lnTo>
                    <a:pt x="2093" y="2343"/>
                  </a:lnTo>
                  <a:lnTo>
                    <a:pt x="2076" y="2345"/>
                  </a:lnTo>
                  <a:lnTo>
                    <a:pt x="2060" y="2347"/>
                  </a:lnTo>
                  <a:lnTo>
                    <a:pt x="2044" y="2351"/>
                  </a:lnTo>
                  <a:lnTo>
                    <a:pt x="2028" y="2356"/>
                  </a:lnTo>
                  <a:lnTo>
                    <a:pt x="2013" y="2361"/>
                  </a:lnTo>
                  <a:lnTo>
                    <a:pt x="1997" y="2368"/>
                  </a:lnTo>
                  <a:lnTo>
                    <a:pt x="1984" y="2375"/>
                  </a:lnTo>
                  <a:lnTo>
                    <a:pt x="1980" y="2365"/>
                  </a:lnTo>
                  <a:lnTo>
                    <a:pt x="1974" y="2359"/>
                  </a:lnTo>
                  <a:lnTo>
                    <a:pt x="1967" y="2354"/>
                  </a:lnTo>
                  <a:lnTo>
                    <a:pt x="1960" y="2350"/>
                  </a:lnTo>
                  <a:lnTo>
                    <a:pt x="1950" y="2348"/>
                  </a:lnTo>
                  <a:lnTo>
                    <a:pt x="1942" y="2347"/>
                  </a:lnTo>
                  <a:lnTo>
                    <a:pt x="1931" y="2346"/>
                  </a:lnTo>
                  <a:lnTo>
                    <a:pt x="1921" y="2346"/>
                  </a:lnTo>
                  <a:lnTo>
                    <a:pt x="1909" y="2346"/>
                  </a:lnTo>
                  <a:lnTo>
                    <a:pt x="1897" y="2347"/>
                  </a:lnTo>
                  <a:lnTo>
                    <a:pt x="1885" y="2347"/>
                  </a:lnTo>
                  <a:lnTo>
                    <a:pt x="1874" y="2348"/>
                  </a:lnTo>
                  <a:lnTo>
                    <a:pt x="1863" y="2349"/>
                  </a:lnTo>
                  <a:lnTo>
                    <a:pt x="1852" y="2350"/>
                  </a:lnTo>
                  <a:lnTo>
                    <a:pt x="1843" y="2349"/>
                  </a:lnTo>
                  <a:lnTo>
                    <a:pt x="1834" y="2349"/>
                  </a:lnTo>
                  <a:lnTo>
                    <a:pt x="1824" y="2352"/>
                  </a:lnTo>
                  <a:lnTo>
                    <a:pt x="1814" y="2357"/>
                  </a:lnTo>
                  <a:lnTo>
                    <a:pt x="1804" y="2358"/>
                  </a:lnTo>
                  <a:lnTo>
                    <a:pt x="1795" y="2358"/>
                  </a:lnTo>
                  <a:lnTo>
                    <a:pt x="1785" y="2358"/>
                  </a:lnTo>
                  <a:lnTo>
                    <a:pt x="1775" y="2357"/>
                  </a:lnTo>
                  <a:lnTo>
                    <a:pt x="1766" y="2355"/>
                  </a:lnTo>
                  <a:lnTo>
                    <a:pt x="1757" y="2354"/>
                  </a:lnTo>
                  <a:lnTo>
                    <a:pt x="1748" y="2350"/>
                  </a:lnTo>
                  <a:lnTo>
                    <a:pt x="1738" y="2348"/>
                  </a:lnTo>
                  <a:lnTo>
                    <a:pt x="1728" y="2348"/>
                  </a:lnTo>
                  <a:lnTo>
                    <a:pt x="1718" y="2348"/>
                  </a:lnTo>
                  <a:lnTo>
                    <a:pt x="1707" y="2347"/>
                  </a:lnTo>
                  <a:lnTo>
                    <a:pt x="1697" y="2348"/>
                  </a:lnTo>
                  <a:lnTo>
                    <a:pt x="1686" y="2350"/>
                  </a:lnTo>
                  <a:lnTo>
                    <a:pt x="1677" y="2356"/>
                  </a:lnTo>
                  <a:lnTo>
                    <a:pt x="1683" y="2357"/>
                  </a:lnTo>
                  <a:lnTo>
                    <a:pt x="1692" y="2358"/>
                  </a:lnTo>
                  <a:lnTo>
                    <a:pt x="1701" y="2361"/>
                  </a:lnTo>
                  <a:lnTo>
                    <a:pt x="1707" y="2368"/>
                  </a:lnTo>
                  <a:lnTo>
                    <a:pt x="1709" y="2371"/>
                  </a:lnTo>
                  <a:lnTo>
                    <a:pt x="1709" y="2380"/>
                  </a:lnTo>
                  <a:lnTo>
                    <a:pt x="1702" y="2381"/>
                  </a:lnTo>
                  <a:lnTo>
                    <a:pt x="1693" y="2384"/>
                  </a:lnTo>
                  <a:lnTo>
                    <a:pt x="1684" y="2386"/>
                  </a:lnTo>
                  <a:lnTo>
                    <a:pt x="1675" y="2389"/>
                  </a:lnTo>
                  <a:lnTo>
                    <a:pt x="1666" y="2389"/>
                  </a:lnTo>
                  <a:lnTo>
                    <a:pt x="1657" y="2391"/>
                  </a:lnTo>
                  <a:lnTo>
                    <a:pt x="1646" y="2391"/>
                  </a:lnTo>
                  <a:lnTo>
                    <a:pt x="1639" y="2392"/>
                  </a:lnTo>
                  <a:lnTo>
                    <a:pt x="1633" y="2390"/>
                  </a:lnTo>
                  <a:lnTo>
                    <a:pt x="1626" y="2389"/>
                  </a:lnTo>
                  <a:lnTo>
                    <a:pt x="1620" y="2387"/>
                  </a:lnTo>
                  <a:lnTo>
                    <a:pt x="1615" y="2384"/>
                  </a:lnTo>
                  <a:lnTo>
                    <a:pt x="1610" y="2380"/>
                  </a:lnTo>
                  <a:lnTo>
                    <a:pt x="1608" y="2374"/>
                  </a:lnTo>
                  <a:lnTo>
                    <a:pt x="1606" y="2369"/>
                  </a:lnTo>
                  <a:lnTo>
                    <a:pt x="1606" y="2361"/>
                  </a:lnTo>
                  <a:lnTo>
                    <a:pt x="1601" y="2355"/>
                  </a:lnTo>
                  <a:lnTo>
                    <a:pt x="1596" y="2349"/>
                  </a:lnTo>
                  <a:lnTo>
                    <a:pt x="1589" y="2347"/>
                  </a:lnTo>
                  <a:lnTo>
                    <a:pt x="1584" y="2346"/>
                  </a:lnTo>
                  <a:lnTo>
                    <a:pt x="1577" y="2345"/>
                  </a:lnTo>
                  <a:lnTo>
                    <a:pt x="1568" y="2347"/>
                  </a:lnTo>
                  <a:lnTo>
                    <a:pt x="1561" y="2348"/>
                  </a:lnTo>
                  <a:lnTo>
                    <a:pt x="1554" y="2351"/>
                  </a:lnTo>
                  <a:lnTo>
                    <a:pt x="1543" y="2355"/>
                  </a:lnTo>
                  <a:lnTo>
                    <a:pt x="1534" y="2358"/>
                  </a:lnTo>
                  <a:lnTo>
                    <a:pt x="1526" y="2361"/>
                  </a:lnTo>
                  <a:lnTo>
                    <a:pt x="1518" y="2365"/>
                  </a:lnTo>
                  <a:lnTo>
                    <a:pt x="1508" y="2369"/>
                  </a:lnTo>
                  <a:lnTo>
                    <a:pt x="1501" y="2371"/>
                  </a:lnTo>
                  <a:lnTo>
                    <a:pt x="1492" y="2373"/>
                  </a:lnTo>
                  <a:lnTo>
                    <a:pt x="1485" y="2375"/>
                  </a:lnTo>
                  <a:lnTo>
                    <a:pt x="1477" y="2375"/>
                  </a:lnTo>
                  <a:lnTo>
                    <a:pt x="1471" y="2376"/>
                  </a:lnTo>
                  <a:lnTo>
                    <a:pt x="1466" y="2376"/>
                  </a:lnTo>
                  <a:lnTo>
                    <a:pt x="1462" y="2377"/>
                  </a:lnTo>
                  <a:lnTo>
                    <a:pt x="1460" y="2377"/>
                  </a:lnTo>
                  <a:lnTo>
                    <a:pt x="1461" y="2378"/>
                  </a:lnTo>
                  <a:lnTo>
                    <a:pt x="1466" y="2378"/>
                  </a:lnTo>
                  <a:lnTo>
                    <a:pt x="1473" y="2380"/>
                  </a:lnTo>
                  <a:lnTo>
                    <a:pt x="1479" y="2380"/>
                  </a:lnTo>
                  <a:lnTo>
                    <a:pt x="1485" y="2380"/>
                  </a:lnTo>
                  <a:lnTo>
                    <a:pt x="1493" y="2381"/>
                  </a:lnTo>
                  <a:lnTo>
                    <a:pt x="1501" y="2383"/>
                  </a:lnTo>
                  <a:lnTo>
                    <a:pt x="1507" y="2384"/>
                  </a:lnTo>
                  <a:lnTo>
                    <a:pt x="1513" y="2386"/>
                  </a:lnTo>
                  <a:lnTo>
                    <a:pt x="1519" y="2389"/>
                  </a:lnTo>
                  <a:lnTo>
                    <a:pt x="1522" y="2392"/>
                  </a:lnTo>
                  <a:lnTo>
                    <a:pt x="1516" y="2392"/>
                  </a:lnTo>
                  <a:lnTo>
                    <a:pt x="1510" y="2392"/>
                  </a:lnTo>
                  <a:lnTo>
                    <a:pt x="1504" y="2394"/>
                  </a:lnTo>
                  <a:lnTo>
                    <a:pt x="1498" y="2396"/>
                  </a:lnTo>
                  <a:lnTo>
                    <a:pt x="1486" y="2398"/>
                  </a:lnTo>
                  <a:lnTo>
                    <a:pt x="1475" y="2401"/>
                  </a:lnTo>
                  <a:lnTo>
                    <a:pt x="1469" y="2401"/>
                  </a:lnTo>
                  <a:lnTo>
                    <a:pt x="1462" y="2402"/>
                  </a:lnTo>
                  <a:lnTo>
                    <a:pt x="1457" y="2403"/>
                  </a:lnTo>
                  <a:lnTo>
                    <a:pt x="1451" y="2404"/>
                  </a:lnTo>
                  <a:lnTo>
                    <a:pt x="1442" y="2403"/>
                  </a:lnTo>
                  <a:lnTo>
                    <a:pt x="1432" y="2402"/>
                  </a:lnTo>
                  <a:lnTo>
                    <a:pt x="1426" y="2399"/>
                  </a:lnTo>
                  <a:lnTo>
                    <a:pt x="1419" y="2395"/>
                  </a:lnTo>
                  <a:lnTo>
                    <a:pt x="1413" y="2389"/>
                  </a:lnTo>
                  <a:lnTo>
                    <a:pt x="1408" y="2383"/>
                  </a:lnTo>
                  <a:lnTo>
                    <a:pt x="1400" y="2383"/>
                  </a:lnTo>
                  <a:lnTo>
                    <a:pt x="1391" y="2384"/>
                  </a:lnTo>
                  <a:lnTo>
                    <a:pt x="1384" y="2385"/>
                  </a:lnTo>
                  <a:lnTo>
                    <a:pt x="1377" y="2388"/>
                  </a:lnTo>
                  <a:lnTo>
                    <a:pt x="1367" y="2389"/>
                  </a:lnTo>
                  <a:lnTo>
                    <a:pt x="1357" y="2391"/>
                  </a:lnTo>
                  <a:lnTo>
                    <a:pt x="1349" y="2394"/>
                  </a:lnTo>
                  <a:lnTo>
                    <a:pt x="1342" y="2396"/>
                  </a:lnTo>
                  <a:lnTo>
                    <a:pt x="1333" y="2396"/>
                  </a:lnTo>
                  <a:lnTo>
                    <a:pt x="1325" y="2397"/>
                  </a:lnTo>
                  <a:lnTo>
                    <a:pt x="1318" y="2396"/>
                  </a:lnTo>
                  <a:lnTo>
                    <a:pt x="1310" y="2396"/>
                  </a:lnTo>
                  <a:lnTo>
                    <a:pt x="1304" y="2392"/>
                  </a:lnTo>
                  <a:lnTo>
                    <a:pt x="1298" y="2389"/>
                  </a:lnTo>
                  <a:lnTo>
                    <a:pt x="1295" y="2385"/>
                  </a:lnTo>
                  <a:lnTo>
                    <a:pt x="1291" y="2380"/>
                  </a:lnTo>
                  <a:lnTo>
                    <a:pt x="1279" y="2376"/>
                  </a:lnTo>
                  <a:lnTo>
                    <a:pt x="1268" y="2375"/>
                  </a:lnTo>
                  <a:lnTo>
                    <a:pt x="1257" y="2374"/>
                  </a:lnTo>
                  <a:lnTo>
                    <a:pt x="1247" y="2374"/>
                  </a:lnTo>
                  <a:lnTo>
                    <a:pt x="1235" y="2374"/>
                  </a:lnTo>
                  <a:lnTo>
                    <a:pt x="1225" y="2375"/>
                  </a:lnTo>
                  <a:lnTo>
                    <a:pt x="1213" y="2376"/>
                  </a:lnTo>
                  <a:lnTo>
                    <a:pt x="1203" y="2378"/>
                  </a:lnTo>
                  <a:lnTo>
                    <a:pt x="1191" y="2378"/>
                  </a:lnTo>
                  <a:lnTo>
                    <a:pt x="1180" y="2380"/>
                  </a:lnTo>
                  <a:lnTo>
                    <a:pt x="1169" y="2381"/>
                  </a:lnTo>
                  <a:lnTo>
                    <a:pt x="1160" y="2383"/>
                  </a:lnTo>
                  <a:lnTo>
                    <a:pt x="1148" y="2384"/>
                  </a:lnTo>
                  <a:lnTo>
                    <a:pt x="1137" y="2386"/>
                  </a:lnTo>
                  <a:lnTo>
                    <a:pt x="1125" y="2387"/>
                  </a:lnTo>
                  <a:lnTo>
                    <a:pt x="1115" y="2389"/>
                  </a:lnTo>
                  <a:lnTo>
                    <a:pt x="1108" y="2389"/>
                  </a:lnTo>
                  <a:lnTo>
                    <a:pt x="1102" y="2391"/>
                  </a:lnTo>
                  <a:lnTo>
                    <a:pt x="1094" y="2392"/>
                  </a:lnTo>
                  <a:lnTo>
                    <a:pt x="1088" y="2395"/>
                  </a:lnTo>
                  <a:lnTo>
                    <a:pt x="1079" y="2396"/>
                  </a:lnTo>
                  <a:lnTo>
                    <a:pt x="1073" y="2397"/>
                  </a:lnTo>
                  <a:lnTo>
                    <a:pt x="1067" y="2398"/>
                  </a:lnTo>
                  <a:lnTo>
                    <a:pt x="1060" y="2399"/>
                  </a:lnTo>
                  <a:lnTo>
                    <a:pt x="1054" y="2398"/>
                  </a:lnTo>
                  <a:lnTo>
                    <a:pt x="1047" y="2398"/>
                  </a:lnTo>
                  <a:lnTo>
                    <a:pt x="1041" y="2397"/>
                  </a:lnTo>
                  <a:lnTo>
                    <a:pt x="1035" y="2396"/>
                  </a:lnTo>
                  <a:lnTo>
                    <a:pt x="1023" y="2390"/>
                  </a:lnTo>
                  <a:lnTo>
                    <a:pt x="1014" y="2383"/>
                  </a:lnTo>
                  <a:lnTo>
                    <a:pt x="1004" y="2380"/>
                  </a:lnTo>
                  <a:lnTo>
                    <a:pt x="995" y="2378"/>
                  </a:lnTo>
                  <a:lnTo>
                    <a:pt x="985" y="2377"/>
                  </a:lnTo>
                  <a:lnTo>
                    <a:pt x="976" y="2378"/>
                  </a:lnTo>
                  <a:lnTo>
                    <a:pt x="966" y="2378"/>
                  </a:lnTo>
                  <a:lnTo>
                    <a:pt x="956" y="2380"/>
                  </a:lnTo>
                  <a:lnTo>
                    <a:pt x="947" y="2380"/>
                  </a:lnTo>
                  <a:lnTo>
                    <a:pt x="937" y="2382"/>
                  </a:lnTo>
                  <a:lnTo>
                    <a:pt x="927" y="2382"/>
                  </a:lnTo>
                  <a:lnTo>
                    <a:pt x="917" y="2383"/>
                  </a:lnTo>
                  <a:lnTo>
                    <a:pt x="907" y="2383"/>
                  </a:lnTo>
                  <a:lnTo>
                    <a:pt x="899" y="2383"/>
                  </a:lnTo>
                  <a:lnTo>
                    <a:pt x="890" y="2380"/>
                  </a:lnTo>
                  <a:lnTo>
                    <a:pt x="882" y="2378"/>
                  </a:lnTo>
                  <a:lnTo>
                    <a:pt x="873" y="2374"/>
                  </a:lnTo>
                  <a:lnTo>
                    <a:pt x="867" y="2369"/>
                  </a:lnTo>
                  <a:lnTo>
                    <a:pt x="859" y="2370"/>
                  </a:lnTo>
                  <a:lnTo>
                    <a:pt x="853" y="2372"/>
                  </a:lnTo>
                  <a:lnTo>
                    <a:pt x="847" y="2373"/>
                  </a:lnTo>
                  <a:lnTo>
                    <a:pt x="841" y="2375"/>
                  </a:lnTo>
                  <a:lnTo>
                    <a:pt x="830" y="2376"/>
                  </a:lnTo>
                  <a:lnTo>
                    <a:pt x="820" y="2376"/>
                  </a:lnTo>
                  <a:lnTo>
                    <a:pt x="811" y="2373"/>
                  </a:lnTo>
                  <a:lnTo>
                    <a:pt x="800" y="2370"/>
                  </a:lnTo>
                  <a:lnTo>
                    <a:pt x="790" y="2365"/>
                  </a:lnTo>
                  <a:lnTo>
                    <a:pt x="782" y="2359"/>
                  </a:lnTo>
                  <a:lnTo>
                    <a:pt x="773" y="2362"/>
                  </a:lnTo>
                  <a:lnTo>
                    <a:pt x="766" y="2367"/>
                  </a:lnTo>
                  <a:lnTo>
                    <a:pt x="760" y="2367"/>
                  </a:lnTo>
                  <a:lnTo>
                    <a:pt x="754" y="2368"/>
                  </a:lnTo>
                  <a:lnTo>
                    <a:pt x="742" y="2365"/>
                  </a:lnTo>
                  <a:lnTo>
                    <a:pt x="732" y="2361"/>
                  </a:lnTo>
                  <a:lnTo>
                    <a:pt x="726" y="2358"/>
                  </a:lnTo>
                  <a:lnTo>
                    <a:pt x="720" y="2357"/>
                  </a:lnTo>
                  <a:lnTo>
                    <a:pt x="715" y="2354"/>
                  </a:lnTo>
                  <a:lnTo>
                    <a:pt x="709" y="2352"/>
                  </a:lnTo>
                  <a:lnTo>
                    <a:pt x="703" y="2351"/>
                  </a:lnTo>
                  <a:lnTo>
                    <a:pt x="697" y="2351"/>
                  </a:lnTo>
                  <a:lnTo>
                    <a:pt x="691" y="2352"/>
                  </a:lnTo>
                  <a:lnTo>
                    <a:pt x="684" y="2356"/>
                  </a:lnTo>
                  <a:lnTo>
                    <a:pt x="674" y="2351"/>
                  </a:lnTo>
                  <a:lnTo>
                    <a:pt x="666" y="2351"/>
                  </a:lnTo>
                  <a:lnTo>
                    <a:pt x="656" y="2351"/>
                  </a:lnTo>
                  <a:lnTo>
                    <a:pt x="648" y="2354"/>
                  </a:lnTo>
                  <a:lnTo>
                    <a:pt x="637" y="2356"/>
                  </a:lnTo>
                  <a:lnTo>
                    <a:pt x="629" y="2358"/>
                  </a:lnTo>
                  <a:lnTo>
                    <a:pt x="619" y="2361"/>
                  </a:lnTo>
                  <a:lnTo>
                    <a:pt x="611" y="2365"/>
                  </a:lnTo>
                  <a:lnTo>
                    <a:pt x="601" y="2368"/>
                  </a:lnTo>
                  <a:lnTo>
                    <a:pt x="590" y="2369"/>
                  </a:lnTo>
                  <a:lnTo>
                    <a:pt x="582" y="2370"/>
                  </a:lnTo>
                  <a:lnTo>
                    <a:pt x="576" y="2371"/>
                  </a:lnTo>
                  <a:lnTo>
                    <a:pt x="568" y="2369"/>
                  </a:lnTo>
                  <a:lnTo>
                    <a:pt x="562" y="2368"/>
                  </a:lnTo>
                  <a:lnTo>
                    <a:pt x="556" y="2361"/>
                  </a:lnTo>
                  <a:lnTo>
                    <a:pt x="553" y="2356"/>
                  </a:lnTo>
                  <a:lnTo>
                    <a:pt x="544" y="2356"/>
                  </a:lnTo>
                  <a:lnTo>
                    <a:pt x="537" y="2358"/>
                  </a:lnTo>
                  <a:lnTo>
                    <a:pt x="531" y="2360"/>
                  </a:lnTo>
                  <a:lnTo>
                    <a:pt x="524" y="2362"/>
                  </a:lnTo>
                  <a:lnTo>
                    <a:pt x="518" y="2361"/>
                  </a:lnTo>
                  <a:lnTo>
                    <a:pt x="511" y="2361"/>
                  </a:lnTo>
                  <a:lnTo>
                    <a:pt x="505" y="2358"/>
                  </a:lnTo>
                  <a:lnTo>
                    <a:pt x="499" y="2351"/>
                  </a:lnTo>
                  <a:lnTo>
                    <a:pt x="487" y="2352"/>
                  </a:lnTo>
                  <a:lnTo>
                    <a:pt x="477" y="2355"/>
                  </a:lnTo>
                  <a:lnTo>
                    <a:pt x="467" y="2356"/>
                  </a:lnTo>
                  <a:lnTo>
                    <a:pt x="458" y="2356"/>
                  </a:lnTo>
                  <a:lnTo>
                    <a:pt x="461" y="2346"/>
                  </a:lnTo>
                  <a:lnTo>
                    <a:pt x="467" y="2338"/>
                  </a:lnTo>
                  <a:lnTo>
                    <a:pt x="476" y="2334"/>
                  </a:lnTo>
                  <a:lnTo>
                    <a:pt x="487" y="2336"/>
                  </a:lnTo>
                  <a:lnTo>
                    <a:pt x="487" y="2329"/>
                  </a:lnTo>
                  <a:lnTo>
                    <a:pt x="488" y="2323"/>
                  </a:lnTo>
                  <a:lnTo>
                    <a:pt x="489" y="2317"/>
                  </a:lnTo>
                  <a:lnTo>
                    <a:pt x="490" y="2314"/>
                  </a:lnTo>
                  <a:lnTo>
                    <a:pt x="482" y="2314"/>
                  </a:lnTo>
                  <a:lnTo>
                    <a:pt x="475" y="2315"/>
                  </a:lnTo>
                  <a:lnTo>
                    <a:pt x="465" y="2315"/>
                  </a:lnTo>
                  <a:lnTo>
                    <a:pt x="458" y="2315"/>
                  </a:lnTo>
                  <a:lnTo>
                    <a:pt x="449" y="2314"/>
                  </a:lnTo>
                  <a:lnTo>
                    <a:pt x="440" y="2314"/>
                  </a:lnTo>
                  <a:lnTo>
                    <a:pt x="431" y="2314"/>
                  </a:lnTo>
                  <a:lnTo>
                    <a:pt x="423" y="2314"/>
                  </a:lnTo>
                  <a:lnTo>
                    <a:pt x="413" y="2312"/>
                  </a:lnTo>
                  <a:lnTo>
                    <a:pt x="403" y="2311"/>
                  </a:lnTo>
                  <a:lnTo>
                    <a:pt x="394" y="2311"/>
                  </a:lnTo>
                  <a:lnTo>
                    <a:pt x="384" y="2311"/>
                  </a:lnTo>
                  <a:lnTo>
                    <a:pt x="375" y="2310"/>
                  </a:lnTo>
                  <a:lnTo>
                    <a:pt x="366" y="2310"/>
                  </a:lnTo>
                  <a:lnTo>
                    <a:pt x="358" y="2310"/>
                  </a:lnTo>
                  <a:lnTo>
                    <a:pt x="349" y="2311"/>
                  </a:lnTo>
                  <a:lnTo>
                    <a:pt x="341" y="2309"/>
                  </a:lnTo>
                  <a:lnTo>
                    <a:pt x="334" y="2309"/>
                  </a:lnTo>
                  <a:lnTo>
                    <a:pt x="324" y="2309"/>
                  </a:lnTo>
                  <a:lnTo>
                    <a:pt x="316" y="2309"/>
                  </a:lnTo>
                  <a:lnTo>
                    <a:pt x="306" y="2308"/>
                  </a:lnTo>
                  <a:lnTo>
                    <a:pt x="297" y="2308"/>
                  </a:lnTo>
                  <a:lnTo>
                    <a:pt x="289" y="2307"/>
                  </a:lnTo>
                  <a:lnTo>
                    <a:pt x="282" y="2306"/>
                  </a:lnTo>
                  <a:lnTo>
                    <a:pt x="282" y="2304"/>
                  </a:lnTo>
                  <a:lnTo>
                    <a:pt x="289" y="2296"/>
                  </a:lnTo>
                  <a:lnTo>
                    <a:pt x="291" y="2291"/>
                  </a:lnTo>
                  <a:lnTo>
                    <a:pt x="289" y="2284"/>
                  </a:lnTo>
                  <a:lnTo>
                    <a:pt x="288" y="2279"/>
                  </a:lnTo>
                  <a:lnTo>
                    <a:pt x="282" y="2274"/>
                  </a:lnTo>
                  <a:lnTo>
                    <a:pt x="278" y="2267"/>
                  </a:lnTo>
                  <a:lnTo>
                    <a:pt x="275" y="2262"/>
                  </a:lnTo>
                  <a:lnTo>
                    <a:pt x="276" y="2256"/>
                  </a:lnTo>
                  <a:lnTo>
                    <a:pt x="266" y="2250"/>
                  </a:lnTo>
                  <a:lnTo>
                    <a:pt x="257" y="2247"/>
                  </a:lnTo>
                  <a:lnTo>
                    <a:pt x="247" y="2243"/>
                  </a:lnTo>
                  <a:lnTo>
                    <a:pt x="237" y="2242"/>
                  </a:lnTo>
                  <a:lnTo>
                    <a:pt x="228" y="2240"/>
                  </a:lnTo>
                  <a:lnTo>
                    <a:pt x="218" y="2237"/>
                  </a:lnTo>
                  <a:lnTo>
                    <a:pt x="208" y="2231"/>
                  </a:lnTo>
                  <a:lnTo>
                    <a:pt x="202" y="2225"/>
                  </a:lnTo>
                  <a:lnTo>
                    <a:pt x="190" y="2223"/>
                  </a:lnTo>
                  <a:lnTo>
                    <a:pt x="181" y="2222"/>
                  </a:lnTo>
                  <a:lnTo>
                    <a:pt x="169" y="2219"/>
                  </a:lnTo>
                  <a:lnTo>
                    <a:pt x="159" y="2217"/>
                  </a:lnTo>
                  <a:lnTo>
                    <a:pt x="147" y="2213"/>
                  </a:lnTo>
                  <a:lnTo>
                    <a:pt x="137" y="2210"/>
                  </a:lnTo>
                  <a:lnTo>
                    <a:pt x="126" y="2205"/>
                  </a:lnTo>
                  <a:lnTo>
                    <a:pt x="119" y="2201"/>
                  </a:lnTo>
                  <a:lnTo>
                    <a:pt x="111" y="2196"/>
                  </a:lnTo>
                  <a:lnTo>
                    <a:pt x="104" y="2189"/>
                  </a:lnTo>
                  <a:lnTo>
                    <a:pt x="99" y="2183"/>
                  </a:lnTo>
                  <a:lnTo>
                    <a:pt x="96" y="2176"/>
                  </a:lnTo>
                  <a:lnTo>
                    <a:pt x="95" y="2168"/>
                  </a:lnTo>
                  <a:lnTo>
                    <a:pt x="96" y="2159"/>
                  </a:lnTo>
                  <a:lnTo>
                    <a:pt x="100" y="2149"/>
                  </a:lnTo>
                  <a:lnTo>
                    <a:pt x="106" y="2139"/>
                  </a:lnTo>
                  <a:lnTo>
                    <a:pt x="94" y="2141"/>
                  </a:lnTo>
                  <a:lnTo>
                    <a:pt x="83" y="2144"/>
                  </a:lnTo>
                  <a:lnTo>
                    <a:pt x="71" y="2147"/>
                  </a:lnTo>
                  <a:lnTo>
                    <a:pt x="61" y="2151"/>
                  </a:lnTo>
                  <a:lnTo>
                    <a:pt x="51" y="2154"/>
                  </a:lnTo>
                  <a:lnTo>
                    <a:pt x="40" y="2157"/>
                  </a:lnTo>
                  <a:lnTo>
                    <a:pt x="29" y="2157"/>
                  </a:lnTo>
                  <a:lnTo>
                    <a:pt x="18" y="2156"/>
                  </a:lnTo>
                  <a:lnTo>
                    <a:pt x="24" y="2148"/>
                  </a:lnTo>
                  <a:lnTo>
                    <a:pt x="34" y="2144"/>
                  </a:lnTo>
                  <a:lnTo>
                    <a:pt x="39" y="2141"/>
                  </a:lnTo>
                  <a:lnTo>
                    <a:pt x="45" y="2138"/>
                  </a:lnTo>
                  <a:lnTo>
                    <a:pt x="51" y="2137"/>
                  </a:lnTo>
                  <a:lnTo>
                    <a:pt x="57" y="2135"/>
                  </a:lnTo>
                  <a:lnTo>
                    <a:pt x="64" y="2132"/>
                  </a:lnTo>
                  <a:lnTo>
                    <a:pt x="70" y="2130"/>
                  </a:lnTo>
                  <a:lnTo>
                    <a:pt x="77" y="2126"/>
                  </a:lnTo>
                  <a:lnTo>
                    <a:pt x="83" y="2125"/>
                  </a:lnTo>
                  <a:lnTo>
                    <a:pt x="89" y="2122"/>
                  </a:lnTo>
                  <a:lnTo>
                    <a:pt x="94" y="2119"/>
                  </a:lnTo>
                  <a:lnTo>
                    <a:pt x="100" y="2116"/>
                  </a:lnTo>
                  <a:lnTo>
                    <a:pt x="106" y="2115"/>
                  </a:lnTo>
                  <a:lnTo>
                    <a:pt x="100" y="2112"/>
                  </a:lnTo>
                  <a:lnTo>
                    <a:pt x="93" y="2112"/>
                  </a:lnTo>
                  <a:lnTo>
                    <a:pt x="87" y="2112"/>
                  </a:lnTo>
                  <a:lnTo>
                    <a:pt x="81" y="2115"/>
                  </a:lnTo>
                  <a:lnTo>
                    <a:pt x="75" y="2115"/>
                  </a:lnTo>
                  <a:lnTo>
                    <a:pt x="69" y="2116"/>
                  </a:lnTo>
                  <a:lnTo>
                    <a:pt x="63" y="2117"/>
                  </a:lnTo>
                  <a:lnTo>
                    <a:pt x="57" y="2120"/>
                  </a:lnTo>
                  <a:lnTo>
                    <a:pt x="51" y="2121"/>
                  </a:lnTo>
                  <a:lnTo>
                    <a:pt x="45" y="2123"/>
                  </a:lnTo>
                  <a:lnTo>
                    <a:pt x="39" y="2125"/>
                  </a:lnTo>
                  <a:lnTo>
                    <a:pt x="34" y="2126"/>
                  </a:lnTo>
                  <a:lnTo>
                    <a:pt x="26" y="2128"/>
                  </a:lnTo>
                  <a:lnTo>
                    <a:pt x="20" y="2129"/>
                  </a:lnTo>
                  <a:lnTo>
                    <a:pt x="14" y="2130"/>
                  </a:lnTo>
                  <a:lnTo>
                    <a:pt x="10" y="2132"/>
                  </a:lnTo>
                  <a:lnTo>
                    <a:pt x="10" y="2124"/>
                  </a:lnTo>
                  <a:lnTo>
                    <a:pt x="13" y="2119"/>
                  </a:lnTo>
                  <a:lnTo>
                    <a:pt x="19" y="2114"/>
                  </a:lnTo>
                  <a:lnTo>
                    <a:pt x="25" y="2110"/>
                  </a:lnTo>
                  <a:lnTo>
                    <a:pt x="33" y="2106"/>
                  </a:lnTo>
                  <a:lnTo>
                    <a:pt x="40" y="2104"/>
                  </a:lnTo>
                  <a:lnTo>
                    <a:pt x="47" y="2102"/>
                  </a:lnTo>
                  <a:lnTo>
                    <a:pt x="57" y="2099"/>
                  </a:lnTo>
                  <a:lnTo>
                    <a:pt x="63" y="2096"/>
                  </a:lnTo>
                  <a:lnTo>
                    <a:pt x="69" y="2094"/>
                  </a:lnTo>
                  <a:lnTo>
                    <a:pt x="75" y="2091"/>
                  </a:lnTo>
                  <a:lnTo>
                    <a:pt x="79" y="2088"/>
                  </a:lnTo>
                  <a:lnTo>
                    <a:pt x="82" y="2083"/>
                  </a:lnTo>
                  <a:lnTo>
                    <a:pt x="83" y="2079"/>
                  </a:lnTo>
                  <a:lnTo>
                    <a:pt x="81" y="2074"/>
                  </a:lnTo>
                  <a:lnTo>
                    <a:pt x="78" y="2068"/>
                  </a:lnTo>
                  <a:lnTo>
                    <a:pt x="71" y="2068"/>
                  </a:lnTo>
                  <a:lnTo>
                    <a:pt x="65" y="2070"/>
                  </a:lnTo>
                  <a:lnTo>
                    <a:pt x="59" y="2071"/>
                  </a:lnTo>
                  <a:lnTo>
                    <a:pt x="54" y="2074"/>
                  </a:lnTo>
                  <a:lnTo>
                    <a:pt x="42" y="2076"/>
                  </a:lnTo>
                  <a:lnTo>
                    <a:pt x="31" y="2080"/>
                  </a:lnTo>
                  <a:lnTo>
                    <a:pt x="19" y="2083"/>
                  </a:lnTo>
                  <a:lnTo>
                    <a:pt x="8" y="2086"/>
                  </a:lnTo>
                  <a:lnTo>
                    <a:pt x="0" y="2090"/>
                  </a:lnTo>
                  <a:lnTo>
                    <a:pt x="0" y="2094"/>
                  </a:lnTo>
                  <a:lnTo>
                    <a:pt x="0" y="2086"/>
                  </a:lnTo>
                  <a:lnTo>
                    <a:pt x="0" y="2081"/>
                  </a:lnTo>
                  <a:lnTo>
                    <a:pt x="0" y="2075"/>
                  </a:lnTo>
                  <a:lnTo>
                    <a:pt x="0" y="2071"/>
                  </a:lnTo>
                  <a:lnTo>
                    <a:pt x="0" y="2064"/>
                  </a:lnTo>
                  <a:lnTo>
                    <a:pt x="10" y="2062"/>
                  </a:lnTo>
                  <a:lnTo>
                    <a:pt x="16" y="2059"/>
                  </a:lnTo>
                  <a:lnTo>
                    <a:pt x="22" y="2058"/>
                  </a:lnTo>
                  <a:lnTo>
                    <a:pt x="29" y="2057"/>
                  </a:lnTo>
                  <a:lnTo>
                    <a:pt x="35" y="2057"/>
                  </a:lnTo>
                  <a:lnTo>
                    <a:pt x="41" y="2056"/>
                  </a:lnTo>
                  <a:lnTo>
                    <a:pt x="47" y="2055"/>
                  </a:lnTo>
                  <a:lnTo>
                    <a:pt x="53" y="2054"/>
                  </a:lnTo>
                  <a:lnTo>
                    <a:pt x="59" y="2054"/>
                  </a:lnTo>
                  <a:lnTo>
                    <a:pt x="57" y="2049"/>
                  </a:lnTo>
                  <a:lnTo>
                    <a:pt x="53" y="2045"/>
                  </a:lnTo>
                  <a:lnTo>
                    <a:pt x="46" y="2044"/>
                  </a:lnTo>
                  <a:lnTo>
                    <a:pt x="41" y="2044"/>
                  </a:lnTo>
                  <a:lnTo>
                    <a:pt x="33" y="2044"/>
                  </a:lnTo>
                  <a:lnTo>
                    <a:pt x="25" y="2046"/>
                  </a:lnTo>
                  <a:lnTo>
                    <a:pt x="19" y="2046"/>
                  </a:lnTo>
                  <a:lnTo>
                    <a:pt x="13" y="2046"/>
                  </a:lnTo>
                  <a:lnTo>
                    <a:pt x="14" y="2040"/>
                  </a:lnTo>
                  <a:lnTo>
                    <a:pt x="17" y="2033"/>
                  </a:lnTo>
                  <a:lnTo>
                    <a:pt x="18" y="2028"/>
                  </a:lnTo>
                  <a:lnTo>
                    <a:pt x="22" y="2022"/>
                  </a:lnTo>
                  <a:lnTo>
                    <a:pt x="22" y="2016"/>
                  </a:lnTo>
                  <a:lnTo>
                    <a:pt x="24" y="2010"/>
                  </a:lnTo>
                  <a:lnTo>
                    <a:pt x="26" y="2005"/>
                  </a:lnTo>
                  <a:lnTo>
                    <a:pt x="30" y="2000"/>
                  </a:lnTo>
                  <a:lnTo>
                    <a:pt x="34" y="1989"/>
                  </a:lnTo>
                  <a:lnTo>
                    <a:pt x="36" y="1981"/>
                  </a:lnTo>
                  <a:lnTo>
                    <a:pt x="39" y="1972"/>
                  </a:lnTo>
                  <a:lnTo>
                    <a:pt x="40" y="1966"/>
                  </a:lnTo>
                  <a:lnTo>
                    <a:pt x="49" y="1958"/>
                  </a:lnTo>
                  <a:lnTo>
                    <a:pt x="60" y="1949"/>
                  </a:lnTo>
                  <a:lnTo>
                    <a:pt x="71" y="1943"/>
                  </a:lnTo>
                  <a:lnTo>
                    <a:pt x="83" y="1936"/>
                  </a:lnTo>
                  <a:lnTo>
                    <a:pt x="94" y="1931"/>
                  </a:lnTo>
                  <a:lnTo>
                    <a:pt x="106" y="1925"/>
                  </a:lnTo>
                  <a:lnTo>
                    <a:pt x="117" y="1921"/>
                  </a:lnTo>
                  <a:lnTo>
                    <a:pt x="129" y="1917"/>
                  </a:lnTo>
                  <a:lnTo>
                    <a:pt x="140" y="1912"/>
                  </a:lnTo>
                  <a:lnTo>
                    <a:pt x="152" y="1908"/>
                  </a:lnTo>
                  <a:lnTo>
                    <a:pt x="164" y="1905"/>
                  </a:lnTo>
                  <a:lnTo>
                    <a:pt x="176" y="1903"/>
                  </a:lnTo>
                  <a:lnTo>
                    <a:pt x="188" y="1899"/>
                  </a:lnTo>
                  <a:lnTo>
                    <a:pt x="200" y="1896"/>
                  </a:lnTo>
                  <a:lnTo>
                    <a:pt x="212" y="1894"/>
                  </a:lnTo>
                  <a:lnTo>
                    <a:pt x="225" y="1891"/>
                  </a:lnTo>
                  <a:lnTo>
                    <a:pt x="225" y="1890"/>
                  </a:lnTo>
                  <a:lnTo>
                    <a:pt x="225" y="1889"/>
                  </a:lnTo>
                  <a:lnTo>
                    <a:pt x="218" y="1883"/>
                  </a:lnTo>
                  <a:lnTo>
                    <a:pt x="214" y="1880"/>
                  </a:lnTo>
                  <a:lnTo>
                    <a:pt x="212" y="1876"/>
                  </a:lnTo>
                  <a:lnTo>
                    <a:pt x="213" y="1873"/>
                  </a:lnTo>
                  <a:lnTo>
                    <a:pt x="218" y="1865"/>
                  </a:lnTo>
                  <a:lnTo>
                    <a:pt x="229" y="1859"/>
                  </a:lnTo>
                  <a:lnTo>
                    <a:pt x="232" y="1856"/>
                  </a:lnTo>
                  <a:lnTo>
                    <a:pt x="240" y="1853"/>
                  </a:lnTo>
                  <a:lnTo>
                    <a:pt x="244" y="1851"/>
                  </a:lnTo>
                  <a:lnTo>
                    <a:pt x="252" y="1848"/>
                  </a:lnTo>
                  <a:lnTo>
                    <a:pt x="257" y="1844"/>
                  </a:lnTo>
                  <a:lnTo>
                    <a:pt x="263" y="1842"/>
                  </a:lnTo>
                  <a:lnTo>
                    <a:pt x="266" y="1841"/>
                  </a:lnTo>
                  <a:lnTo>
                    <a:pt x="269" y="1840"/>
                  </a:lnTo>
                  <a:lnTo>
                    <a:pt x="269" y="1823"/>
                  </a:lnTo>
                  <a:lnTo>
                    <a:pt x="270" y="1808"/>
                  </a:lnTo>
                  <a:lnTo>
                    <a:pt x="270" y="1790"/>
                  </a:lnTo>
                  <a:lnTo>
                    <a:pt x="270" y="1774"/>
                  </a:lnTo>
                  <a:lnTo>
                    <a:pt x="267" y="1757"/>
                  </a:lnTo>
                  <a:lnTo>
                    <a:pt x="266" y="1738"/>
                  </a:lnTo>
                  <a:lnTo>
                    <a:pt x="266" y="1721"/>
                  </a:lnTo>
                  <a:lnTo>
                    <a:pt x="265" y="1704"/>
                  </a:lnTo>
                  <a:lnTo>
                    <a:pt x="263" y="1686"/>
                  </a:lnTo>
                  <a:lnTo>
                    <a:pt x="260" y="1669"/>
                  </a:lnTo>
                  <a:lnTo>
                    <a:pt x="258" y="1651"/>
                  </a:lnTo>
                  <a:lnTo>
                    <a:pt x="257" y="1633"/>
                  </a:lnTo>
                  <a:lnTo>
                    <a:pt x="254" y="1616"/>
                  </a:lnTo>
                  <a:lnTo>
                    <a:pt x="254" y="1600"/>
                  </a:lnTo>
                  <a:lnTo>
                    <a:pt x="254" y="1585"/>
                  </a:lnTo>
                  <a:lnTo>
                    <a:pt x="254" y="1570"/>
                  </a:lnTo>
                  <a:lnTo>
                    <a:pt x="260" y="1564"/>
                  </a:lnTo>
                  <a:lnTo>
                    <a:pt x="265" y="1558"/>
                  </a:lnTo>
                  <a:lnTo>
                    <a:pt x="266" y="1552"/>
                  </a:lnTo>
                  <a:lnTo>
                    <a:pt x="265" y="1547"/>
                  </a:lnTo>
                  <a:lnTo>
                    <a:pt x="260" y="1540"/>
                  </a:lnTo>
                  <a:lnTo>
                    <a:pt x="254" y="1535"/>
                  </a:lnTo>
                  <a:lnTo>
                    <a:pt x="248" y="1527"/>
                  </a:lnTo>
                  <a:lnTo>
                    <a:pt x="243" y="1521"/>
                  </a:lnTo>
                  <a:lnTo>
                    <a:pt x="236" y="1511"/>
                  </a:lnTo>
                  <a:lnTo>
                    <a:pt x="231" y="1502"/>
                  </a:lnTo>
                  <a:lnTo>
                    <a:pt x="230" y="1495"/>
                  </a:lnTo>
                  <a:lnTo>
                    <a:pt x="231" y="1491"/>
                  </a:lnTo>
                  <a:lnTo>
                    <a:pt x="231" y="1484"/>
                  </a:lnTo>
                  <a:lnTo>
                    <a:pt x="236" y="1480"/>
                  </a:lnTo>
                  <a:lnTo>
                    <a:pt x="234" y="1455"/>
                  </a:lnTo>
                  <a:lnTo>
                    <a:pt x="235" y="1431"/>
                  </a:lnTo>
                  <a:lnTo>
                    <a:pt x="238" y="1410"/>
                  </a:lnTo>
                  <a:lnTo>
                    <a:pt x="244" y="1389"/>
                  </a:lnTo>
                  <a:lnTo>
                    <a:pt x="252" y="1369"/>
                  </a:lnTo>
                  <a:lnTo>
                    <a:pt x="261" y="1349"/>
                  </a:lnTo>
                  <a:lnTo>
                    <a:pt x="271" y="1330"/>
                  </a:lnTo>
                  <a:lnTo>
                    <a:pt x="284" y="1312"/>
                  </a:lnTo>
                  <a:lnTo>
                    <a:pt x="295" y="1293"/>
                  </a:lnTo>
                  <a:lnTo>
                    <a:pt x="308" y="1274"/>
                  </a:lnTo>
                  <a:lnTo>
                    <a:pt x="322" y="1257"/>
                  </a:lnTo>
                  <a:lnTo>
                    <a:pt x="335" y="1240"/>
                  </a:lnTo>
                  <a:lnTo>
                    <a:pt x="348" y="1220"/>
                  </a:lnTo>
                  <a:lnTo>
                    <a:pt x="363" y="1202"/>
                  </a:lnTo>
                  <a:lnTo>
                    <a:pt x="375" y="1184"/>
                  </a:lnTo>
                  <a:lnTo>
                    <a:pt x="388" y="1165"/>
                  </a:lnTo>
                  <a:lnTo>
                    <a:pt x="407" y="1147"/>
                  </a:lnTo>
                  <a:lnTo>
                    <a:pt x="429" y="1132"/>
                  </a:lnTo>
                  <a:lnTo>
                    <a:pt x="449" y="1117"/>
                  </a:lnTo>
                  <a:lnTo>
                    <a:pt x="472" y="1101"/>
                  </a:lnTo>
                  <a:lnTo>
                    <a:pt x="493" y="1087"/>
                  </a:lnTo>
                  <a:lnTo>
                    <a:pt x="514" y="1075"/>
                  </a:lnTo>
                  <a:lnTo>
                    <a:pt x="537" y="1063"/>
                  </a:lnTo>
                  <a:lnTo>
                    <a:pt x="560" y="1052"/>
                  </a:lnTo>
                  <a:lnTo>
                    <a:pt x="582" y="1040"/>
                  </a:lnTo>
                  <a:lnTo>
                    <a:pt x="603" y="1029"/>
                  </a:lnTo>
                  <a:lnTo>
                    <a:pt x="626" y="1019"/>
                  </a:lnTo>
                  <a:lnTo>
                    <a:pt x="650" y="1011"/>
                  </a:lnTo>
                  <a:lnTo>
                    <a:pt x="673" y="1002"/>
                  </a:lnTo>
                  <a:lnTo>
                    <a:pt x="696" y="993"/>
                  </a:lnTo>
                  <a:lnTo>
                    <a:pt x="720" y="986"/>
                  </a:lnTo>
                  <a:lnTo>
                    <a:pt x="746" y="979"/>
                  </a:lnTo>
                  <a:lnTo>
                    <a:pt x="752" y="955"/>
                  </a:lnTo>
                  <a:lnTo>
                    <a:pt x="758" y="933"/>
                  </a:lnTo>
                  <a:lnTo>
                    <a:pt x="765" y="910"/>
                  </a:lnTo>
                  <a:lnTo>
                    <a:pt x="771" y="887"/>
                  </a:lnTo>
                  <a:lnTo>
                    <a:pt x="777" y="864"/>
                  </a:lnTo>
                  <a:lnTo>
                    <a:pt x="788" y="841"/>
                  </a:lnTo>
                  <a:lnTo>
                    <a:pt x="796" y="819"/>
                  </a:lnTo>
                  <a:lnTo>
                    <a:pt x="807" y="799"/>
                  </a:lnTo>
                  <a:lnTo>
                    <a:pt x="817" y="777"/>
                  </a:lnTo>
                  <a:lnTo>
                    <a:pt x="831" y="758"/>
                  </a:lnTo>
                  <a:lnTo>
                    <a:pt x="844" y="740"/>
                  </a:lnTo>
                  <a:lnTo>
                    <a:pt x="861" y="723"/>
                  </a:lnTo>
                  <a:lnTo>
                    <a:pt x="879" y="708"/>
                  </a:lnTo>
                  <a:lnTo>
                    <a:pt x="899" y="694"/>
                  </a:lnTo>
                  <a:lnTo>
                    <a:pt x="920" y="681"/>
                  </a:lnTo>
                  <a:lnTo>
                    <a:pt x="947" y="672"/>
                  </a:lnTo>
                  <a:lnTo>
                    <a:pt x="955" y="667"/>
                  </a:lnTo>
                  <a:lnTo>
                    <a:pt x="955" y="652"/>
                  </a:lnTo>
                  <a:lnTo>
                    <a:pt x="958" y="638"/>
                  </a:lnTo>
                  <a:lnTo>
                    <a:pt x="960" y="626"/>
                  </a:lnTo>
                  <a:lnTo>
                    <a:pt x="965" y="615"/>
                  </a:lnTo>
                  <a:lnTo>
                    <a:pt x="970" y="603"/>
                  </a:lnTo>
                  <a:lnTo>
                    <a:pt x="976" y="593"/>
                  </a:lnTo>
                  <a:lnTo>
                    <a:pt x="983" y="584"/>
                  </a:lnTo>
                  <a:lnTo>
                    <a:pt x="991" y="575"/>
                  </a:lnTo>
                  <a:lnTo>
                    <a:pt x="998" y="565"/>
                  </a:lnTo>
                  <a:lnTo>
                    <a:pt x="1008" y="558"/>
                  </a:lnTo>
                  <a:lnTo>
                    <a:pt x="1018" y="550"/>
                  </a:lnTo>
                  <a:lnTo>
                    <a:pt x="1029" y="544"/>
                  </a:lnTo>
                  <a:lnTo>
                    <a:pt x="1039" y="537"/>
                  </a:lnTo>
                  <a:lnTo>
                    <a:pt x="1051" y="532"/>
                  </a:lnTo>
                  <a:lnTo>
                    <a:pt x="1064" y="525"/>
                  </a:lnTo>
                  <a:lnTo>
                    <a:pt x="1077" y="521"/>
                  </a:lnTo>
                  <a:lnTo>
                    <a:pt x="1078" y="512"/>
                  </a:lnTo>
                  <a:lnTo>
                    <a:pt x="1080" y="505"/>
                  </a:lnTo>
                  <a:lnTo>
                    <a:pt x="1084" y="497"/>
                  </a:lnTo>
                  <a:lnTo>
                    <a:pt x="1088" y="489"/>
                  </a:lnTo>
                  <a:lnTo>
                    <a:pt x="1090" y="480"/>
                  </a:lnTo>
                  <a:lnTo>
                    <a:pt x="1096" y="473"/>
                  </a:lnTo>
                  <a:lnTo>
                    <a:pt x="1101" y="466"/>
                  </a:lnTo>
                  <a:lnTo>
                    <a:pt x="1106" y="458"/>
                  </a:lnTo>
                  <a:lnTo>
                    <a:pt x="1110" y="449"/>
                  </a:lnTo>
                  <a:lnTo>
                    <a:pt x="1115" y="443"/>
                  </a:lnTo>
                  <a:lnTo>
                    <a:pt x="1121" y="435"/>
                  </a:lnTo>
                  <a:lnTo>
                    <a:pt x="1126" y="429"/>
                  </a:lnTo>
                  <a:lnTo>
                    <a:pt x="1132" y="422"/>
                  </a:lnTo>
                  <a:lnTo>
                    <a:pt x="1137" y="416"/>
                  </a:lnTo>
                  <a:lnTo>
                    <a:pt x="1143" y="411"/>
                  </a:lnTo>
                  <a:lnTo>
                    <a:pt x="1148" y="406"/>
                  </a:lnTo>
                  <a:lnTo>
                    <a:pt x="1143" y="398"/>
                  </a:lnTo>
                  <a:lnTo>
                    <a:pt x="1139" y="391"/>
                  </a:lnTo>
                  <a:lnTo>
                    <a:pt x="1137" y="385"/>
                  </a:lnTo>
                  <a:lnTo>
                    <a:pt x="1138" y="378"/>
                  </a:lnTo>
                  <a:lnTo>
                    <a:pt x="1138" y="373"/>
                  </a:lnTo>
                  <a:lnTo>
                    <a:pt x="1141" y="366"/>
                  </a:lnTo>
                  <a:lnTo>
                    <a:pt x="1144" y="362"/>
                  </a:lnTo>
                  <a:lnTo>
                    <a:pt x="1148" y="356"/>
                  </a:lnTo>
                  <a:lnTo>
                    <a:pt x="1157" y="347"/>
                  </a:lnTo>
                  <a:lnTo>
                    <a:pt x="1169" y="338"/>
                  </a:lnTo>
                  <a:lnTo>
                    <a:pt x="1176" y="333"/>
                  </a:lnTo>
                  <a:lnTo>
                    <a:pt x="1182" y="329"/>
                  </a:lnTo>
                  <a:lnTo>
                    <a:pt x="1189" y="324"/>
                  </a:lnTo>
                  <a:lnTo>
                    <a:pt x="1195" y="321"/>
                  </a:lnTo>
                  <a:lnTo>
                    <a:pt x="1207" y="310"/>
                  </a:lnTo>
                  <a:lnTo>
                    <a:pt x="1216" y="299"/>
                  </a:lnTo>
                  <a:lnTo>
                    <a:pt x="1218" y="293"/>
                  </a:lnTo>
                  <a:lnTo>
                    <a:pt x="1221" y="287"/>
                  </a:lnTo>
                  <a:lnTo>
                    <a:pt x="1222" y="281"/>
                  </a:lnTo>
                  <a:lnTo>
                    <a:pt x="1224" y="275"/>
                  </a:lnTo>
                  <a:lnTo>
                    <a:pt x="1233" y="269"/>
                  </a:lnTo>
                  <a:lnTo>
                    <a:pt x="1242" y="262"/>
                  </a:lnTo>
                  <a:lnTo>
                    <a:pt x="1249" y="254"/>
                  </a:lnTo>
                  <a:lnTo>
                    <a:pt x="1255" y="246"/>
                  </a:lnTo>
                  <a:lnTo>
                    <a:pt x="1260" y="236"/>
                  </a:lnTo>
                  <a:lnTo>
                    <a:pt x="1263" y="227"/>
                  </a:lnTo>
                  <a:lnTo>
                    <a:pt x="1268" y="218"/>
                  </a:lnTo>
                  <a:lnTo>
                    <a:pt x="1274" y="210"/>
                  </a:lnTo>
                  <a:lnTo>
                    <a:pt x="1277" y="205"/>
                  </a:lnTo>
                  <a:lnTo>
                    <a:pt x="1280" y="199"/>
                  </a:lnTo>
                  <a:lnTo>
                    <a:pt x="1285" y="194"/>
                  </a:lnTo>
                  <a:lnTo>
                    <a:pt x="1291" y="190"/>
                  </a:lnTo>
                  <a:lnTo>
                    <a:pt x="1297" y="186"/>
                  </a:lnTo>
                  <a:lnTo>
                    <a:pt x="1304" y="183"/>
                  </a:lnTo>
                  <a:lnTo>
                    <a:pt x="1312" y="180"/>
                  </a:lnTo>
                  <a:lnTo>
                    <a:pt x="1321" y="180"/>
                  </a:lnTo>
                  <a:lnTo>
                    <a:pt x="1330" y="177"/>
                  </a:lnTo>
                  <a:lnTo>
                    <a:pt x="1338" y="175"/>
                  </a:lnTo>
                  <a:lnTo>
                    <a:pt x="1345" y="173"/>
                  </a:lnTo>
                  <a:lnTo>
                    <a:pt x="1354" y="169"/>
                  </a:lnTo>
                  <a:lnTo>
                    <a:pt x="1360" y="164"/>
                  </a:lnTo>
                  <a:lnTo>
                    <a:pt x="1367" y="161"/>
                  </a:lnTo>
                  <a:lnTo>
                    <a:pt x="1373" y="155"/>
                  </a:lnTo>
                  <a:lnTo>
                    <a:pt x="1380" y="152"/>
                  </a:lnTo>
                  <a:lnTo>
                    <a:pt x="1385" y="146"/>
                  </a:lnTo>
                  <a:lnTo>
                    <a:pt x="1391" y="141"/>
                  </a:lnTo>
                  <a:lnTo>
                    <a:pt x="1397" y="136"/>
                  </a:lnTo>
                  <a:lnTo>
                    <a:pt x="1403" y="132"/>
                  </a:lnTo>
                  <a:lnTo>
                    <a:pt x="1410" y="128"/>
                  </a:lnTo>
                  <a:lnTo>
                    <a:pt x="1416" y="124"/>
                  </a:lnTo>
                  <a:lnTo>
                    <a:pt x="1424" y="121"/>
                  </a:lnTo>
                  <a:lnTo>
                    <a:pt x="1432" y="120"/>
                  </a:lnTo>
                  <a:lnTo>
                    <a:pt x="1438" y="112"/>
                  </a:lnTo>
                  <a:lnTo>
                    <a:pt x="1447" y="106"/>
                  </a:lnTo>
                  <a:lnTo>
                    <a:pt x="1453" y="99"/>
                  </a:lnTo>
                  <a:lnTo>
                    <a:pt x="1461" y="92"/>
                  </a:lnTo>
                  <a:lnTo>
                    <a:pt x="1466" y="84"/>
                  </a:lnTo>
                  <a:lnTo>
                    <a:pt x="1473" y="79"/>
                  </a:lnTo>
                  <a:lnTo>
                    <a:pt x="1479" y="71"/>
                  </a:lnTo>
                  <a:lnTo>
                    <a:pt x="1485" y="67"/>
                  </a:lnTo>
                  <a:lnTo>
                    <a:pt x="1492" y="60"/>
                  </a:lnTo>
                  <a:lnTo>
                    <a:pt x="1498" y="57"/>
                  </a:lnTo>
                  <a:lnTo>
                    <a:pt x="1506" y="55"/>
                  </a:lnTo>
                  <a:lnTo>
                    <a:pt x="1514" y="54"/>
                  </a:lnTo>
                  <a:lnTo>
                    <a:pt x="1521" y="53"/>
                  </a:lnTo>
                  <a:lnTo>
                    <a:pt x="1531" y="55"/>
                  </a:lnTo>
                  <a:lnTo>
                    <a:pt x="1542" y="57"/>
                  </a:lnTo>
                  <a:lnTo>
                    <a:pt x="1554" y="65"/>
                  </a:lnTo>
                  <a:lnTo>
                    <a:pt x="1565" y="68"/>
                  </a:lnTo>
                  <a:lnTo>
                    <a:pt x="1577" y="70"/>
                  </a:lnTo>
                  <a:lnTo>
                    <a:pt x="1581" y="69"/>
                  </a:lnTo>
                  <a:lnTo>
                    <a:pt x="1587" y="68"/>
                  </a:lnTo>
                  <a:lnTo>
                    <a:pt x="1593" y="68"/>
                  </a:lnTo>
                  <a:lnTo>
                    <a:pt x="1601" y="67"/>
                  </a:lnTo>
                  <a:lnTo>
                    <a:pt x="1606" y="63"/>
                  </a:lnTo>
                  <a:lnTo>
                    <a:pt x="1612" y="61"/>
                  </a:lnTo>
                  <a:lnTo>
                    <a:pt x="1619" y="59"/>
                  </a:lnTo>
                  <a:lnTo>
                    <a:pt x="1625" y="57"/>
                  </a:lnTo>
                  <a:lnTo>
                    <a:pt x="1632" y="55"/>
                  </a:lnTo>
                  <a:lnTo>
                    <a:pt x="1638" y="54"/>
                  </a:lnTo>
                  <a:lnTo>
                    <a:pt x="1645" y="52"/>
                  </a:lnTo>
                  <a:lnTo>
                    <a:pt x="1652" y="52"/>
                  </a:lnTo>
                  <a:lnTo>
                    <a:pt x="1658" y="46"/>
                  </a:lnTo>
                  <a:lnTo>
                    <a:pt x="1663" y="43"/>
                  </a:lnTo>
                  <a:lnTo>
                    <a:pt x="1668" y="41"/>
                  </a:lnTo>
                  <a:lnTo>
                    <a:pt x="1673" y="41"/>
                  </a:lnTo>
                  <a:lnTo>
                    <a:pt x="1680" y="43"/>
                  </a:lnTo>
                  <a:lnTo>
                    <a:pt x="1687" y="48"/>
                  </a:lnTo>
                  <a:lnTo>
                    <a:pt x="1693" y="53"/>
                  </a:lnTo>
                  <a:lnTo>
                    <a:pt x="1701" y="55"/>
                  </a:lnTo>
                  <a:lnTo>
                    <a:pt x="1704" y="53"/>
                  </a:lnTo>
                  <a:lnTo>
                    <a:pt x="1709" y="49"/>
                  </a:lnTo>
                  <a:lnTo>
                    <a:pt x="1714" y="46"/>
                  </a:lnTo>
                  <a:lnTo>
                    <a:pt x="1720" y="40"/>
                  </a:lnTo>
                  <a:lnTo>
                    <a:pt x="1727" y="32"/>
                  </a:lnTo>
                  <a:lnTo>
                    <a:pt x="1736" y="26"/>
                  </a:lnTo>
                  <a:lnTo>
                    <a:pt x="1743" y="21"/>
                  </a:lnTo>
                  <a:lnTo>
                    <a:pt x="1752" y="18"/>
                  </a:lnTo>
                  <a:lnTo>
                    <a:pt x="1762" y="15"/>
                  </a:lnTo>
                  <a:lnTo>
                    <a:pt x="1771" y="15"/>
                  </a:lnTo>
                  <a:lnTo>
                    <a:pt x="1779" y="15"/>
                  </a:lnTo>
                  <a:lnTo>
                    <a:pt x="1789" y="15"/>
                  </a:lnTo>
                  <a:lnTo>
                    <a:pt x="1798" y="15"/>
                  </a:lnTo>
                  <a:lnTo>
                    <a:pt x="1807" y="17"/>
                  </a:lnTo>
                  <a:lnTo>
                    <a:pt x="1815" y="17"/>
                  </a:lnTo>
                  <a:lnTo>
                    <a:pt x="1825" y="19"/>
                  </a:lnTo>
                  <a:lnTo>
                    <a:pt x="1832" y="19"/>
                  </a:lnTo>
                  <a:lnTo>
                    <a:pt x="1842" y="20"/>
                  </a:lnTo>
                  <a:lnTo>
                    <a:pt x="1850" y="20"/>
                  </a:lnTo>
                  <a:lnTo>
                    <a:pt x="1858" y="20"/>
                  </a:lnTo>
                  <a:lnTo>
                    <a:pt x="1858" y="12"/>
                  </a:lnTo>
                  <a:lnTo>
                    <a:pt x="186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12" name="Freeform 362"/>
            <p:cNvSpPr>
              <a:spLocks/>
            </p:cNvSpPr>
            <p:nvPr/>
          </p:nvSpPr>
          <p:spPr bwMode="auto">
            <a:xfrm>
              <a:off x="6863" y="3581"/>
              <a:ext cx="27" cy="15"/>
            </a:xfrm>
            <a:custGeom>
              <a:avLst/>
              <a:gdLst>
                <a:gd name="T0" fmla="*/ 0 w 111"/>
                <a:gd name="T1" fmla="*/ 0 h 59"/>
                <a:gd name="T2" fmla="*/ 0 w 111"/>
                <a:gd name="T3" fmla="*/ 0 h 59"/>
                <a:gd name="T4" fmla="*/ 0 w 111"/>
                <a:gd name="T5" fmla="*/ 0 h 59"/>
                <a:gd name="T6" fmla="*/ 0 w 111"/>
                <a:gd name="T7" fmla="*/ 0 h 59"/>
                <a:gd name="T8" fmla="*/ 0 w 111"/>
                <a:gd name="T9" fmla="*/ 0 h 59"/>
                <a:gd name="T10" fmla="*/ 0 w 111"/>
                <a:gd name="T11" fmla="*/ 0 h 59"/>
                <a:gd name="T12" fmla="*/ 0 w 111"/>
                <a:gd name="T13" fmla="*/ 0 h 59"/>
                <a:gd name="T14" fmla="*/ 0 w 111"/>
                <a:gd name="T15" fmla="*/ 0 h 59"/>
                <a:gd name="T16" fmla="*/ 0 w 111"/>
                <a:gd name="T17" fmla="*/ 0 h 59"/>
                <a:gd name="T18" fmla="*/ 0 w 111"/>
                <a:gd name="T19" fmla="*/ 0 h 59"/>
                <a:gd name="T20" fmla="*/ 0 w 111"/>
                <a:gd name="T21" fmla="*/ 0 h 59"/>
                <a:gd name="T22" fmla="*/ 0 w 111"/>
                <a:gd name="T23" fmla="*/ 0 h 59"/>
                <a:gd name="T24" fmla="*/ 0 w 111"/>
                <a:gd name="T25" fmla="*/ 0 h 59"/>
                <a:gd name="T26" fmla="*/ 0 w 111"/>
                <a:gd name="T27" fmla="*/ 0 h 59"/>
                <a:gd name="T28" fmla="*/ 0 w 111"/>
                <a:gd name="T29" fmla="*/ 0 h 59"/>
                <a:gd name="T30" fmla="*/ 0 w 111"/>
                <a:gd name="T31" fmla="*/ 0 h 59"/>
                <a:gd name="T32" fmla="*/ 0 w 111"/>
                <a:gd name="T33" fmla="*/ 0 h 59"/>
                <a:gd name="T34" fmla="*/ 0 w 111"/>
                <a:gd name="T35" fmla="*/ 0 h 59"/>
                <a:gd name="T36" fmla="*/ 0 w 111"/>
                <a:gd name="T37" fmla="*/ 0 h 59"/>
                <a:gd name="T38" fmla="*/ 0 w 111"/>
                <a:gd name="T39" fmla="*/ 0 h 59"/>
                <a:gd name="T40" fmla="*/ 0 w 111"/>
                <a:gd name="T41" fmla="*/ 0 h 59"/>
                <a:gd name="T42" fmla="*/ 0 w 111"/>
                <a:gd name="T43" fmla="*/ 0 h 59"/>
                <a:gd name="T44" fmla="*/ 0 w 111"/>
                <a:gd name="T45" fmla="*/ 0 h 59"/>
                <a:gd name="T46" fmla="*/ 0 w 111"/>
                <a:gd name="T47" fmla="*/ 0 h 59"/>
                <a:gd name="T48" fmla="*/ 0 w 111"/>
                <a:gd name="T49" fmla="*/ 0 h 59"/>
                <a:gd name="T50" fmla="*/ 0 w 111"/>
                <a:gd name="T51" fmla="*/ 0 h 59"/>
                <a:gd name="T52" fmla="*/ 0 w 111"/>
                <a:gd name="T53" fmla="*/ 0 h 59"/>
                <a:gd name="T54" fmla="*/ 0 w 111"/>
                <a:gd name="T55" fmla="*/ 0 h 59"/>
                <a:gd name="T56" fmla="*/ 0 w 111"/>
                <a:gd name="T57" fmla="*/ 0 h 59"/>
                <a:gd name="T58" fmla="*/ 0 w 111"/>
                <a:gd name="T59" fmla="*/ 0 h 59"/>
                <a:gd name="T60" fmla="*/ 0 w 111"/>
                <a:gd name="T61" fmla="*/ 0 h 59"/>
                <a:gd name="T62" fmla="*/ 0 w 111"/>
                <a:gd name="T63" fmla="*/ 0 h 59"/>
                <a:gd name="T64" fmla="*/ 0 w 111"/>
                <a:gd name="T65" fmla="*/ 0 h 59"/>
                <a:gd name="T66" fmla="*/ 0 w 111"/>
                <a:gd name="T67" fmla="*/ 0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1"/>
                <a:gd name="T103" fmla="*/ 0 h 59"/>
                <a:gd name="T104" fmla="*/ 111 w 111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1" h="59">
                  <a:moveTo>
                    <a:pt x="98" y="0"/>
                  </a:moveTo>
                  <a:lnTo>
                    <a:pt x="104" y="8"/>
                  </a:lnTo>
                  <a:lnTo>
                    <a:pt x="110" y="15"/>
                  </a:lnTo>
                  <a:lnTo>
                    <a:pt x="111" y="19"/>
                  </a:lnTo>
                  <a:lnTo>
                    <a:pt x="111" y="21"/>
                  </a:lnTo>
                  <a:lnTo>
                    <a:pt x="109" y="23"/>
                  </a:lnTo>
                  <a:lnTo>
                    <a:pt x="104" y="25"/>
                  </a:lnTo>
                  <a:lnTo>
                    <a:pt x="102" y="25"/>
                  </a:lnTo>
                  <a:lnTo>
                    <a:pt x="98" y="26"/>
                  </a:lnTo>
                  <a:lnTo>
                    <a:pt x="92" y="27"/>
                  </a:lnTo>
                  <a:lnTo>
                    <a:pt x="87" y="30"/>
                  </a:lnTo>
                  <a:lnTo>
                    <a:pt x="77" y="33"/>
                  </a:lnTo>
                  <a:lnTo>
                    <a:pt x="69" y="36"/>
                  </a:lnTo>
                  <a:lnTo>
                    <a:pt x="59" y="39"/>
                  </a:lnTo>
                  <a:lnTo>
                    <a:pt x="51" y="41"/>
                  </a:lnTo>
                  <a:lnTo>
                    <a:pt x="41" y="43"/>
                  </a:lnTo>
                  <a:lnTo>
                    <a:pt x="30" y="47"/>
                  </a:lnTo>
                  <a:lnTo>
                    <a:pt x="21" y="50"/>
                  </a:lnTo>
                  <a:lnTo>
                    <a:pt x="15" y="52"/>
                  </a:lnTo>
                  <a:lnTo>
                    <a:pt x="8" y="53"/>
                  </a:lnTo>
                  <a:lnTo>
                    <a:pt x="0" y="59"/>
                  </a:lnTo>
                  <a:lnTo>
                    <a:pt x="6" y="51"/>
                  </a:lnTo>
                  <a:lnTo>
                    <a:pt x="14" y="45"/>
                  </a:lnTo>
                  <a:lnTo>
                    <a:pt x="20" y="39"/>
                  </a:lnTo>
                  <a:lnTo>
                    <a:pt x="27" y="33"/>
                  </a:lnTo>
                  <a:lnTo>
                    <a:pt x="34" y="27"/>
                  </a:lnTo>
                  <a:lnTo>
                    <a:pt x="42" y="22"/>
                  </a:lnTo>
                  <a:lnTo>
                    <a:pt x="52" y="18"/>
                  </a:lnTo>
                  <a:lnTo>
                    <a:pt x="62" y="13"/>
                  </a:lnTo>
                  <a:lnTo>
                    <a:pt x="70" y="10"/>
                  </a:lnTo>
                  <a:lnTo>
                    <a:pt x="79" y="7"/>
                  </a:lnTo>
                  <a:lnTo>
                    <a:pt x="88" y="3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13" name="Freeform 363"/>
            <p:cNvSpPr>
              <a:spLocks/>
            </p:cNvSpPr>
            <p:nvPr/>
          </p:nvSpPr>
          <p:spPr bwMode="auto">
            <a:xfrm>
              <a:off x="6890" y="3584"/>
              <a:ext cx="27" cy="17"/>
            </a:xfrm>
            <a:custGeom>
              <a:avLst/>
              <a:gdLst>
                <a:gd name="T0" fmla="*/ 0 w 109"/>
                <a:gd name="T1" fmla="*/ 0 h 68"/>
                <a:gd name="T2" fmla="*/ 0 w 109"/>
                <a:gd name="T3" fmla="*/ 0 h 68"/>
                <a:gd name="T4" fmla="*/ 0 w 109"/>
                <a:gd name="T5" fmla="*/ 0 h 68"/>
                <a:gd name="T6" fmla="*/ 0 w 109"/>
                <a:gd name="T7" fmla="*/ 0 h 68"/>
                <a:gd name="T8" fmla="*/ 0 w 109"/>
                <a:gd name="T9" fmla="*/ 0 h 68"/>
                <a:gd name="T10" fmla="*/ 0 w 109"/>
                <a:gd name="T11" fmla="*/ 0 h 68"/>
                <a:gd name="T12" fmla="*/ 0 w 109"/>
                <a:gd name="T13" fmla="*/ 0 h 68"/>
                <a:gd name="T14" fmla="*/ 0 w 109"/>
                <a:gd name="T15" fmla="*/ 0 h 68"/>
                <a:gd name="T16" fmla="*/ 0 w 109"/>
                <a:gd name="T17" fmla="*/ 0 h 68"/>
                <a:gd name="T18" fmla="*/ 0 w 109"/>
                <a:gd name="T19" fmla="*/ 0 h 68"/>
                <a:gd name="T20" fmla="*/ 0 w 109"/>
                <a:gd name="T21" fmla="*/ 0 h 68"/>
                <a:gd name="T22" fmla="*/ 0 w 109"/>
                <a:gd name="T23" fmla="*/ 0 h 68"/>
                <a:gd name="T24" fmla="*/ 0 w 109"/>
                <a:gd name="T25" fmla="*/ 0 h 68"/>
                <a:gd name="T26" fmla="*/ 0 w 109"/>
                <a:gd name="T27" fmla="*/ 0 h 68"/>
                <a:gd name="T28" fmla="*/ 0 w 109"/>
                <a:gd name="T29" fmla="*/ 0 h 68"/>
                <a:gd name="T30" fmla="*/ 0 w 109"/>
                <a:gd name="T31" fmla="*/ 0 h 68"/>
                <a:gd name="T32" fmla="*/ 0 w 109"/>
                <a:gd name="T33" fmla="*/ 0 h 68"/>
                <a:gd name="T34" fmla="*/ 0 w 109"/>
                <a:gd name="T35" fmla="*/ 0 h 68"/>
                <a:gd name="T36" fmla="*/ 0 w 109"/>
                <a:gd name="T37" fmla="*/ 0 h 68"/>
                <a:gd name="T38" fmla="*/ 0 w 109"/>
                <a:gd name="T39" fmla="*/ 0 h 68"/>
                <a:gd name="T40" fmla="*/ 0 w 109"/>
                <a:gd name="T41" fmla="*/ 0 h 68"/>
                <a:gd name="T42" fmla="*/ 0 w 109"/>
                <a:gd name="T43" fmla="*/ 0 h 68"/>
                <a:gd name="T44" fmla="*/ 0 w 109"/>
                <a:gd name="T45" fmla="*/ 0 h 68"/>
                <a:gd name="T46" fmla="*/ 0 w 109"/>
                <a:gd name="T47" fmla="*/ 0 h 68"/>
                <a:gd name="T48" fmla="*/ 0 w 109"/>
                <a:gd name="T49" fmla="*/ 0 h 68"/>
                <a:gd name="T50" fmla="*/ 0 w 109"/>
                <a:gd name="T51" fmla="*/ 0 h 68"/>
                <a:gd name="T52" fmla="*/ 0 w 109"/>
                <a:gd name="T53" fmla="*/ 0 h 68"/>
                <a:gd name="T54" fmla="*/ 0 w 109"/>
                <a:gd name="T55" fmla="*/ 0 h 68"/>
                <a:gd name="T56" fmla="*/ 0 w 109"/>
                <a:gd name="T57" fmla="*/ 0 h 68"/>
                <a:gd name="T58" fmla="*/ 0 w 109"/>
                <a:gd name="T59" fmla="*/ 0 h 68"/>
                <a:gd name="T60" fmla="*/ 0 w 109"/>
                <a:gd name="T61" fmla="*/ 0 h 68"/>
                <a:gd name="T62" fmla="*/ 0 w 109"/>
                <a:gd name="T63" fmla="*/ 0 h 68"/>
                <a:gd name="T64" fmla="*/ 0 w 109"/>
                <a:gd name="T65" fmla="*/ 0 h 68"/>
                <a:gd name="T66" fmla="*/ 0 w 109"/>
                <a:gd name="T67" fmla="*/ 0 h 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9"/>
                <a:gd name="T103" fmla="*/ 0 h 68"/>
                <a:gd name="T104" fmla="*/ 109 w 109"/>
                <a:gd name="T105" fmla="*/ 68 h 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9" h="68">
                  <a:moveTo>
                    <a:pt x="79" y="0"/>
                  </a:moveTo>
                  <a:lnTo>
                    <a:pt x="89" y="3"/>
                  </a:lnTo>
                  <a:lnTo>
                    <a:pt x="98" y="11"/>
                  </a:lnTo>
                  <a:lnTo>
                    <a:pt x="102" y="16"/>
                  </a:lnTo>
                  <a:lnTo>
                    <a:pt x="106" y="22"/>
                  </a:lnTo>
                  <a:lnTo>
                    <a:pt x="107" y="27"/>
                  </a:lnTo>
                  <a:lnTo>
                    <a:pt x="109" y="32"/>
                  </a:lnTo>
                  <a:lnTo>
                    <a:pt x="101" y="29"/>
                  </a:lnTo>
                  <a:lnTo>
                    <a:pt x="94" y="27"/>
                  </a:lnTo>
                  <a:lnTo>
                    <a:pt x="86" y="25"/>
                  </a:lnTo>
                  <a:lnTo>
                    <a:pt x="80" y="25"/>
                  </a:lnTo>
                  <a:lnTo>
                    <a:pt x="68" y="26"/>
                  </a:lnTo>
                  <a:lnTo>
                    <a:pt x="59" y="31"/>
                  </a:lnTo>
                  <a:lnTo>
                    <a:pt x="48" y="36"/>
                  </a:lnTo>
                  <a:lnTo>
                    <a:pt x="37" y="44"/>
                  </a:lnTo>
                  <a:lnTo>
                    <a:pt x="32" y="50"/>
                  </a:lnTo>
                  <a:lnTo>
                    <a:pt x="26" y="55"/>
                  </a:lnTo>
                  <a:lnTo>
                    <a:pt x="21" y="62"/>
                  </a:lnTo>
                  <a:lnTo>
                    <a:pt x="17" y="68"/>
                  </a:lnTo>
                  <a:lnTo>
                    <a:pt x="12" y="67"/>
                  </a:lnTo>
                  <a:lnTo>
                    <a:pt x="8" y="66"/>
                  </a:lnTo>
                  <a:lnTo>
                    <a:pt x="3" y="63"/>
                  </a:lnTo>
                  <a:lnTo>
                    <a:pt x="0" y="64"/>
                  </a:lnTo>
                  <a:lnTo>
                    <a:pt x="6" y="54"/>
                  </a:lnTo>
                  <a:lnTo>
                    <a:pt x="13" y="43"/>
                  </a:lnTo>
                  <a:lnTo>
                    <a:pt x="23" y="33"/>
                  </a:lnTo>
                  <a:lnTo>
                    <a:pt x="32" y="25"/>
                  </a:lnTo>
                  <a:lnTo>
                    <a:pt x="42" y="16"/>
                  </a:lnTo>
                  <a:lnTo>
                    <a:pt x="54" y="10"/>
                  </a:lnTo>
                  <a:lnTo>
                    <a:pt x="59" y="6"/>
                  </a:lnTo>
                  <a:lnTo>
                    <a:pt x="66" y="3"/>
                  </a:lnTo>
                  <a:lnTo>
                    <a:pt x="72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14" name="Freeform 364"/>
            <p:cNvSpPr>
              <a:spLocks/>
            </p:cNvSpPr>
            <p:nvPr/>
          </p:nvSpPr>
          <p:spPr bwMode="auto">
            <a:xfrm>
              <a:off x="6928" y="3584"/>
              <a:ext cx="15" cy="20"/>
            </a:xfrm>
            <a:custGeom>
              <a:avLst/>
              <a:gdLst>
                <a:gd name="T0" fmla="*/ 0 w 60"/>
                <a:gd name="T1" fmla="*/ 0 h 80"/>
                <a:gd name="T2" fmla="*/ 0 w 60"/>
                <a:gd name="T3" fmla="*/ 0 h 80"/>
                <a:gd name="T4" fmla="*/ 0 w 60"/>
                <a:gd name="T5" fmla="*/ 0 h 80"/>
                <a:gd name="T6" fmla="*/ 0 w 60"/>
                <a:gd name="T7" fmla="*/ 0 h 80"/>
                <a:gd name="T8" fmla="*/ 0 w 60"/>
                <a:gd name="T9" fmla="*/ 0 h 80"/>
                <a:gd name="T10" fmla="*/ 0 w 60"/>
                <a:gd name="T11" fmla="*/ 0 h 80"/>
                <a:gd name="T12" fmla="*/ 0 w 60"/>
                <a:gd name="T13" fmla="*/ 0 h 80"/>
                <a:gd name="T14" fmla="*/ 0 w 60"/>
                <a:gd name="T15" fmla="*/ 0 h 80"/>
                <a:gd name="T16" fmla="*/ 0 w 60"/>
                <a:gd name="T17" fmla="*/ 0 h 80"/>
                <a:gd name="T18" fmla="*/ 0 w 60"/>
                <a:gd name="T19" fmla="*/ 0 h 80"/>
                <a:gd name="T20" fmla="*/ 0 w 60"/>
                <a:gd name="T21" fmla="*/ 0 h 80"/>
                <a:gd name="T22" fmla="*/ 0 w 60"/>
                <a:gd name="T23" fmla="*/ 0 h 80"/>
                <a:gd name="T24" fmla="*/ 0 w 60"/>
                <a:gd name="T25" fmla="*/ 0 h 80"/>
                <a:gd name="T26" fmla="*/ 0 w 60"/>
                <a:gd name="T27" fmla="*/ 0 h 80"/>
                <a:gd name="T28" fmla="*/ 0 w 60"/>
                <a:gd name="T29" fmla="*/ 0 h 80"/>
                <a:gd name="T30" fmla="*/ 0 w 60"/>
                <a:gd name="T31" fmla="*/ 0 h 80"/>
                <a:gd name="T32" fmla="*/ 0 w 60"/>
                <a:gd name="T33" fmla="*/ 0 h 80"/>
                <a:gd name="T34" fmla="*/ 0 w 60"/>
                <a:gd name="T35" fmla="*/ 0 h 80"/>
                <a:gd name="T36" fmla="*/ 0 w 60"/>
                <a:gd name="T37" fmla="*/ 0 h 80"/>
                <a:gd name="T38" fmla="*/ 0 w 60"/>
                <a:gd name="T39" fmla="*/ 0 h 80"/>
                <a:gd name="T40" fmla="*/ 0 w 60"/>
                <a:gd name="T41" fmla="*/ 0 h 80"/>
                <a:gd name="T42" fmla="*/ 0 w 60"/>
                <a:gd name="T43" fmla="*/ 0 h 80"/>
                <a:gd name="T44" fmla="*/ 0 w 60"/>
                <a:gd name="T45" fmla="*/ 0 h 80"/>
                <a:gd name="T46" fmla="*/ 0 w 60"/>
                <a:gd name="T47" fmla="*/ 0 h 80"/>
                <a:gd name="T48" fmla="*/ 0 w 60"/>
                <a:gd name="T49" fmla="*/ 0 h 80"/>
                <a:gd name="T50" fmla="*/ 0 w 60"/>
                <a:gd name="T51" fmla="*/ 0 h 80"/>
                <a:gd name="T52" fmla="*/ 0 w 60"/>
                <a:gd name="T53" fmla="*/ 0 h 80"/>
                <a:gd name="T54" fmla="*/ 0 w 60"/>
                <a:gd name="T55" fmla="*/ 0 h 80"/>
                <a:gd name="T56" fmla="*/ 0 w 60"/>
                <a:gd name="T57" fmla="*/ 0 h 80"/>
                <a:gd name="T58" fmla="*/ 0 w 60"/>
                <a:gd name="T59" fmla="*/ 0 h 80"/>
                <a:gd name="T60" fmla="*/ 0 w 60"/>
                <a:gd name="T61" fmla="*/ 0 h 80"/>
                <a:gd name="T62" fmla="*/ 0 w 60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"/>
                <a:gd name="T97" fmla="*/ 0 h 80"/>
                <a:gd name="T98" fmla="*/ 60 w 60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" h="80">
                  <a:moveTo>
                    <a:pt x="44" y="0"/>
                  </a:moveTo>
                  <a:lnTo>
                    <a:pt x="49" y="2"/>
                  </a:lnTo>
                  <a:lnTo>
                    <a:pt x="55" y="5"/>
                  </a:lnTo>
                  <a:lnTo>
                    <a:pt x="58" y="10"/>
                  </a:lnTo>
                  <a:lnTo>
                    <a:pt x="60" y="13"/>
                  </a:lnTo>
                  <a:lnTo>
                    <a:pt x="60" y="22"/>
                  </a:lnTo>
                  <a:lnTo>
                    <a:pt x="58" y="29"/>
                  </a:lnTo>
                  <a:lnTo>
                    <a:pt x="51" y="35"/>
                  </a:lnTo>
                  <a:lnTo>
                    <a:pt x="45" y="42"/>
                  </a:lnTo>
                  <a:lnTo>
                    <a:pt x="41" y="48"/>
                  </a:lnTo>
                  <a:lnTo>
                    <a:pt x="35" y="54"/>
                  </a:lnTo>
                  <a:lnTo>
                    <a:pt x="30" y="60"/>
                  </a:lnTo>
                  <a:lnTo>
                    <a:pt x="25" y="67"/>
                  </a:lnTo>
                  <a:lnTo>
                    <a:pt x="23" y="73"/>
                  </a:lnTo>
                  <a:lnTo>
                    <a:pt x="20" y="80"/>
                  </a:lnTo>
                  <a:lnTo>
                    <a:pt x="15" y="76"/>
                  </a:lnTo>
                  <a:lnTo>
                    <a:pt x="14" y="71"/>
                  </a:lnTo>
                  <a:lnTo>
                    <a:pt x="13" y="66"/>
                  </a:lnTo>
                  <a:lnTo>
                    <a:pt x="14" y="62"/>
                  </a:lnTo>
                  <a:lnTo>
                    <a:pt x="13" y="55"/>
                  </a:lnTo>
                  <a:lnTo>
                    <a:pt x="12" y="52"/>
                  </a:lnTo>
                  <a:lnTo>
                    <a:pt x="8" y="49"/>
                  </a:lnTo>
                  <a:lnTo>
                    <a:pt x="0" y="46"/>
                  </a:lnTo>
                  <a:lnTo>
                    <a:pt x="5" y="42"/>
                  </a:lnTo>
                  <a:lnTo>
                    <a:pt x="11" y="37"/>
                  </a:lnTo>
                  <a:lnTo>
                    <a:pt x="14" y="30"/>
                  </a:lnTo>
                  <a:lnTo>
                    <a:pt x="20" y="24"/>
                  </a:lnTo>
                  <a:lnTo>
                    <a:pt x="24" y="17"/>
                  </a:lnTo>
                  <a:lnTo>
                    <a:pt x="30" y="11"/>
                  </a:lnTo>
                  <a:lnTo>
                    <a:pt x="36" y="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15" name="Freeform 365"/>
            <p:cNvSpPr>
              <a:spLocks/>
            </p:cNvSpPr>
            <p:nvPr/>
          </p:nvSpPr>
          <p:spPr bwMode="auto">
            <a:xfrm>
              <a:off x="6966" y="3586"/>
              <a:ext cx="16" cy="22"/>
            </a:xfrm>
            <a:custGeom>
              <a:avLst/>
              <a:gdLst>
                <a:gd name="T0" fmla="*/ 0 w 64"/>
                <a:gd name="T1" fmla="*/ 0 h 84"/>
                <a:gd name="T2" fmla="*/ 0 w 64"/>
                <a:gd name="T3" fmla="*/ 0 h 84"/>
                <a:gd name="T4" fmla="*/ 0 w 64"/>
                <a:gd name="T5" fmla="*/ 0 h 84"/>
                <a:gd name="T6" fmla="*/ 0 w 64"/>
                <a:gd name="T7" fmla="*/ 0 h 84"/>
                <a:gd name="T8" fmla="*/ 0 w 64"/>
                <a:gd name="T9" fmla="*/ 0 h 84"/>
                <a:gd name="T10" fmla="*/ 0 w 64"/>
                <a:gd name="T11" fmla="*/ 0 h 84"/>
                <a:gd name="T12" fmla="*/ 0 w 64"/>
                <a:gd name="T13" fmla="*/ 0 h 84"/>
                <a:gd name="T14" fmla="*/ 0 w 64"/>
                <a:gd name="T15" fmla="*/ 0 h 84"/>
                <a:gd name="T16" fmla="*/ 0 w 64"/>
                <a:gd name="T17" fmla="*/ 0 h 84"/>
                <a:gd name="T18" fmla="*/ 0 w 64"/>
                <a:gd name="T19" fmla="*/ 0 h 84"/>
                <a:gd name="T20" fmla="*/ 0 w 64"/>
                <a:gd name="T21" fmla="*/ 0 h 84"/>
                <a:gd name="T22" fmla="*/ 0 w 64"/>
                <a:gd name="T23" fmla="*/ 0 h 84"/>
                <a:gd name="T24" fmla="*/ 0 w 64"/>
                <a:gd name="T25" fmla="*/ 0 h 84"/>
                <a:gd name="T26" fmla="*/ 0 w 64"/>
                <a:gd name="T27" fmla="*/ 0 h 84"/>
                <a:gd name="T28" fmla="*/ 0 w 64"/>
                <a:gd name="T29" fmla="*/ 0 h 84"/>
                <a:gd name="T30" fmla="*/ 0 w 64"/>
                <a:gd name="T31" fmla="*/ 0 h 84"/>
                <a:gd name="T32" fmla="*/ 0 w 64"/>
                <a:gd name="T33" fmla="*/ 0 h 84"/>
                <a:gd name="T34" fmla="*/ 0 w 64"/>
                <a:gd name="T35" fmla="*/ 0 h 84"/>
                <a:gd name="T36" fmla="*/ 0 w 64"/>
                <a:gd name="T37" fmla="*/ 0 h 84"/>
                <a:gd name="T38" fmla="*/ 0 w 64"/>
                <a:gd name="T39" fmla="*/ 0 h 84"/>
                <a:gd name="T40" fmla="*/ 0 w 64"/>
                <a:gd name="T41" fmla="*/ 0 h 84"/>
                <a:gd name="T42" fmla="*/ 0 w 64"/>
                <a:gd name="T43" fmla="*/ 0 h 84"/>
                <a:gd name="T44" fmla="*/ 0 w 64"/>
                <a:gd name="T45" fmla="*/ 0 h 84"/>
                <a:gd name="T46" fmla="*/ 0 w 64"/>
                <a:gd name="T47" fmla="*/ 0 h 84"/>
                <a:gd name="T48" fmla="*/ 0 w 64"/>
                <a:gd name="T49" fmla="*/ 0 h 84"/>
                <a:gd name="T50" fmla="*/ 0 w 64"/>
                <a:gd name="T51" fmla="*/ 0 h 84"/>
                <a:gd name="T52" fmla="*/ 0 w 64"/>
                <a:gd name="T53" fmla="*/ 0 h 84"/>
                <a:gd name="T54" fmla="*/ 0 w 64"/>
                <a:gd name="T55" fmla="*/ 0 h 84"/>
                <a:gd name="T56" fmla="*/ 0 w 64"/>
                <a:gd name="T57" fmla="*/ 0 h 84"/>
                <a:gd name="T58" fmla="*/ 0 w 64"/>
                <a:gd name="T59" fmla="*/ 0 h 84"/>
                <a:gd name="T60" fmla="*/ 0 w 64"/>
                <a:gd name="T61" fmla="*/ 0 h 84"/>
                <a:gd name="T62" fmla="*/ 0 w 64"/>
                <a:gd name="T63" fmla="*/ 0 h 84"/>
                <a:gd name="T64" fmla="*/ 0 w 64"/>
                <a:gd name="T65" fmla="*/ 0 h 84"/>
                <a:gd name="T66" fmla="*/ 0 w 64"/>
                <a:gd name="T67" fmla="*/ 0 h 84"/>
                <a:gd name="T68" fmla="*/ 0 w 64"/>
                <a:gd name="T69" fmla="*/ 0 h 84"/>
                <a:gd name="T70" fmla="*/ 0 w 64"/>
                <a:gd name="T71" fmla="*/ 0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"/>
                <a:gd name="T109" fmla="*/ 0 h 84"/>
                <a:gd name="T110" fmla="*/ 64 w 64"/>
                <a:gd name="T111" fmla="*/ 84 h 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" h="84">
                  <a:moveTo>
                    <a:pt x="22" y="0"/>
                  </a:moveTo>
                  <a:lnTo>
                    <a:pt x="28" y="2"/>
                  </a:lnTo>
                  <a:lnTo>
                    <a:pt x="35" y="5"/>
                  </a:lnTo>
                  <a:lnTo>
                    <a:pt x="42" y="9"/>
                  </a:lnTo>
                  <a:lnTo>
                    <a:pt x="48" y="14"/>
                  </a:lnTo>
                  <a:lnTo>
                    <a:pt x="58" y="22"/>
                  </a:lnTo>
                  <a:lnTo>
                    <a:pt x="64" y="33"/>
                  </a:lnTo>
                  <a:lnTo>
                    <a:pt x="63" y="41"/>
                  </a:lnTo>
                  <a:lnTo>
                    <a:pt x="58" y="48"/>
                  </a:lnTo>
                  <a:lnTo>
                    <a:pt x="53" y="52"/>
                  </a:lnTo>
                  <a:lnTo>
                    <a:pt x="47" y="55"/>
                  </a:lnTo>
                  <a:lnTo>
                    <a:pt x="41" y="58"/>
                  </a:lnTo>
                  <a:lnTo>
                    <a:pt x="35" y="61"/>
                  </a:lnTo>
                  <a:lnTo>
                    <a:pt x="28" y="61"/>
                  </a:lnTo>
                  <a:lnTo>
                    <a:pt x="23" y="64"/>
                  </a:lnTo>
                  <a:lnTo>
                    <a:pt x="21" y="68"/>
                  </a:lnTo>
                  <a:lnTo>
                    <a:pt x="17" y="73"/>
                  </a:lnTo>
                  <a:lnTo>
                    <a:pt x="13" y="77"/>
                  </a:lnTo>
                  <a:lnTo>
                    <a:pt x="11" y="82"/>
                  </a:lnTo>
                  <a:lnTo>
                    <a:pt x="5" y="84"/>
                  </a:lnTo>
                  <a:lnTo>
                    <a:pt x="0" y="84"/>
                  </a:lnTo>
                  <a:lnTo>
                    <a:pt x="0" y="79"/>
                  </a:lnTo>
                  <a:lnTo>
                    <a:pt x="1" y="73"/>
                  </a:lnTo>
                  <a:lnTo>
                    <a:pt x="1" y="67"/>
                  </a:lnTo>
                  <a:lnTo>
                    <a:pt x="3" y="62"/>
                  </a:lnTo>
                  <a:lnTo>
                    <a:pt x="3" y="56"/>
                  </a:lnTo>
                  <a:lnTo>
                    <a:pt x="4" y="51"/>
                  </a:lnTo>
                  <a:lnTo>
                    <a:pt x="5" y="44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7" y="28"/>
                  </a:lnTo>
                  <a:lnTo>
                    <a:pt x="9" y="21"/>
                  </a:lnTo>
                  <a:lnTo>
                    <a:pt x="11" y="17"/>
                  </a:lnTo>
                  <a:lnTo>
                    <a:pt x="15" y="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16" name="Freeform 366"/>
            <p:cNvSpPr>
              <a:spLocks/>
            </p:cNvSpPr>
            <p:nvPr/>
          </p:nvSpPr>
          <p:spPr bwMode="auto">
            <a:xfrm>
              <a:off x="6835" y="3589"/>
              <a:ext cx="14" cy="10"/>
            </a:xfrm>
            <a:custGeom>
              <a:avLst/>
              <a:gdLst>
                <a:gd name="T0" fmla="*/ 0 w 56"/>
                <a:gd name="T1" fmla="*/ 0 h 41"/>
                <a:gd name="T2" fmla="*/ 0 w 56"/>
                <a:gd name="T3" fmla="*/ 0 h 41"/>
                <a:gd name="T4" fmla="*/ 0 w 56"/>
                <a:gd name="T5" fmla="*/ 0 h 41"/>
                <a:gd name="T6" fmla="*/ 0 w 56"/>
                <a:gd name="T7" fmla="*/ 0 h 41"/>
                <a:gd name="T8" fmla="*/ 0 w 56"/>
                <a:gd name="T9" fmla="*/ 0 h 41"/>
                <a:gd name="T10" fmla="*/ 0 w 56"/>
                <a:gd name="T11" fmla="*/ 0 h 41"/>
                <a:gd name="T12" fmla="*/ 0 w 56"/>
                <a:gd name="T13" fmla="*/ 0 h 41"/>
                <a:gd name="T14" fmla="*/ 0 w 56"/>
                <a:gd name="T15" fmla="*/ 0 h 41"/>
                <a:gd name="T16" fmla="*/ 0 w 56"/>
                <a:gd name="T17" fmla="*/ 0 h 41"/>
                <a:gd name="T18" fmla="*/ 0 w 56"/>
                <a:gd name="T19" fmla="*/ 0 h 41"/>
                <a:gd name="T20" fmla="*/ 0 w 56"/>
                <a:gd name="T21" fmla="*/ 0 h 41"/>
                <a:gd name="T22" fmla="*/ 0 w 56"/>
                <a:gd name="T23" fmla="*/ 0 h 41"/>
                <a:gd name="T24" fmla="*/ 0 w 56"/>
                <a:gd name="T25" fmla="*/ 0 h 41"/>
                <a:gd name="T26" fmla="*/ 0 w 56"/>
                <a:gd name="T27" fmla="*/ 0 h 41"/>
                <a:gd name="T28" fmla="*/ 0 w 56"/>
                <a:gd name="T29" fmla="*/ 0 h 41"/>
                <a:gd name="T30" fmla="*/ 0 w 56"/>
                <a:gd name="T31" fmla="*/ 0 h 41"/>
                <a:gd name="T32" fmla="*/ 0 w 56"/>
                <a:gd name="T33" fmla="*/ 0 h 41"/>
                <a:gd name="T34" fmla="*/ 0 w 56"/>
                <a:gd name="T35" fmla="*/ 0 h 41"/>
                <a:gd name="T36" fmla="*/ 0 w 56"/>
                <a:gd name="T37" fmla="*/ 0 h 41"/>
                <a:gd name="T38" fmla="*/ 0 w 56"/>
                <a:gd name="T39" fmla="*/ 0 h 41"/>
                <a:gd name="T40" fmla="*/ 0 w 56"/>
                <a:gd name="T41" fmla="*/ 0 h 41"/>
                <a:gd name="T42" fmla="*/ 0 w 56"/>
                <a:gd name="T43" fmla="*/ 0 h 41"/>
                <a:gd name="T44" fmla="*/ 0 w 56"/>
                <a:gd name="T45" fmla="*/ 0 h 41"/>
                <a:gd name="T46" fmla="*/ 0 w 56"/>
                <a:gd name="T47" fmla="*/ 0 h 41"/>
                <a:gd name="T48" fmla="*/ 0 w 56"/>
                <a:gd name="T49" fmla="*/ 0 h 41"/>
                <a:gd name="T50" fmla="*/ 0 w 56"/>
                <a:gd name="T51" fmla="*/ 0 h 41"/>
                <a:gd name="T52" fmla="*/ 0 w 56"/>
                <a:gd name="T53" fmla="*/ 0 h 41"/>
                <a:gd name="T54" fmla="*/ 0 w 56"/>
                <a:gd name="T55" fmla="*/ 0 h 41"/>
                <a:gd name="T56" fmla="*/ 0 w 56"/>
                <a:gd name="T57" fmla="*/ 0 h 41"/>
                <a:gd name="T58" fmla="*/ 0 w 56"/>
                <a:gd name="T59" fmla="*/ 0 h 41"/>
                <a:gd name="T60" fmla="*/ 0 w 56"/>
                <a:gd name="T61" fmla="*/ 0 h 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"/>
                <a:gd name="T94" fmla="*/ 0 h 41"/>
                <a:gd name="T95" fmla="*/ 56 w 56"/>
                <a:gd name="T96" fmla="*/ 41 h 4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" h="41">
                  <a:moveTo>
                    <a:pt x="23" y="0"/>
                  </a:moveTo>
                  <a:lnTo>
                    <a:pt x="26" y="4"/>
                  </a:lnTo>
                  <a:lnTo>
                    <a:pt x="31" y="8"/>
                  </a:lnTo>
                  <a:lnTo>
                    <a:pt x="31" y="3"/>
                  </a:lnTo>
                  <a:lnTo>
                    <a:pt x="33" y="1"/>
                  </a:lnTo>
                  <a:lnTo>
                    <a:pt x="36" y="0"/>
                  </a:lnTo>
                  <a:lnTo>
                    <a:pt x="39" y="3"/>
                  </a:lnTo>
                  <a:lnTo>
                    <a:pt x="45" y="7"/>
                  </a:lnTo>
                  <a:lnTo>
                    <a:pt x="55" y="10"/>
                  </a:lnTo>
                  <a:lnTo>
                    <a:pt x="56" y="16"/>
                  </a:lnTo>
                  <a:lnTo>
                    <a:pt x="56" y="22"/>
                  </a:lnTo>
                  <a:lnTo>
                    <a:pt x="53" y="27"/>
                  </a:lnTo>
                  <a:lnTo>
                    <a:pt x="48" y="34"/>
                  </a:lnTo>
                  <a:lnTo>
                    <a:pt x="43" y="27"/>
                  </a:lnTo>
                  <a:lnTo>
                    <a:pt x="42" y="22"/>
                  </a:lnTo>
                  <a:lnTo>
                    <a:pt x="39" y="22"/>
                  </a:lnTo>
                  <a:lnTo>
                    <a:pt x="33" y="27"/>
                  </a:lnTo>
                  <a:lnTo>
                    <a:pt x="27" y="31"/>
                  </a:lnTo>
                  <a:lnTo>
                    <a:pt x="19" y="31"/>
                  </a:lnTo>
                  <a:lnTo>
                    <a:pt x="11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5" y="38"/>
                  </a:lnTo>
                  <a:lnTo>
                    <a:pt x="1" y="34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5" y="12"/>
                  </a:lnTo>
                  <a:lnTo>
                    <a:pt x="9" y="7"/>
                  </a:lnTo>
                  <a:lnTo>
                    <a:pt x="14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17" name="Freeform 367"/>
            <p:cNvSpPr>
              <a:spLocks/>
            </p:cNvSpPr>
            <p:nvPr/>
          </p:nvSpPr>
          <p:spPr bwMode="auto">
            <a:xfrm>
              <a:off x="7009" y="3594"/>
              <a:ext cx="10" cy="10"/>
            </a:xfrm>
            <a:custGeom>
              <a:avLst/>
              <a:gdLst>
                <a:gd name="T0" fmla="*/ 0 w 38"/>
                <a:gd name="T1" fmla="*/ 0 h 39"/>
                <a:gd name="T2" fmla="*/ 0 w 38"/>
                <a:gd name="T3" fmla="*/ 0 h 39"/>
                <a:gd name="T4" fmla="*/ 0 w 38"/>
                <a:gd name="T5" fmla="*/ 0 h 39"/>
                <a:gd name="T6" fmla="*/ 0 w 38"/>
                <a:gd name="T7" fmla="*/ 0 h 39"/>
                <a:gd name="T8" fmla="*/ 0 w 38"/>
                <a:gd name="T9" fmla="*/ 0 h 39"/>
                <a:gd name="T10" fmla="*/ 0 w 38"/>
                <a:gd name="T11" fmla="*/ 0 h 39"/>
                <a:gd name="T12" fmla="*/ 0 w 38"/>
                <a:gd name="T13" fmla="*/ 0 h 39"/>
                <a:gd name="T14" fmla="*/ 0 w 38"/>
                <a:gd name="T15" fmla="*/ 0 h 39"/>
                <a:gd name="T16" fmla="*/ 0 w 38"/>
                <a:gd name="T17" fmla="*/ 0 h 39"/>
                <a:gd name="T18" fmla="*/ 0 w 38"/>
                <a:gd name="T19" fmla="*/ 0 h 39"/>
                <a:gd name="T20" fmla="*/ 0 w 38"/>
                <a:gd name="T21" fmla="*/ 0 h 39"/>
                <a:gd name="T22" fmla="*/ 0 w 38"/>
                <a:gd name="T23" fmla="*/ 0 h 39"/>
                <a:gd name="T24" fmla="*/ 0 w 38"/>
                <a:gd name="T25" fmla="*/ 0 h 39"/>
                <a:gd name="T26" fmla="*/ 0 w 38"/>
                <a:gd name="T27" fmla="*/ 0 h 39"/>
                <a:gd name="T28" fmla="*/ 0 w 38"/>
                <a:gd name="T29" fmla="*/ 0 h 39"/>
                <a:gd name="T30" fmla="*/ 0 w 38"/>
                <a:gd name="T31" fmla="*/ 0 h 39"/>
                <a:gd name="T32" fmla="*/ 0 w 38"/>
                <a:gd name="T33" fmla="*/ 0 h 39"/>
                <a:gd name="T34" fmla="*/ 0 w 38"/>
                <a:gd name="T35" fmla="*/ 0 h 39"/>
                <a:gd name="T36" fmla="*/ 0 w 38"/>
                <a:gd name="T37" fmla="*/ 0 h 39"/>
                <a:gd name="T38" fmla="*/ 0 w 38"/>
                <a:gd name="T39" fmla="*/ 0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8"/>
                <a:gd name="T61" fmla="*/ 0 h 39"/>
                <a:gd name="T62" fmla="*/ 38 w 38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8" h="39">
                  <a:moveTo>
                    <a:pt x="36" y="0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6"/>
                  </a:lnTo>
                  <a:lnTo>
                    <a:pt x="30" y="23"/>
                  </a:lnTo>
                  <a:lnTo>
                    <a:pt x="23" y="28"/>
                  </a:lnTo>
                  <a:lnTo>
                    <a:pt x="18" y="34"/>
                  </a:lnTo>
                  <a:lnTo>
                    <a:pt x="11" y="36"/>
                  </a:lnTo>
                  <a:lnTo>
                    <a:pt x="7" y="39"/>
                  </a:lnTo>
                  <a:lnTo>
                    <a:pt x="2" y="37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5" y="13"/>
                  </a:lnTo>
                  <a:lnTo>
                    <a:pt x="10" y="7"/>
                  </a:lnTo>
                  <a:lnTo>
                    <a:pt x="18" y="3"/>
                  </a:lnTo>
                  <a:lnTo>
                    <a:pt x="28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18" name="Freeform 368"/>
            <p:cNvSpPr>
              <a:spLocks/>
            </p:cNvSpPr>
            <p:nvPr/>
          </p:nvSpPr>
          <p:spPr bwMode="auto">
            <a:xfrm>
              <a:off x="6792" y="3596"/>
              <a:ext cx="33" cy="16"/>
            </a:xfrm>
            <a:custGeom>
              <a:avLst/>
              <a:gdLst>
                <a:gd name="T0" fmla="*/ 0 w 133"/>
                <a:gd name="T1" fmla="*/ 0 h 65"/>
                <a:gd name="T2" fmla="*/ 0 w 133"/>
                <a:gd name="T3" fmla="*/ 0 h 65"/>
                <a:gd name="T4" fmla="*/ 0 w 133"/>
                <a:gd name="T5" fmla="*/ 0 h 65"/>
                <a:gd name="T6" fmla="*/ 0 w 133"/>
                <a:gd name="T7" fmla="*/ 0 h 65"/>
                <a:gd name="T8" fmla="*/ 0 w 133"/>
                <a:gd name="T9" fmla="*/ 0 h 65"/>
                <a:gd name="T10" fmla="*/ 0 w 133"/>
                <a:gd name="T11" fmla="*/ 0 h 65"/>
                <a:gd name="T12" fmla="*/ 0 w 133"/>
                <a:gd name="T13" fmla="*/ 0 h 65"/>
                <a:gd name="T14" fmla="*/ 0 w 133"/>
                <a:gd name="T15" fmla="*/ 0 h 65"/>
                <a:gd name="T16" fmla="*/ 0 w 133"/>
                <a:gd name="T17" fmla="*/ 0 h 65"/>
                <a:gd name="T18" fmla="*/ 0 w 133"/>
                <a:gd name="T19" fmla="*/ 0 h 65"/>
                <a:gd name="T20" fmla="*/ 0 w 133"/>
                <a:gd name="T21" fmla="*/ 0 h 65"/>
                <a:gd name="T22" fmla="*/ 0 w 133"/>
                <a:gd name="T23" fmla="*/ 0 h 65"/>
                <a:gd name="T24" fmla="*/ 0 w 133"/>
                <a:gd name="T25" fmla="*/ 0 h 65"/>
                <a:gd name="T26" fmla="*/ 0 w 133"/>
                <a:gd name="T27" fmla="*/ 0 h 65"/>
                <a:gd name="T28" fmla="*/ 0 w 133"/>
                <a:gd name="T29" fmla="*/ 0 h 65"/>
                <a:gd name="T30" fmla="*/ 0 w 133"/>
                <a:gd name="T31" fmla="*/ 0 h 65"/>
                <a:gd name="T32" fmla="*/ 0 w 133"/>
                <a:gd name="T33" fmla="*/ 0 h 65"/>
                <a:gd name="T34" fmla="*/ 0 w 133"/>
                <a:gd name="T35" fmla="*/ 0 h 65"/>
                <a:gd name="T36" fmla="*/ 0 w 133"/>
                <a:gd name="T37" fmla="*/ 0 h 65"/>
                <a:gd name="T38" fmla="*/ 0 w 133"/>
                <a:gd name="T39" fmla="*/ 0 h 65"/>
                <a:gd name="T40" fmla="*/ 0 w 133"/>
                <a:gd name="T41" fmla="*/ 0 h 65"/>
                <a:gd name="T42" fmla="*/ 0 w 133"/>
                <a:gd name="T43" fmla="*/ 0 h 65"/>
                <a:gd name="T44" fmla="*/ 0 w 133"/>
                <a:gd name="T45" fmla="*/ 0 h 65"/>
                <a:gd name="T46" fmla="*/ 0 w 133"/>
                <a:gd name="T47" fmla="*/ 0 h 65"/>
                <a:gd name="T48" fmla="*/ 0 w 133"/>
                <a:gd name="T49" fmla="*/ 0 h 65"/>
                <a:gd name="T50" fmla="*/ 0 w 133"/>
                <a:gd name="T51" fmla="*/ 0 h 65"/>
                <a:gd name="T52" fmla="*/ 0 w 133"/>
                <a:gd name="T53" fmla="*/ 0 h 65"/>
                <a:gd name="T54" fmla="*/ 0 w 133"/>
                <a:gd name="T55" fmla="*/ 0 h 65"/>
                <a:gd name="T56" fmla="*/ 0 w 133"/>
                <a:gd name="T57" fmla="*/ 0 h 65"/>
                <a:gd name="T58" fmla="*/ 0 w 133"/>
                <a:gd name="T59" fmla="*/ 0 h 65"/>
                <a:gd name="T60" fmla="*/ 0 w 133"/>
                <a:gd name="T61" fmla="*/ 0 h 65"/>
                <a:gd name="T62" fmla="*/ 0 w 133"/>
                <a:gd name="T63" fmla="*/ 0 h 65"/>
                <a:gd name="T64" fmla="*/ 0 w 133"/>
                <a:gd name="T65" fmla="*/ 0 h 65"/>
                <a:gd name="T66" fmla="*/ 0 w 13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3"/>
                <a:gd name="T103" fmla="*/ 0 h 65"/>
                <a:gd name="T104" fmla="*/ 133 w 13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3" h="65">
                  <a:moveTo>
                    <a:pt x="109" y="1"/>
                  </a:moveTo>
                  <a:lnTo>
                    <a:pt x="115" y="0"/>
                  </a:lnTo>
                  <a:lnTo>
                    <a:pt x="122" y="1"/>
                  </a:lnTo>
                  <a:lnTo>
                    <a:pt x="127" y="3"/>
                  </a:lnTo>
                  <a:lnTo>
                    <a:pt x="133" y="6"/>
                  </a:lnTo>
                  <a:lnTo>
                    <a:pt x="133" y="11"/>
                  </a:lnTo>
                  <a:lnTo>
                    <a:pt x="133" y="16"/>
                  </a:lnTo>
                  <a:lnTo>
                    <a:pt x="122" y="20"/>
                  </a:lnTo>
                  <a:lnTo>
                    <a:pt x="111" y="24"/>
                  </a:lnTo>
                  <a:lnTo>
                    <a:pt x="100" y="27"/>
                  </a:lnTo>
                  <a:lnTo>
                    <a:pt x="91" y="31"/>
                  </a:lnTo>
                  <a:lnTo>
                    <a:pt x="79" y="34"/>
                  </a:lnTo>
                  <a:lnTo>
                    <a:pt x="69" y="37"/>
                  </a:lnTo>
                  <a:lnTo>
                    <a:pt x="60" y="42"/>
                  </a:lnTo>
                  <a:lnTo>
                    <a:pt x="50" y="46"/>
                  </a:lnTo>
                  <a:lnTo>
                    <a:pt x="43" y="47"/>
                  </a:lnTo>
                  <a:lnTo>
                    <a:pt x="35" y="49"/>
                  </a:lnTo>
                  <a:lnTo>
                    <a:pt x="29" y="51"/>
                  </a:lnTo>
                  <a:lnTo>
                    <a:pt x="23" y="55"/>
                  </a:lnTo>
                  <a:lnTo>
                    <a:pt x="11" y="59"/>
                  </a:lnTo>
                  <a:lnTo>
                    <a:pt x="0" y="65"/>
                  </a:lnTo>
                  <a:lnTo>
                    <a:pt x="7" y="55"/>
                  </a:lnTo>
                  <a:lnTo>
                    <a:pt x="13" y="46"/>
                  </a:lnTo>
                  <a:lnTo>
                    <a:pt x="21" y="37"/>
                  </a:lnTo>
                  <a:lnTo>
                    <a:pt x="29" y="32"/>
                  </a:lnTo>
                  <a:lnTo>
                    <a:pt x="38" y="25"/>
                  </a:lnTo>
                  <a:lnTo>
                    <a:pt x="47" y="20"/>
                  </a:lnTo>
                  <a:lnTo>
                    <a:pt x="57" y="15"/>
                  </a:lnTo>
                  <a:lnTo>
                    <a:pt x="68" y="11"/>
                  </a:lnTo>
                  <a:lnTo>
                    <a:pt x="79" y="7"/>
                  </a:lnTo>
                  <a:lnTo>
                    <a:pt x="88" y="5"/>
                  </a:lnTo>
                  <a:lnTo>
                    <a:pt x="98" y="3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19" name="Freeform 369"/>
            <p:cNvSpPr>
              <a:spLocks/>
            </p:cNvSpPr>
            <p:nvPr/>
          </p:nvSpPr>
          <p:spPr bwMode="auto">
            <a:xfrm>
              <a:off x="6943" y="3596"/>
              <a:ext cx="11" cy="14"/>
            </a:xfrm>
            <a:custGeom>
              <a:avLst/>
              <a:gdLst>
                <a:gd name="T0" fmla="*/ 0 w 44"/>
                <a:gd name="T1" fmla="*/ 0 h 57"/>
                <a:gd name="T2" fmla="*/ 0 w 44"/>
                <a:gd name="T3" fmla="*/ 0 h 57"/>
                <a:gd name="T4" fmla="*/ 0 w 44"/>
                <a:gd name="T5" fmla="*/ 0 h 57"/>
                <a:gd name="T6" fmla="*/ 0 w 44"/>
                <a:gd name="T7" fmla="*/ 0 h 57"/>
                <a:gd name="T8" fmla="*/ 0 w 44"/>
                <a:gd name="T9" fmla="*/ 0 h 57"/>
                <a:gd name="T10" fmla="*/ 0 w 44"/>
                <a:gd name="T11" fmla="*/ 0 h 57"/>
                <a:gd name="T12" fmla="*/ 0 w 44"/>
                <a:gd name="T13" fmla="*/ 0 h 57"/>
                <a:gd name="T14" fmla="*/ 0 w 44"/>
                <a:gd name="T15" fmla="*/ 0 h 57"/>
                <a:gd name="T16" fmla="*/ 0 w 44"/>
                <a:gd name="T17" fmla="*/ 0 h 57"/>
                <a:gd name="T18" fmla="*/ 0 w 44"/>
                <a:gd name="T19" fmla="*/ 0 h 57"/>
                <a:gd name="T20" fmla="*/ 0 w 44"/>
                <a:gd name="T21" fmla="*/ 0 h 57"/>
                <a:gd name="T22" fmla="*/ 0 w 44"/>
                <a:gd name="T23" fmla="*/ 0 h 57"/>
                <a:gd name="T24" fmla="*/ 0 w 44"/>
                <a:gd name="T25" fmla="*/ 0 h 57"/>
                <a:gd name="T26" fmla="*/ 0 w 44"/>
                <a:gd name="T27" fmla="*/ 0 h 57"/>
                <a:gd name="T28" fmla="*/ 0 w 44"/>
                <a:gd name="T29" fmla="*/ 0 h 57"/>
                <a:gd name="T30" fmla="*/ 0 w 44"/>
                <a:gd name="T31" fmla="*/ 0 h 57"/>
                <a:gd name="T32" fmla="*/ 0 w 44"/>
                <a:gd name="T33" fmla="*/ 0 h 57"/>
                <a:gd name="T34" fmla="*/ 0 w 44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57"/>
                <a:gd name="T56" fmla="*/ 44 w 44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57">
                  <a:moveTo>
                    <a:pt x="40" y="0"/>
                  </a:moveTo>
                  <a:lnTo>
                    <a:pt x="44" y="5"/>
                  </a:lnTo>
                  <a:lnTo>
                    <a:pt x="44" y="14"/>
                  </a:lnTo>
                  <a:lnTo>
                    <a:pt x="43" y="23"/>
                  </a:lnTo>
                  <a:lnTo>
                    <a:pt x="37" y="33"/>
                  </a:lnTo>
                  <a:lnTo>
                    <a:pt x="31" y="41"/>
                  </a:lnTo>
                  <a:lnTo>
                    <a:pt x="24" y="47"/>
                  </a:lnTo>
                  <a:lnTo>
                    <a:pt x="18" y="53"/>
                  </a:lnTo>
                  <a:lnTo>
                    <a:pt x="11" y="57"/>
                  </a:lnTo>
                  <a:lnTo>
                    <a:pt x="2" y="48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7" y="27"/>
                  </a:lnTo>
                  <a:lnTo>
                    <a:pt x="13" y="18"/>
                  </a:lnTo>
                  <a:lnTo>
                    <a:pt x="23" y="10"/>
                  </a:lnTo>
                  <a:lnTo>
                    <a:pt x="31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20" name="Freeform 370"/>
            <p:cNvSpPr>
              <a:spLocks/>
            </p:cNvSpPr>
            <p:nvPr/>
          </p:nvSpPr>
          <p:spPr bwMode="auto">
            <a:xfrm>
              <a:off x="6975" y="3600"/>
              <a:ext cx="19" cy="2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w 76"/>
                <a:gd name="T11" fmla="*/ 0 h 85"/>
                <a:gd name="T12" fmla="*/ 0 w 76"/>
                <a:gd name="T13" fmla="*/ 0 h 85"/>
                <a:gd name="T14" fmla="*/ 0 w 76"/>
                <a:gd name="T15" fmla="*/ 0 h 85"/>
                <a:gd name="T16" fmla="*/ 0 w 76"/>
                <a:gd name="T17" fmla="*/ 0 h 85"/>
                <a:gd name="T18" fmla="*/ 0 w 76"/>
                <a:gd name="T19" fmla="*/ 0 h 85"/>
                <a:gd name="T20" fmla="*/ 0 w 76"/>
                <a:gd name="T21" fmla="*/ 0 h 85"/>
                <a:gd name="T22" fmla="*/ 0 w 76"/>
                <a:gd name="T23" fmla="*/ 0 h 85"/>
                <a:gd name="T24" fmla="*/ 0 w 76"/>
                <a:gd name="T25" fmla="*/ 0 h 85"/>
                <a:gd name="T26" fmla="*/ 0 w 76"/>
                <a:gd name="T27" fmla="*/ 0 h 85"/>
                <a:gd name="T28" fmla="*/ 0 w 76"/>
                <a:gd name="T29" fmla="*/ 0 h 85"/>
                <a:gd name="T30" fmla="*/ 0 w 76"/>
                <a:gd name="T31" fmla="*/ 0 h 85"/>
                <a:gd name="T32" fmla="*/ 0 w 76"/>
                <a:gd name="T33" fmla="*/ 0 h 85"/>
                <a:gd name="T34" fmla="*/ 0 w 76"/>
                <a:gd name="T35" fmla="*/ 0 h 85"/>
                <a:gd name="T36" fmla="*/ 0 w 76"/>
                <a:gd name="T37" fmla="*/ 0 h 85"/>
                <a:gd name="T38" fmla="*/ 0 w 76"/>
                <a:gd name="T39" fmla="*/ 0 h 85"/>
                <a:gd name="T40" fmla="*/ 0 w 76"/>
                <a:gd name="T41" fmla="*/ 0 h 85"/>
                <a:gd name="T42" fmla="*/ 0 w 76"/>
                <a:gd name="T43" fmla="*/ 0 h 85"/>
                <a:gd name="T44" fmla="*/ 0 w 76"/>
                <a:gd name="T45" fmla="*/ 0 h 85"/>
                <a:gd name="T46" fmla="*/ 0 w 76"/>
                <a:gd name="T47" fmla="*/ 0 h 85"/>
                <a:gd name="T48" fmla="*/ 0 w 76"/>
                <a:gd name="T49" fmla="*/ 0 h 85"/>
                <a:gd name="T50" fmla="*/ 0 w 76"/>
                <a:gd name="T51" fmla="*/ 0 h 85"/>
                <a:gd name="T52" fmla="*/ 0 w 76"/>
                <a:gd name="T53" fmla="*/ 0 h 85"/>
                <a:gd name="T54" fmla="*/ 0 w 76"/>
                <a:gd name="T55" fmla="*/ 0 h 85"/>
                <a:gd name="T56" fmla="*/ 0 w 76"/>
                <a:gd name="T57" fmla="*/ 0 h 85"/>
                <a:gd name="T58" fmla="*/ 0 w 76"/>
                <a:gd name="T59" fmla="*/ 0 h 85"/>
                <a:gd name="T60" fmla="*/ 0 w 76"/>
                <a:gd name="T61" fmla="*/ 0 h 85"/>
                <a:gd name="T62" fmla="*/ 0 w 76"/>
                <a:gd name="T63" fmla="*/ 0 h 85"/>
                <a:gd name="T64" fmla="*/ 0 w 76"/>
                <a:gd name="T65" fmla="*/ 0 h 85"/>
                <a:gd name="T66" fmla="*/ 0 w 76"/>
                <a:gd name="T67" fmla="*/ 0 h 85"/>
                <a:gd name="T68" fmla="*/ 0 w 76"/>
                <a:gd name="T69" fmla="*/ 0 h 85"/>
                <a:gd name="T70" fmla="*/ 0 w 76"/>
                <a:gd name="T71" fmla="*/ 0 h 85"/>
                <a:gd name="T72" fmla="*/ 0 w 76"/>
                <a:gd name="T73" fmla="*/ 0 h 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"/>
                <a:gd name="T112" fmla="*/ 0 h 85"/>
                <a:gd name="T113" fmla="*/ 76 w 76"/>
                <a:gd name="T114" fmla="*/ 85 h 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" h="85">
                  <a:moveTo>
                    <a:pt x="55" y="0"/>
                  </a:moveTo>
                  <a:lnTo>
                    <a:pt x="62" y="3"/>
                  </a:lnTo>
                  <a:lnTo>
                    <a:pt x="68" y="6"/>
                  </a:lnTo>
                  <a:lnTo>
                    <a:pt x="72" y="9"/>
                  </a:lnTo>
                  <a:lnTo>
                    <a:pt x="76" y="13"/>
                  </a:lnTo>
                  <a:lnTo>
                    <a:pt x="76" y="21"/>
                  </a:lnTo>
                  <a:lnTo>
                    <a:pt x="73" y="31"/>
                  </a:lnTo>
                  <a:lnTo>
                    <a:pt x="67" y="38"/>
                  </a:lnTo>
                  <a:lnTo>
                    <a:pt x="62" y="43"/>
                  </a:lnTo>
                  <a:lnTo>
                    <a:pt x="56" y="51"/>
                  </a:lnTo>
                  <a:lnTo>
                    <a:pt x="53" y="57"/>
                  </a:lnTo>
                  <a:lnTo>
                    <a:pt x="47" y="64"/>
                  </a:lnTo>
                  <a:lnTo>
                    <a:pt x="43" y="71"/>
                  </a:lnTo>
                  <a:lnTo>
                    <a:pt x="42" y="78"/>
                  </a:lnTo>
                  <a:lnTo>
                    <a:pt x="42" y="85"/>
                  </a:lnTo>
                  <a:lnTo>
                    <a:pt x="35" y="84"/>
                  </a:lnTo>
                  <a:lnTo>
                    <a:pt x="31" y="80"/>
                  </a:lnTo>
                  <a:lnTo>
                    <a:pt x="29" y="73"/>
                  </a:lnTo>
                  <a:lnTo>
                    <a:pt x="31" y="68"/>
                  </a:lnTo>
                  <a:lnTo>
                    <a:pt x="25" y="64"/>
                  </a:lnTo>
                  <a:lnTo>
                    <a:pt x="19" y="67"/>
                  </a:lnTo>
                  <a:lnTo>
                    <a:pt x="12" y="70"/>
                  </a:lnTo>
                  <a:lnTo>
                    <a:pt x="7" y="70"/>
                  </a:lnTo>
                  <a:lnTo>
                    <a:pt x="8" y="64"/>
                  </a:lnTo>
                  <a:lnTo>
                    <a:pt x="9" y="59"/>
                  </a:lnTo>
                  <a:lnTo>
                    <a:pt x="7" y="56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6" y="48"/>
                  </a:lnTo>
                  <a:lnTo>
                    <a:pt x="14" y="41"/>
                  </a:lnTo>
                  <a:lnTo>
                    <a:pt x="23" y="33"/>
                  </a:lnTo>
                  <a:lnTo>
                    <a:pt x="31" y="28"/>
                  </a:lnTo>
                  <a:lnTo>
                    <a:pt x="38" y="21"/>
                  </a:lnTo>
                  <a:lnTo>
                    <a:pt x="46" y="15"/>
                  </a:lnTo>
                  <a:lnTo>
                    <a:pt x="52" y="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21" name="Freeform 371"/>
            <p:cNvSpPr>
              <a:spLocks/>
            </p:cNvSpPr>
            <p:nvPr/>
          </p:nvSpPr>
          <p:spPr bwMode="auto">
            <a:xfrm>
              <a:off x="7021" y="3601"/>
              <a:ext cx="14" cy="15"/>
            </a:xfrm>
            <a:custGeom>
              <a:avLst/>
              <a:gdLst>
                <a:gd name="T0" fmla="*/ 0 w 58"/>
                <a:gd name="T1" fmla="*/ 0 h 62"/>
                <a:gd name="T2" fmla="*/ 0 w 58"/>
                <a:gd name="T3" fmla="*/ 0 h 62"/>
                <a:gd name="T4" fmla="*/ 0 w 58"/>
                <a:gd name="T5" fmla="*/ 0 h 62"/>
                <a:gd name="T6" fmla="*/ 0 w 58"/>
                <a:gd name="T7" fmla="*/ 0 h 62"/>
                <a:gd name="T8" fmla="*/ 0 w 58"/>
                <a:gd name="T9" fmla="*/ 0 h 62"/>
                <a:gd name="T10" fmla="*/ 0 w 58"/>
                <a:gd name="T11" fmla="*/ 0 h 62"/>
                <a:gd name="T12" fmla="*/ 0 w 58"/>
                <a:gd name="T13" fmla="*/ 0 h 62"/>
                <a:gd name="T14" fmla="*/ 0 w 58"/>
                <a:gd name="T15" fmla="*/ 0 h 62"/>
                <a:gd name="T16" fmla="*/ 0 w 58"/>
                <a:gd name="T17" fmla="*/ 0 h 62"/>
                <a:gd name="T18" fmla="*/ 0 w 58"/>
                <a:gd name="T19" fmla="*/ 0 h 62"/>
                <a:gd name="T20" fmla="*/ 0 w 58"/>
                <a:gd name="T21" fmla="*/ 0 h 62"/>
                <a:gd name="T22" fmla="*/ 0 w 58"/>
                <a:gd name="T23" fmla="*/ 0 h 62"/>
                <a:gd name="T24" fmla="*/ 0 w 58"/>
                <a:gd name="T25" fmla="*/ 0 h 62"/>
                <a:gd name="T26" fmla="*/ 0 w 58"/>
                <a:gd name="T27" fmla="*/ 0 h 62"/>
                <a:gd name="T28" fmla="*/ 0 w 58"/>
                <a:gd name="T29" fmla="*/ 0 h 62"/>
                <a:gd name="T30" fmla="*/ 0 w 58"/>
                <a:gd name="T31" fmla="*/ 0 h 62"/>
                <a:gd name="T32" fmla="*/ 0 w 58"/>
                <a:gd name="T33" fmla="*/ 0 h 62"/>
                <a:gd name="T34" fmla="*/ 0 w 58"/>
                <a:gd name="T35" fmla="*/ 0 h 62"/>
                <a:gd name="T36" fmla="*/ 0 w 58"/>
                <a:gd name="T37" fmla="*/ 0 h 62"/>
                <a:gd name="T38" fmla="*/ 0 w 58"/>
                <a:gd name="T39" fmla="*/ 0 h 62"/>
                <a:gd name="T40" fmla="*/ 0 w 58"/>
                <a:gd name="T41" fmla="*/ 0 h 62"/>
                <a:gd name="T42" fmla="*/ 0 w 58"/>
                <a:gd name="T43" fmla="*/ 0 h 62"/>
                <a:gd name="T44" fmla="*/ 0 w 58"/>
                <a:gd name="T45" fmla="*/ 0 h 62"/>
                <a:gd name="T46" fmla="*/ 0 w 58"/>
                <a:gd name="T47" fmla="*/ 0 h 62"/>
                <a:gd name="T48" fmla="*/ 0 w 58"/>
                <a:gd name="T49" fmla="*/ 0 h 62"/>
                <a:gd name="T50" fmla="*/ 0 w 58"/>
                <a:gd name="T51" fmla="*/ 0 h 62"/>
                <a:gd name="T52" fmla="*/ 0 w 58"/>
                <a:gd name="T53" fmla="*/ 0 h 62"/>
                <a:gd name="T54" fmla="*/ 0 w 58"/>
                <a:gd name="T55" fmla="*/ 0 h 62"/>
                <a:gd name="T56" fmla="*/ 0 w 58"/>
                <a:gd name="T57" fmla="*/ 0 h 62"/>
                <a:gd name="T58" fmla="*/ 0 w 58"/>
                <a:gd name="T59" fmla="*/ 0 h 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8"/>
                <a:gd name="T91" fmla="*/ 0 h 62"/>
                <a:gd name="T92" fmla="*/ 58 w 58"/>
                <a:gd name="T93" fmla="*/ 62 h 6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8" h="62">
                  <a:moveTo>
                    <a:pt x="26" y="0"/>
                  </a:moveTo>
                  <a:lnTo>
                    <a:pt x="31" y="7"/>
                  </a:lnTo>
                  <a:lnTo>
                    <a:pt x="36" y="13"/>
                  </a:lnTo>
                  <a:lnTo>
                    <a:pt x="41" y="18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6"/>
                  </a:lnTo>
                  <a:lnTo>
                    <a:pt x="58" y="42"/>
                  </a:lnTo>
                  <a:lnTo>
                    <a:pt x="58" y="49"/>
                  </a:lnTo>
                  <a:lnTo>
                    <a:pt x="54" y="55"/>
                  </a:lnTo>
                  <a:lnTo>
                    <a:pt x="46" y="62"/>
                  </a:lnTo>
                  <a:lnTo>
                    <a:pt x="46" y="55"/>
                  </a:lnTo>
                  <a:lnTo>
                    <a:pt x="44" y="51"/>
                  </a:lnTo>
                  <a:lnTo>
                    <a:pt x="41" y="48"/>
                  </a:lnTo>
                  <a:lnTo>
                    <a:pt x="38" y="47"/>
                  </a:lnTo>
                  <a:lnTo>
                    <a:pt x="30" y="44"/>
                  </a:lnTo>
                  <a:lnTo>
                    <a:pt x="23" y="43"/>
                  </a:lnTo>
                  <a:lnTo>
                    <a:pt x="19" y="42"/>
                  </a:lnTo>
                  <a:lnTo>
                    <a:pt x="16" y="41"/>
                  </a:lnTo>
                  <a:lnTo>
                    <a:pt x="14" y="38"/>
                  </a:lnTo>
                  <a:lnTo>
                    <a:pt x="16" y="34"/>
                  </a:lnTo>
                  <a:lnTo>
                    <a:pt x="8" y="34"/>
                  </a:lnTo>
                  <a:lnTo>
                    <a:pt x="0" y="34"/>
                  </a:lnTo>
                  <a:lnTo>
                    <a:pt x="1" y="27"/>
                  </a:lnTo>
                  <a:lnTo>
                    <a:pt x="3" y="22"/>
                  </a:lnTo>
                  <a:lnTo>
                    <a:pt x="7" y="17"/>
                  </a:lnTo>
                  <a:lnTo>
                    <a:pt x="11" y="14"/>
                  </a:lnTo>
                  <a:lnTo>
                    <a:pt x="17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22" name="Freeform 372"/>
            <p:cNvSpPr>
              <a:spLocks/>
            </p:cNvSpPr>
            <p:nvPr/>
          </p:nvSpPr>
          <p:spPr bwMode="auto">
            <a:xfrm>
              <a:off x="6896" y="3602"/>
              <a:ext cx="29" cy="12"/>
            </a:xfrm>
            <a:custGeom>
              <a:avLst/>
              <a:gdLst>
                <a:gd name="T0" fmla="*/ 0 w 117"/>
                <a:gd name="T1" fmla="*/ 0 h 50"/>
                <a:gd name="T2" fmla="*/ 0 w 117"/>
                <a:gd name="T3" fmla="*/ 0 h 50"/>
                <a:gd name="T4" fmla="*/ 0 w 117"/>
                <a:gd name="T5" fmla="*/ 0 h 50"/>
                <a:gd name="T6" fmla="*/ 0 w 117"/>
                <a:gd name="T7" fmla="*/ 0 h 50"/>
                <a:gd name="T8" fmla="*/ 0 w 117"/>
                <a:gd name="T9" fmla="*/ 0 h 50"/>
                <a:gd name="T10" fmla="*/ 0 w 117"/>
                <a:gd name="T11" fmla="*/ 0 h 50"/>
                <a:gd name="T12" fmla="*/ 0 w 117"/>
                <a:gd name="T13" fmla="*/ 0 h 50"/>
                <a:gd name="T14" fmla="*/ 0 w 117"/>
                <a:gd name="T15" fmla="*/ 0 h 50"/>
                <a:gd name="T16" fmla="*/ 0 w 117"/>
                <a:gd name="T17" fmla="*/ 0 h 50"/>
                <a:gd name="T18" fmla="*/ 0 w 117"/>
                <a:gd name="T19" fmla="*/ 0 h 50"/>
                <a:gd name="T20" fmla="*/ 0 w 117"/>
                <a:gd name="T21" fmla="*/ 0 h 50"/>
                <a:gd name="T22" fmla="*/ 0 w 117"/>
                <a:gd name="T23" fmla="*/ 0 h 50"/>
                <a:gd name="T24" fmla="*/ 0 w 117"/>
                <a:gd name="T25" fmla="*/ 0 h 50"/>
                <a:gd name="T26" fmla="*/ 0 w 117"/>
                <a:gd name="T27" fmla="*/ 0 h 50"/>
                <a:gd name="T28" fmla="*/ 0 w 117"/>
                <a:gd name="T29" fmla="*/ 0 h 50"/>
                <a:gd name="T30" fmla="*/ 0 w 117"/>
                <a:gd name="T31" fmla="*/ 0 h 50"/>
                <a:gd name="T32" fmla="*/ 0 w 117"/>
                <a:gd name="T33" fmla="*/ 0 h 50"/>
                <a:gd name="T34" fmla="*/ 0 w 117"/>
                <a:gd name="T35" fmla="*/ 0 h 50"/>
                <a:gd name="T36" fmla="*/ 0 w 117"/>
                <a:gd name="T37" fmla="*/ 0 h 50"/>
                <a:gd name="T38" fmla="*/ 0 w 117"/>
                <a:gd name="T39" fmla="*/ 0 h 50"/>
                <a:gd name="T40" fmla="*/ 0 w 117"/>
                <a:gd name="T41" fmla="*/ 0 h 50"/>
                <a:gd name="T42" fmla="*/ 0 w 117"/>
                <a:gd name="T43" fmla="*/ 0 h 50"/>
                <a:gd name="T44" fmla="*/ 0 w 117"/>
                <a:gd name="T45" fmla="*/ 0 h 50"/>
                <a:gd name="T46" fmla="*/ 0 w 117"/>
                <a:gd name="T47" fmla="*/ 0 h 50"/>
                <a:gd name="T48" fmla="*/ 0 w 117"/>
                <a:gd name="T49" fmla="*/ 0 h 50"/>
                <a:gd name="T50" fmla="*/ 0 w 117"/>
                <a:gd name="T51" fmla="*/ 0 h 50"/>
                <a:gd name="T52" fmla="*/ 0 w 117"/>
                <a:gd name="T53" fmla="*/ 0 h 50"/>
                <a:gd name="T54" fmla="*/ 0 w 117"/>
                <a:gd name="T55" fmla="*/ 0 h 50"/>
                <a:gd name="T56" fmla="*/ 0 w 117"/>
                <a:gd name="T57" fmla="*/ 0 h 50"/>
                <a:gd name="T58" fmla="*/ 0 w 117"/>
                <a:gd name="T59" fmla="*/ 0 h 50"/>
                <a:gd name="T60" fmla="*/ 0 w 117"/>
                <a:gd name="T61" fmla="*/ 0 h 50"/>
                <a:gd name="T62" fmla="*/ 0 w 117"/>
                <a:gd name="T63" fmla="*/ 0 h 5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"/>
                <a:gd name="T97" fmla="*/ 0 h 50"/>
                <a:gd name="T98" fmla="*/ 117 w 117"/>
                <a:gd name="T99" fmla="*/ 50 h 5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" h="50">
                  <a:moveTo>
                    <a:pt x="83" y="1"/>
                  </a:moveTo>
                  <a:lnTo>
                    <a:pt x="90" y="0"/>
                  </a:lnTo>
                  <a:lnTo>
                    <a:pt x="96" y="4"/>
                  </a:lnTo>
                  <a:lnTo>
                    <a:pt x="101" y="7"/>
                  </a:lnTo>
                  <a:lnTo>
                    <a:pt x="106" y="13"/>
                  </a:lnTo>
                  <a:lnTo>
                    <a:pt x="109" y="19"/>
                  </a:lnTo>
                  <a:lnTo>
                    <a:pt x="113" y="25"/>
                  </a:lnTo>
                  <a:lnTo>
                    <a:pt x="115" y="32"/>
                  </a:lnTo>
                  <a:lnTo>
                    <a:pt x="117" y="38"/>
                  </a:lnTo>
                  <a:lnTo>
                    <a:pt x="106" y="29"/>
                  </a:lnTo>
                  <a:lnTo>
                    <a:pt x="97" y="26"/>
                  </a:lnTo>
                  <a:lnTo>
                    <a:pt x="87" y="26"/>
                  </a:lnTo>
                  <a:lnTo>
                    <a:pt x="76" y="29"/>
                  </a:lnTo>
                  <a:lnTo>
                    <a:pt x="64" y="34"/>
                  </a:lnTo>
                  <a:lnTo>
                    <a:pt x="53" y="38"/>
                  </a:lnTo>
                  <a:lnTo>
                    <a:pt x="42" y="44"/>
                  </a:lnTo>
                  <a:lnTo>
                    <a:pt x="32" y="48"/>
                  </a:lnTo>
                  <a:lnTo>
                    <a:pt x="21" y="50"/>
                  </a:lnTo>
                  <a:lnTo>
                    <a:pt x="12" y="49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1" y="36"/>
                  </a:lnTo>
                  <a:lnTo>
                    <a:pt x="0" y="31"/>
                  </a:lnTo>
                  <a:lnTo>
                    <a:pt x="9" y="26"/>
                  </a:lnTo>
                  <a:lnTo>
                    <a:pt x="20" y="24"/>
                  </a:lnTo>
                  <a:lnTo>
                    <a:pt x="31" y="20"/>
                  </a:lnTo>
                  <a:lnTo>
                    <a:pt x="42" y="15"/>
                  </a:lnTo>
                  <a:lnTo>
                    <a:pt x="52" y="11"/>
                  </a:lnTo>
                  <a:lnTo>
                    <a:pt x="61" y="7"/>
                  </a:lnTo>
                  <a:lnTo>
                    <a:pt x="72" y="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23" name="Freeform 373"/>
            <p:cNvSpPr>
              <a:spLocks/>
            </p:cNvSpPr>
            <p:nvPr/>
          </p:nvSpPr>
          <p:spPr bwMode="auto">
            <a:xfrm>
              <a:off x="6809" y="3603"/>
              <a:ext cx="38" cy="28"/>
            </a:xfrm>
            <a:custGeom>
              <a:avLst/>
              <a:gdLst>
                <a:gd name="T0" fmla="*/ 0 w 154"/>
                <a:gd name="T1" fmla="*/ 0 h 111"/>
                <a:gd name="T2" fmla="*/ 0 w 154"/>
                <a:gd name="T3" fmla="*/ 0 h 111"/>
                <a:gd name="T4" fmla="*/ 0 w 154"/>
                <a:gd name="T5" fmla="*/ 0 h 111"/>
                <a:gd name="T6" fmla="*/ 0 w 154"/>
                <a:gd name="T7" fmla="*/ 0 h 111"/>
                <a:gd name="T8" fmla="*/ 0 w 154"/>
                <a:gd name="T9" fmla="*/ 0 h 111"/>
                <a:gd name="T10" fmla="*/ 0 w 154"/>
                <a:gd name="T11" fmla="*/ 0 h 111"/>
                <a:gd name="T12" fmla="*/ 0 w 154"/>
                <a:gd name="T13" fmla="*/ 0 h 111"/>
                <a:gd name="T14" fmla="*/ 0 w 154"/>
                <a:gd name="T15" fmla="*/ 0 h 111"/>
                <a:gd name="T16" fmla="*/ 0 w 154"/>
                <a:gd name="T17" fmla="*/ 0 h 111"/>
                <a:gd name="T18" fmla="*/ 0 w 154"/>
                <a:gd name="T19" fmla="*/ 0 h 111"/>
                <a:gd name="T20" fmla="*/ 0 w 154"/>
                <a:gd name="T21" fmla="*/ 0 h 111"/>
                <a:gd name="T22" fmla="*/ 0 w 154"/>
                <a:gd name="T23" fmla="*/ 0 h 111"/>
                <a:gd name="T24" fmla="*/ 0 w 154"/>
                <a:gd name="T25" fmla="*/ 0 h 111"/>
                <a:gd name="T26" fmla="*/ 0 w 154"/>
                <a:gd name="T27" fmla="*/ 0 h 111"/>
                <a:gd name="T28" fmla="*/ 0 w 154"/>
                <a:gd name="T29" fmla="*/ 0 h 111"/>
                <a:gd name="T30" fmla="*/ 0 w 154"/>
                <a:gd name="T31" fmla="*/ 0 h 111"/>
                <a:gd name="T32" fmla="*/ 0 w 154"/>
                <a:gd name="T33" fmla="*/ 0 h 111"/>
                <a:gd name="T34" fmla="*/ 0 w 154"/>
                <a:gd name="T35" fmla="*/ 0 h 111"/>
                <a:gd name="T36" fmla="*/ 0 w 154"/>
                <a:gd name="T37" fmla="*/ 0 h 111"/>
                <a:gd name="T38" fmla="*/ 0 w 154"/>
                <a:gd name="T39" fmla="*/ 0 h 111"/>
                <a:gd name="T40" fmla="*/ 0 w 154"/>
                <a:gd name="T41" fmla="*/ 0 h 111"/>
                <a:gd name="T42" fmla="*/ 0 w 154"/>
                <a:gd name="T43" fmla="*/ 0 h 111"/>
                <a:gd name="T44" fmla="*/ 0 w 154"/>
                <a:gd name="T45" fmla="*/ 0 h 111"/>
                <a:gd name="T46" fmla="*/ 0 w 154"/>
                <a:gd name="T47" fmla="*/ 0 h 111"/>
                <a:gd name="T48" fmla="*/ 0 w 154"/>
                <a:gd name="T49" fmla="*/ 0 h 111"/>
                <a:gd name="T50" fmla="*/ 0 w 154"/>
                <a:gd name="T51" fmla="*/ 0 h 111"/>
                <a:gd name="T52" fmla="*/ 0 w 154"/>
                <a:gd name="T53" fmla="*/ 0 h 111"/>
                <a:gd name="T54" fmla="*/ 0 w 154"/>
                <a:gd name="T55" fmla="*/ 0 h 111"/>
                <a:gd name="T56" fmla="*/ 0 w 154"/>
                <a:gd name="T57" fmla="*/ 0 h 111"/>
                <a:gd name="T58" fmla="*/ 0 w 154"/>
                <a:gd name="T59" fmla="*/ 0 h 111"/>
                <a:gd name="T60" fmla="*/ 0 w 154"/>
                <a:gd name="T61" fmla="*/ 0 h 111"/>
                <a:gd name="T62" fmla="*/ 0 w 154"/>
                <a:gd name="T63" fmla="*/ 0 h 111"/>
                <a:gd name="T64" fmla="*/ 0 w 154"/>
                <a:gd name="T65" fmla="*/ 0 h 111"/>
                <a:gd name="T66" fmla="*/ 0 w 154"/>
                <a:gd name="T67" fmla="*/ 0 h 111"/>
                <a:gd name="T68" fmla="*/ 0 w 154"/>
                <a:gd name="T69" fmla="*/ 0 h 111"/>
                <a:gd name="T70" fmla="*/ 0 w 154"/>
                <a:gd name="T71" fmla="*/ 0 h 111"/>
                <a:gd name="T72" fmla="*/ 0 w 154"/>
                <a:gd name="T73" fmla="*/ 0 h 111"/>
                <a:gd name="T74" fmla="*/ 0 w 154"/>
                <a:gd name="T75" fmla="*/ 0 h 111"/>
                <a:gd name="T76" fmla="*/ 0 w 154"/>
                <a:gd name="T77" fmla="*/ 0 h 111"/>
                <a:gd name="T78" fmla="*/ 0 w 154"/>
                <a:gd name="T79" fmla="*/ 0 h 111"/>
                <a:gd name="T80" fmla="*/ 0 w 154"/>
                <a:gd name="T81" fmla="*/ 0 h 111"/>
                <a:gd name="T82" fmla="*/ 0 w 154"/>
                <a:gd name="T83" fmla="*/ 0 h 111"/>
                <a:gd name="T84" fmla="*/ 0 w 154"/>
                <a:gd name="T85" fmla="*/ 0 h 111"/>
                <a:gd name="T86" fmla="*/ 0 w 154"/>
                <a:gd name="T87" fmla="*/ 0 h 111"/>
                <a:gd name="T88" fmla="*/ 0 w 154"/>
                <a:gd name="T89" fmla="*/ 0 h 111"/>
                <a:gd name="T90" fmla="*/ 0 w 154"/>
                <a:gd name="T91" fmla="*/ 0 h 111"/>
                <a:gd name="T92" fmla="*/ 0 w 154"/>
                <a:gd name="T93" fmla="*/ 0 h 111"/>
                <a:gd name="T94" fmla="*/ 0 w 154"/>
                <a:gd name="T95" fmla="*/ 0 h 111"/>
                <a:gd name="T96" fmla="*/ 0 w 154"/>
                <a:gd name="T97" fmla="*/ 0 h 111"/>
                <a:gd name="T98" fmla="*/ 0 w 154"/>
                <a:gd name="T99" fmla="*/ 0 h 111"/>
                <a:gd name="T100" fmla="*/ 0 w 154"/>
                <a:gd name="T101" fmla="*/ 0 h 111"/>
                <a:gd name="T102" fmla="*/ 0 w 154"/>
                <a:gd name="T103" fmla="*/ 0 h 111"/>
                <a:gd name="T104" fmla="*/ 0 w 154"/>
                <a:gd name="T105" fmla="*/ 0 h 111"/>
                <a:gd name="T106" fmla="*/ 0 w 154"/>
                <a:gd name="T107" fmla="*/ 0 h 111"/>
                <a:gd name="T108" fmla="*/ 0 w 154"/>
                <a:gd name="T109" fmla="*/ 0 h 111"/>
                <a:gd name="T110" fmla="*/ 0 w 154"/>
                <a:gd name="T111" fmla="*/ 0 h 111"/>
                <a:gd name="T112" fmla="*/ 0 w 154"/>
                <a:gd name="T113" fmla="*/ 0 h 111"/>
                <a:gd name="T114" fmla="*/ 0 w 154"/>
                <a:gd name="T115" fmla="*/ 0 h 111"/>
                <a:gd name="T116" fmla="*/ 0 w 154"/>
                <a:gd name="T117" fmla="*/ 0 h 111"/>
                <a:gd name="T118" fmla="*/ 0 w 154"/>
                <a:gd name="T119" fmla="*/ 0 h 111"/>
                <a:gd name="T120" fmla="*/ 0 w 154"/>
                <a:gd name="T121" fmla="*/ 0 h 1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4"/>
                <a:gd name="T184" fmla="*/ 0 h 111"/>
                <a:gd name="T185" fmla="*/ 154 w 154"/>
                <a:gd name="T186" fmla="*/ 111 h 11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4" h="111">
                  <a:moveTo>
                    <a:pt x="132" y="1"/>
                  </a:moveTo>
                  <a:lnTo>
                    <a:pt x="139" y="0"/>
                  </a:lnTo>
                  <a:lnTo>
                    <a:pt x="147" y="3"/>
                  </a:lnTo>
                  <a:lnTo>
                    <a:pt x="151" y="7"/>
                  </a:lnTo>
                  <a:lnTo>
                    <a:pt x="154" y="15"/>
                  </a:lnTo>
                  <a:lnTo>
                    <a:pt x="151" y="15"/>
                  </a:lnTo>
                  <a:lnTo>
                    <a:pt x="143" y="14"/>
                  </a:lnTo>
                  <a:lnTo>
                    <a:pt x="138" y="15"/>
                  </a:lnTo>
                  <a:lnTo>
                    <a:pt x="132" y="16"/>
                  </a:lnTo>
                  <a:lnTo>
                    <a:pt x="130" y="20"/>
                  </a:lnTo>
                  <a:lnTo>
                    <a:pt x="126" y="28"/>
                  </a:lnTo>
                  <a:lnTo>
                    <a:pt x="126" y="37"/>
                  </a:lnTo>
                  <a:lnTo>
                    <a:pt x="127" y="44"/>
                  </a:lnTo>
                  <a:lnTo>
                    <a:pt x="130" y="53"/>
                  </a:lnTo>
                  <a:lnTo>
                    <a:pt x="119" y="58"/>
                  </a:lnTo>
                  <a:lnTo>
                    <a:pt x="109" y="66"/>
                  </a:lnTo>
                  <a:lnTo>
                    <a:pt x="100" y="70"/>
                  </a:lnTo>
                  <a:lnTo>
                    <a:pt x="92" y="74"/>
                  </a:lnTo>
                  <a:lnTo>
                    <a:pt x="86" y="73"/>
                  </a:lnTo>
                  <a:lnTo>
                    <a:pt x="82" y="71"/>
                  </a:lnTo>
                  <a:lnTo>
                    <a:pt x="77" y="69"/>
                  </a:lnTo>
                  <a:lnTo>
                    <a:pt x="72" y="63"/>
                  </a:lnTo>
                  <a:lnTo>
                    <a:pt x="64" y="66"/>
                  </a:lnTo>
                  <a:lnTo>
                    <a:pt x="56" y="71"/>
                  </a:lnTo>
                  <a:lnTo>
                    <a:pt x="48" y="77"/>
                  </a:lnTo>
                  <a:lnTo>
                    <a:pt x="42" y="83"/>
                  </a:lnTo>
                  <a:lnTo>
                    <a:pt x="35" y="90"/>
                  </a:lnTo>
                  <a:lnTo>
                    <a:pt x="30" y="97"/>
                  </a:lnTo>
                  <a:lnTo>
                    <a:pt x="25" y="104"/>
                  </a:lnTo>
                  <a:lnTo>
                    <a:pt x="24" y="111"/>
                  </a:lnTo>
                  <a:lnTo>
                    <a:pt x="18" y="108"/>
                  </a:lnTo>
                  <a:lnTo>
                    <a:pt x="12" y="104"/>
                  </a:lnTo>
                  <a:lnTo>
                    <a:pt x="7" y="102"/>
                  </a:lnTo>
                  <a:lnTo>
                    <a:pt x="2" y="104"/>
                  </a:lnTo>
                  <a:lnTo>
                    <a:pt x="0" y="98"/>
                  </a:lnTo>
                  <a:lnTo>
                    <a:pt x="0" y="92"/>
                  </a:lnTo>
                  <a:lnTo>
                    <a:pt x="0" y="87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7"/>
                  </a:lnTo>
                  <a:lnTo>
                    <a:pt x="5" y="60"/>
                  </a:lnTo>
                  <a:lnTo>
                    <a:pt x="9" y="56"/>
                  </a:lnTo>
                  <a:lnTo>
                    <a:pt x="13" y="52"/>
                  </a:lnTo>
                  <a:lnTo>
                    <a:pt x="20" y="49"/>
                  </a:lnTo>
                  <a:lnTo>
                    <a:pt x="25" y="46"/>
                  </a:lnTo>
                  <a:lnTo>
                    <a:pt x="32" y="43"/>
                  </a:lnTo>
                  <a:lnTo>
                    <a:pt x="39" y="40"/>
                  </a:lnTo>
                  <a:lnTo>
                    <a:pt x="47" y="38"/>
                  </a:lnTo>
                  <a:lnTo>
                    <a:pt x="54" y="36"/>
                  </a:lnTo>
                  <a:lnTo>
                    <a:pt x="61" y="32"/>
                  </a:lnTo>
                  <a:lnTo>
                    <a:pt x="70" y="29"/>
                  </a:lnTo>
                  <a:lnTo>
                    <a:pt x="77" y="27"/>
                  </a:lnTo>
                  <a:lnTo>
                    <a:pt x="83" y="24"/>
                  </a:lnTo>
                  <a:lnTo>
                    <a:pt x="90" y="20"/>
                  </a:lnTo>
                  <a:lnTo>
                    <a:pt x="96" y="16"/>
                  </a:lnTo>
                  <a:lnTo>
                    <a:pt x="103" y="13"/>
                  </a:lnTo>
                  <a:lnTo>
                    <a:pt x="109" y="9"/>
                  </a:lnTo>
                  <a:lnTo>
                    <a:pt x="117" y="6"/>
                  </a:lnTo>
                  <a:lnTo>
                    <a:pt x="125" y="3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24" name="Freeform 374"/>
            <p:cNvSpPr>
              <a:spLocks/>
            </p:cNvSpPr>
            <p:nvPr/>
          </p:nvSpPr>
          <p:spPr bwMode="auto">
            <a:xfrm>
              <a:off x="6835" y="3607"/>
              <a:ext cx="45" cy="36"/>
            </a:xfrm>
            <a:custGeom>
              <a:avLst/>
              <a:gdLst>
                <a:gd name="T0" fmla="*/ 0 w 179"/>
                <a:gd name="T1" fmla="*/ 0 h 146"/>
                <a:gd name="T2" fmla="*/ 0 w 179"/>
                <a:gd name="T3" fmla="*/ 0 h 146"/>
                <a:gd name="T4" fmla="*/ 0 w 179"/>
                <a:gd name="T5" fmla="*/ 0 h 146"/>
                <a:gd name="T6" fmla="*/ 0 w 179"/>
                <a:gd name="T7" fmla="*/ 0 h 146"/>
                <a:gd name="T8" fmla="*/ 0 w 179"/>
                <a:gd name="T9" fmla="*/ 0 h 146"/>
                <a:gd name="T10" fmla="*/ 0 w 179"/>
                <a:gd name="T11" fmla="*/ 0 h 146"/>
                <a:gd name="T12" fmla="*/ 0 w 179"/>
                <a:gd name="T13" fmla="*/ 0 h 146"/>
                <a:gd name="T14" fmla="*/ 0 w 179"/>
                <a:gd name="T15" fmla="*/ 0 h 146"/>
                <a:gd name="T16" fmla="*/ 0 w 179"/>
                <a:gd name="T17" fmla="*/ 0 h 146"/>
                <a:gd name="T18" fmla="*/ 0 w 179"/>
                <a:gd name="T19" fmla="*/ 0 h 146"/>
                <a:gd name="T20" fmla="*/ 0 w 179"/>
                <a:gd name="T21" fmla="*/ 0 h 146"/>
                <a:gd name="T22" fmla="*/ 0 w 179"/>
                <a:gd name="T23" fmla="*/ 0 h 146"/>
                <a:gd name="T24" fmla="*/ 0 w 179"/>
                <a:gd name="T25" fmla="*/ 0 h 146"/>
                <a:gd name="T26" fmla="*/ 0 w 179"/>
                <a:gd name="T27" fmla="*/ 0 h 146"/>
                <a:gd name="T28" fmla="*/ 0 w 179"/>
                <a:gd name="T29" fmla="*/ 0 h 146"/>
                <a:gd name="T30" fmla="*/ 0 w 179"/>
                <a:gd name="T31" fmla="*/ 0 h 146"/>
                <a:gd name="T32" fmla="*/ 0 w 179"/>
                <a:gd name="T33" fmla="*/ 0 h 146"/>
                <a:gd name="T34" fmla="*/ 0 w 179"/>
                <a:gd name="T35" fmla="*/ 0 h 146"/>
                <a:gd name="T36" fmla="*/ 0 w 179"/>
                <a:gd name="T37" fmla="*/ 0 h 146"/>
                <a:gd name="T38" fmla="*/ 0 w 179"/>
                <a:gd name="T39" fmla="*/ 0 h 146"/>
                <a:gd name="T40" fmla="*/ 0 w 179"/>
                <a:gd name="T41" fmla="*/ 0 h 146"/>
                <a:gd name="T42" fmla="*/ 0 w 179"/>
                <a:gd name="T43" fmla="*/ 0 h 146"/>
                <a:gd name="T44" fmla="*/ 0 w 179"/>
                <a:gd name="T45" fmla="*/ 0 h 146"/>
                <a:gd name="T46" fmla="*/ 0 w 179"/>
                <a:gd name="T47" fmla="*/ 0 h 146"/>
                <a:gd name="T48" fmla="*/ 0 w 179"/>
                <a:gd name="T49" fmla="*/ 0 h 146"/>
                <a:gd name="T50" fmla="*/ 0 w 179"/>
                <a:gd name="T51" fmla="*/ 0 h 146"/>
                <a:gd name="T52" fmla="*/ 0 w 179"/>
                <a:gd name="T53" fmla="*/ 0 h 146"/>
                <a:gd name="T54" fmla="*/ 0 w 179"/>
                <a:gd name="T55" fmla="*/ 0 h 146"/>
                <a:gd name="T56" fmla="*/ 0 w 179"/>
                <a:gd name="T57" fmla="*/ 0 h 146"/>
                <a:gd name="T58" fmla="*/ 0 w 179"/>
                <a:gd name="T59" fmla="*/ 0 h 146"/>
                <a:gd name="T60" fmla="*/ 0 w 179"/>
                <a:gd name="T61" fmla="*/ 0 h 146"/>
                <a:gd name="T62" fmla="*/ 0 w 179"/>
                <a:gd name="T63" fmla="*/ 0 h 146"/>
                <a:gd name="T64" fmla="*/ 0 w 179"/>
                <a:gd name="T65" fmla="*/ 0 h 146"/>
                <a:gd name="T66" fmla="*/ 0 w 179"/>
                <a:gd name="T67" fmla="*/ 0 h 146"/>
                <a:gd name="T68" fmla="*/ 0 w 179"/>
                <a:gd name="T69" fmla="*/ 0 h 146"/>
                <a:gd name="T70" fmla="*/ 0 w 179"/>
                <a:gd name="T71" fmla="*/ 0 h 1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9"/>
                <a:gd name="T109" fmla="*/ 0 h 146"/>
                <a:gd name="T110" fmla="*/ 179 w 179"/>
                <a:gd name="T111" fmla="*/ 146 h 1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9" h="146">
                  <a:moveTo>
                    <a:pt x="143" y="0"/>
                  </a:moveTo>
                  <a:lnTo>
                    <a:pt x="146" y="4"/>
                  </a:lnTo>
                  <a:lnTo>
                    <a:pt x="151" y="11"/>
                  </a:lnTo>
                  <a:lnTo>
                    <a:pt x="157" y="15"/>
                  </a:lnTo>
                  <a:lnTo>
                    <a:pt x="163" y="21"/>
                  </a:lnTo>
                  <a:lnTo>
                    <a:pt x="168" y="26"/>
                  </a:lnTo>
                  <a:lnTo>
                    <a:pt x="173" y="32"/>
                  </a:lnTo>
                  <a:lnTo>
                    <a:pt x="175" y="38"/>
                  </a:lnTo>
                  <a:lnTo>
                    <a:pt x="179" y="45"/>
                  </a:lnTo>
                  <a:lnTo>
                    <a:pt x="171" y="44"/>
                  </a:lnTo>
                  <a:lnTo>
                    <a:pt x="162" y="44"/>
                  </a:lnTo>
                  <a:lnTo>
                    <a:pt x="152" y="44"/>
                  </a:lnTo>
                  <a:lnTo>
                    <a:pt x="144" y="45"/>
                  </a:lnTo>
                  <a:lnTo>
                    <a:pt x="136" y="45"/>
                  </a:lnTo>
                  <a:lnTo>
                    <a:pt x="128" y="47"/>
                  </a:lnTo>
                  <a:lnTo>
                    <a:pt x="120" y="50"/>
                  </a:lnTo>
                  <a:lnTo>
                    <a:pt x="115" y="54"/>
                  </a:lnTo>
                  <a:lnTo>
                    <a:pt x="108" y="56"/>
                  </a:lnTo>
                  <a:lnTo>
                    <a:pt x="104" y="60"/>
                  </a:lnTo>
                  <a:lnTo>
                    <a:pt x="102" y="66"/>
                  </a:lnTo>
                  <a:lnTo>
                    <a:pt x="101" y="71"/>
                  </a:lnTo>
                  <a:lnTo>
                    <a:pt x="101" y="78"/>
                  </a:lnTo>
                  <a:lnTo>
                    <a:pt x="103" y="84"/>
                  </a:lnTo>
                  <a:lnTo>
                    <a:pt x="107" y="92"/>
                  </a:lnTo>
                  <a:lnTo>
                    <a:pt x="115" y="100"/>
                  </a:lnTo>
                  <a:lnTo>
                    <a:pt x="107" y="101"/>
                  </a:lnTo>
                  <a:lnTo>
                    <a:pt x="106" y="107"/>
                  </a:lnTo>
                  <a:lnTo>
                    <a:pt x="106" y="112"/>
                  </a:lnTo>
                  <a:lnTo>
                    <a:pt x="106" y="119"/>
                  </a:lnTo>
                  <a:lnTo>
                    <a:pt x="96" y="111"/>
                  </a:lnTo>
                  <a:lnTo>
                    <a:pt x="89" y="109"/>
                  </a:lnTo>
                  <a:lnTo>
                    <a:pt x="81" y="107"/>
                  </a:lnTo>
                  <a:lnTo>
                    <a:pt x="75" y="107"/>
                  </a:lnTo>
                  <a:lnTo>
                    <a:pt x="69" y="107"/>
                  </a:lnTo>
                  <a:lnTo>
                    <a:pt x="62" y="109"/>
                  </a:lnTo>
                  <a:lnTo>
                    <a:pt x="57" y="112"/>
                  </a:lnTo>
                  <a:lnTo>
                    <a:pt x="51" y="117"/>
                  </a:lnTo>
                  <a:lnTo>
                    <a:pt x="39" y="124"/>
                  </a:lnTo>
                  <a:lnTo>
                    <a:pt x="28" y="133"/>
                  </a:lnTo>
                  <a:lnTo>
                    <a:pt x="18" y="141"/>
                  </a:lnTo>
                  <a:lnTo>
                    <a:pt x="7" y="146"/>
                  </a:lnTo>
                  <a:lnTo>
                    <a:pt x="6" y="140"/>
                  </a:lnTo>
                  <a:lnTo>
                    <a:pt x="7" y="135"/>
                  </a:lnTo>
                  <a:lnTo>
                    <a:pt x="8" y="130"/>
                  </a:lnTo>
                  <a:lnTo>
                    <a:pt x="10" y="124"/>
                  </a:lnTo>
                  <a:lnTo>
                    <a:pt x="12" y="118"/>
                  </a:lnTo>
                  <a:lnTo>
                    <a:pt x="12" y="112"/>
                  </a:lnTo>
                  <a:lnTo>
                    <a:pt x="7" y="109"/>
                  </a:lnTo>
                  <a:lnTo>
                    <a:pt x="0" y="109"/>
                  </a:lnTo>
                  <a:lnTo>
                    <a:pt x="6" y="100"/>
                  </a:lnTo>
                  <a:lnTo>
                    <a:pt x="14" y="95"/>
                  </a:lnTo>
                  <a:lnTo>
                    <a:pt x="22" y="90"/>
                  </a:lnTo>
                  <a:lnTo>
                    <a:pt x="32" y="87"/>
                  </a:lnTo>
                  <a:lnTo>
                    <a:pt x="40" y="82"/>
                  </a:lnTo>
                  <a:lnTo>
                    <a:pt x="49" y="78"/>
                  </a:lnTo>
                  <a:lnTo>
                    <a:pt x="59" y="73"/>
                  </a:lnTo>
                  <a:lnTo>
                    <a:pt x="67" y="67"/>
                  </a:lnTo>
                  <a:lnTo>
                    <a:pt x="59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57" y="64"/>
                  </a:lnTo>
                  <a:lnTo>
                    <a:pt x="63" y="59"/>
                  </a:lnTo>
                  <a:lnTo>
                    <a:pt x="69" y="56"/>
                  </a:lnTo>
                  <a:lnTo>
                    <a:pt x="74" y="52"/>
                  </a:lnTo>
                  <a:lnTo>
                    <a:pt x="85" y="42"/>
                  </a:lnTo>
                  <a:lnTo>
                    <a:pt x="96" y="33"/>
                  </a:lnTo>
                  <a:lnTo>
                    <a:pt x="106" y="24"/>
                  </a:lnTo>
                  <a:lnTo>
                    <a:pt x="118" y="14"/>
                  </a:lnTo>
                  <a:lnTo>
                    <a:pt x="124" y="10"/>
                  </a:lnTo>
                  <a:lnTo>
                    <a:pt x="128" y="5"/>
                  </a:lnTo>
                  <a:lnTo>
                    <a:pt x="136" y="3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25" name="Freeform 375"/>
            <p:cNvSpPr>
              <a:spLocks/>
            </p:cNvSpPr>
            <p:nvPr/>
          </p:nvSpPr>
          <p:spPr bwMode="auto">
            <a:xfrm>
              <a:off x="7004" y="3610"/>
              <a:ext cx="6" cy="12"/>
            </a:xfrm>
            <a:custGeom>
              <a:avLst/>
              <a:gdLst>
                <a:gd name="T0" fmla="*/ 0 w 27"/>
                <a:gd name="T1" fmla="*/ 0 h 49"/>
                <a:gd name="T2" fmla="*/ 0 w 27"/>
                <a:gd name="T3" fmla="*/ 0 h 49"/>
                <a:gd name="T4" fmla="*/ 0 w 27"/>
                <a:gd name="T5" fmla="*/ 0 h 49"/>
                <a:gd name="T6" fmla="*/ 0 w 27"/>
                <a:gd name="T7" fmla="*/ 0 h 49"/>
                <a:gd name="T8" fmla="*/ 0 w 27"/>
                <a:gd name="T9" fmla="*/ 0 h 49"/>
                <a:gd name="T10" fmla="*/ 0 w 27"/>
                <a:gd name="T11" fmla="*/ 0 h 49"/>
                <a:gd name="T12" fmla="*/ 0 w 27"/>
                <a:gd name="T13" fmla="*/ 0 h 49"/>
                <a:gd name="T14" fmla="*/ 0 w 27"/>
                <a:gd name="T15" fmla="*/ 0 h 49"/>
                <a:gd name="T16" fmla="*/ 0 w 27"/>
                <a:gd name="T17" fmla="*/ 0 h 49"/>
                <a:gd name="T18" fmla="*/ 0 w 27"/>
                <a:gd name="T19" fmla="*/ 0 h 49"/>
                <a:gd name="T20" fmla="*/ 0 w 27"/>
                <a:gd name="T21" fmla="*/ 0 h 49"/>
                <a:gd name="T22" fmla="*/ 0 w 27"/>
                <a:gd name="T23" fmla="*/ 0 h 49"/>
                <a:gd name="T24" fmla="*/ 0 w 27"/>
                <a:gd name="T25" fmla="*/ 0 h 49"/>
                <a:gd name="T26" fmla="*/ 0 w 27"/>
                <a:gd name="T27" fmla="*/ 0 h 49"/>
                <a:gd name="T28" fmla="*/ 0 w 27"/>
                <a:gd name="T29" fmla="*/ 0 h 49"/>
                <a:gd name="T30" fmla="*/ 0 w 27"/>
                <a:gd name="T31" fmla="*/ 0 h 49"/>
                <a:gd name="T32" fmla="*/ 0 w 27"/>
                <a:gd name="T33" fmla="*/ 0 h 49"/>
                <a:gd name="T34" fmla="*/ 0 w 27"/>
                <a:gd name="T35" fmla="*/ 0 h 49"/>
                <a:gd name="T36" fmla="*/ 0 w 27"/>
                <a:gd name="T37" fmla="*/ 0 h 49"/>
                <a:gd name="T38" fmla="*/ 0 w 27"/>
                <a:gd name="T39" fmla="*/ 0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49"/>
                <a:gd name="T62" fmla="*/ 27 w 27"/>
                <a:gd name="T63" fmla="*/ 49 h 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49">
                  <a:moveTo>
                    <a:pt x="13" y="0"/>
                  </a:moveTo>
                  <a:lnTo>
                    <a:pt x="19" y="2"/>
                  </a:lnTo>
                  <a:lnTo>
                    <a:pt x="23" y="7"/>
                  </a:lnTo>
                  <a:lnTo>
                    <a:pt x="26" y="13"/>
                  </a:lnTo>
                  <a:lnTo>
                    <a:pt x="27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2" y="38"/>
                  </a:lnTo>
                  <a:lnTo>
                    <a:pt x="21" y="43"/>
                  </a:lnTo>
                  <a:lnTo>
                    <a:pt x="10" y="49"/>
                  </a:lnTo>
                  <a:lnTo>
                    <a:pt x="5" y="47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1" y="18"/>
                  </a:lnTo>
                  <a:lnTo>
                    <a:pt x="4" y="14"/>
                  </a:lnTo>
                  <a:lnTo>
                    <a:pt x="9" y="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26" name="Freeform 376"/>
            <p:cNvSpPr>
              <a:spLocks/>
            </p:cNvSpPr>
            <p:nvPr/>
          </p:nvSpPr>
          <p:spPr bwMode="auto">
            <a:xfrm>
              <a:off x="7045" y="3612"/>
              <a:ext cx="7" cy="6"/>
            </a:xfrm>
            <a:custGeom>
              <a:avLst/>
              <a:gdLst>
                <a:gd name="T0" fmla="*/ 0 w 26"/>
                <a:gd name="T1" fmla="*/ 0 h 24"/>
                <a:gd name="T2" fmla="*/ 0 w 26"/>
                <a:gd name="T3" fmla="*/ 0 h 24"/>
                <a:gd name="T4" fmla="*/ 0 w 26"/>
                <a:gd name="T5" fmla="*/ 0 h 24"/>
                <a:gd name="T6" fmla="*/ 0 w 26"/>
                <a:gd name="T7" fmla="*/ 0 h 24"/>
                <a:gd name="T8" fmla="*/ 0 w 26"/>
                <a:gd name="T9" fmla="*/ 0 h 24"/>
                <a:gd name="T10" fmla="*/ 0 w 26"/>
                <a:gd name="T11" fmla="*/ 0 h 24"/>
                <a:gd name="T12" fmla="*/ 0 w 26"/>
                <a:gd name="T13" fmla="*/ 0 h 24"/>
                <a:gd name="T14" fmla="*/ 0 w 26"/>
                <a:gd name="T15" fmla="*/ 0 h 24"/>
                <a:gd name="T16" fmla="*/ 0 w 26"/>
                <a:gd name="T17" fmla="*/ 0 h 24"/>
                <a:gd name="T18" fmla="*/ 0 w 26"/>
                <a:gd name="T19" fmla="*/ 0 h 24"/>
                <a:gd name="T20" fmla="*/ 0 w 26"/>
                <a:gd name="T21" fmla="*/ 0 h 24"/>
                <a:gd name="T22" fmla="*/ 0 w 26"/>
                <a:gd name="T23" fmla="*/ 0 h 24"/>
                <a:gd name="T24" fmla="*/ 0 w 26"/>
                <a:gd name="T25" fmla="*/ 0 h 24"/>
                <a:gd name="T26" fmla="*/ 0 w 26"/>
                <a:gd name="T27" fmla="*/ 0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"/>
                <a:gd name="T43" fmla="*/ 0 h 24"/>
                <a:gd name="T44" fmla="*/ 26 w 26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" h="24">
                  <a:moveTo>
                    <a:pt x="20" y="0"/>
                  </a:moveTo>
                  <a:lnTo>
                    <a:pt x="26" y="4"/>
                  </a:lnTo>
                  <a:lnTo>
                    <a:pt x="25" y="6"/>
                  </a:lnTo>
                  <a:lnTo>
                    <a:pt x="17" y="9"/>
                  </a:lnTo>
                  <a:lnTo>
                    <a:pt x="14" y="13"/>
                  </a:lnTo>
                  <a:lnTo>
                    <a:pt x="10" y="19"/>
                  </a:lnTo>
                  <a:lnTo>
                    <a:pt x="14" y="24"/>
                  </a:lnTo>
                  <a:lnTo>
                    <a:pt x="5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10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27" name="Freeform 377"/>
            <p:cNvSpPr>
              <a:spLocks/>
            </p:cNvSpPr>
            <p:nvPr/>
          </p:nvSpPr>
          <p:spPr bwMode="auto">
            <a:xfrm>
              <a:off x="6791" y="3616"/>
              <a:ext cx="12" cy="10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0 w 48"/>
                <a:gd name="T5" fmla="*/ 0 h 42"/>
                <a:gd name="T6" fmla="*/ 0 w 48"/>
                <a:gd name="T7" fmla="*/ 0 h 42"/>
                <a:gd name="T8" fmla="*/ 0 w 48"/>
                <a:gd name="T9" fmla="*/ 0 h 42"/>
                <a:gd name="T10" fmla="*/ 0 w 48"/>
                <a:gd name="T11" fmla="*/ 0 h 42"/>
                <a:gd name="T12" fmla="*/ 0 w 48"/>
                <a:gd name="T13" fmla="*/ 0 h 42"/>
                <a:gd name="T14" fmla="*/ 0 w 48"/>
                <a:gd name="T15" fmla="*/ 0 h 42"/>
                <a:gd name="T16" fmla="*/ 0 w 48"/>
                <a:gd name="T17" fmla="*/ 0 h 42"/>
                <a:gd name="T18" fmla="*/ 0 w 48"/>
                <a:gd name="T19" fmla="*/ 0 h 42"/>
                <a:gd name="T20" fmla="*/ 0 w 48"/>
                <a:gd name="T21" fmla="*/ 0 h 42"/>
                <a:gd name="T22" fmla="*/ 0 w 48"/>
                <a:gd name="T23" fmla="*/ 0 h 42"/>
                <a:gd name="T24" fmla="*/ 0 w 48"/>
                <a:gd name="T25" fmla="*/ 0 h 42"/>
                <a:gd name="T26" fmla="*/ 0 w 48"/>
                <a:gd name="T27" fmla="*/ 0 h 42"/>
                <a:gd name="T28" fmla="*/ 0 w 48"/>
                <a:gd name="T29" fmla="*/ 0 h 42"/>
                <a:gd name="T30" fmla="*/ 0 w 48"/>
                <a:gd name="T31" fmla="*/ 0 h 42"/>
                <a:gd name="T32" fmla="*/ 0 w 48"/>
                <a:gd name="T33" fmla="*/ 0 h 42"/>
                <a:gd name="T34" fmla="*/ 0 w 48"/>
                <a:gd name="T35" fmla="*/ 0 h 42"/>
                <a:gd name="T36" fmla="*/ 0 w 48"/>
                <a:gd name="T37" fmla="*/ 0 h 42"/>
                <a:gd name="T38" fmla="*/ 0 w 48"/>
                <a:gd name="T39" fmla="*/ 0 h 42"/>
                <a:gd name="T40" fmla="*/ 0 w 48"/>
                <a:gd name="T41" fmla="*/ 0 h 42"/>
                <a:gd name="T42" fmla="*/ 0 w 48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2"/>
                <a:gd name="T68" fmla="*/ 48 w 48"/>
                <a:gd name="T69" fmla="*/ 42 h 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2">
                  <a:moveTo>
                    <a:pt x="24" y="2"/>
                  </a:moveTo>
                  <a:lnTo>
                    <a:pt x="34" y="0"/>
                  </a:lnTo>
                  <a:lnTo>
                    <a:pt x="41" y="1"/>
                  </a:lnTo>
                  <a:lnTo>
                    <a:pt x="46" y="3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7" y="18"/>
                  </a:lnTo>
                  <a:lnTo>
                    <a:pt x="43" y="22"/>
                  </a:lnTo>
                  <a:lnTo>
                    <a:pt x="40" y="29"/>
                  </a:lnTo>
                  <a:lnTo>
                    <a:pt x="35" y="32"/>
                  </a:lnTo>
                  <a:lnTo>
                    <a:pt x="29" y="37"/>
                  </a:lnTo>
                  <a:lnTo>
                    <a:pt x="23" y="40"/>
                  </a:lnTo>
                  <a:lnTo>
                    <a:pt x="17" y="42"/>
                  </a:lnTo>
                  <a:lnTo>
                    <a:pt x="7" y="40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7" y="12"/>
                  </a:lnTo>
                  <a:lnTo>
                    <a:pt x="13" y="8"/>
                  </a:lnTo>
                  <a:lnTo>
                    <a:pt x="18" y="5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28" name="Freeform 378"/>
            <p:cNvSpPr>
              <a:spLocks/>
            </p:cNvSpPr>
            <p:nvPr/>
          </p:nvSpPr>
          <p:spPr bwMode="auto">
            <a:xfrm>
              <a:off x="6922" y="3615"/>
              <a:ext cx="28" cy="19"/>
            </a:xfrm>
            <a:custGeom>
              <a:avLst/>
              <a:gdLst>
                <a:gd name="T0" fmla="*/ 0 w 112"/>
                <a:gd name="T1" fmla="*/ 0 h 76"/>
                <a:gd name="T2" fmla="*/ 0 w 112"/>
                <a:gd name="T3" fmla="*/ 0 h 76"/>
                <a:gd name="T4" fmla="*/ 0 w 112"/>
                <a:gd name="T5" fmla="*/ 0 h 76"/>
                <a:gd name="T6" fmla="*/ 0 w 112"/>
                <a:gd name="T7" fmla="*/ 0 h 76"/>
                <a:gd name="T8" fmla="*/ 0 w 112"/>
                <a:gd name="T9" fmla="*/ 0 h 76"/>
                <a:gd name="T10" fmla="*/ 0 w 112"/>
                <a:gd name="T11" fmla="*/ 0 h 76"/>
                <a:gd name="T12" fmla="*/ 0 w 112"/>
                <a:gd name="T13" fmla="*/ 0 h 76"/>
                <a:gd name="T14" fmla="*/ 0 w 112"/>
                <a:gd name="T15" fmla="*/ 0 h 76"/>
                <a:gd name="T16" fmla="*/ 0 w 112"/>
                <a:gd name="T17" fmla="*/ 0 h 76"/>
                <a:gd name="T18" fmla="*/ 0 w 112"/>
                <a:gd name="T19" fmla="*/ 0 h 76"/>
                <a:gd name="T20" fmla="*/ 0 w 112"/>
                <a:gd name="T21" fmla="*/ 0 h 76"/>
                <a:gd name="T22" fmla="*/ 0 w 112"/>
                <a:gd name="T23" fmla="*/ 0 h 76"/>
                <a:gd name="T24" fmla="*/ 0 w 112"/>
                <a:gd name="T25" fmla="*/ 0 h 76"/>
                <a:gd name="T26" fmla="*/ 0 w 112"/>
                <a:gd name="T27" fmla="*/ 0 h 76"/>
                <a:gd name="T28" fmla="*/ 0 w 112"/>
                <a:gd name="T29" fmla="*/ 0 h 76"/>
                <a:gd name="T30" fmla="*/ 0 w 112"/>
                <a:gd name="T31" fmla="*/ 0 h 76"/>
                <a:gd name="T32" fmla="*/ 0 w 112"/>
                <a:gd name="T33" fmla="*/ 0 h 76"/>
                <a:gd name="T34" fmla="*/ 0 w 112"/>
                <a:gd name="T35" fmla="*/ 0 h 76"/>
                <a:gd name="T36" fmla="*/ 0 w 112"/>
                <a:gd name="T37" fmla="*/ 0 h 76"/>
                <a:gd name="T38" fmla="*/ 0 w 112"/>
                <a:gd name="T39" fmla="*/ 0 h 76"/>
                <a:gd name="T40" fmla="*/ 0 w 112"/>
                <a:gd name="T41" fmla="*/ 0 h 76"/>
                <a:gd name="T42" fmla="*/ 0 w 112"/>
                <a:gd name="T43" fmla="*/ 0 h 76"/>
                <a:gd name="T44" fmla="*/ 0 w 112"/>
                <a:gd name="T45" fmla="*/ 0 h 76"/>
                <a:gd name="T46" fmla="*/ 0 w 112"/>
                <a:gd name="T47" fmla="*/ 0 h 76"/>
                <a:gd name="T48" fmla="*/ 0 w 112"/>
                <a:gd name="T49" fmla="*/ 0 h 76"/>
                <a:gd name="T50" fmla="*/ 0 w 112"/>
                <a:gd name="T51" fmla="*/ 0 h 76"/>
                <a:gd name="T52" fmla="*/ 0 w 112"/>
                <a:gd name="T53" fmla="*/ 0 h 76"/>
                <a:gd name="T54" fmla="*/ 0 w 112"/>
                <a:gd name="T55" fmla="*/ 0 h 76"/>
                <a:gd name="T56" fmla="*/ 0 w 112"/>
                <a:gd name="T57" fmla="*/ 0 h 76"/>
                <a:gd name="T58" fmla="*/ 0 w 112"/>
                <a:gd name="T59" fmla="*/ 0 h 76"/>
                <a:gd name="T60" fmla="*/ 0 w 112"/>
                <a:gd name="T61" fmla="*/ 0 h 76"/>
                <a:gd name="T62" fmla="*/ 0 w 112"/>
                <a:gd name="T63" fmla="*/ 0 h 76"/>
                <a:gd name="T64" fmla="*/ 0 w 112"/>
                <a:gd name="T65" fmla="*/ 0 h 76"/>
                <a:gd name="T66" fmla="*/ 0 w 112"/>
                <a:gd name="T67" fmla="*/ 0 h 76"/>
                <a:gd name="T68" fmla="*/ 0 w 112"/>
                <a:gd name="T69" fmla="*/ 0 h 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2"/>
                <a:gd name="T106" fmla="*/ 0 h 76"/>
                <a:gd name="T107" fmla="*/ 112 w 112"/>
                <a:gd name="T108" fmla="*/ 76 h 7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2" h="76">
                  <a:moveTo>
                    <a:pt x="70" y="2"/>
                  </a:moveTo>
                  <a:lnTo>
                    <a:pt x="75" y="0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6" y="2"/>
                  </a:lnTo>
                  <a:lnTo>
                    <a:pt x="109" y="5"/>
                  </a:lnTo>
                  <a:lnTo>
                    <a:pt x="112" y="11"/>
                  </a:lnTo>
                  <a:lnTo>
                    <a:pt x="103" y="18"/>
                  </a:lnTo>
                  <a:lnTo>
                    <a:pt x="94" y="24"/>
                  </a:lnTo>
                  <a:lnTo>
                    <a:pt x="84" y="31"/>
                  </a:lnTo>
                  <a:lnTo>
                    <a:pt x="75" y="36"/>
                  </a:lnTo>
                  <a:lnTo>
                    <a:pt x="70" y="39"/>
                  </a:lnTo>
                  <a:lnTo>
                    <a:pt x="64" y="43"/>
                  </a:lnTo>
                  <a:lnTo>
                    <a:pt x="58" y="46"/>
                  </a:lnTo>
                  <a:lnTo>
                    <a:pt x="52" y="52"/>
                  </a:lnTo>
                  <a:lnTo>
                    <a:pt x="46" y="56"/>
                  </a:lnTo>
                  <a:lnTo>
                    <a:pt x="39" y="62"/>
                  </a:lnTo>
                  <a:lnTo>
                    <a:pt x="32" y="67"/>
                  </a:lnTo>
                  <a:lnTo>
                    <a:pt x="24" y="76"/>
                  </a:lnTo>
                  <a:lnTo>
                    <a:pt x="23" y="76"/>
                  </a:lnTo>
                  <a:lnTo>
                    <a:pt x="22" y="76"/>
                  </a:lnTo>
                  <a:lnTo>
                    <a:pt x="0" y="64"/>
                  </a:lnTo>
                  <a:lnTo>
                    <a:pt x="6" y="55"/>
                  </a:lnTo>
                  <a:lnTo>
                    <a:pt x="14" y="45"/>
                  </a:lnTo>
                  <a:lnTo>
                    <a:pt x="20" y="35"/>
                  </a:lnTo>
                  <a:lnTo>
                    <a:pt x="28" y="26"/>
                  </a:lnTo>
                  <a:lnTo>
                    <a:pt x="37" y="18"/>
                  </a:lnTo>
                  <a:lnTo>
                    <a:pt x="47" y="11"/>
                  </a:lnTo>
                  <a:lnTo>
                    <a:pt x="51" y="7"/>
                  </a:lnTo>
                  <a:lnTo>
                    <a:pt x="57" y="5"/>
                  </a:lnTo>
                  <a:lnTo>
                    <a:pt x="63" y="2"/>
                  </a:lnTo>
                  <a:lnTo>
                    <a:pt x="70" y="2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29" name="Freeform 379"/>
            <p:cNvSpPr>
              <a:spLocks/>
            </p:cNvSpPr>
            <p:nvPr/>
          </p:nvSpPr>
          <p:spPr bwMode="auto">
            <a:xfrm>
              <a:off x="7013" y="3617"/>
              <a:ext cx="22" cy="14"/>
            </a:xfrm>
            <a:custGeom>
              <a:avLst/>
              <a:gdLst>
                <a:gd name="T0" fmla="*/ 0 w 85"/>
                <a:gd name="T1" fmla="*/ 0 h 55"/>
                <a:gd name="T2" fmla="*/ 0 w 85"/>
                <a:gd name="T3" fmla="*/ 0 h 55"/>
                <a:gd name="T4" fmla="*/ 0 w 85"/>
                <a:gd name="T5" fmla="*/ 0 h 55"/>
                <a:gd name="T6" fmla="*/ 0 w 85"/>
                <a:gd name="T7" fmla="*/ 0 h 55"/>
                <a:gd name="T8" fmla="*/ 0 w 85"/>
                <a:gd name="T9" fmla="*/ 0 h 55"/>
                <a:gd name="T10" fmla="*/ 0 w 85"/>
                <a:gd name="T11" fmla="*/ 0 h 55"/>
                <a:gd name="T12" fmla="*/ 0 w 85"/>
                <a:gd name="T13" fmla="*/ 0 h 55"/>
                <a:gd name="T14" fmla="*/ 0 w 85"/>
                <a:gd name="T15" fmla="*/ 0 h 55"/>
                <a:gd name="T16" fmla="*/ 0 w 85"/>
                <a:gd name="T17" fmla="*/ 0 h 55"/>
                <a:gd name="T18" fmla="*/ 0 w 85"/>
                <a:gd name="T19" fmla="*/ 0 h 55"/>
                <a:gd name="T20" fmla="*/ 0 w 85"/>
                <a:gd name="T21" fmla="*/ 0 h 55"/>
                <a:gd name="T22" fmla="*/ 0 w 85"/>
                <a:gd name="T23" fmla="*/ 0 h 55"/>
                <a:gd name="T24" fmla="*/ 0 w 85"/>
                <a:gd name="T25" fmla="*/ 0 h 55"/>
                <a:gd name="T26" fmla="*/ 0 w 85"/>
                <a:gd name="T27" fmla="*/ 0 h 55"/>
                <a:gd name="T28" fmla="*/ 0 w 85"/>
                <a:gd name="T29" fmla="*/ 0 h 55"/>
                <a:gd name="T30" fmla="*/ 0 w 85"/>
                <a:gd name="T31" fmla="*/ 0 h 55"/>
                <a:gd name="T32" fmla="*/ 0 w 85"/>
                <a:gd name="T33" fmla="*/ 0 h 55"/>
                <a:gd name="T34" fmla="*/ 0 w 85"/>
                <a:gd name="T35" fmla="*/ 0 h 55"/>
                <a:gd name="T36" fmla="*/ 0 w 85"/>
                <a:gd name="T37" fmla="*/ 0 h 55"/>
                <a:gd name="T38" fmla="*/ 0 w 85"/>
                <a:gd name="T39" fmla="*/ 0 h 55"/>
                <a:gd name="T40" fmla="*/ 0 w 85"/>
                <a:gd name="T41" fmla="*/ 0 h 55"/>
                <a:gd name="T42" fmla="*/ 0 w 85"/>
                <a:gd name="T43" fmla="*/ 0 h 55"/>
                <a:gd name="T44" fmla="*/ 0 w 85"/>
                <a:gd name="T45" fmla="*/ 0 h 55"/>
                <a:gd name="T46" fmla="*/ 0 w 85"/>
                <a:gd name="T47" fmla="*/ 0 h 55"/>
                <a:gd name="T48" fmla="*/ 0 w 85"/>
                <a:gd name="T49" fmla="*/ 0 h 55"/>
                <a:gd name="T50" fmla="*/ 0 w 85"/>
                <a:gd name="T51" fmla="*/ 0 h 55"/>
                <a:gd name="T52" fmla="*/ 0 w 85"/>
                <a:gd name="T53" fmla="*/ 0 h 55"/>
                <a:gd name="T54" fmla="*/ 0 w 85"/>
                <a:gd name="T55" fmla="*/ 0 h 55"/>
                <a:gd name="T56" fmla="*/ 0 w 85"/>
                <a:gd name="T57" fmla="*/ 0 h 55"/>
                <a:gd name="T58" fmla="*/ 0 w 85"/>
                <a:gd name="T59" fmla="*/ 0 h 55"/>
                <a:gd name="T60" fmla="*/ 0 w 85"/>
                <a:gd name="T61" fmla="*/ 0 h 55"/>
                <a:gd name="T62" fmla="*/ 0 w 85"/>
                <a:gd name="T63" fmla="*/ 0 h 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5"/>
                <a:gd name="T97" fmla="*/ 0 h 55"/>
                <a:gd name="T98" fmla="*/ 85 w 85"/>
                <a:gd name="T99" fmla="*/ 55 h 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5" h="55">
                  <a:moveTo>
                    <a:pt x="50" y="0"/>
                  </a:moveTo>
                  <a:lnTo>
                    <a:pt x="59" y="6"/>
                  </a:lnTo>
                  <a:lnTo>
                    <a:pt x="68" y="15"/>
                  </a:lnTo>
                  <a:lnTo>
                    <a:pt x="73" y="21"/>
                  </a:lnTo>
                  <a:lnTo>
                    <a:pt x="77" y="25"/>
                  </a:lnTo>
                  <a:lnTo>
                    <a:pt x="80" y="31"/>
                  </a:lnTo>
                  <a:lnTo>
                    <a:pt x="85" y="37"/>
                  </a:lnTo>
                  <a:lnTo>
                    <a:pt x="76" y="31"/>
                  </a:lnTo>
                  <a:lnTo>
                    <a:pt x="67" y="29"/>
                  </a:lnTo>
                  <a:lnTo>
                    <a:pt x="59" y="29"/>
                  </a:lnTo>
                  <a:lnTo>
                    <a:pt x="50" y="34"/>
                  </a:lnTo>
                  <a:lnTo>
                    <a:pt x="43" y="36"/>
                  </a:lnTo>
                  <a:lnTo>
                    <a:pt x="38" y="41"/>
                  </a:lnTo>
                  <a:lnTo>
                    <a:pt x="35" y="47"/>
                  </a:lnTo>
                  <a:lnTo>
                    <a:pt x="32" y="55"/>
                  </a:lnTo>
                  <a:lnTo>
                    <a:pt x="27" y="53"/>
                  </a:lnTo>
                  <a:lnTo>
                    <a:pt x="25" y="49"/>
                  </a:lnTo>
                  <a:lnTo>
                    <a:pt x="24" y="44"/>
                  </a:lnTo>
                  <a:lnTo>
                    <a:pt x="24" y="41"/>
                  </a:lnTo>
                  <a:lnTo>
                    <a:pt x="18" y="44"/>
                  </a:lnTo>
                  <a:lnTo>
                    <a:pt x="15" y="51"/>
                  </a:lnTo>
                  <a:lnTo>
                    <a:pt x="7" y="48"/>
                  </a:lnTo>
                  <a:lnTo>
                    <a:pt x="0" y="49"/>
                  </a:lnTo>
                  <a:lnTo>
                    <a:pt x="6" y="41"/>
                  </a:lnTo>
                  <a:lnTo>
                    <a:pt x="12" y="35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1" y="16"/>
                  </a:lnTo>
                  <a:lnTo>
                    <a:pt x="38" y="11"/>
                  </a:lnTo>
                  <a:lnTo>
                    <a:pt x="43" y="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30" name="Freeform 380"/>
            <p:cNvSpPr>
              <a:spLocks/>
            </p:cNvSpPr>
            <p:nvPr/>
          </p:nvSpPr>
          <p:spPr bwMode="auto">
            <a:xfrm>
              <a:off x="6748" y="3619"/>
              <a:ext cx="31" cy="27"/>
            </a:xfrm>
            <a:custGeom>
              <a:avLst/>
              <a:gdLst>
                <a:gd name="T0" fmla="*/ 0 w 121"/>
                <a:gd name="T1" fmla="*/ 0 h 111"/>
                <a:gd name="T2" fmla="*/ 0 w 121"/>
                <a:gd name="T3" fmla="*/ 0 h 111"/>
                <a:gd name="T4" fmla="*/ 0 w 121"/>
                <a:gd name="T5" fmla="*/ 0 h 111"/>
                <a:gd name="T6" fmla="*/ 0 w 121"/>
                <a:gd name="T7" fmla="*/ 0 h 111"/>
                <a:gd name="T8" fmla="*/ 0 w 121"/>
                <a:gd name="T9" fmla="*/ 0 h 111"/>
                <a:gd name="T10" fmla="*/ 0 w 121"/>
                <a:gd name="T11" fmla="*/ 0 h 111"/>
                <a:gd name="T12" fmla="*/ 0 w 121"/>
                <a:gd name="T13" fmla="*/ 0 h 111"/>
                <a:gd name="T14" fmla="*/ 0 w 121"/>
                <a:gd name="T15" fmla="*/ 0 h 111"/>
                <a:gd name="T16" fmla="*/ 0 w 121"/>
                <a:gd name="T17" fmla="*/ 0 h 111"/>
                <a:gd name="T18" fmla="*/ 0 w 121"/>
                <a:gd name="T19" fmla="*/ 0 h 111"/>
                <a:gd name="T20" fmla="*/ 0 w 121"/>
                <a:gd name="T21" fmla="*/ 0 h 111"/>
                <a:gd name="T22" fmla="*/ 0 w 121"/>
                <a:gd name="T23" fmla="*/ 0 h 111"/>
                <a:gd name="T24" fmla="*/ 0 w 121"/>
                <a:gd name="T25" fmla="*/ 0 h 111"/>
                <a:gd name="T26" fmla="*/ 0 w 121"/>
                <a:gd name="T27" fmla="*/ 0 h 111"/>
                <a:gd name="T28" fmla="*/ 0 w 121"/>
                <a:gd name="T29" fmla="*/ 0 h 111"/>
                <a:gd name="T30" fmla="*/ 0 w 121"/>
                <a:gd name="T31" fmla="*/ 0 h 111"/>
                <a:gd name="T32" fmla="*/ 0 w 121"/>
                <a:gd name="T33" fmla="*/ 0 h 111"/>
                <a:gd name="T34" fmla="*/ 0 w 121"/>
                <a:gd name="T35" fmla="*/ 0 h 111"/>
                <a:gd name="T36" fmla="*/ 0 w 121"/>
                <a:gd name="T37" fmla="*/ 0 h 111"/>
                <a:gd name="T38" fmla="*/ 0 w 121"/>
                <a:gd name="T39" fmla="*/ 0 h 111"/>
                <a:gd name="T40" fmla="*/ 0 w 121"/>
                <a:gd name="T41" fmla="*/ 0 h 111"/>
                <a:gd name="T42" fmla="*/ 0 w 121"/>
                <a:gd name="T43" fmla="*/ 0 h 111"/>
                <a:gd name="T44" fmla="*/ 0 w 121"/>
                <a:gd name="T45" fmla="*/ 0 h 111"/>
                <a:gd name="T46" fmla="*/ 0 w 121"/>
                <a:gd name="T47" fmla="*/ 0 h 111"/>
                <a:gd name="T48" fmla="*/ 0 w 121"/>
                <a:gd name="T49" fmla="*/ 0 h 111"/>
                <a:gd name="T50" fmla="*/ 0 w 121"/>
                <a:gd name="T51" fmla="*/ 0 h 111"/>
                <a:gd name="T52" fmla="*/ 0 w 121"/>
                <a:gd name="T53" fmla="*/ 0 h 111"/>
                <a:gd name="T54" fmla="*/ 0 w 121"/>
                <a:gd name="T55" fmla="*/ 0 h 111"/>
                <a:gd name="T56" fmla="*/ 0 w 121"/>
                <a:gd name="T57" fmla="*/ 0 h 111"/>
                <a:gd name="T58" fmla="*/ 0 w 121"/>
                <a:gd name="T59" fmla="*/ 0 h 111"/>
                <a:gd name="T60" fmla="*/ 0 w 121"/>
                <a:gd name="T61" fmla="*/ 0 h 111"/>
                <a:gd name="T62" fmla="*/ 0 w 121"/>
                <a:gd name="T63" fmla="*/ 0 h 111"/>
                <a:gd name="T64" fmla="*/ 0 w 121"/>
                <a:gd name="T65" fmla="*/ 0 h 111"/>
                <a:gd name="T66" fmla="*/ 0 w 121"/>
                <a:gd name="T67" fmla="*/ 0 h 111"/>
                <a:gd name="T68" fmla="*/ 0 w 121"/>
                <a:gd name="T69" fmla="*/ 0 h 111"/>
                <a:gd name="T70" fmla="*/ 0 w 121"/>
                <a:gd name="T71" fmla="*/ 0 h 111"/>
                <a:gd name="T72" fmla="*/ 0 w 121"/>
                <a:gd name="T73" fmla="*/ 0 h 111"/>
                <a:gd name="T74" fmla="*/ 0 w 121"/>
                <a:gd name="T75" fmla="*/ 0 h 111"/>
                <a:gd name="T76" fmla="*/ 0 w 121"/>
                <a:gd name="T77" fmla="*/ 0 h 111"/>
                <a:gd name="T78" fmla="*/ 0 w 121"/>
                <a:gd name="T79" fmla="*/ 0 h 111"/>
                <a:gd name="T80" fmla="*/ 0 w 121"/>
                <a:gd name="T81" fmla="*/ 0 h 111"/>
                <a:gd name="T82" fmla="*/ 0 w 121"/>
                <a:gd name="T83" fmla="*/ 0 h 111"/>
                <a:gd name="T84" fmla="*/ 0 w 121"/>
                <a:gd name="T85" fmla="*/ 0 h 111"/>
                <a:gd name="T86" fmla="*/ 0 w 121"/>
                <a:gd name="T87" fmla="*/ 0 h 111"/>
                <a:gd name="T88" fmla="*/ 0 w 121"/>
                <a:gd name="T89" fmla="*/ 0 h 111"/>
                <a:gd name="T90" fmla="*/ 0 w 121"/>
                <a:gd name="T91" fmla="*/ 0 h 111"/>
                <a:gd name="T92" fmla="*/ 0 w 121"/>
                <a:gd name="T93" fmla="*/ 0 h 111"/>
                <a:gd name="T94" fmla="*/ 0 w 121"/>
                <a:gd name="T95" fmla="*/ 0 h 1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"/>
                <a:gd name="T145" fmla="*/ 0 h 111"/>
                <a:gd name="T146" fmla="*/ 121 w 121"/>
                <a:gd name="T147" fmla="*/ 111 h 11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" h="111">
                  <a:moveTo>
                    <a:pt x="102" y="0"/>
                  </a:moveTo>
                  <a:lnTo>
                    <a:pt x="109" y="0"/>
                  </a:lnTo>
                  <a:lnTo>
                    <a:pt x="115" y="1"/>
                  </a:lnTo>
                  <a:lnTo>
                    <a:pt x="119" y="3"/>
                  </a:lnTo>
                  <a:lnTo>
                    <a:pt x="121" y="5"/>
                  </a:lnTo>
                  <a:lnTo>
                    <a:pt x="121" y="8"/>
                  </a:lnTo>
                  <a:lnTo>
                    <a:pt x="118" y="10"/>
                  </a:lnTo>
                  <a:lnTo>
                    <a:pt x="114" y="13"/>
                  </a:lnTo>
                  <a:lnTo>
                    <a:pt x="108" y="19"/>
                  </a:lnTo>
                  <a:lnTo>
                    <a:pt x="97" y="23"/>
                  </a:lnTo>
                  <a:lnTo>
                    <a:pt x="86" y="31"/>
                  </a:lnTo>
                  <a:lnTo>
                    <a:pt x="74" y="39"/>
                  </a:lnTo>
                  <a:lnTo>
                    <a:pt x="66" y="48"/>
                  </a:lnTo>
                  <a:lnTo>
                    <a:pt x="60" y="53"/>
                  </a:lnTo>
                  <a:lnTo>
                    <a:pt x="57" y="60"/>
                  </a:lnTo>
                  <a:lnTo>
                    <a:pt x="56" y="65"/>
                  </a:lnTo>
                  <a:lnTo>
                    <a:pt x="59" y="73"/>
                  </a:lnTo>
                  <a:lnTo>
                    <a:pt x="54" y="72"/>
                  </a:lnTo>
                  <a:lnTo>
                    <a:pt x="51" y="73"/>
                  </a:lnTo>
                  <a:lnTo>
                    <a:pt x="50" y="76"/>
                  </a:lnTo>
                  <a:lnTo>
                    <a:pt x="53" y="79"/>
                  </a:lnTo>
                  <a:lnTo>
                    <a:pt x="56" y="85"/>
                  </a:lnTo>
                  <a:lnTo>
                    <a:pt x="61" y="91"/>
                  </a:lnTo>
                  <a:lnTo>
                    <a:pt x="56" y="93"/>
                  </a:lnTo>
                  <a:lnTo>
                    <a:pt x="50" y="94"/>
                  </a:lnTo>
                  <a:lnTo>
                    <a:pt x="41" y="94"/>
                  </a:lnTo>
                  <a:lnTo>
                    <a:pt x="33" y="93"/>
                  </a:lnTo>
                  <a:lnTo>
                    <a:pt x="26" y="99"/>
                  </a:lnTo>
                  <a:lnTo>
                    <a:pt x="20" y="104"/>
                  </a:lnTo>
                  <a:lnTo>
                    <a:pt x="10" y="107"/>
                  </a:lnTo>
                  <a:lnTo>
                    <a:pt x="0" y="111"/>
                  </a:lnTo>
                  <a:lnTo>
                    <a:pt x="9" y="102"/>
                  </a:lnTo>
                  <a:lnTo>
                    <a:pt x="17" y="93"/>
                  </a:lnTo>
                  <a:lnTo>
                    <a:pt x="23" y="83"/>
                  </a:lnTo>
                  <a:lnTo>
                    <a:pt x="31" y="73"/>
                  </a:lnTo>
                  <a:lnTo>
                    <a:pt x="33" y="67"/>
                  </a:lnTo>
                  <a:lnTo>
                    <a:pt x="36" y="62"/>
                  </a:lnTo>
                  <a:lnTo>
                    <a:pt x="38" y="57"/>
                  </a:lnTo>
                  <a:lnTo>
                    <a:pt x="42" y="51"/>
                  </a:lnTo>
                  <a:lnTo>
                    <a:pt x="48" y="40"/>
                  </a:lnTo>
                  <a:lnTo>
                    <a:pt x="55" y="32"/>
                  </a:lnTo>
                  <a:lnTo>
                    <a:pt x="62" y="21"/>
                  </a:lnTo>
                  <a:lnTo>
                    <a:pt x="73" y="13"/>
                  </a:lnTo>
                  <a:lnTo>
                    <a:pt x="79" y="9"/>
                  </a:lnTo>
                  <a:lnTo>
                    <a:pt x="85" y="6"/>
                  </a:lnTo>
                  <a:lnTo>
                    <a:pt x="92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31" name="Freeform 381"/>
            <p:cNvSpPr>
              <a:spLocks/>
            </p:cNvSpPr>
            <p:nvPr/>
          </p:nvSpPr>
          <p:spPr bwMode="auto">
            <a:xfrm>
              <a:off x="6960" y="3622"/>
              <a:ext cx="22" cy="29"/>
            </a:xfrm>
            <a:custGeom>
              <a:avLst/>
              <a:gdLst>
                <a:gd name="T0" fmla="*/ 0 w 85"/>
                <a:gd name="T1" fmla="*/ 0 h 117"/>
                <a:gd name="T2" fmla="*/ 0 w 85"/>
                <a:gd name="T3" fmla="*/ 0 h 117"/>
                <a:gd name="T4" fmla="*/ 0 w 85"/>
                <a:gd name="T5" fmla="*/ 0 h 117"/>
                <a:gd name="T6" fmla="*/ 0 w 85"/>
                <a:gd name="T7" fmla="*/ 0 h 117"/>
                <a:gd name="T8" fmla="*/ 0 w 85"/>
                <a:gd name="T9" fmla="*/ 0 h 117"/>
                <a:gd name="T10" fmla="*/ 0 w 85"/>
                <a:gd name="T11" fmla="*/ 0 h 117"/>
                <a:gd name="T12" fmla="*/ 0 w 85"/>
                <a:gd name="T13" fmla="*/ 0 h 117"/>
                <a:gd name="T14" fmla="*/ 0 w 85"/>
                <a:gd name="T15" fmla="*/ 0 h 117"/>
                <a:gd name="T16" fmla="*/ 0 w 85"/>
                <a:gd name="T17" fmla="*/ 0 h 117"/>
                <a:gd name="T18" fmla="*/ 0 w 85"/>
                <a:gd name="T19" fmla="*/ 0 h 117"/>
                <a:gd name="T20" fmla="*/ 0 w 85"/>
                <a:gd name="T21" fmla="*/ 0 h 117"/>
                <a:gd name="T22" fmla="*/ 0 w 85"/>
                <a:gd name="T23" fmla="*/ 0 h 117"/>
                <a:gd name="T24" fmla="*/ 0 w 85"/>
                <a:gd name="T25" fmla="*/ 0 h 117"/>
                <a:gd name="T26" fmla="*/ 0 w 85"/>
                <a:gd name="T27" fmla="*/ 0 h 117"/>
                <a:gd name="T28" fmla="*/ 0 w 85"/>
                <a:gd name="T29" fmla="*/ 0 h 117"/>
                <a:gd name="T30" fmla="*/ 0 w 85"/>
                <a:gd name="T31" fmla="*/ 0 h 117"/>
                <a:gd name="T32" fmla="*/ 0 w 85"/>
                <a:gd name="T33" fmla="*/ 0 h 117"/>
                <a:gd name="T34" fmla="*/ 0 w 85"/>
                <a:gd name="T35" fmla="*/ 0 h 117"/>
                <a:gd name="T36" fmla="*/ 0 w 85"/>
                <a:gd name="T37" fmla="*/ 0 h 117"/>
                <a:gd name="T38" fmla="*/ 0 w 85"/>
                <a:gd name="T39" fmla="*/ 0 h 117"/>
                <a:gd name="T40" fmla="*/ 0 w 85"/>
                <a:gd name="T41" fmla="*/ 0 h 117"/>
                <a:gd name="T42" fmla="*/ 0 w 85"/>
                <a:gd name="T43" fmla="*/ 0 h 117"/>
                <a:gd name="T44" fmla="*/ 0 w 85"/>
                <a:gd name="T45" fmla="*/ 0 h 117"/>
                <a:gd name="T46" fmla="*/ 0 w 85"/>
                <a:gd name="T47" fmla="*/ 0 h 117"/>
                <a:gd name="T48" fmla="*/ 0 w 85"/>
                <a:gd name="T49" fmla="*/ 0 h 117"/>
                <a:gd name="T50" fmla="*/ 0 w 85"/>
                <a:gd name="T51" fmla="*/ 0 h 117"/>
                <a:gd name="T52" fmla="*/ 0 w 85"/>
                <a:gd name="T53" fmla="*/ 0 h 117"/>
                <a:gd name="T54" fmla="*/ 0 w 85"/>
                <a:gd name="T55" fmla="*/ 0 h 117"/>
                <a:gd name="T56" fmla="*/ 0 w 85"/>
                <a:gd name="T57" fmla="*/ 0 h 117"/>
                <a:gd name="T58" fmla="*/ 0 w 85"/>
                <a:gd name="T59" fmla="*/ 0 h 117"/>
                <a:gd name="T60" fmla="*/ 0 w 85"/>
                <a:gd name="T61" fmla="*/ 0 h 117"/>
                <a:gd name="T62" fmla="*/ 0 w 85"/>
                <a:gd name="T63" fmla="*/ 0 h 117"/>
                <a:gd name="T64" fmla="*/ 0 w 85"/>
                <a:gd name="T65" fmla="*/ 0 h 117"/>
                <a:gd name="T66" fmla="*/ 0 w 85"/>
                <a:gd name="T67" fmla="*/ 0 h 117"/>
                <a:gd name="T68" fmla="*/ 0 w 85"/>
                <a:gd name="T69" fmla="*/ 0 h 117"/>
                <a:gd name="T70" fmla="*/ 0 w 85"/>
                <a:gd name="T71" fmla="*/ 0 h 117"/>
                <a:gd name="T72" fmla="*/ 0 w 85"/>
                <a:gd name="T73" fmla="*/ 0 h 117"/>
                <a:gd name="T74" fmla="*/ 0 w 85"/>
                <a:gd name="T75" fmla="*/ 0 h 117"/>
                <a:gd name="T76" fmla="*/ 0 w 85"/>
                <a:gd name="T77" fmla="*/ 0 h 117"/>
                <a:gd name="T78" fmla="*/ 0 w 85"/>
                <a:gd name="T79" fmla="*/ 0 h 117"/>
                <a:gd name="T80" fmla="*/ 0 w 85"/>
                <a:gd name="T81" fmla="*/ 0 h 117"/>
                <a:gd name="T82" fmla="*/ 0 w 85"/>
                <a:gd name="T83" fmla="*/ 0 h 117"/>
                <a:gd name="T84" fmla="*/ 0 w 85"/>
                <a:gd name="T85" fmla="*/ 0 h 117"/>
                <a:gd name="T86" fmla="*/ 0 w 85"/>
                <a:gd name="T87" fmla="*/ 0 h 117"/>
                <a:gd name="T88" fmla="*/ 0 w 85"/>
                <a:gd name="T89" fmla="*/ 0 h 117"/>
                <a:gd name="T90" fmla="*/ 0 w 85"/>
                <a:gd name="T91" fmla="*/ 0 h 117"/>
                <a:gd name="T92" fmla="*/ 0 w 85"/>
                <a:gd name="T93" fmla="*/ 0 h 117"/>
                <a:gd name="T94" fmla="*/ 0 w 85"/>
                <a:gd name="T95" fmla="*/ 0 h 117"/>
                <a:gd name="T96" fmla="*/ 0 w 85"/>
                <a:gd name="T97" fmla="*/ 0 h 117"/>
                <a:gd name="T98" fmla="*/ 0 w 85"/>
                <a:gd name="T99" fmla="*/ 0 h 1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"/>
                <a:gd name="T151" fmla="*/ 0 h 117"/>
                <a:gd name="T152" fmla="*/ 85 w 85"/>
                <a:gd name="T153" fmla="*/ 117 h 1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" h="117">
                  <a:moveTo>
                    <a:pt x="33" y="0"/>
                  </a:moveTo>
                  <a:lnTo>
                    <a:pt x="74" y="2"/>
                  </a:lnTo>
                  <a:lnTo>
                    <a:pt x="73" y="8"/>
                  </a:lnTo>
                  <a:lnTo>
                    <a:pt x="71" y="13"/>
                  </a:lnTo>
                  <a:lnTo>
                    <a:pt x="67" y="17"/>
                  </a:lnTo>
                  <a:lnTo>
                    <a:pt x="62" y="20"/>
                  </a:lnTo>
                  <a:lnTo>
                    <a:pt x="53" y="23"/>
                  </a:lnTo>
                  <a:lnTo>
                    <a:pt x="49" y="24"/>
                  </a:lnTo>
                  <a:lnTo>
                    <a:pt x="54" y="34"/>
                  </a:lnTo>
                  <a:lnTo>
                    <a:pt x="49" y="40"/>
                  </a:lnTo>
                  <a:lnTo>
                    <a:pt x="51" y="47"/>
                  </a:lnTo>
                  <a:lnTo>
                    <a:pt x="56" y="50"/>
                  </a:lnTo>
                  <a:lnTo>
                    <a:pt x="63" y="53"/>
                  </a:lnTo>
                  <a:lnTo>
                    <a:pt x="69" y="57"/>
                  </a:lnTo>
                  <a:lnTo>
                    <a:pt x="78" y="60"/>
                  </a:lnTo>
                  <a:lnTo>
                    <a:pt x="83" y="66"/>
                  </a:lnTo>
                  <a:lnTo>
                    <a:pt x="85" y="75"/>
                  </a:lnTo>
                  <a:lnTo>
                    <a:pt x="79" y="73"/>
                  </a:lnTo>
                  <a:lnTo>
                    <a:pt x="72" y="74"/>
                  </a:lnTo>
                  <a:lnTo>
                    <a:pt x="67" y="74"/>
                  </a:lnTo>
                  <a:lnTo>
                    <a:pt x="61" y="76"/>
                  </a:lnTo>
                  <a:lnTo>
                    <a:pt x="51" y="81"/>
                  </a:lnTo>
                  <a:lnTo>
                    <a:pt x="43" y="89"/>
                  </a:lnTo>
                  <a:lnTo>
                    <a:pt x="33" y="97"/>
                  </a:lnTo>
                  <a:lnTo>
                    <a:pt x="25" y="104"/>
                  </a:lnTo>
                  <a:lnTo>
                    <a:pt x="16" y="112"/>
                  </a:lnTo>
                  <a:lnTo>
                    <a:pt x="8" y="117"/>
                  </a:lnTo>
                  <a:lnTo>
                    <a:pt x="7" y="108"/>
                  </a:lnTo>
                  <a:lnTo>
                    <a:pt x="9" y="102"/>
                  </a:lnTo>
                  <a:lnTo>
                    <a:pt x="9" y="94"/>
                  </a:lnTo>
                  <a:lnTo>
                    <a:pt x="13" y="89"/>
                  </a:lnTo>
                  <a:lnTo>
                    <a:pt x="15" y="82"/>
                  </a:lnTo>
                  <a:lnTo>
                    <a:pt x="18" y="75"/>
                  </a:lnTo>
                  <a:lnTo>
                    <a:pt x="19" y="68"/>
                  </a:lnTo>
                  <a:lnTo>
                    <a:pt x="19" y="61"/>
                  </a:lnTo>
                  <a:lnTo>
                    <a:pt x="10" y="60"/>
                  </a:lnTo>
                  <a:lnTo>
                    <a:pt x="7" y="58"/>
                  </a:lnTo>
                  <a:lnTo>
                    <a:pt x="3" y="53"/>
                  </a:lnTo>
                  <a:lnTo>
                    <a:pt x="2" y="50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4" y="28"/>
                  </a:lnTo>
                  <a:lnTo>
                    <a:pt x="7" y="23"/>
                  </a:lnTo>
                  <a:lnTo>
                    <a:pt x="9" y="18"/>
                  </a:lnTo>
                  <a:lnTo>
                    <a:pt x="13" y="11"/>
                  </a:lnTo>
                  <a:lnTo>
                    <a:pt x="18" y="8"/>
                  </a:lnTo>
                  <a:lnTo>
                    <a:pt x="25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32" name="Freeform 382"/>
            <p:cNvSpPr>
              <a:spLocks/>
            </p:cNvSpPr>
            <p:nvPr/>
          </p:nvSpPr>
          <p:spPr bwMode="auto">
            <a:xfrm>
              <a:off x="6888" y="3625"/>
              <a:ext cx="29" cy="18"/>
            </a:xfrm>
            <a:custGeom>
              <a:avLst/>
              <a:gdLst>
                <a:gd name="T0" fmla="*/ 0 w 114"/>
                <a:gd name="T1" fmla="*/ 0 h 71"/>
                <a:gd name="T2" fmla="*/ 0 w 114"/>
                <a:gd name="T3" fmla="*/ 0 h 71"/>
                <a:gd name="T4" fmla="*/ 0 w 114"/>
                <a:gd name="T5" fmla="*/ 0 h 71"/>
                <a:gd name="T6" fmla="*/ 0 w 114"/>
                <a:gd name="T7" fmla="*/ 0 h 71"/>
                <a:gd name="T8" fmla="*/ 0 w 114"/>
                <a:gd name="T9" fmla="*/ 0 h 71"/>
                <a:gd name="T10" fmla="*/ 0 w 114"/>
                <a:gd name="T11" fmla="*/ 0 h 71"/>
                <a:gd name="T12" fmla="*/ 0 w 114"/>
                <a:gd name="T13" fmla="*/ 0 h 71"/>
                <a:gd name="T14" fmla="*/ 0 w 114"/>
                <a:gd name="T15" fmla="*/ 0 h 71"/>
                <a:gd name="T16" fmla="*/ 0 w 114"/>
                <a:gd name="T17" fmla="*/ 0 h 71"/>
                <a:gd name="T18" fmla="*/ 0 w 114"/>
                <a:gd name="T19" fmla="*/ 0 h 71"/>
                <a:gd name="T20" fmla="*/ 0 w 114"/>
                <a:gd name="T21" fmla="*/ 0 h 71"/>
                <a:gd name="T22" fmla="*/ 0 w 114"/>
                <a:gd name="T23" fmla="*/ 0 h 71"/>
                <a:gd name="T24" fmla="*/ 0 w 114"/>
                <a:gd name="T25" fmla="*/ 0 h 71"/>
                <a:gd name="T26" fmla="*/ 0 w 114"/>
                <a:gd name="T27" fmla="*/ 0 h 71"/>
                <a:gd name="T28" fmla="*/ 0 w 114"/>
                <a:gd name="T29" fmla="*/ 0 h 71"/>
                <a:gd name="T30" fmla="*/ 0 w 114"/>
                <a:gd name="T31" fmla="*/ 0 h 71"/>
                <a:gd name="T32" fmla="*/ 0 w 114"/>
                <a:gd name="T33" fmla="*/ 0 h 71"/>
                <a:gd name="T34" fmla="*/ 0 w 114"/>
                <a:gd name="T35" fmla="*/ 0 h 71"/>
                <a:gd name="T36" fmla="*/ 0 w 114"/>
                <a:gd name="T37" fmla="*/ 0 h 71"/>
                <a:gd name="T38" fmla="*/ 0 w 114"/>
                <a:gd name="T39" fmla="*/ 0 h 71"/>
                <a:gd name="T40" fmla="*/ 0 w 114"/>
                <a:gd name="T41" fmla="*/ 0 h 71"/>
                <a:gd name="T42" fmla="*/ 0 w 114"/>
                <a:gd name="T43" fmla="*/ 0 h 71"/>
                <a:gd name="T44" fmla="*/ 0 w 114"/>
                <a:gd name="T45" fmla="*/ 0 h 71"/>
                <a:gd name="T46" fmla="*/ 0 w 114"/>
                <a:gd name="T47" fmla="*/ 0 h 71"/>
                <a:gd name="T48" fmla="*/ 0 w 114"/>
                <a:gd name="T49" fmla="*/ 0 h 71"/>
                <a:gd name="T50" fmla="*/ 0 w 114"/>
                <a:gd name="T51" fmla="*/ 0 h 71"/>
                <a:gd name="T52" fmla="*/ 0 w 114"/>
                <a:gd name="T53" fmla="*/ 0 h 71"/>
                <a:gd name="T54" fmla="*/ 0 w 114"/>
                <a:gd name="T55" fmla="*/ 0 h 71"/>
                <a:gd name="T56" fmla="*/ 0 w 114"/>
                <a:gd name="T57" fmla="*/ 0 h 71"/>
                <a:gd name="T58" fmla="*/ 0 w 114"/>
                <a:gd name="T59" fmla="*/ 0 h 71"/>
                <a:gd name="T60" fmla="*/ 0 w 114"/>
                <a:gd name="T61" fmla="*/ 0 h 71"/>
                <a:gd name="T62" fmla="*/ 0 w 114"/>
                <a:gd name="T63" fmla="*/ 0 h 71"/>
                <a:gd name="T64" fmla="*/ 0 w 114"/>
                <a:gd name="T65" fmla="*/ 0 h 71"/>
                <a:gd name="T66" fmla="*/ 0 w 114"/>
                <a:gd name="T67" fmla="*/ 0 h 71"/>
                <a:gd name="T68" fmla="*/ 0 w 114"/>
                <a:gd name="T69" fmla="*/ 0 h 71"/>
                <a:gd name="T70" fmla="*/ 0 w 114"/>
                <a:gd name="T71" fmla="*/ 0 h 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71"/>
                <a:gd name="T110" fmla="*/ 114 w 114"/>
                <a:gd name="T111" fmla="*/ 71 h 7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71">
                  <a:moveTo>
                    <a:pt x="93" y="0"/>
                  </a:moveTo>
                  <a:lnTo>
                    <a:pt x="102" y="5"/>
                  </a:lnTo>
                  <a:lnTo>
                    <a:pt x="111" y="13"/>
                  </a:lnTo>
                  <a:lnTo>
                    <a:pt x="113" y="22"/>
                  </a:lnTo>
                  <a:lnTo>
                    <a:pt x="114" y="32"/>
                  </a:lnTo>
                  <a:lnTo>
                    <a:pt x="111" y="39"/>
                  </a:lnTo>
                  <a:lnTo>
                    <a:pt x="105" y="45"/>
                  </a:lnTo>
                  <a:lnTo>
                    <a:pt x="99" y="46"/>
                  </a:lnTo>
                  <a:lnTo>
                    <a:pt x="95" y="46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22" y="71"/>
                  </a:lnTo>
                  <a:lnTo>
                    <a:pt x="0" y="61"/>
                  </a:lnTo>
                  <a:lnTo>
                    <a:pt x="2" y="56"/>
                  </a:lnTo>
                  <a:lnTo>
                    <a:pt x="6" y="51"/>
                  </a:lnTo>
                  <a:lnTo>
                    <a:pt x="11" y="48"/>
                  </a:lnTo>
                  <a:lnTo>
                    <a:pt x="17" y="46"/>
                  </a:lnTo>
                  <a:lnTo>
                    <a:pt x="18" y="41"/>
                  </a:lnTo>
                  <a:lnTo>
                    <a:pt x="22" y="37"/>
                  </a:lnTo>
                  <a:lnTo>
                    <a:pt x="22" y="32"/>
                  </a:lnTo>
                  <a:lnTo>
                    <a:pt x="19" y="24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6" y="25"/>
                  </a:lnTo>
                  <a:lnTo>
                    <a:pt x="31" y="28"/>
                  </a:lnTo>
                  <a:lnTo>
                    <a:pt x="36" y="30"/>
                  </a:lnTo>
                  <a:lnTo>
                    <a:pt x="41" y="30"/>
                  </a:lnTo>
                  <a:lnTo>
                    <a:pt x="48" y="25"/>
                  </a:lnTo>
                  <a:lnTo>
                    <a:pt x="55" y="21"/>
                  </a:lnTo>
                  <a:lnTo>
                    <a:pt x="63" y="13"/>
                  </a:lnTo>
                  <a:lnTo>
                    <a:pt x="70" y="7"/>
                  </a:lnTo>
                  <a:lnTo>
                    <a:pt x="77" y="5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33" name="Freeform 383"/>
            <p:cNvSpPr>
              <a:spLocks/>
            </p:cNvSpPr>
            <p:nvPr/>
          </p:nvSpPr>
          <p:spPr bwMode="auto">
            <a:xfrm>
              <a:off x="7045" y="3628"/>
              <a:ext cx="26" cy="11"/>
            </a:xfrm>
            <a:custGeom>
              <a:avLst/>
              <a:gdLst>
                <a:gd name="T0" fmla="*/ 0 w 103"/>
                <a:gd name="T1" fmla="*/ 0 h 47"/>
                <a:gd name="T2" fmla="*/ 0 w 103"/>
                <a:gd name="T3" fmla="*/ 0 h 47"/>
                <a:gd name="T4" fmla="*/ 0 w 103"/>
                <a:gd name="T5" fmla="*/ 0 h 47"/>
                <a:gd name="T6" fmla="*/ 0 w 103"/>
                <a:gd name="T7" fmla="*/ 0 h 47"/>
                <a:gd name="T8" fmla="*/ 0 w 103"/>
                <a:gd name="T9" fmla="*/ 0 h 47"/>
                <a:gd name="T10" fmla="*/ 0 w 103"/>
                <a:gd name="T11" fmla="*/ 0 h 47"/>
                <a:gd name="T12" fmla="*/ 0 w 103"/>
                <a:gd name="T13" fmla="*/ 0 h 47"/>
                <a:gd name="T14" fmla="*/ 0 w 103"/>
                <a:gd name="T15" fmla="*/ 0 h 47"/>
                <a:gd name="T16" fmla="*/ 0 w 103"/>
                <a:gd name="T17" fmla="*/ 0 h 47"/>
                <a:gd name="T18" fmla="*/ 0 w 103"/>
                <a:gd name="T19" fmla="*/ 0 h 47"/>
                <a:gd name="T20" fmla="*/ 0 w 103"/>
                <a:gd name="T21" fmla="*/ 0 h 47"/>
                <a:gd name="T22" fmla="*/ 0 w 103"/>
                <a:gd name="T23" fmla="*/ 0 h 47"/>
                <a:gd name="T24" fmla="*/ 0 w 103"/>
                <a:gd name="T25" fmla="*/ 0 h 47"/>
                <a:gd name="T26" fmla="*/ 0 w 103"/>
                <a:gd name="T27" fmla="*/ 0 h 47"/>
                <a:gd name="T28" fmla="*/ 0 w 103"/>
                <a:gd name="T29" fmla="*/ 0 h 47"/>
                <a:gd name="T30" fmla="*/ 0 w 103"/>
                <a:gd name="T31" fmla="*/ 0 h 47"/>
                <a:gd name="T32" fmla="*/ 0 w 103"/>
                <a:gd name="T33" fmla="*/ 0 h 47"/>
                <a:gd name="T34" fmla="*/ 0 w 103"/>
                <a:gd name="T35" fmla="*/ 0 h 47"/>
                <a:gd name="T36" fmla="*/ 0 w 103"/>
                <a:gd name="T37" fmla="*/ 0 h 47"/>
                <a:gd name="T38" fmla="*/ 0 w 103"/>
                <a:gd name="T39" fmla="*/ 0 h 47"/>
                <a:gd name="T40" fmla="*/ 0 w 103"/>
                <a:gd name="T41" fmla="*/ 0 h 47"/>
                <a:gd name="T42" fmla="*/ 0 w 103"/>
                <a:gd name="T43" fmla="*/ 0 h 47"/>
                <a:gd name="T44" fmla="*/ 0 w 103"/>
                <a:gd name="T45" fmla="*/ 0 h 47"/>
                <a:gd name="T46" fmla="*/ 0 w 103"/>
                <a:gd name="T47" fmla="*/ 0 h 47"/>
                <a:gd name="T48" fmla="*/ 0 w 103"/>
                <a:gd name="T49" fmla="*/ 0 h 47"/>
                <a:gd name="T50" fmla="*/ 0 w 103"/>
                <a:gd name="T51" fmla="*/ 0 h 47"/>
                <a:gd name="T52" fmla="*/ 0 w 103"/>
                <a:gd name="T53" fmla="*/ 0 h 47"/>
                <a:gd name="T54" fmla="*/ 0 w 103"/>
                <a:gd name="T55" fmla="*/ 0 h 47"/>
                <a:gd name="T56" fmla="*/ 0 w 103"/>
                <a:gd name="T57" fmla="*/ 0 h 47"/>
                <a:gd name="T58" fmla="*/ 0 w 103"/>
                <a:gd name="T59" fmla="*/ 0 h 47"/>
                <a:gd name="T60" fmla="*/ 0 w 103"/>
                <a:gd name="T61" fmla="*/ 0 h 47"/>
                <a:gd name="T62" fmla="*/ 0 w 103"/>
                <a:gd name="T63" fmla="*/ 0 h 47"/>
                <a:gd name="T64" fmla="*/ 0 w 103"/>
                <a:gd name="T65" fmla="*/ 0 h 47"/>
                <a:gd name="T66" fmla="*/ 0 w 103"/>
                <a:gd name="T67" fmla="*/ 0 h 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3"/>
                <a:gd name="T103" fmla="*/ 0 h 47"/>
                <a:gd name="T104" fmla="*/ 103 w 103"/>
                <a:gd name="T105" fmla="*/ 47 h 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3" h="47">
                  <a:moveTo>
                    <a:pt x="41" y="0"/>
                  </a:moveTo>
                  <a:lnTo>
                    <a:pt x="44" y="4"/>
                  </a:lnTo>
                  <a:lnTo>
                    <a:pt x="47" y="9"/>
                  </a:lnTo>
                  <a:lnTo>
                    <a:pt x="52" y="11"/>
                  </a:lnTo>
                  <a:lnTo>
                    <a:pt x="57" y="14"/>
                  </a:lnTo>
                  <a:lnTo>
                    <a:pt x="68" y="16"/>
                  </a:lnTo>
                  <a:lnTo>
                    <a:pt x="79" y="20"/>
                  </a:lnTo>
                  <a:lnTo>
                    <a:pt x="86" y="23"/>
                  </a:lnTo>
                  <a:lnTo>
                    <a:pt x="93" y="26"/>
                  </a:lnTo>
                  <a:lnTo>
                    <a:pt x="99" y="31"/>
                  </a:lnTo>
                  <a:lnTo>
                    <a:pt x="103" y="39"/>
                  </a:lnTo>
                  <a:lnTo>
                    <a:pt x="92" y="37"/>
                  </a:lnTo>
                  <a:lnTo>
                    <a:pt x="82" y="39"/>
                  </a:lnTo>
                  <a:lnTo>
                    <a:pt x="71" y="41"/>
                  </a:lnTo>
                  <a:lnTo>
                    <a:pt x="62" y="46"/>
                  </a:lnTo>
                  <a:lnTo>
                    <a:pt x="52" y="46"/>
                  </a:lnTo>
                  <a:lnTo>
                    <a:pt x="46" y="44"/>
                  </a:lnTo>
                  <a:lnTo>
                    <a:pt x="40" y="39"/>
                  </a:lnTo>
                  <a:lnTo>
                    <a:pt x="35" y="31"/>
                  </a:lnTo>
                  <a:lnTo>
                    <a:pt x="31" y="37"/>
                  </a:lnTo>
                  <a:lnTo>
                    <a:pt x="26" y="42"/>
                  </a:lnTo>
                  <a:lnTo>
                    <a:pt x="20" y="46"/>
                  </a:lnTo>
                  <a:lnTo>
                    <a:pt x="16" y="47"/>
                  </a:lnTo>
                  <a:lnTo>
                    <a:pt x="5" y="47"/>
                  </a:lnTo>
                  <a:lnTo>
                    <a:pt x="2" y="41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5" y="26"/>
                  </a:lnTo>
                  <a:lnTo>
                    <a:pt x="14" y="20"/>
                  </a:lnTo>
                  <a:lnTo>
                    <a:pt x="20" y="14"/>
                  </a:lnTo>
                  <a:lnTo>
                    <a:pt x="27" y="8"/>
                  </a:lnTo>
                  <a:lnTo>
                    <a:pt x="33" y="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34" name="Freeform 384"/>
            <p:cNvSpPr>
              <a:spLocks/>
            </p:cNvSpPr>
            <p:nvPr/>
          </p:nvSpPr>
          <p:spPr bwMode="auto">
            <a:xfrm>
              <a:off x="7001" y="3629"/>
              <a:ext cx="9" cy="9"/>
            </a:xfrm>
            <a:custGeom>
              <a:avLst/>
              <a:gdLst>
                <a:gd name="T0" fmla="*/ 0 w 36"/>
                <a:gd name="T1" fmla="*/ 0 h 35"/>
                <a:gd name="T2" fmla="*/ 0 w 36"/>
                <a:gd name="T3" fmla="*/ 0 h 35"/>
                <a:gd name="T4" fmla="*/ 0 w 36"/>
                <a:gd name="T5" fmla="*/ 0 h 35"/>
                <a:gd name="T6" fmla="*/ 0 w 36"/>
                <a:gd name="T7" fmla="*/ 0 h 35"/>
                <a:gd name="T8" fmla="*/ 0 w 36"/>
                <a:gd name="T9" fmla="*/ 0 h 35"/>
                <a:gd name="T10" fmla="*/ 0 w 36"/>
                <a:gd name="T11" fmla="*/ 0 h 35"/>
                <a:gd name="T12" fmla="*/ 0 w 36"/>
                <a:gd name="T13" fmla="*/ 0 h 35"/>
                <a:gd name="T14" fmla="*/ 0 w 36"/>
                <a:gd name="T15" fmla="*/ 0 h 35"/>
                <a:gd name="T16" fmla="*/ 0 w 36"/>
                <a:gd name="T17" fmla="*/ 0 h 35"/>
                <a:gd name="T18" fmla="*/ 0 w 36"/>
                <a:gd name="T19" fmla="*/ 0 h 35"/>
                <a:gd name="T20" fmla="*/ 0 w 36"/>
                <a:gd name="T21" fmla="*/ 0 h 35"/>
                <a:gd name="T22" fmla="*/ 0 w 36"/>
                <a:gd name="T23" fmla="*/ 0 h 35"/>
                <a:gd name="T24" fmla="*/ 0 w 36"/>
                <a:gd name="T25" fmla="*/ 0 h 35"/>
                <a:gd name="T26" fmla="*/ 0 w 36"/>
                <a:gd name="T27" fmla="*/ 0 h 35"/>
                <a:gd name="T28" fmla="*/ 0 w 36"/>
                <a:gd name="T29" fmla="*/ 0 h 35"/>
                <a:gd name="T30" fmla="*/ 0 w 36"/>
                <a:gd name="T31" fmla="*/ 0 h 35"/>
                <a:gd name="T32" fmla="*/ 0 w 36"/>
                <a:gd name="T33" fmla="*/ 0 h 35"/>
                <a:gd name="T34" fmla="*/ 0 w 36"/>
                <a:gd name="T35" fmla="*/ 0 h 35"/>
                <a:gd name="T36" fmla="*/ 0 w 36"/>
                <a:gd name="T37" fmla="*/ 0 h 35"/>
                <a:gd name="T38" fmla="*/ 0 w 36"/>
                <a:gd name="T39" fmla="*/ 0 h 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"/>
                <a:gd name="T61" fmla="*/ 0 h 35"/>
                <a:gd name="T62" fmla="*/ 36 w 36"/>
                <a:gd name="T63" fmla="*/ 35 h 3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" h="35">
                  <a:moveTo>
                    <a:pt x="16" y="0"/>
                  </a:moveTo>
                  <a:lnTo>
                    <a:pt x="22" y="2"/>
                  </a:lnTo>
                  <a:lnTo>
                    <a:pt x="30" y="7"/>
                  </a:lnTo>
                  <a:lnTo>
                    <a:pt x="32" y="13"/>
                  </a:lnTo>
                  <a:lnTo>
                    <a:pt x="36" y="19"/>
                  </a:lnTo>
                  <a:lnTo>
                    <a:pt x="33" y="25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16" y="28"/>
                  </a:lnTo>
                  <a:lnTo>
                    <a:pt x="13" y="31"/>
                  </a:lnTo>
                  <a:lnTo>
                    <a:pt x="14" y="35"/>
                  </a:lnTo>
                  <a:lnTo>
                    <a:pt x="6" y="32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3" y="13"/>
                  </a:lnTo>
                  <a:lnTo>
                    <a:pt x="7" y="7"/>
                  </a:lnTo>
                  <a:lnTo>
                    <a:pt x="10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35" name="Freeform 385"/>
            <p:cNvSpPr>
              <a:spLocks/>
            </p:cNvSpPr>
            <p:nvPr/>
          </p:nvSpPr>
          <p:spPr bwMode="auto">
            <a:xfrm>
              <a:off x="6766" y="3630"/>
              <a:ext cx="31" cy="14"/>
            </a:xfrm>
            <a:custGeom>
              <a:avLst/>
              <a:gdLst>
                <a:gd name="T0" fmla="*/ 0 w 122"/>
                <a:gd name="T1" fmla="*/ 0 h 55"/>
                <a:gd name="T2" fmla="*/ 0 w 122"/>
                <a:gd name="T3" fmla="*/ 0 h 55"/>
                <a:gd name="T4" fmla="*/ 0 w 122"/>
                <a:gd name="T5" fmla="*/ 0 h 55"/>
                <a:gd name="T6" fmla="*/ 0 w 122"/>
                <a:gd name="T7" fmla="*/ 0 h 55"/>
                <a:gd name="T8" fmla="*/ 0 w 122"/>
                <a:gd name="T9" fmla="*/ 0 h 55"/>
                <a:gd name="T10" fmla="*/ 0 w 122"/>
                <a:gd name="T11" fmla="*/ 0 h 55"/>
                <a:gd name="T12" fmla="*/ 0 w 122"/>
                <a:gd name="T13" fmla="*/ 0 h 55"/>
                <a:gd name="T14" fmla="*/ 0 w 122"/>
                <a:gd name="T15" fmla="*/ 0 h 55"/>
                <a:gd name="T16" fmla="*/ 0 w 122"/>
                <a:gd name="T17" fmla="*/ 0 h 55"/>
                <a:gd name="T18" fmla="*/ 0 w 122"/>
                <a:gd name="T19" fmla="*/ 0 h 55"/>
                <a:gd name="T20" fmla="*/ 0 w 122"/>
                <a:gd name="T21" fmla="*/ 0 h 55"/>
                <a:gd name="T22" fmla="*/ 0 w 122"/>
                <a:gd name="T23" fmla="*/ 0 h 55"/>
                <a:gd name="T24" fmla="*/ 0 w 122"/>
                <a:gd name="T25" fmla="*/ 0 h 55"/>
                <a:gd name="T26" fmla="*/ 0 w 122"/>
                <a:gd name="T27" fmla="*/ 0 h 55"/>
                <a:gd name="T28" fmla="*/ 0 w 122"/>
                <a:gd name="T29" fmla="*/ 0 h 55"/>
                <a:gd name="T30" fmla="*/ 0 w 122"/>
                <a:gd name="T31" fmla="*/ 0 h 55"/>
                <a:gd name="T32" fmla="*/ 0 w 122"/>
                <a:gd name="T33" fmla="*/ 0 h 55"/>
                <a:gd name="T34" fmla="*/ 0 w 122"/>
                <a:gd name="T35" fmla="*/ 0 h 55"/>
                <a:gd name="T36" fmla="*/ 0 w 122"/>
                <a:gd name="T37" fmla="*/ 0 h 55"/>
                <a:gd name="T38" fmla="*/ 0 w 122"/>
                <a:gd name="T39" fmla="*/ 0 h 55"/>
                <a:gd name="T40" fmla="*/ 0 w 122"/>
                <a:gd name="T41" fmla="*/ 0 h 55"/>
                <a:gd name="T42" fmla="*/ 0 w 122"/>
                <a:gd name="T43" fmla="*/ 0 h 55"/>
                <a:gd name="T44" fmla="*/ 0 w 122"/>
                <a:gd name="T45" fmla="*/ 0 h 55"/>
                <a:gd name="T46" fmla="*/ 0 w 122"/>
                <a:gd name="T47" fmla="*/ 0 h 55"/>
                <a:gd name="T48" fmla="*/ 0 w 122"/>
                <a:gd name="T49" fmla="*/ 0 h 55"/>
                <a:gd name="T50" fmla="*/ 0 w 122"/>
                <a:gd name="T51" fmla="*/ 0 h 55"/>
                <a:gd name="T52" fmla="*/ 0 w 122"/>
                <a:gd name="T53" fmla="*/ 0 h 55"/>
                <a:gd name="T54" fmla="*/ 0 w 122"/>
                <a:gd name="T55" fmla="*/ 0 h 55"/>
                <a:gd name="T56" fmla="*/ 0 w 122"/>
                <a:gd name="T57" fmla="*/ 0 h 55"/>
                <a:gd name="T58" fmla="*/ 0 w 122"/>
                <a:gd name="T59" fmla="*/ 0 h 55"/>
                <a:gd name="T60" fmla="*/ 0 w 122"/>
                <a:gd name="T61" fmla="*/ 0 h 55"/>
                <a:gd name="T62" fmla="*/ 0 w 122"/>
                <a:gd name="T63" fmla="*/ 0 h 55"/>
                <a:gd name="T64" fmla="*/ 0 w 122"/>
                <a:gd name="T65" fmla="*/ 0 h 55"/>
                <a:gd name="T66" fmla="*/ 0 w 122"/>
                <a:gd name="T67" fmla="*/ 0 h 55"/>
                <a:gd name="T68" fmla="*/ 0 w 122"/>
                <a:gd name="T69" fmla="*/ 0 h 55"/>
                <a:gd name="T70" fmla="*/ 0 w 122"/>
                <a:gd name="T71" fmla="*/ 0 h 55"/>
                <a:gd name="T72" fmla="*/ 0 w 122"/>
                <a:gd name="T73" fmla="*/ 0 h 55"/>
                <a:gd name="T74" fmla="*/ 0 w 122"/>
                <a:gd name="T75" fmla="*/ 0 h 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2"/>
                <a:gd name="T115" fmla="*/ 0 h 55"/>
                <a:gd name="T116" fmla="*/ 122 w 122"/>
                <a:gd name="T117" fmla="*/ 55 h 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2" h="55">
                  <a:moveTo>
                    <a:pt x="93" y="0"/>
                  </a:moveTo>
                  <a:lnTo>
                    <a:pt x="102" y="2"/>
                  </a:lnTo>
                  <a:lnTo>
                    <a:pt x="113" y="10"/>
                  </a:lnTo>
                  <a:lnTo>
                    <a:pt x="118" y="18"/>
                  </a:lnTo>
                  <a:lnTo>
                    <a:pt x="122" y="27"/>
                  </a:lnTo>
                  <a:lnTo>
                    <a:pt x="113" y="24"/>
                  </a:lnTo>
                  <a:lnTo>
                    <a:pt x="107" y="23"/>
                  </a:lnTo>
                  <a:lnTo>
                    <a:pt x="101" y="22"/>
                  </a:lnTo>
                  <a:lnTo>
                    <a:pt x="95" y="22"/>
                  </a:lnTo>
                  <a:lnTo>
                    <a:pt x="89" y="22"/>
                  </a:lnTo>
                  <a:lnTo>
                    <a:pt x="82" y="22"/>
                  </a:lnTo>
                  <a:lnTo>
                    <a:pt x="77" y="23"/>
                  </a:lnTo>
                  <a:lnTo>
                    <a:pt x="72" y="25"/>
                  </a:lnTo>
                  <a:lnTo>
                    <a:pt x="60" y="29"/>
                  </a:lnTo>
                  <a:lnTo>
                    <a:pt x="51" y="35"/>
                  </a:lnTo>
                  <a:lnTo>
                    <a:pt x="40" y="41"/>
                  </a:lnTo>
                  <a:lnTo>
                    <a:pt x="30" y="46"/>
                  </a:lnTo>
                  <a:lnTo>
                    <a:pt x="22" y="49"/>
                  </a:lnTo>
                  <a:lnTo>
                    <a:pt x="16" y="52"/>
                  </a:lnTo>
                  <a:lnTo>
                    <a:pt x="8" y="54"/>
                  </a:lnTo>
                  <a:lnTo>
                    <a:pt x="0" y="55"/>
                  </a:lnTo>
                  <a:lnTo>
                    <a:pt x="0" y="46"/>
                  </a:lnTo>
                  <a:lnTo>
                    <a:pt x="4" y="38"/>
                  </a:lnTo>
                  <a:lnTo>
                    <a:pt x="7" y="32"/>
                  </a:lnTo>
                  <a:lnTo>
                    <a:pt x="12" y="27"/>
                  </a:lnTo>
                  <a:lnTo>
                    <a:pt x="17" y="24"/>
                  </a:lnTo>
                  <a:lnTo>
                    <a:pt x="23" y="21"/>
                  </a:lnTo>
                  <a:lnTo>
                    <a:pt x="30" y="18"/>
                  </a:lnTo>
                  <a:lnTo>
                    <a:pt x="36" y="16"/>
                  </a:lnTo>
                  <a:lnTo>
                    <a:pt x="43" y="14"/>
                  </a:lnTo>
                  <a:lnTo>
                    <a:pt x="52" y="14"/>
                  </a:lnTo>
                  <a:lnTo>
                    <a:pt x="58" y="13"/>
                  </a:lnTo>
                  <a:lnTo>
                    <a:pt x="66" y="12"/>
                  </a:lnTo>
                  <a:lnTo>
                    <a:pt x="73" y="9"/>
                  </a:lnTo>
                  <a:lnTo>
                    <a:pt x="81" y="5"/>
                  </a:lnTo>
                  <a:lnTo>
                    <a:pt x="87" y="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36" name="Freeform 386"/>
            <p:cNvSpPr>
              <a:spLocks/>
            </p:cNvSpPr>
            <p:nvPr/>
          </p:nvSpPr>
          <p:spPr bwMode="auto">
            <a:xfrm>
              <a:off x="6928" y="3630"/>
              <a:ext cx="14" cy="15"/>
            </a:xfrm>
            <a:custGeom>
              <a:avLst/>
              <a:gdLst>
                <a:gd name="T0" fmla="*/ 0 w 55"/>
                <a:gd name="T1" fmla="*/ 0 h 56"/>
                <a:gd name="T2" fmla="*/ 0 w 55"/>
                <a:gd name="T3" fmla="*/ 0 h 56"/>
                <a:gd name="T4" fmla="*/ 0 w 55"/>
                <a:gd name="T5" fmla="*/ 0 h 56"/>
                <a:gd name="T6" fmla="*/ 0 w 55"/>
                <a:gd name="T7" fmla="*/ 0 h 56"/>
                <a:gd name="T8" fmla="*/ 0 w 55"/>
                <a:gd name="T9" fmla="*/ 0 h 56"/>
                <a:gd name="T10" fmla="*/ 0 w 55"/>
                <a:gd name="T11" fmla="*/ 0 h 56"/>
                <a:gd name="T12" fmla="*/ 0 w 55"/>
                <a:gd name="T13" fmla="*/ 0 h 56"/>
                <a:gd name="T14" fmla="*/ 0 w 55"/>
                <a:gd name="T15" fmla="*/ 0 h 56"/>
                <a:gd name="T16" fmla="*/ 0 w 55"/>
                <a:gd name="T17" fmla="*/ 0 h 56"/>
                <a:gd name="T18" fmla="*/ 0 w 55"/>
                <a:gd name="T19" fmla="*/ 0 h 56"/>
                <a:gd name="T20" fmla="*/ 0 w 55"/>
                <a:gd name="T21" fmla="*/ 0 h 56"/>
                <a:gd name="T22" fmla="*/ 0 w 55"/>
                <a:gd name="T23" fmla="*/ 0 h 56"/>
                <a:gd name="T24" fmla="*/ 0 w 55"/>
                <a:gd name="T25" fmla="*/ 0 h 56"/>
                <a:gd name="T26" fmla="*/ 0 w 55"/>
                <a:gd name="T27" fmla="*/ 0 h 56"/>
                <a:gd name="T28" fmla="*/ 0 w 55"/>
                <a:gd name="T29" fmla="*/ 0 h 56"/>
                <a:gd name="T30" fmla="*/ 0 w 55"/>
                <a:gd name="T31" fmla="*/ 0 h 56"/>
                <a:gd name="T32" fmla="*/ 0 w 55"/>
                <a:gd name="T33" fmla="*/ 0 h 56"/>
                <a:gd name="T34" fmla="*/ 0 w 55"/>
                <a:gd name="T35" fmla="*/ 0 h 56"/>
                <a:gd name="T36" fmla="*/ 0 w 55"/>
                <a:gd name="T37" fmla="*/ 0 h 56"/>
                <a:gd name="T38" fmla="*/ 0 w 55"/>
                <a:gd name="T39" fmla="*/ 0 h 56"/>
                <a:gd name="T40" fmla="*/ 0 w 55"/>
                <a:gd name="T41" fmla="*/ 0 h 56"/>
                <a:gd name="T42" fmla="*/ 0 w 55"/>
                <a:gd name="T43" fmla="*/ 0 h 56"/>
                <a:gd name="T44" fmla="*/ 0 w 55"/>
                <a:gd name="T45" fmla="*/ 0 h 56"/>
                <a:gd name="T46" fmla="*/ 0 w 55"/>
                <a:gd name="T47" fmla="*/ 0 h 56"/>
                <a:gd name="T48" fmla="*/ 0 w 55"/>
                <a:gd name="T49" fmla="*/ 0 h 56"/>
                <a:gd name="T50" fmla="*/ 0 w 55"/>
                <a:gd name="T51" fmla="*/ 0 h 56"/>
                <a:gd name="T52" fmla="*/ 0 w 55"/>
                <a:gd name="T53" fmla="*/ 0 h 56"/>
                <a:gd name="T54" fmla="*/ 0 w 55"/>
                <a:gd name="T55" fmla="*/ 0 h 56"/>
                <a:gd name="T56" fmla="*/ 0 w 55"/>
                <a:gd name="T57" fmla="*/ 0 h 56"/>
                <a:gd name="T58" fmla="*/ 0 w 55"/>
                <a:gd name="T59" fmla="*/ 0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"/>
                <a:gd name="T91" fmla="*/ 0 h 56"/>
                <a:gd name="T92" fmla="*/ 55 w 55"/>
                <a:gd name="T93" fmla="*/ 56 h 5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" h="56">
                  <a:moveTo>
                    <a:pt x="39" y="0"/>
                  </a:moveTo>
                  <a:lnTo>
                    <a:pt x="47" y="3"/>
                  </a:lnTo>
                  <a:lnTo>
                    <a:pt x="51" y="10"/>
                  </a:lnTo>
                  <a:lnTo>
                    <a:pt x="51" y="17"/>
                  </a:lnTo>
                  <a:lnTo>
                    <a:pt x="53" y="25"/>
                  </a:lnTo>
                  <a:lnTo>
                    <a:pt x="47" y="26"/>
                  </a:lnTo>
                  <a:lnTo>
                    <a:pt x="42" y="27"/>
                  </a:lnTo>
                  <a:lnTo>
                    <a:pt x="44" y="32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5" y="46"/>
                  </a:lnTo>
                  <a:lnTo>
                    <a:pt x="48" y="46"/>
                  </a:lnTo>
                  <a:lnTo>
                    <a:pt x="43" y="46"/>
                  </a:lnTo>
                  <a:lnTo>
                    <a:pt x="35" y="45"/>
                  </a:lnTo>
                  <a:lnTo>
                    <a:pt x="29" y="45"/>
                  </a:lnTo>
                  <a:lnTo>
                    <a:pt x="21" y="45"/>
                  </a:lnTo>
                  <a:lnTo>
                    <a:pt x="15" y="46"/>
                  </a:lnTo>
                  <a:lnTo>
                    <a:pt x="11" y="49"/>
                  </a:lnTo>
                  <a:lnTo>
                    <a:pt x="11" y="55"/>
                  </a:lnTo>
                  <a:lnTo>
                    <a:pt x="7" y="55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9" y="24"/>
                  </a:lnTo>
                  <a:lnTo>
                    <a:pt x="15" y="16"/>
                  </a:lnTo>
                  <a:lnTo>
                    <a:pt x="23" y="11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37" name="Freeform 387"/>
            <p:cNvSpPr>
              <a:spLocks/>
            </p:cNvSpPr>
            <p:nvPr/>
          </p:nvSpPr>
          <p:spPr bwMode="auto">
            <a:xfrm>
              <a:off x="6793" y="3634"/>
              <a:ext cx="31" cy="17"/>
            </a:xfrm>
            <a:custGeom>
              <a:avLst/>
              <a:gdLst>
                <a:gd name="T0" fmla="*/ 0 w 124"/>
                <a:gd name="T1" fmla="*/ 0 h 66"/>
                <a:gd name="T2" fmla="*/ 0 w 124"/>
                <a:gd name="T3" fmla="*/ 0 h 66"/>
                <a:gd name="T4" fmla="*/ 0 w 124"/>
                <a:gd name="T5" fmla="*/ 0 h 66"/>
                <a:gd name="T6" fmla="*/ 0 w 124"/>
                <a:gd name="T7" fmla="*/ 0 h 66"/>
                <a:gd name="T8" fmla="*/ 0 w 124"/>
                <a:gd name="T9" fmla="*/ 0 h 66"/>
                <a:gd name="T10" fmla="*/ 0 w 124"/>
                <a:gd name="T11" fmla="*/ 0 h 66"/>
                <a:gd name="T12" fmla="*/ 0 w 124"/>
                <a:gd name="T13" fmla="*/ 0 h 66"/>
                <a:gd name="T14" fmla="*/ 0 w 124"/>
                <a:gd name="T15" fmla="*/ 0 h 66"/>
                <a:gd name="T16" fmla="*/ 0 w 124"/>
                <a:gd name="T17" fmla="*/ 0 h 66"/>
                <a:gd name="T18" fmla="*/ 0 w 124"/>
                <a:gd name="T19" fmla="*/ 0 h 66"/>
                <a:gd name="T20" fmla="*/ 0 w 124"/>
                <a:gd name="T21" fmla="*/ 0 h 66"/>
                <a:gd name="T22" fmla="*/ 0 w 124"/>
                <a:gd name="T23" fmla="*/ 0 h 66"/>
                <a:gd name="T24" fmla="*/ 0 w 124"/>
                <a:gd name="T25" fmla="*/ 0 h 66"/>
                <a:gd name="T26" fmla="*/ 0 w 124"/>
                <a:gd name="T27" fmla="*/ 0 h 66"/>
                <a:gd name="T28" fmla="*/ 0 w 124"/>
                <a:gd name="T29" fmla="*/ 0 h 66"/>
                <a:gd name="T30" fmla="*/ 0 w 124"/>
                <a:gd name="T31" fmla="*/ 0 h 66"/>
                <a:gd name="T32" fmla="*/ 0 w 124"/>
                <a:gd name="T33" fmla="*/ 0 h 66"/>
                <a:gd name="T34" fmla="*/ 0 w 124"/>
                <a:gd name="T35" fmla="*/ 0 h 66"/>
                <a:gd name="T36" fmla="*/ 0 w 124"/>
                <a:gd name="T37" fmla="*/ 0 h 66"/>
                <a:gd name="T38" fmla="*/ 0 w 124"/>
                <a:gd name="T39" fmla="*/ 0 h 66"/>
                <a:gd name="T40" fmla="*/ 0 w 124"/>
                <a:gd name="T41" fmla="*/ 0 h 66"/>
                <a:gd name="T42" fmla="*/ 0 w 124"/>
                <a:gd name="T43" fmla="*/ 0 h 66"/>
                <a:gd name="T44" fmla="*/ 0 w 124"/>
                <a:gd name="T45" fmla="*/ 0 h 66"/>
                <a:gd name="T46" fmla="*/ 0 w 124"/>
                <a:gd name="T47" fmla="*/ 0 h 66"/>
                <a:gd name="T48" fmla="*/ 0 w 124"/>
                <a:gd name="T49" fmla="*/ 0 h 66"/>
                <a:gd name="T50" fmla="*/ 0 w 124"/>
                <a:gd name="T51" fmla="*/ 0 h 66"/>
                <a:gd name="T52" fmla="*/ 0 w 124"/>
                <a:gd name="T53" fmla="*/ 0 h 66"/>
                <a:gd name="T54" fmla="*/ 0 w 124"/>
                <a:gd name="T55" fmla="*/ 0 h 66"/>
                <a:gd name="T56" fmla="*/ 0 w 124"/>
                <a:gd name="T57" fmla="*/ 0 h 66"/>
                <a:gd name="T58" fmla="*/ 0 w 124"/>
                <a:gd name="T59" fmla="*/ 0 h 66"/>
                <a:gd name="T60" fmla="*/ 0 w 124"/>
                <a:gd name="T61" fmla="*/ 0 h 66"/>
                <a:gd name="T62" fmla="*/ 0 w 124"/>
                <a:gd name="T63" fmla="*/ 0 h 66"/>
                <a:gd name="T64" fmla="*/ 0 w 124"/>
                <a:gd name="T65" fmla="*/ 0 h 66"/>
                <a:gd name="T66" fmla="*/ 0 w 124"/>
                <a:gd name="T67" fmla="*/ 0 h 66"/>
                <a:gd name="T68" fmla="*/ 0 w 124"/>
                <a:gd name="T69" fmla="*/ 0 h 66"/>
                <a:gd name="T70" fmla="*/ 0 w 124"/>
                <a:gd name="T71" fmla="*/ 0 h 66"/>
                <a:gd name="T72" fmla="*/ 0 w 124"/>
                <a:gd name="T73" fmla="*/ 0 h 66"/>
                <a:gd name="T74" fmla="*/ 0 w 124"/>
                <a:gd name="T75" fmla="*/ 0 h 66"/>
                <a:gd name="T76" fmla="*/ 0 w 124"/>
                <a:gd name="T77" fmla="*/ 0 h 66"/>
                <a:gd name="T78" fmla="*/ 0 w 124"/>
                <a:gd name="T79" fmla="*/ 0 h 66"/>
                <a:gd name="T80" fmla="*/ 0 w 124"/>
                <a:gd name="T81" fmla="*/ 0 h 66"/>
                <a:gd name="T82" fmla="*/ 0 w 124"/>
                <a:gd name="T83" fmla="*/ 0 h 66"/>
                <a:gd name="T84" fmla="*/ 0 w 124"/>
                <a:gd name="T85" fmla="*/ 0 h 66"/>
                <a:gd name="T86" fmla="*/ 0 w 124"/>
                <a:gd name="T87" fmla="*/ 0 h 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4"/>
                <a:gd name="T133" fmla="*/ 0 h 66"/>
                <a:gd name="T134" fmla="*/ 124 w 124"/>
                <a:gd name="T135" fmla="*/ 66 h 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4" h="66">
                  <a:moveTo>
                    <a:pt x="105" y="0"/>
                  </a:moveTo>
                  <a:lnTo>
                    <a:pt x="110" y="2"/>
                  </a:lnTo>
                  <a:lnTo>
                    <a:pt x="115" y="7"/>
                  </a:lnTo>
                  <a:lnTo>
                    <a:pt x="118" y="11"/>
                  </a:lnTo>
                  <a:lnTo>
                    <a:pt x="122" y="16"/>
                  </a:lnTo>
                  <a:lnTo>
                    <a:pt x="123" y="24"/>
                  </a:lnTo>
                  <a:lnTo>
                    <a:pt x="124" y="31"/>
                  </a:lnTo>
                  <a:lnTo>
                    <a:pt x="115" y="31"/>
                  </a:lnTo>
                  <a:lnTo>
                    <a:pt x="107" y="31"/>
                  </a:lnTo>
                  <a:lnTo>
                    <a:pt x="98" y="33"/>
                  </a:lnTo>
                  <a:lnTo>
                    <a:pt x="92" y="36"/>
                  </a:lnTo>
                  <a:lnTo>
                    <a:pt x="84" y="39"/>
                  </a:lnTo>
                  <a:lnTo>
                    <a:pt x="76" y="41"/>
                  </a:lnTo>
                  <a:lnTo>
                    <a:pt x="69" y="46"/>
                  </a:lnTo>
                  <a:lnTo>
                    <a:pt x="62" y="51"/>
                  </a:lnTo>
                  <a:lnTo>
                    <a:pt x="62" y="57"/>
                  </a:lnTo>
                  <a:lnTo>
                    <a:pt x="60" y="63"/>
                  </a:lnTo>
                  <a:lnTo>
                    <a:pt x="57" y="65"/>
                  </a:lnTo>
                  <a:lnTo>
                    <a:pt x="52" y="66"/>
                  </a:lnTo>
                  <a:lnTo>
                    <a:pt x="43" y="65"/>
                  </a:lnTo>
                  <a:lnTo>
                    <a:pt x="37" y="63"/>
                  </a:lnTo>
                  <a:lnTo>
                    <a:pt x="29" y="62"/>
                  </a:lnTo>
                  <a:lnTo>
                    <a:pt x="23" y="61"/>
                  </a:lnTo>
                  <a:lnTo>
                    <a:pt x="17" y="61"/>
                  </a:lnTo>
                  <a:lnTo>
                    <a:pt x="11" y="61"/>
                  </a:lnTo>
                  <a:lnTo>
                    <a:pt x="6" y="62"/>
                  </a:lnTo>
                  <a:lnTo>
                    <a:pt x="4" y="64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5" y="48"/>
                  </a:lnTo>
                  <a:lnTo>
                    <a:pt x="10" y="42"/>
                  </a:lnTo>
                  <a:lnTo>
                    <a:pt x="16" y="37"/>
                  </a:lnTo>
                  <a:lnTo>
                    <a:pt x="24" y="33"/>
                  </a:lnTo>
                  <a:lnTo>
                    <a:pt x="33" y="28"/>
                  </a:lnTo>
                  <a:lnTo>
                    <a:pt x="42" y="24"/>
                  </a:lnTo>
                  <a:lnTo>
                    <a:pt x="52" y="20"/>
                  </a:lnTo>
                  <a:lnTo>
                    <a:pt x="62" y="15"/>
                  </a:lnTo>
                  <a:lnTo>
                    <a:pt x="70" y="11"/>
                  </a:lnTo>
                  <a:lnTo>
                    <a:pt x="80" y="9"/>
                  </a:lnTo>
                  <a:lnTo>
                    <a:pt x="87" y="6"/>
                  </a:lnTo>
                  <a:lnTo>
                    <a:pt x="95" y="2"/>
                  </a:lnTo>
                  <a:lnTo>
                    <a:pt x="100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38" name="Freeform 388"/>
            <p:cNvSpPr>
              <a:spLocks/>
            </p:cNvSpPr>
            <p:nvPr/>
          </p:nvSpPr>
          <p:spPr bwMode="auto">
            <a:xfrm>
              <a:off x="7060" y="3644"/>
              <a:ext cx="13" cy="11"/>
            </a:xfrm>
            <a:custGeom>
              <a:avLst/>
              <a:gdLst>
                <a:gd name="T0" fmla="*/ 0 w 53"/>
                <a:gd name="T1" fmla="*/ 0 h 43"/>
                <a:gd name="T2" fmla="*/ 0 w 53"/>
                <a:gd name="T3" fmla="*/ 0 h 43"/>
                <a:gd name="T4" fmla="*/ 0 w 53"/>
                <a:gd name="T5" fmla="*/ 0 h 43"/>
                <a:gd name="T6" fmla="*/ 0 w 53"/>
                <a:gd name="T7" fmla="*/ 0 h 43"/>
                <a:gd name="T8" fmla="*/ 0 w 53"/>
                <a:gd name="T9" fmla="*/ 0 h 43"/>
                <a:gd name="T10" fmla="*/ 0 w 53"/>
                <a:gd name="T11" fmla="*/ 0 h 43"/>
                <a:gd name="T12" fmla="*/ 0 w 53"/>
                <a:gd name="T13" fmla="*/ 0 h 43"/>
                <a:gd name="T14" fmla="*/ 0 w 53"/>
                <a:gd name="T15" fmla="*/ 0 h 43"/>
                <a:gd name="T16" fmla="*/ 0 w 53"/>
                <a:gd name="T17" fmla="*/ 0 h 43"/>
                <a:gd name="T18" fmla="*/ 0 w 53"/>
                <a:gd name="T19" fmla="*/ 0 h 43"/>
                <a:gd name="T20" fmla="*/ 0 w 53"/>
                <a:gd name="T21" fmla="*/ 0 h 43"/>
                <a:gd name="T22" fmla="*/ 0 w 53"/>
                <a:gd name="T23" fmla="*/ 0 h 43"/>
                <a:gd name="T24" fmla="*/ 0 w 53"/>
                <a:gd name="T25" fmla="*/ 0 h 43"/>
                <a:gd name="T26" fmla="*/ 0 w 53"/>
                <a:gd name="T27" fmla="*/ 0 h 43"/>
                <a:gd name="T28" fmla="*/ 0 w 53"/>
                <a:gd name="T29" fmla="*/ 0 h 43"/>
                <a:gd name="T30" fmla="*/ 0 w 53"/>
                <a:gd name="T31" fmla="*/ 0 h 43"/>
                <a:gd name="T32" fmla="*/ 0 w 53"/>
                <a:gd name="T33" fmla="*/ 0 h 43"/>
                <a:gd name="T34" fmla="*/ 0 w 53"/>
                <a:gd name="T35" fmla="*/ 0 h 43"/>
                <a:gd name="T36" fmla="*/ 0 w 53"/>
                <a:gd name="T37" fmla="*/ 0 h 43"/>
                <a:gd name="T38" fmla="*/ 0 w 53"/>
                <a:gd name="T39" fmla="*/ 0 h 43"/>
                <a:gd name="T40" fmla="*/ 0 w 53"/>
                <a:gd name="T41" fmla="*/ 0 h 43"/>
                <a:gd name="T42" fmla="*/ 0 w 53"/>
                <a:gd name="T43" fmla="*/ 0 h 43"/>
                <a:gd name="T44" fmla="*/ 0 w 53"/>
                <a:gd name="T45" fmla="*/ 0 h 43"/>
                <a:gd name="T46" fmla="*/ 0 w 53"/>
                <a:gd name="T47" fmla="*/ 0 h 4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43"/>
                <a:gd name="T74" fmla="*/ 53 w 53"/>
                <a:gd name="T75" fmla="*/ 43 h 4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43">
                  <a:moveTo>
                    <a:pt x="40" y="0"/>
                  </a:moveTo>
                  <a:lnTo>
                    <a:pt x="45" y="2"/>
                  </a:lnTo>
                  <a:lnTo>
                    <a:pt x="49" y="8"/>
                  </a:lnTo>
                  <a:lnTo>
                    <a:pt x="52" y="12"/>
                  </a:lnTo>
                  <a:lnTo>
                    <a:pt x="53" y="19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1" y="36"/>
                  </a:lnTo>
                  <a:lnTo>
                    <a:pt x="51" y="42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2"/>
                  </a:lnTo>
                  <a:lnTo>
                    <a:pt x="24" y="43"/>
                  </a:lnTo>
                  <a:lnTo>
                    <a:pt x="18" y="43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0" y="42"/>
                  </a:lnTo>
                  <a:lnTo>
                    <a:pt x="4" y="33"/>
                  </a:lnTo>
                  <a:lnTo>
                    <a:pt x="11" y="24"/>
                  </a:lnTo>
                  <a:lnTo>
                    <a:pt x="17" y="15"/>
                  </a:lnTo>
                  <a:lnTo>
                    <a:pt x="23" y="9"/>
                  </a:lnTo>
                  <a:lnTo>
                    <a:pt x="30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39" name="Freeform 389"/>
            <p:cNvSpPr>
              <a:spLocks/>
            </p:cNvSpPr>
            <p:nvPr/>
          </p:nvSpPr>
          <p:spPr bwMode="auto">
            <a:xfrm>
              <a:off x="6866" y="3645"/>
              <a:ext cx="10" cy="15"/>
            </a:xfrm>
            <a:custGeom>
              <a:avLst/>
              <a:gdLst>
                <a:gd name="T0" fmla="*/ 0 w 42"/>
                <a:gd name="T1" fmla="*/ 0 h 59"/>
                <a:gd name="T2" fmla="*/ 0 w 42"/>
                <a:gd name="T3" fmla="*/ 0 h 59"/>
                <a:gd name="T4" fmla="*/ 0 w 42"/>
                <a:gd name="T5" fmla="*/ 0 h 59"/>
                <a:gd name="T6" fmla="*/ 0 w 42"/>
                <a:gd name="T7" fmla="*/ 0 h 59"/>
                <a:gd name="T8" fmla="*/ 0 w 42"/>
                <a:gd name="T9" fmla="*/ 0 h 59"/>
                <a:gd name="T10" fmla="*/ 0 w 42"/>
                <a:gd name="T11" fmla="*/ 0 h 59"/>
                <a:gd name="T12" fmla="*/ 0 w 42"/>
                <a:gd name="T13" fmla="*/ 0 h 59"/>
                <a:gd name="T14" fmla="*/ 0 w 42"/>
                <a:gd name="T15" fmla="*/ 0 h 59"/>
                <a:gd name="T16" fmla="*/ 0 w 42"/>
                <a:gd name="T17" fmla="*/ 0 h 59"/>
                <a:gd name="T18" fmla="*/ 0 w 42"/>
                <a:gd name="T19" fmla="*/ 0 h 59"/>
                <a:gd name="T20" fmla="*/ 0 w 42"/>
                <a:gd name="T21" fmla="*/ 0 h 59"/>
                <a:gd name="T22" fmla="*/ 0 w 42"/>
                <a:gd name="T23" fmla="*/ 0 h 59"/>
                <a:gd name="T24" fmla="*/ 0 w 42"/>
                <a:gd name="T25" fmla="*/ 0 h 59"/>
                <a:gd name="T26" fmla="*/ 0 w 42"/>
                <a:gd name="T27" fmla="*/ 0 h 59"/>
                <a:gd name="T28" fmla="*/ 0 w 42"/>
                <a:gd name="T29" fmla="*/ 0 h 59"/>
                <a:gd name="T30" fmla="*/ 0 w 42"/>
                <a:gd name="T31" fmla="*/ 0 h 59"/>
                <a:gd name="T32" fmla="*/ 0 w 42"/>
                <a:gd name="T33" fmla="*/ 0 h 59"/>
                <a:gd name="T34" fmla="*/ 0 w 42"/>
                <a:gd name="T35" fmla="*/ 0 h 59"/>
                <a:gd name="T36" fmla="*/ 0 w 42"/>
                <a:gd name="T37" fmla="*/ 0 h 59"/>
                <a:gd name="T38" fmla="*/ 0 w 42"/>
                <a:gd name="T39" fmla="*/ 0 h 59"/>
                <a:gd name="T40" fmla="*/ 0 w 42"/>
                <a:gd name="T41" fmla="*/ 0 h 59"/>
                <a:gd name="T42" fmla="*/ 0 w 42"/>
                <a:gd name="T43" fmla="*/ 0 h 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59"/>
                <a:gd name="T68" fmla="*/ 42 w 42"/>
                <a:gd name="T69" fmla="*/ 59 h 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59">
                  <a:moveTo>
                    <a:pt x="33" y="0"/>
                  </a:moveTo>
                  <a:lnTo>
                    <a:pt x="38" y="9"/>
                  </a:lnTo>
                  <a:lnTo>
                    <a:pt x="42" y="18"/>
                  </a:lnTo>
                  <a:lnTo>
                    <a:pt x="37" y="20"/>
                  </a:lnTo>
                  <a:lnTo>
                    <a:pt x="32" y="24"/>
                  </a:lnTo>
                  <a:lnTo>
                    <a:pt x="27" y="30"/>
                  </a:lnTo>
                  <a:lnTo>
                    <a:pt x="25" y="35"/>
                  </a:lnTo>
                  <a:lnTo>
                    <a:pt x="20" y="40"/>
                  </a:lnTo>
                  <a:lnTo>
                    <a:pt x="18" y="47"/>
                  </a:lnTo>
                  <a:lnTo>
                    <a:pt x="15" y="52"/>
                  </a:lnTo>
                  <a:lnTo>
                    <a:pt x="16" y="59"/>
                  </a:lnTo>
                  <a:lnTo>
                    <a:pt x="7" y="57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1" y="38"/>
                  </a:lnTo>
                  <a:lnTo>
                    <a:pt x="3" y="30"/>
                  </a:lnTo>
                  <a:lnTo>
                    <a:pt x="6" y="24"/>
                  </a:lnTo>
                  <a:lnTo>
                    <a:pt x="9" y="18"/>
                  </a:lnTo>
                  <a:lnTo>
                    <a:pt x="15" y="11"/>
                  </a:lnTo>
                  <a:lnTo>
                    <a:pt x="22" y="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40" name="Freeform 390"/>
            <p:cNvSpPr>
              <a:spLocks/>
            </p:cNvSpPr>
            <p:nvPr/>
          </p:nvSpPr>
          <p:spPr bwMode="auto">
            <a:xfrm>
              <a:off x="6890" y="3647"/>
              <a:ext cx="26" cy="13"/>
            </a:xfrm>
            <a:custGeom>
              <a:avLst/>
              <a:gdLst>
                <a:gd name="T0" fmla="*/ 0 w 106"/>
                <a:gd name="T1" fmla="*/ 0 h 53"/>
                <a:gd name="T2" fmla="*/ 0 w 106"/>
                <a:gd name="T3" fmla="*/ 0 h 53"/>
                <a:gd name="T4" fmla="*/ 0 w 106"/>
                <a:gd name="T5" fmla="*/ 0 h 53"/>
                <a:gd name="T6" fmla="*/ 0 w 106"/>
                <a:gd name="T7" fmla="*/ 0 h 53"/>
                <a:gd name="T8" fmla="*/ 0 w 106"/>
                <a:gd name="T9" fmla="*/ 0 h 53"/>
                <a:gd name="T10" fmla="*/ 0 w 106"/>
                <a:gd name="T11" fmla="*/ 0 h 53"/>
                <a:gd name="T12" fmla="*/ 0 w 106"/>
                <a:gd name="T13" fmla="*/ 0 h 53"/>
                <a:gd name="T14" fmla="*/ 0 w 106"/>
                <a:gd name="T15" fmla="*/ 0 h 53"/>
                <a:gd name="T16" fmla="*/ 0 w 106"/>
                <a:gd name="T17" fmla="*/ 0 h 53"/>
                <a:gd name="T18" fmla="*/ 0 w 106"/>
                <a:gd name="T19" fmla="*/ 0 h 53"/>
                <a:gd name="T20" fmla="*/ 0 w 106"/>
                <a:gd name="T21" fmla="*/ 0 h 53"/>
                <a:gd name="T22" fmla="*/ 0 w 106"/>
                <a:gd name="T23" fmla="*/ 0 h 53"/>
                <a:gd name="T24" fmla="*/ 0 w 106"/>
                <a:gd name="T25" fmla="*/ 0 h 53"/>
                <a:gd name="T26" fmla="*/ 0 w 106"/>
                <a:gd name="T27" fmla="*/ 0 h 53"/>
                <a:gd name="T28" fmla="*/ 0 w 106"/>
                <a:gd name="T29" fmla="*/ 0 h 53"/>
                <a:gd name="T30" fmla="*/ 0 w 106"/>
                <a:gd name="T31" fmla="*/ 0 h 53"/>
                <a:gd name="T32" fmla="*/ 0 w 106"/>
                <a:gd name="T33" fmla="*/ 0 h 53"/>
                <a:gd name="T34" fmla="*/ 0 w 106"/>
                <a:gd name="T35" fmla="*/ 0 h 53"/>
                <a:gd name="T36" fmla="*/ 0 w 106"/>
                <a:gd name="T37" fmla="*/ 0 h 53"/>
                <a:gd name="T38" fmla="*/ 0 w 106"/>
                <a:gd name="T39" fmla="*/ 0 h 53"/>
                <a:gd name="T40" fmla="*/ 0 w 106"/>
                <a:gd name="T41" fmla="*/ 0 h 53"/>
                <a:gd name="T42" fmla="*/ 0 w 106"/>
                <a:gd name="T43" fmla="*/ 0 h 53"/>
                <a:gd name="T44" fmla="*/ 0 w 106"/>
                <a:gd name="T45" fmla="*/ 0 h 53"/>
                <a:gd name="T46" fmla="*/ 0 w 106"/>
                <a:gd name="T47" fmla="*/ 0 h 53"/>
                <a:gd name="T48" fmla="*/ 0 w 106"/>
                <a:gd name="T49" fmla="*/ 0 h 53"/>
                <a:gd name="T50" fmla="*/ 0 w 106"/>
                <a:gd name="T51" fmla="*/ 0 h 53"/>
                <a:gd name="T52" fmla="*/ 0 w 106"/>
                <a:gd name="T53" fmla="*/ 0 h 53"/>
                <a:gd name="T54" fmla="*/ 0 w 106"/>
                <a:gd name="T55" fmla="*/ 0 h 53"/>
                <a:gd name="T56" fmla="*/ 0 w 106"/>
                <a:gd name="T57" fmla="*/ 0 h 53"/>
                <a:gd name="T58" fmla="*/ 0 w 106"/>
                <a:gd name="T59" fmla="*/ 0 h 53"/>
                <a:gd name="T60" fmla="*/ 0 w 106"/>
                <a:gd name="T61" fmla="*/ 0 h 53"/>
                <a:gd name="T62" fmla="*/ 0 w 106"/>
                <a:gd name="T63" fmla="*/ 0 h 53"/>
                <a:gd name="T64" fmla="*/ 0 w 106"/>
                <a:gd name="T65" fmla="*/ 0 h 53"/>
                <a:gd name="T66" fmla="*/ 0 w 106"/>
                <a:gd name="T67" fmla="*/ 0 h 53"/>
                <a:gd name="T68" fmla="*/ 0 w 106"/>
                <a:gd name="T69" fmla="*/ 0 h 53"/>
                <a:gd name="T70" fmla="*/ 0 w 106"/>
                <a:gd name="T71" fmla="*/ 0 h 53"/>
                <a:gd name="T72" fmla="*/ 0 w 106"/>
                <a:gd name="T73" fmla="*/ 0 h 53"/>
                <a:gd name="T74" fmla="*/ 0 w 106"/>
                <a:gd name="T75" fmla="*/ 0 h 53"/>
                <a:gd name="T76" fmla="*/ 0 w 106"/>
                <a:gd name="T77" fmla="*/ 0 h 53"/>
                <a:gd name="T78" fmla="*/ 0 w 106"/>
                <a:gd name="T79" fmla="*/ 0 h 53"/>
                <a:gd name="T80" fmla="*/ 0 w 106"/>
                <a:gd name="T81" fmla="*/ 0 h 53"/>
                <a:gd name="T82" fmla="*/ 0 w 106"/>
                <a:gd name="T83" fmla="*/ 0 h 53"/>
                <a:gd name="T84" fmla="*/ 0 w 106"/>
                <a:gd name="T85" fmla="*/ 0 h 53"/>
                <a:gd name="T86" fmla="*/ 0 w 106"/>
                <a:gd name="T87" fmla="*/ 0 h 53"/>
                <a:gd name="T88" fmla="*/ 0 w 106"/>
                <a:gd name="T89" fmla="*/ 0 h 53"/>
                <a:gd name="T90" fmla="*/ 0 w 106"/>
                <a:gd name="T91" fmla="*/ 0 h 5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6"/>
                <a:gd name="T139" fmla="*/ 0 h 53"/>
                <a:gd name="T140" fmla="*/ 106 w 106"/>
                <a:gd name="T141" fmla="*/ 53 h 5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6" h="53">
                  <a:moveTo>
                    <a:pt x="78" y="0"/>
                  </a:moveTo>
                  <a:lnTo>
                    <a:pt x="87" y="0"/>
                  </a:lnTo>
                  <a:lnTo>
                    <a:pt x="95" y="3"/>
                  </a:lnTo>
                  <a:lnTo>
                    <a:pt x="89" y="8"/>
                  </a:lnTo>
                  <a:lnTo>
                    <a:pt x="89" y="13"/>
                  </a:lnTo>
                  <a:lnTo>
                    <a:pt x="96" y="11"/>
                  </a:lnTo>
                  <a:lnTo>
                    <a:pt x="102" y="12"/>
                  </a:lnTo>
                  <a:lnTo>
                    <a:pt x="105" y="15"/>
                  </a:lnTo>
                  <a:lnTo>
                    <a:pt x="106" y="22"/>
                  </a:lnTo>
                  <a:lnTo>
                    <a:pt x="105" y="26"/>
                  </a:lnTo>
                  <a:lnTo>
                    <a:pt x="105" y="32"/>
                  </a:lnTo>
                  <a:lnTo>
                    <a:pt x="102" y="37"/>
                  </a:lnTo>
                  <a:lnTo>
                    <a:pt x="100" y="43"/>
                  </a:lnTo>
                  <a:lnTo>
                    <a:pt x="93" y="44"/>
                  </a:lnTo>
                  <a:lnTo>
                    <a:pt x="85" y="45"/>
                  </a:lnTo>
                  <a:lnTo>
                    <a:pt x="78" y="44"/>
                  </a:lnTo>
                  <a:lnTo>
                    <a:pt x="71" y="43"/>
                  </a:lnTo>
                  <a:lnTo>
                    <a:pt x="65" y="40"/>
                  </a:lnTo>
                  <a:lnTo>
                    <a:pt x="60" y="36"/>
                  </a:lnTo>
                  <a:lnTo>
                    <a:pt x="58" y="30"/>
                  </a:lnTo>
                  <a:lnTo>
                    <a:pt x="59" y="23"/>
                  </a:lnTo>
                  <a:lnTo>
                    <a:pt x="53" y="29"/>
                  </a:lnTo>
                  <a:lnTo>
                    <a:pt x="47" y="35"/>
                  </a:lnTo>
                  <a:lnTo>
                    <a:pt x="37" y="41"/>
                  </a:lnTo>
                  <a:lnTo>
                    <a:pt x="29" y="46"/>
                  </a:lnTo>
                  <a:lnTo>
                    <a:pt x="22" y="50"/>
                  </a:lnTo>
                  <a:lnTo>
                    <a:pt x="14" y="53"/>
                  </a:lnTo>
                  <a:lnTo>
                    <a:pt x="8" y="53"/>
                  </a:lnTo>
                  <a:lnTo>
                    <a:pt x="4" y="53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7" y="22"/>
                  </a:lnTo>
                  <a:lnTo>
                    <a:pt x="11" y="17"/>
                  </a:lnTo>
                  <a:lnTo>
                    <a:pt x="13" y="13"/>
                  </a:lnTo>
                  <a:lnTo>
                    <a:pt x="18" y="11"/>
                  </a:lnTo>
                  <a:lnTo>
                    <a:pt x="26" y="6"/>
                  </a:lnTo>
                  <a:lnTo>
                    <a:pt x="36" y="5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7" y="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41" name="Freeform 391"/>
            <p:cNvSpPr>
              <a:spLocks/>
            </p:cNvSpPr>
            <p:nvPr/>
          </p:nvSpPr>
          <p:spPr bwMode="auto">
            <a:xfrm>
              <a:off x="7079" y="3649"/>
              <a:ext cx="16" cy="16"/>
            </a:xfrm>
            <a:custGeom>
              <a:avLst/>
              <a:gdLst>
                <a:gd name="T0" fmla="*/ 0 w 66"/>
                <a:gd name="T1" fmla="*/ 0 h 64"/>
                <a:gd name="T2" fmla="*/ 0 w 66"/>
                <a:gd name="T3" fmla="*/ 0 h 64"/>
                <a:gd name="T4" fmla="*/ 0 w 66"/>
                <a:gd name="T5" fmla="*/ 0 h 64"/>
                <a:gd name="T6" fmla="*/ 0 w 66"/>
                <a:gd name="T7" fmla="*/ 0 h 64"/>
                <a:gd name="T8" fmla="*/ 0 w 66"/>
                <a:gd name="T9" fmla="*/ 0 h 64"/>
                <a:gd name="T10" fmla="*/ 0 w 66"/>
                <a:gd name="T11" fmla="*/ 0 h 64"/>
                <a:gd name="T12" fmla="*/ 0 w 66"/>
                <a:gd name="T13" fmla="*/ 0 h 64"/>
                <a:gd name="T14" fmla="*/ 0 w 66"/>
                <a:gd name="T15" fmla="*/ 0 h 64"/>
                <a:gd name="T16" fmla="*/ 0 w 66"/>
                <a:gd name="T17" fmla="*/ 0 h 64"/>
                <a:gd name="T18" fmla="*/ 0 w 66"/>
                <a:gd name="T19" fmla="*/ 0 h 64"/>
                <a:gd name="T20" fmla="*/ 0 w 66"/>
                <a:gd name="T21" fmla="*/ 0 h 64"/>
                <a:gd name="T22" fmla="*/ 0 w 66"/>
                <a:gd name="T23" fmla="*/ 0 h 64"/>
                <a:gd name="T24" fmla="*/ 0 w 66"/>
                <a:gd name="T25" fmla="*/ 0 h 64"/>
                <a:gd name="T26" fmla="*/ 0 w 66"/>
                <a:gd name="T27" fmla="*/ 0 h 64"/>
                <a:gd name="T28" fmla="*/ 0 w 66"/>
                <a:gd name="T29" fmla="*/ 0 h 64"/>
                <a:gd name="T30" fmla="*/ 0 w 66"/>
                <a:gd name="T31" fmla="*/ 0 h 64"/>
                <a:gd name="T32" fmla="*/ 0 w 66"/>
                <a:gd name="T33" fmla="*/ 0 h 64"/>
                <a:gd name="T34" fmla="*/ 0 w 66"/>
                <a:gd name="T35" fmla="*/ 0 h 64"/>
                <a:gd name="T36" fmla="*/ 0 w 66"/>
                <a:gd name="T37" fmla="*/ 0 h 64"/>
                <a:gd name="T38" fmla="*/ 0 w 66"/>
                <a:gd name="T39" fmla="*/ 0 h 64"/>
                <a:gd name="T40" fmla="*/ 0 w 66"/>
                <a:gd name="T41" fmla="*/ 0 h 64"/>
                <a:gd name="T42" fmla="*/ 0 w 66"/>
                <a:gd name="T43" fmla="*/ 0 h 64"/>
                <a:gd name="T44" fmla="*/ 0 w 66"/>
                <a:gd name="T45" fmla="*/ 0 h 64"/>
                <a:gd name="T46" fmla="*/ 0 w 66"/>
                <a:gd name="T47" fmla="*/ 0 h 64"/>
                <a:gd name="T48" fmla="*/ 0 w 66"/>
                <a:gd name="T49" fmla="*/ 0 h 64"/>
                <a:gd name="T50" fmla="*/ 0 w 66"/>
                <a:gd name="T51" fmla="*/ 0 h 64"/>
                <a:gd name="T52" fmla="*/ 0 w 66"/>
                <a:gd name="T53" fmla="*/ 0 h 64"/>
                <a:gd name="T54" fmla="*/ 0 w 66"/>
                <a:gd name="T55" fmla="*/ 0 h 64"/>
                <a:gd name="T56" fmla="*/ 0 w 66"/>
                <a:gd name="T57" fmla="*/ 0 h 64"/>
                <a:gd name="T58" fmla="*/ 0 w 66"/>
                <a:gd name="T59" fmla="*/ 0 h 64"/>
                <a:gd name="T60" fmla="*/ 0 w 66"/>
                <a:gd name="T61" fmla="*/ 0 h 64"/>
                <a:gd name="T62" fmla="*/ 0 w 66"/>
                <a:gd name="T63" fmla="*/ 0 h 64"/>
                <a:gd name="T64" fmla="*/ 0 w 66"/>
                <a:gd name="T65" fmla="*/ 0 h 64"/>
                <a:gd name="T66" fmla="*/ 0 w 66"/>
                <a:gd name="T67" fmla="*/ 0 h 64"/>
                <a:gd name="T68" fmla="*/ 0 w 66"/>
                <a:gd name="T69" fmla="*/ 0 h 64"/>
                <a:gd name="T70" fmla="*/ 0 w 66"/>
                <a:gd name="T71" fmla="*/ 0 h 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"/>
                <a:gd name="T109" fmla="*/ 0 h 64"/>
                <a:gd name="T110" fmla="*/ 66 w 66"/>
                <a:gd name="T111" fmla="*/ 64 h 6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" h="64">
                  <a:moveTo>
                    <a:pt x="45" y="0"/>
                  </a:moveTo>
                  <a:lnTo>
                    <a:pt x="48" y="1"/>
                  </a:lnTo>
                  <a:lnTo>
                    <a:pt x="54" y="2"/>
                  </a:lnTo>
                  <a:lnTo>
                    <a:pt x="58" y="4"/>
                  </a:lnTo>
                  <a:lnTo>
                    <a:pt x="58" y="9"/>
                  </a:lnTo>
                  <a:lnTo>
                    <a:pt x="52" y="10"/>
                  </a:lnTo>
                  <a:lnTo>
                    <a:pt x="46" y="11"/>
                  </a:lnTo>
                  <a:lnTo>
                    <a:pt x="51" y="12"/>
                  </a:lnTo>
                  <a:lnTo>
                    <a:pt x="57" y="14"/>
                  </a:lnTo>
                  <a:lnTo>
                    <a:pt x="62" y="14"/>
                  </a:lnTo>
                  <a:lnTo>
                    <a:pt x="66" y="19"/>
                  </a:lnTo>
                  <a:lnTo>
                    <a:pt x="58" y="24"/>
                  </a:lnTo>
                  <a:lnTo>
                    <a:pt x="51" y="33"/>
                  </a:lnTo>
                  <a:lnTo>
                    <a:pt x="43" y="38"/>
                  </a:lnTo>
                  <a:lnTo>
                    <a:pt x="35" y="46"/>
                  </a:lnTo>
                  <a:lnTo>
                    <a:pt x="27" y="51"/>
                  </a:lnTo>
                  <a:lnTo>
                    <a:pt x="18" y="57"/>
                  </a:lnTo>
                  <a:lnTo>
                    <a:pt x="9" y="61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5" y="49"/>
                  </a:lnTo>
                  <a:lnTo>
                    <a:pt x="10" y="43"/>
                  </a:lnTo>
                  <a:lnTo>
                    <a:pt x="15" y="36"/>
                  </a:lnTo>
                  <a:lnTo>
                    <a:pt x="13" y="35"/>
                  </a:lnTo>
                  <a:lnTo>
                    <a:pt x="12" y="35"/>
                  </a:lnTo>
                  <a:lnTo>
                    <a:pt x="7" y="35"/>
                  </a:lnTo>
                  <a:lnTo>
                    <a:pt x="4" y="36"/>
                  </a:lnTo>
                  <a:lnTo>
                    <a:pt x="7" y="31"/>
                  </a:lnTo>
                  <a:lnTo>
                    <a:pt x="11" y="24"/>
                  </a:lnTo>
                  <a:lnTo>
                    <a:pt x="16" y="19"/>
                  </a:lnTo>
                  <a:lnTo>
                    <a:pt x="23" y="15"/>
                  </a:lnTo>
                  <a:lnTo>
                    <a:pt x="27" y="9"/>
                  </a:lnTo>
                  <a:lnTo>
                    <a:pt x="34" y="5"/>
                  </a:lnTo>
                  <a:lnTo>
                    <a:pt x="39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42" name="Freeform 392"/>
            <p:cNvSpPr>
              <a:spLocks/>
            </p:cNvSpPr>
            <p:nvPr/>
          </p:nvSpPr>
          <p:spPr bwMode="auto">
            <a:xfrm>
              <a:off x="6753" y="3651"/>
              <a:ext cx="25" cy="20"/>
            </a:xfrm>
            <a:custGeom>
              <a:avLst/>
              <a:gdLst>
                <a:gd name="T0" fmla="*/ 0 w 101"/>
                <a:gd name="T1" fmla="*/ 0 h 81"/>
                <a:gd name="T2" fmla="*/ 0 w 101"/>
                <a:gd name="T3" fmla="*/ 0 h 81"/>
                <a:gd name="T4" fmla="*/ 0 w 101"/>
                <a:gd name="T5" fmla="*/ 0 h 81"/>
                <a:gd name="T6" fmla="*/ 0 w 101"/>
                <a:gd name="T7" fmla="*/ 0 h 81"/>
                <a:gd name="T8" fmla="*/ 0 w 101"/>
                <a:gd name="T9" fmla="*/ 0 h 81"/>
                <a:gd name="T10" fmla="*/ 0 w 101"/>
                <a:gd name="T11" fmla="*/ 0 h 81"/>
                <a:gd name="T12" fmla="*/ 0 w 101"/>
                <a:gd name="T13" fmla="*/ 0 h 81"/>
                <a:gd name="T14" fmla="*/ 0 w 101"/>
                <a:gd name="T15" fmla="*/ 0 h 81"/>
                <a:gd name="T16" fmla="*/ 0 w 101"/>
                <a:gd name="T17" fmla="*/ 0 h 81"/>
                <a:gd name="T18" fmla="*/ 0 w 101"/>
                <a:gd name="T19" fmla="*/ 0 h 81"/>
                <a:gd name="T20" fmla="*/ 0 w 101"/>
                <a:gd name="T21" fmla="*/ 0 h 81"/>
                <a:gd name="T22" fmla="*/ 0 w 101"/>
                <a:gd name="T23" fmla="*/ 0 h 81"/>
                <a:gd name="T24" fmla="*/ 0 w 101"/>
                <a:gd name="T25" fmla="*/ 0 h 81"/>
                <a:gd name="T26" fmla="*/ 0 w 101"/>
                <a:gd name="T27" fmla="*/ 0 h 81"/>
                <a:gd name="T28" fmla="*/ 0 w 101"/>
                <a:gd name="T29" fmla="*/ 0 h 81"/>
                <a:gd name="T30" fmla="*/ 0 w 101"/>
                <a:gd name="T31" fmla="*/ 0 h 81"/>
                <a:gd name="T32" fmla="*/ 0 w 101"/>
                <a:gd name="T33" fmla="*/ 0 h 81"/>
                <a:gd name="T34" fmla="*/ 0 w 101"/>
                <a:gd name="T35" fmla="*/ 0 h 81"/>
                <a:gd name="T36" fmla="*/ 0 w 101"/>
                <a:gd name="T37" fmla="*/ 0 h 81"/>
                <a:gd name="T38" fmla="*/ 0 w 101"/>
                <a:gd name="T39" fmla="*/ 0 h 81"/>
                <a:gd name="T40" fmla="*/ 0 w 101"/>
                <a:gd name="T41" fmla="*/ 0 h 81"/>
                <a:gd name="T42" fmla="*/ 0 w 101"/>
                <a:gd name="T43" fmla="*/ 0 h 81"/>
                <a:gd name="T44" fmla="*/ 0 w 101"/>
                <a:gd name="T45" fmla="*/ 0 h 81"/>
                <a:gd name="T46" fmla="*/ 0 w 101"/>
                <a:gd name="T47" fmla="*/ 0 h 81"/>
                <a:gd name="T48" fmla="*/ 0 w 101"/>
                <a:gd name="T49" fmla="*/ 0 h 81"/>
                <a:gd name="T50" fmla="*/ 0 w 101"/>
                <a:gd name="T51" fmla="*/ 0 h 81"/>
                <a:gd name="T52" fmla="*/ 0 w 101"/>
                <a:gd name="T53" fmla="*/ 0 h 81"/>
                <a:gd name="T54" fmla="*/ 0 w 101"/>
                <a:gd name="T55" fmla="*/ 0 h 81"/>
                <a:gd name="T56" fmla="*/ 0 w 101"/>
                <a:gd name="T57" fmla="*/ 0 h 81"/>
                <a:gd name="T58" fmla="*/ 0 w 101"/>
                <a:gd name="T59" fmla="*/ 0 h 81"/>
                <a:gd name="T60" fmla="*/ 0 w 101"/>
                <a:gd name="T61" fmla="*/ 0 h 81"/>
                <a:gd name="T62" fmla="*/ 0 w 101"/>
                <a:gd name="T63" fmla="*/ 0 h 81"/>
                <a:gd name="T64" fmla="*/ 0 w 101"/>
                <a:gd name="T65" fmla="*/ 0 h 81"/>
                <a:gd name="T66" fmla="*/ 0 w 101"/>
                <a:gd name="T67" fmla="*/ 0 h 81"/>
                <a:gd name="T68" fmla="*/ 0 w 101"/>
                <a:gd name="T69" fmla="*/ 0 h 81"/>
                <a:gd name="T70" fmla="*/ 0 w 101"/>
                <a:gd name="T71" fmla="*/ 0 h 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81"/>
                <a:gd name="T110" fmla="*/ 101 w 101"/>
                <a:gd name="T111" fmla="*/ 81 h 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81">
                  <a:moveTo>
                    <a:pt x="101" y="0"/>
                  </a:moveTo>
                  <a:lnTo>
                    <a:pt x="97" y="8"/>
                  </a:lnTo>
                  <a:lnTo>
                    <a:pt x="94" y="17"/>
                  </a:lnTo>
                  <a:lnTo>
                    <a:pt x="89" y="25"/>
                  </a:lnTo>
                  <a:lnTo>
                    <a:pt x="85" y="34"/>
                  </a:lnTo>
                  <a:lnTo>
                    <a:pt x="83" y="38"/>
                  </a:lnTo>
                  <a:lnTo>
                    <a:pt x="79" y="43"/>
                  </a:lnTo>
                  <a:lnTo>
                    <a:pt x="73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4" y="60"/>
                  </a:lnTo>
                  <a:lnTo>
                    <a:pt x="47" y="63"/>
                  </a:lnTo>
                  <a:lnTo>
                    <a:pt x="39" y="68"/>
                  </a:lnTo>
                  <a:lnTo>
                    <a:pt x="32" y="70"/>
                  </a:lnTo>
                  <a:lnTo>
                    <a:pt x="26" y="75"/>
                  </a:lnTo>
                  <a:lnTo>
                    <a:pt x="19" y="77"/>
                  </a:lnTo>
                  <a:lnTo>
                    <a:pt x="13" y="79"/>
                  </a:lnTo>
                  <a:lnTo>
                    <a:pt x="6" y="80"/>
                  </a:lnTo>
                  <a:lnTo>
                    <a:pt x="0" y="81"/>
                  </a:lnTo>
                  <a:lnTo>
                    <a:pt x="2" y="73"/>
                  </a:lnTo>
                  <a:lnTo>
                    <a:pt x="5" y="66"/>
                  </a:lnTo>
                  <a:lnTo>
                    <a:pt x="8" y="60"/>
                  </a:lnTo>
                  <a:lnTo>
                    <a:pt x="13" y="55"/>
                  </a:lnTo>
                  <a:lnTo>
                    <a:pt x="15" y="49"/>
                  </a:lnTo>
                  <a:lnTo>
                    <a:pt x="21" y="44"/>
                  </a:lnTo>
                  <a:lnTo>
                    <a:pt x="26" y="39"/>
                  </a:lnTo>
                  <a:lnTo>
                    <a:pt x="32" y="36"/>
                  </a:lnTo>
                  <a:lnTo>
                    <a:pt x="38" y="29"/>
                  </a:lnTo>
                  <a:lnTo>
                    <a:pt x="45" y="24"/>
                  </a:lnTo>
                  <a:lnTo>
                    <a:pt x="53" y="18"/>
                  </a:lnTo>
                  <a:lnTo>
                    <a:pt x="62" y="15"/>
                  </a:lnTo>
                  <a:lnTo>
                    <a:pt x="72" y="10"/>
                  </a:lnTo>
                  <a:lnTo>
                    <a:pt x="82" y="7"/>
                  </a:lnTo>
                  <a:lnTo>
                    <a:pt x="91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43" name="Freeform 393"/>
            <p:cNvSpPr>
              <a:spLocks/>
            </p:cNvSpPr>
            <p:nvPr/>
          </p:nvSpPr>
          <p:spPr bwMode="auto">
            <a:xfrm>
              <a:off x="7012" y="3652"/>
              <a:ext cx="13" cy="15"/>
            </a:xfrm>
            <a:custGeom>
              <a:avLst/>
              <a:gdLst>
                <a:gd name="T0" fmla="*/ 0 w 54"/>
                <a:gd name="T1" fmla="*/ 0 h 61"/>
                <a:gd name="T2" fmla="*/ 0 w 54"/>
                <a:gd name="T3" fmla="*/ 0 h 61"/>
                <a:gd name="T4" fmla="*/ 0 w 54"/>
                <a:gd name="T5" fmla="*/ 0 h 61"/>
                <a:gd name="T6" fmla="*/ 0 w 54"/>
                <a:gd name="T7" fmla="*/ 0 h 61"/>
                <a:gd name="T8" fmla="*/ 0 w 54"/>
                <a:gd name="T9" fmla="*/ 0 h 61"/>
                <a:gd name="T10" fmla="*/ 0 w 54"/>
                <a:gd name="T11" fmla="*/ 0 h 61"/>
                <a:gd name="T12" fmla="*/ 0 w 54"/>
                <a:gd name="T13" fmla="*/ 0 h 61"/>
                <a:gd name="T14" fmla="*/ 0 w 54"/>
                <a:gd name="T15" fmla="*/ 0 h 61"/>
                <a:gd name="T16" fmla="*/ 0 w 54"/>
                <a:gd name="T17" fmla="*/ 0 h 61"/>
                <a:gd name="T18" fmla="*/ 0 w 54"/>
                <a:gd name="T19" fmla="*/ 0 h 61"/>
                <a:gd name="T20" fmla="*/ 0 w 54"/>
                <a:gd name="T21" fmla="*/ 0 h 61"/>
                <a:gd name="T22" fmla="*/ 0 w 54"/>
                <a:gd name="T23" fmla="*/ 0 h 61"/>
                <a:gd name="T24" fmla="*/ 0 w 54"/>
                <a:gd name="T25" fmla="*/ 0 h 61"/>
                <a:gd name="T26" fmla="*/ 0 w 54"/>
                <a:gd name="T27" fmla="*/ 0 h 61"/>
                <a:gd name="T28" fmla="*/ 0 w 54"/>
                <a:gd name="T29" fmla="*/ 0 h 61"/>
                <a:gd name="T30" fmla="*/ 0 w 54"/>
                <a:gd name="T31" fmla="*/ 0 h 61"/>
                <a:gd name="T32" fmla="*/ 0 w 54"/>
                <a:gd name="T33" fmla="*/ 0 h 61"/>
                <a:gd name="T34" fmla="*/ 0 w 54"/>
                <a:gd name="T35" fmla="*/ 0 h 61"/>
                <a:gd name="T36" fmla="*/ 0 w 54"/>
                <a:gd name="T37" fmla="*/ 0 h 61"/>
                <a:gd name="T38" fmla="*/ 0 w 54"/>
                <a:gd name="T39" fmla="*/ 0 h 61"/>
                <a:gd name="T40" fmla="*/ 0 w 54"/>
                <a:gd name="T41" fmla="*/ 0 h 61"/>
                <a:gd name="T42" fmla="*/ 0 w 54"/>
                <a:gd name="T43" fmla="*/ 0 h 61"/>
                <a:gd name="T44" fmla="*/ 0 w 54"/>
                <a:gd name="T45" fmla="*/ 0 h 61"/>
                <a:gd name="T46" fmla="*/ 0 w 54"/>
                <a:gd name="T47" fmla="*/ 0 h 61"/>
                <a:gd name="T48" fmla="*/ 0 w 54"/>
                <a:gd name="T49" fmla="*/ 0 h 61"/>
                <a:gd name="T50" fmla="*/ 0 w 54"/>
                <a:gd name="T51" fmla="*/ 0 h 61"/>
                <a:gd name="T52" fmla="*/ 0 w 54"/>
                <a:gd name="T53" fmla="*/ 0 h 61"/>
                <a:gd name="T54" fmla="*/ 0 w 54"/>
                <a:gd name="T55" fmla="*/ 0 h 61"/>
                <a:gd name="T56" fmla="*/ 0 w 54"/>
                <a:gd name="T57" fmla="*/ 0 h 61"/>
                <a:gd name="T58" fmla="*/ 0 w 54"/>
                <a:gd name="T59" fmla="*/ 0 h 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4"/>
                <a:gd name="T91" fmla="*/ 0 h 61"/>
                <a:gd name="T92" fmla="*/ 54 w 54"/>
                <a:gd name="T93" fmla="*/ 61 h 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4" h="61">
                  <a:moveTo>
                    <a:pt x="12" y="0"/>
                  </a:moveTo>
                  <a:lnTo>
                    <a:pt x="18" y="3"/>
                  </a:lnTo>
                  <a:lnTo>
                    <a:pt x="24" y="5"/>
                  </a:lnTo>
                  <a:lnTo>
                    <a:pt x="27" y="9"/>
                  </a:lnTo>
                  <a:lnTo>
                    <a:pt x="32" y="13"/>
                  </a:lnTo>
                  <a:lnTo>
                    <a:pt x="35" y="19"/>
                  </a:lnTo>
                  <a:lnTo>
                    <a:pt x="41" y="24"/>
                  </a:lnTo>
                  <a:lnTo>
                    <a:pt x="47" y="29"/>
                  </a:lnTo>
                  <a:lnTo>
                    <a:pt x="54" y="34"/>
                  </a:lnTo>
                  <a:lnTo>
                    <a:pt x="44" y="34"/>
                  </a:lnTo>
                  <a:lnTo>
                    <a:pt x="37" y="36"/>
                  </a:lnTo>
                  <a:lnTo>
                    <a:pt x="31" y="42"/>
                  </a:lnTo>
                  <a:lnTo>
                    <a:pt x="25" y="47"/>
                  </a:lnTo>
                  <a:lnTo>
                    <a:pt x="21" y="52"/>
                  </a:lnTo>
                  <a:lnTo>
                    <a:pt x="17" y="57"/>
                  </a:lnTo>
                  <a:lnTo>
                    <a:pt x="12" y="59"/>
                  </a:lnTo>
                  <a:lnTo>
                    <a:pt x="6" y="61"/>
                  </a:lnTo>
                  <a:lnTo>
                    <a:pt x="6" y="54"/>
                  </a:lnTo>
                  <a:lnTo>
                    <a:pt x="5" y="48"/>
                  </a:lnTo>
                  <a:lnTo>
                    <a:pt x="5" y="43"/>
                  </a:lnTo>
                  <a:lnTo>
                    <a:pt x="8" y="37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3" y="17"/>
                  </a:lnTo>
                  <a:lnTo>
                    <a:pt x="3" y="11"/>
                  </a:lnTo>
                  <a:lnTo>
                    <a:pt x="5" y="7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44" name="Freeform 394"/>
            <p:cNvSpPr>
              <a:spLocks/>
            </p:cNvSpPr>
            <p:nvPr/>
          </p:nvSpPr>
          <p:spPr bwMode="auto">
            <a:xfrm>
              <a:off x="6739" y="3655"/>
              <a:ext cx="10" cy="12"/>
            </a:xfrm>
            <a:custGeom>
              <a:avLst/>
              <a:gdLst>
                <a:gd name="T0" fmla="*/ 0 w 40"/>
                <a:gd name="T1" fmla="*/ 0 h 50"/>
                <a:gd name="T2" fmla="*/ 0 w 40"/>
                <a:gd name="T3" fmla="*/ 0 h 50"/>
                <a:gd name="T4" fmla="*/ 0 w 40"/>
                <a:gd name="T5" fmla="*/ 0 h 50"/>
                <a:gd name="T6" fmla="*/ 0 w 40"/>
                <a:gd name="T7" fmla="*/ 0 h 50"/>
                <a:gd name="T8" fmla="*/ 0 w 40"/>
                <a:gd name="T9" fmla="*/ 0 h 50"/>
                <a:gd name="T10" fmla="*/ 0 w 40"/>
                <a:gd name="T11" fmla="*/ 0 h 50"/>
                <a:gd name="T12" fmla="*/ 0 w 40"/>
                <a:gd name="T13" fmla="*/ 0 h 50"/>
                <a:gd name="T14" fmla="*/ 0 w 40"/>
                <a:gd name="T15" fmla="*/ 0 h 50"/>
                <a:gd name="T16" fmla="*/ 0 w 40"/>
                <a:gd name="T17" fmla="*/ 0 h 50"/>
                <a:gd name="T18" fmla="*/ 0 w 40"/>
                <a:gd name="T19" fmla="*/ 0 h 50"/>
                <a:gd name="T20" fmla="*/ 0 w 40"/>
                <a:gd name="T21" fmla="*/ 0 h 50"/>
                <a:gd name="T22" fmla="*/ 0 w 40"/>
                <a:gd name="T23" fmla="*/ 0 h 50"/>
                <a:gd name="T24" fmla="*/ 0 w 40"/>
                <a:gd name="T25" fmla="*/ 0 h 50"/>
                <a:gd name="T26" fmla="*/ 0 w 40"/>
                <a:gd name="T27" fmla="*/ 0 h 50"/>
                <a:gd name="T28" fmla="*/ 0 w 40"/>
                <a:gd name="T29" fmla="*/ 0 h 50"/>
                <a:gd name="T30" fmla="*/ 0 w 40"/>
                <a:gd name="T31" fmla="*/ 0 h 50"/>
                <a:gd name="T32" fmla="*/ 0 w 40"/>
                <a:gd name="T33" fmla="*/ 0 h 50"/>
                <a:gd name="T34" fmla="*/ 0 w 40"/>
                <a:gd name="T35" fmla="*/ 0 h 50"/>
                <a:gd name="T36" fmla="*/ 0 w 40"/>
                <a:gd name="T37" fmla="*/ 0 h 50"/>
                <a:gd name="T38" fmla="*/ 0 w 40"/>
                <a:gd name="T39" fmla="*/ 0 h 50"/>
                <a:gd name="T40" fmla="*/ 0 w 40"/>
                <a:gd name="T41" fmla="*/ 0 h 50"/>
                <a:gd name="T42" fmla="*/ 0 w 40"/>
                <a:gd name="T43" fmla="*/ 0 h 50"/>
                <a:gd name="T44" fmla="*/ 0 w 40"/>
                <a:gd name="T45" fmla="*/ 0 h 50"/>
                <a:gd name="T46" fmla="*/ 0 w 40"/>
                <a:gd name="T47" fmla="*/ 0 h 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"/>
                <a:gd name="T73" fmla="*/ 0 h 50"/>
                <a:gd name="T74" fmla="*/ 40 w 40"/>
                <a:gd name="T75" fmla="*/ 50 h 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" h="50">
                  <a:moveTo>
                    <a:pt x="27" y="0"/>
                  </a:moveTo>
                  <a:lnTo>
                    <a:pt x="32" y="1"/>
                  </a:lnTo>
                  <a:lnTo>
                    <a:pt x="36" y="5"/>
                  </a:lnTo>
                  <a:lnTo>
                    <a:pt x="38" y="7"/>
                  </a:lnTo>
                  <a:lnTo>
                    <a:pt x="40" y="10"/>
                  </a:lnTo>
                  <a:lnTo>
                    <a:pt x="39" y="14"/>
                  </a:lnTo>
                  <a:lnTo>
                    <a:pt x="36" y="21"/>
                  </a:lnTo>
                  <a:lnTo>
                    <a:pt x="33" y="25"/>
                  </a:lnTo>
                  <a:lnTo>
                    <a:pt x="30" y="32"/>
                  </a:lnTo>
                  <a:lnTo>
                    <a:pt x="29" y="38"/>
                  </a:lnTo>
                  <a:lnTo>
                    <a:pt x="34" y="47"/>
                  </a:lnTo>
                  <a:lnTo>
                    <a:pt x="24" y="49"/>
                  </a:lnTo>
                  <a:lnTo>
                    <a:pt x="16" y="50"/>
                  </a:lnTo>
                  <a:lnTo>
                    <a:pt x="9" y="49"/>
                  </a:lnTo>
                  <a:lnTo>
                    <a:pt x="2" y="49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2" y="27"/>
                  </a:lnTo>
                  <a:lnTo>
                    <a:pt x="6" y="22"/>
                  </a:lnTo>
                  <a:lnTo>
                    <a:pt x="10" y="15"/>
                  </a:lnTo>
                  <a:lnTo>
                    <a:pt x="15" y="10"/>
                  </a:lnTo>
                  <a:lnTo>
                    <a:pt x="21" y="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45" name="Freeform 395"/>
            <p:cNvSpPr>
              <a:spLocks/>
            </p:cNvSpPr>
            <p:nvPr/>
          </p:nvSpPr>
          <p:spPr bwMode="auto">
            <a:xfrm>
              <a:off x="6990" y="3656"/>
              <a:ext cx="17" cy="14"/>
            </a:xfrm>
            <a:custGeom>
              <a:avLst/>
              <a:gdLst>
                <a:gd name="T0" fmla="*/ 0 w 68"/>
                <a:gd name="T1" fmla="*/ 0 h 57"/>
                <a:gd name="T2" fmla="*/ 0 w 68"/>
                <a:gd name="T3" fmla="*/ 0 h 57"/>
                <a:gd name="T4" fmla="*/ 0 w 68"/>
                <a:gd name="T5" fmla="*/ 0 h 57"/>
                <a:gd name="T6" fmla="*/ 0 w 68"/>
                <a:gd name="T7" fmla="*/ 0 h 57"/>
                <a:gd name="T8" fmla="*/ 0 w 68"/>
                <a:gd name="T9" fmla="*/ 0 h 57"/>
                <a:gd name="T10" fmla="*/ 0 w 68"/>
                <a:gd name="T11" fmla="*/ 0 h 57"/>
                <a:gd name="T12" fmla="*/ 0 w 68"/>
                <a:gd name="T13" fmla="*/ 0 h 57"/>
                <a:gd name="T14" fmla="*/ 0 w 68"/>
                <a:gd name="T15" fmla="*/ 0 h 57"/>
                <a:gd name="T16" fmla="*/ 0 w 68"/>
                <a:gd name="T17" fmla="*/ 0 h 57"/>
                <a:gd name="T18" fmla="*/ 0 w 68"/>
                <a:gd name="T19" fmla="*/ 0 h 57"/>
                <a:gd name="T20" fmla="*/ 0 w 68"/>
                <a:gd name="T21" fmla="*/ 0 h 57"/>
                <a:gd name="T22" fmla="*/ 0 w 68"/>
                <a:gd name="T23" fmla="*/ 0 h 57"/>
                <a:gd name="T24" fmla="*/ 0 w 68"/>
                <a:gd name="T25" fmla="*/ 0 h 57"/>
                <a:gd name="T26" fmla="*/ 0 w 68"/>
                <a:gd name="T27" fmla="*/ 0 h 57"/>
                <a:gd name="T28" fmla="*/ 0 w 68"/>
                <a:gd name="T29" fmla="*/ 0 h 57"/>
                <a:gd name="T30" fmla="*/ 0 w 68"/>
                <a:gd name="T31" fmla="*/ 0 h 57"/>
                <a:gd name="T32" fmla="*/ 0 w 68"/>
                <a:gd name="T33" fmla="*/ 0 h 57"/>
                <a:gd name="T34" fmla="*/ 0 w 68"/>
                <a:gd name="T35" fmla="*/ 0 h 57"/>
                <a:gd name="T36" fmla="*/ 0 w 68"/>
                <a:gd name="T37" fmla="*/ 0 h 57"/>
                <a:gd name="T38" fmla="*/ 0 w 68"/>
                <a:gd name="T39" fmla="*/ 0 h 57"/>
                <a:gd name="T40" fmla="*/ 0 w 68"/>
                <a:gd name="T41" fmla="*/ 0 h 57"/>
                <a:gd name="T42" fmla="*/ 0 w 68"/>
                <a:gd name="T43" fmla="*/ 0 h 57"/>
                <a:gd name="T44" fmla="*/ 0 w 68"/>
                <a:gd name="T45" fmla="*/ 0 h 57"/>
                <a:gd name="T46" fmla="*/ 0 w 68"/>
                <a:gd name="T47" fmla="*/ 0 h 57"/>
                <a:gd name="T48" fmla="*/ 0 w 68"/>
                <a:gd name="T49" fmla="*/ 0 h 57"/>
                <a:gd name="T50" fmla="*/ 0 w 68"/>
                <a:gd name="T51" fmla="*/ 0 h 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57"/>
                <a:gd name="T80" fmla="*/ 68 w 68"/>
                <a:gd name="T81" fmla="*/ 57 h 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57">
                  <a:moveTo>
                    <a:pt x="42" y="0"/>
                  </a:moveTo>
                  <a:lnTo>
                    <a:pt x="44" y="3"/>
                  </a:lnTo>
                  <a:lnTo>
                    <a:pt x="51" y="7"/>
                  </a:lnTo>
                  <a:lnTo>
                    <a:pt x="55" y="10"/>
                  </a:lnTo>
                  <a:lnTo>
                    <a:pt x="61" y="16"/>
                  </a:lnTo>
                  <a:lnTo>
                    <a:pt x="65" y="19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7" y="37"/>
                  </a:lnTo>
                  <a:lnTo>
                    <a:pt x="59" y="38"/>
                  </a:lnTo>
                  <a:lnTo>
                    <a:pt x="50" y="40"/>
                  </a:lnTo>
                  <a:lnTo>
                    <a:pt x="41" y="40"/>
                  </a:lnTo>
                  <a:lnTo>
                    <a:pt x="31" y="41"/>
                  </a:lnTo>
                  <a:lnTo>
                    <a:pt x="20" y="42"/>
                  </a:lnTo>
                  <a:lnTo>
                    <a:pt x="14" y="46"/>
                  </a:lnTo>
                  <a:lnTo>
                    <a:pt x="8" y="50"/>
                  </a:lnTo>
                  <a:lnTo>
                    <a:pt x="4" y="57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3"/>
                  </a:lnTo>
                  <a:lnTo>
                    <a:pt x="12" y="22"/>
                  </a:lnTo>
                  <a:lnTo>
                    <a:pt x="21" y="14"/>
                  </a:lnTo>
                  <a:lnTo>
                    <a:pt x="31" y="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46" name="Freeform 396"/>
            <p:cNvSpPr>
              <a:spLocks/>
            </p:cNvSpPr>
            <p:nvPr/>
          </p:nvSpPr>
          <p:spPr bwMode="auto">
            <a:xfrm>
              <a:off x="6834" y="3658"/>
              <a:ext cx="23" cy="11"/>
            </a:xfrm>
            <a:custGeom>
              <a:avLst/>
              <a:gdLst>
                <a:gd name="T0" fmla="*/ 0 w 91"/>
                <a:gd name="T1" fmla="*/ 0 h 45"/>
                <a:gd name="T2" fmla="*/ 0 w 91"/>
                <a:gd name="T3" fmla="*/ 0 h 45"/>
                <a:gd name="T4" fmla="*/ 0 w 91"/>
                <a:gd name="T5" fmla="*/ 0 h 45"/>
                <a:gd name="T6" fmla="*/ 0 w 91"/>
                <a:gd name="T7" fmla="*/ 0 h 45"/>
                <a:gd name="T8" fmla="*/ 0 w 91"/>
                <a:gd name="T9" fmla="*/ 0 h 45"/>
                <a:gd name="T10" fmla="*/ 0 w 91"/>
                <a:gd name="T11" fmla="*/ 0 h 45"/>
                <a:gd name="T12" fmla="*/ 0 w 91"/>
                <a:gd name="T13" fmla="*/ 0 h 45"/>
                <a:gd name="T14" fmla="*/ 0 w 91"/>
                <a:gd name="T15" fmla="*/ 0 h 45"/>
                <a:gd name="T16" fmla="*/ 0 w 91"/>
                <a:gd name="T17" fmla="*/ 0 h 45"/>
                <a:gd name="T18" fmla="*/ 0 w 91"/>
                <a:gd name="T19" fmla="*/ 0 h 45"/>
                <a:gd name="T20" fmla="*/ 0 w 91"/>
                <a:gd name="T21" fmla="*/ 0 h 45"/>
                <a:gd name="T22" fmla="*/ 0 w 91"/>
                <a:gd name="T23" fmla="*/ 0 h 45"/>
                <a:gd name="T24" fmla="*/ 0 w 91"/>
                <a:gd name="T25" fmla="*/ 0 h 45"/>
                <a:gd name="T26" fmla="*/ 0 w 91"/>
                <a:gd name="T27" fmla="*/ 0 h 45"/>
                <a:gd name="T28" fmla="*/ 0 w 91"/>
                <a:gd name="T29" fmla="*/ 0 h 45"/>
                <a:gd name="T30" fmla="*/ 0 w 91"/>
                <a:gd name="T31" fmla="*/ 0 h 45"/>
                <a:gd name="T32" fmla="*/ 0 w 91"/>
                <a:gd name="T33" fmla="*/ 0 h 45"/>
                <a:gd name="T34" fmla="*/ 0 w 91"/>
                <a:gd name="T35" fmla="*/ 0 h 45"/>
                <a:gd name="T36" fmla="*/ 0 w 91"/>
                <a:gd name="T37" fmla="*/ 0 h 45"/>
                <a:gd name="T38" fmla="*/ 0 w 91"/>
                <a:gd name="T39" fmla="*/ 0 h 45"/>
                <a:gd name="T40" fmla="*/ 0 w 91"/>
                <a:gd name="T41" fmla="*/ 0 h 45"/>
                <a:gd name="T42" fmla="*/ 0 w 91"/>
                <a:gd name="T43" fmla="*/ 0 h 45"/>
                <a:gd name="T44" fmla="*/ 0 w 91"/>
                <a:gd name="T45" fmla="*/ 0 h 45"/>
                <a:gd name="T46" fmla="*/ 0 w 91"/>
                <a:gd name="T47" fmla="*/ 0 h 45"/>
                <a:gd name="T48" fmla="*/ 0 w 91"/>
                <a:gd name="T49" fmla="*/ 0 h 45"/>
                <a:gd name="T50" fmla="*/ 0 w 91"/>
                <a:gd name="T51" fmla="*/ 0 h 45"/>
                <a:gd name="T52" fmla="*/ 0 w 91"/>
                <a:gd name="T53" fmla="*/ 0 h 45"/>
                <a:gd name="T54" fmla="*/ 0 w 91"/>
                <a:gd name="T55" fmla="*/ 0 h 45"/>
                <a:gd name="T56" fmla="*/ 0 w 91"/>
                <a:gd name="T57" fmla="*/ 0 h 45"/>
                <a:gd name="T58" fmla="*/ 0 w 91"/>
                <a:gd name="T59" fmla="*/ 0 h 45"/>
                <a:gd name="T60" fmla="*/ 0 w 91"/>
                <a:gd name="T61" fmla="*/ 0 h 45"/>
                <a:gd name="T62" fmla="*/ 0 w 91"/>
                <a:gd name="T63" fmla="*/ 0 h 45"/>
                <a:gd name="T64" fmla="*/ 0 w 91"/>
                <a:gd name="T65" fmla="*/ 0 h 45"/>
                <a:gd name="T66" fmla="*/ 0 w 91"/>
                <a:gd name="T67" fmla="*/ 0 h 45"/>
                <a:gd name="T68" fmla="*/ 0 w 91"/>
                <a:gd name="T69" fmla="*/ 0 h 45"/>
                <a:gd name="T70" fmla="*/ 0 w 91"/>
                <a:gd name="T71" fmla="*/ 0 h 45"/>
                <a:gd name="T72" fmla="*/ 0 w 91"/>
                <a:gd name="T73" fmla="*/ 0 h 45"/>
                <a:gd name="T74" fmla="*/ 0 w 91"/>
                <a:gd name="T75" fmla="*/ 0 h 45"/>
                <a:gd name="T76" fmla="*/ 0 w 91"/>
                <a:gd name="T77" fmla="*/ 0 h 45"/>
                <a:gd name="T78" fmla="*/ 0 w 91"/>
                <a:gd name="T79" fmla="*/ 0 h 4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1"/>
                <a:gd name="T121" fmla="*/ 0 h 45"/>
                <a:gd name="T122" fmla="*/ 91 w 91"/>
                <a:gd name="T123" fmla="*/ 45 h 4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1" h="45">
                  <a:moveTo>
                    <a:pt x="67" y="0"/>
                  </a:moveTo>
                  <a:lnTo>
                    <a:pt x="73" y="1"/>
                  </a:lnTo>
                  <a:lnTo>
                    <a:pt x="79" y="5"/>
                  </a:lnTo>
                  <a:lnTo>
                    <a:pt x="83" y="8"/>
                  </a:lnTo>
                  <a:lnTo>
                    <a:pt x="86" y="10"/>
                  </a:lnTo>
                  <a:lnTo>
                    <a:pt x="90" y="18"/>
                  </a:lnTo>
                  <a:lnTo>
                    <a:pt x="91" y="25"/>
                  </a:lnTo>
                  <a:lnTo>
                    <a:pt x="86" y="33"/>
                  </a:lnTo>
                  <a:lnTo>
                    <a:pt x="82" y="38"/>
                  </a:lnTo>
                  <a:lnTo>
                    <a:pt x="73" y="40"/>
                  </a:lnTo>
                  <a:lnTo>
                    <a:pt x="65" y="37"/>
                  </a:lnTo>
                  <a:lnTo>
                    <a:pt x="62" y="33"/>
                  </a:lnTo>
                  <a:lnTo>
                    <a:pt x="59" y="29"/>
                  </a:lnTo>
                  <a:lnTo>
                    <a:pt x="55" y="23"/>
                  </a:lnTo>
                  <a:lnTo>
                    <a:pt x="54" y="18"/>
                  </a:lnTo>
                  <a:lnTo>
                    <a:pt x="49" y="21"/>
                  </a:lnTo>
                  <a:lnTo>
                    <a:pt x="42" y="27"/>
                  </a:lnTo>
                  <a:lnTo>
                    <a:pt x="33" y="32"/>
                  </a:lnTo>
                  <a:lnTo>
                    <a:pt x="26" y="37"/>
                  </a:lnTo>
                  <a:lnTo>
                    <a:pt x="19" y="39"/>
                  </a:lnTo>
                  <a:lnTo>
                    <a:pt x="14" y="42"/>
                  </a:lnTo>
                  <a:lnTo>
                    <a:pt x="8" y="43"/>
                  </a:lnTo>
                  <a:lnTo>
                    <a:pt x="5" y="45"/>
                  </a:lnTo>
                  <a:lnTo>
                    <a:pt x="1" y="43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2" y="33"/>
                  </a:lnTo>
                  <a:lnTo>
                    <a:pt x="5" y="28"/>
                  </a:lnTo>
                  <a:lnTo>
                    <a:pt x="9" y="23"/>
                  </a:lnTo>
                  <a:lnTo>
                    <a:pt x="12" y="18"/>
                  </a:lnTo>
                  <a:lnTo>
                    <a:pt x="15" y="13"/>
                  </a:lnTo>
                  <a:lnTo>
                    <a:pt x="18" y="10"/>
                  </a:lnTo>
                  <a:lnTo>
                    <a:pt x="23" y="9"/>
                  </a:lnTo>
                  <a:lnTo>
                    <a:pt x="29" y="7"/>
                  </a:lnTo>
                  <a:lnTo>
                    <a:pt x="38" y="7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0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47" name="Freeform 397"/>
            <p:cNvSpPr>
              <a:spLocks/>
            </p:cNvSpPr>
            <p:nvPr/>
          </p:nvSpPr>
          <p:spPr bwMode="auto">
            <a:xfrm>
              <a:off x="6802" y="3660"/>
              <a:ext cx="23" cy="19"/>
            </a:xfrm>
            <a:custGeom>
              <a:avLst/>
              <a:gdLst>
                <a:gd name="T0" fmla="*/ 0 w 94"/>
                <a:gd name="T1" fmla="*/ 0 h 77"/>
                <a:gd name="T2" fmla="*/ 0 w 94"/>
                <a:gd name="T3" fmla="*/ 0 h 77"/>
                <a:gd name="T4" fmla="*/ 0 w 94"/>
                <a:gd name="T5" fmla="*/ 0 h 77"/>
                <a:gd name="T6" fmla="*/ 0 w 94"/>
                <a:gd name="T7" fmla="*/ 0 h 77"/>
                <a:gd name="T8" fmla="*/ 0 w 94"/>
                <a:gd name="T9" fmla="*/ 0 h 77"/>
                <a:gd name="T10" fmla="*/ 0 w 94"/>
                <a:gd name="T11" fmla="*/ 0 h 77"/>
                <a:gd name="T12" fmla="*/ 0 w 94"/>
                <a:gd name="T13" fmla="*/ 0 h 77"/>
                <a:gd name="T14" fmla="*/ 0 w 94"/>
                <a:gd name="T15" fmla="*/ 0 h 77"/>
                <a:gd name="T16" fmla="*/ 0 w 94"/>
                <a:gd name="T17" fmla="*/ 0 h 77"/>
                <a:gd name="T18" fmla="*/ 0 w 94"/>
                <a:gd name="T19" fmla="*/ 0 h 77"/>
                <a:gd name="T20" fmla="*/ 0 w 94"/>
                <a:gd name="T21" fmla="*/ 0 h 77"/>
                <a:gd name="T22" fmla="*/ 0 w 94"/>
                <a:gd name="T23" fmla="*/ 0 h 77"/>
                <a:gd name="T24" fmla="*/ 0 w 94"/>
                <a:gd name="T25" fmla="*/ 0 h 77"/>
                <a:gd name="T26" fmla="*/ 0 w 94"/>
                <a:gd name="T27" fmla="*/ 0 h 77"/>
                <a:gd name="T28" fmla="*/ 0 w 94"/>
                <a:gd name="T29" fmla="*/ 0 h 77"/>
                <a:gd name="T30" fmla="*/ 0 w 94"/>
                <a:gd name="T31" fmla="*/ 0 h 77"/>
                <a:gd name="T32" fmla="*/ 0 w 94"/>
                <a:gd name="T33" fmla="*/ 0 h 77"/>
                <a:gd name="T34" fmla="*/ 0 w 94"/>
                <a:gd name="T35" fmla="*/ 0 h 77"/>
                <a:gd name="T36" fmla="*/ 0 w 94"/>
                <a:gd name="T37" fmla="*/ 0 h 77"/>
                <a:gd name="T38" fmla="*/ 0 w 94"/>
                <a:gd name="T39" fmla="*/ 0 h 77"/>
                <a:gd name="T40" fmla="*/ 0 w 94"/>
                <a:gd name="T41" fmla="*/ 0 h 77"/>
                <a:gd name="T42" fmla="*/ 0 w 94"/>
                <a:gd name="T43" fmla="*/ 0 h 77"/>
                <a:gd name="T44" fmla="*/ 0 w 94"/>
                <a:gd name="T45" fmla="*/ 0 h 77"/>
                <a:gd name="T46" fmla="*/ 0 w 94"/>
                <a:gd name="T47" fmla="*/ 0 h 77"/>
                <a:gd name="T48" fmla="*/ 0 w 94"/>
                <a:gd name="T49" fmla="*/ 0 h 77"/>
                <a:gd name="T50" fmla="*/ 0 w 94"/>
                <a:gd name="T51" fmla="*/ 0 h 77"/>
                <a:gd name="T52" fmla="*/ 0 w 94"/>
                <a:gd name="T53" fmla="*/ 0 h 77"/>
                <a:gd name="T54" fmla="*/ 0 w 94"/>
                <a:gd name="T55" fmla="*/ 0 h 77"/>
                <a:gd name="T56" fmla="*/ 0 w 94"/>
                <a:gd name="T57" fmla="*/ 0 h 77"/>
                <a:gd name="T58" fmla="*/ 0 w 94"/>
                <a:gd name="T59" fmla="*/ 0 h 77"/>
                <a:gd name="T60" fmla="*/ 0 w 94"/>
                <a:gd name="T61" fmla="*/ 0 h 77"/>
                <a:gd name="T62" fmla="*/ 0 w 94"/>
                <a:gd name="T63" fmla="*/ 0 h 77"/>
                <a:gd name="T64" fmla="*/ 0 w 94"/>
                <a:gd name="T65" fmla="*/ 0 h 77"/>
                <a:gd name="T66" fmla="*/ 0 w 94"/>
                <a:gd name="T67" fmla="*/ 0 h 77"/>
                <a:gd name="T68" fmla="*/ 0 w 94"/>
                <a:gd name="T69" fmla="*/ 0 h 77"/>
                <a:gd name="T70" fmla="*/ 0 w 94"/>
                <a:gd name="T71" fmla="*/ 0 h 77"/>
                <a:gd name="T72" fmla="*/ 0 w 94"/>
                <a:gd name="T73" fmla="*/ 0 h 77"/>
                <a:gd name="T74" fmla="*/ 0 w 94"/>
                <a:gd name="T75" fmla="*/ 0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4"/>
                <a:gd name="T115" fmla="*/ 0 h 77"/>
                <a:gd name="T116" fmla="*/ 94 w 94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4" h="77">
                  <a:moveTo>
                    <a:pt x="59" y="1"/>
                  </a:moveTo>
                  <a:lnTo>
                    <a:pt x="64" y="0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5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8"/>
                  </a:lnTo>
                  <a:lnTo>
                    <a:pt x="94" y="25"/>
                  </a:lnTo>
                  <a:lnTo>
                    <a:pt x="86" y="28"/>
                  </a:lnTo>
                  <a:lnTo>
                    <a:pt x="78" y="31"/>
                  </a:lnTo>
                  <a:lnTo>
                    <a:pt x="70" y="32"/>
                  </a:lnTo>
                  <a:lnTo>
                    <a:pt x="63" y="36"/>
                  </a:lnTo>
                  <a:lnTo>
                    <a:pt x="54" y="38"/>
                  </a:lnTo>
                  <a:lnTo>
                    <a:pt x="47" y="40"/>
                  </a:lnTo>
                  <a:lnTo>
                    <a:pt x="40" y="43"/>
                  </a:lnTo>
                  <a:lnTo>
                    <a:pt x="33" y="46"/>
                  </a:lnTo>
                  <a:lnTo>
                    <a:pt x="24" y="52"/>
                  </a:lnTo>
                  <a:lnTo>
                    <a:pt x="17" y="58"/>
                  </a:lnTo>
                  <a:lnTo>
                    <a:pt x="12" y="62"/>
                  </a:lnTo>
                  <a:lnTo>
                    <a:pt x="8" y="66"/>
                  </a:lnTo>
                  <a:lnTo>
                    <a:pt x="6" y="71"/>
                  </a:lnTo>
                  <a:lnTo>
                    <a:pt x="2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0" y="60"/>
                  </a:lnTo>
                  <a:lnTo>
                    <a:pt x="2" y="56"/>
                  </a:lnTo>
                  <a:lnTo>
                    <a:pt x="6" y="48"/>
                  </a:lnTo>
                  <a:lnTo>
                    <a:pt x="13" y="39"/>
                  </a:lnTo>
                  <a:lnTo>
                    <a:pt x="17" y="32"/>
                  </a:lnTo>
                  <a:lnTo>
                    <a:pt x="22" y="27"/>
                  </a:lnTo>
                  <a:lnTo>
                    <a:pt x="27" y="22"/>
                  </a:lnTo>
                  <a:lnTo>
                    <a:pt x="33" y="17"/>
                  </a:lnTo>
                  <a:lnTo>
                    <a:pt x="40" y="12"/>
                  </a:lnTo>
                  <a:lnTo>
                    <a:pt x="46" y="9"/>
                  </a:lnTo>
                  <a:lnTo>
                    <a:pt x="52" y="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48" name="Freeform 398"/>
            <p:cNvSpPr>
              <a:spLocks/>
            </p:cNvSpPr>
            <p:nvPr/>
          </p:nvSpPr>
          <p:spPr bwMode="auto">
            <a:xfrm>
              <a:off x="7085" y="3663"/>
              <a:ext cx="15" cy="13"/>
            </a:xfrm>
            <a:custGeom>
              <a:avLst/>
              <a:gdLst>
                <a:gd name="T0" fmla="*/ 0 w 62"/>
                <a:gd name="T1" fmla="*/ 0 h 50"/>
                <a:gd name="T2" fmla="*/ 0 w 62"/>
                <a:gd name="T3" fmla="*/ 0 h 50"/>
                <a:gd name="T4" fmla="*/ 0 w 62"/>
                <a:gd name="T5" fmla="*/ 0 h 50"/>
                <a:gd name="T6" fmla="*/ 0 w 62"/>
                <a:gd name="T7" fmla="*/ 0 h 50"/>
                <a:gd name="T8" fmla="*/ 0 w 62"/>
                <a:gd name="T9" fmla="*/ 0 h 50"/>
                <a:gd name="T10" fmla="*/ 0 w 62"/>
                <a:gd name="T11" fmla="*/ 0 h 50"/>
                <a:gd name="T12" fmla="*/ 0 w 62"/>
                <a:gd name="T13" fmla="*/ 0 h 50"/>
                <a:gd name="T14" fmla="*/ 0 w 62"/>
                <a:gd name="T15" fmla="*/ 0 h 50"/>
                <a:gd name="T16" fmla="*/ 0 w 62"/>
                <a:gd name="T17" fmla="*/ 0 h 50"/>
                <a:gd name="T18" fmla="*/ 0 w 62"/>
                <a:gd name="T19" fmla="*/ 0 h 50"/>
                <a:gd name="T20" fmla="*/ 0 w 62"/>
                <a:gd name="T21" fmla="*/ 0 h 50"/>
                <a:gd name="T22" fmla="*/ 0 w 62"/>
                <a:gd name="T23" fmla="*/ 0 h 50"/>
                <a:gd name="T24" fmla="*/ 0 w 62"/>
                <a:gd name="T25" fmla="*/ 0 h 50"/>
                <a:gd name="T26" fmla="*/ 0 w 62"/>
                <a:gd name="T27" fmla="*/ 0 h 50"/>
                <a:gd name="T28" fmla="*/ 0 w 62"/>
                <a:gd name="T29" fmla="*/ 0 h 50"/>
                <a:gd name="T30" fmla="*/ 0 w 62"/>
                <a:gd name="T31" fmla="*/ 0 h 50"/>
                <a:gd name="T32" fmla="*/ 0 w 62"/>
                <a:gd name="T33" fmla="*/ 0 h 50"/>
                <a:gd name="T34" fmla="*/ 0 w 62"/>
                <a:gd name="T35" fmla="*/ 0 h 50"/>
                <a:gd name="T36" fmla="*/ 0 w 62"/>
                <a:gd name="T37" fmla="*/ 0 h 50"/>
                <a:gd name="T38" fmla="*/ 0 w 62"/>
                <a:gd name="T39" fmla="*/ 0 h 50"/>
                <a:gd name="T40" fmla="*/ 0 w 62"/>
                <a:gd name="T41" fmla="*/ 0 h 50"/>
                <a:gd name="T42" fmla="*/ 0 w 62"/>
                <a:gd name="T43" fmla="*/ 0 h 50"/>
                <a:gd name="T44" fmla="*/ 0 w 62"/>
                <a:gd name="T45" fmla="*/ 0 h 50"/>
                <a:gd name="T46" fmla="*/ 0 w 62"/>
                <a:gd name="T47" fmla="*/ 0 h 50"/>
                <a:gd name="T48" fmla="*/ 0 w 62"/>
                <a:gd name="T49" fmla="*/ 0 h 50"/>
                <a:gd name="T50" fmla="*/ 0 w 62"/>
                <a:gd name="T51" fmla="*/ 0 h 50"/>
                <a:gd name="T52" fmla="*/ 0 w 62"/>
                <a:gd name="T53" fmla="*/ 0 h 50"/>
                <a:gd name="T54" fmla="*/ 0 w 62"/>
                <a:gd name="T55" fmla="*/ 0 h 5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2"/>
                <a:gd name="T85" fmla="*/ 0 h 50"/>
                <a:gd name="T86" fmla="*/ 62 w 62"/>
                <a:gd name="T87" fmla="*/ 50 h 5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2" h="50">
                  <a:moveTo>
                    <a:pt x="34" y="0"/>
                  </a:moveTo>
                  <a:lnTo>
                    <a:pt x="39" y="0"/>
                  </a:lnTo>
                  <a:lnTo>
                    <a:pt x="44" y="3"/>
                  </a:lnTo>
                  <a:lnTo>
                    <a:pt x="46" y="7"/>
                  </a:lnTo>
                  <a:lnTo>
                    <a:pt x="48" y="13"/>
                  </a:lnTo>
                  <a:lnTo>
                    <a:pt x="50" y="19"/>
                  </a:lnTo>
                  <a:lnTo>
                    <a:pt x="53" y="25"/>
                  </a:lnTo>
                  <a:lnTo>
                    <a:pt x="57" y="30"/>
                  </a:lnTo>
                  <a:lnTo>
                    <a:pt x="62" y="36"/>
                  </a:lnTo>
                  <a:lnTo>
                    <a:pt x="56" y="35"/>
                  </a:lnTo>
                  <a:lnTo>
                    <a:pt x="50" y="35"/>
                  </a:lnTo>
                  <a:lnTo>
                    <a:pt x="44" y="33"/>
                  </a:lnTo>
                  <a:lnTo>
                    <a:pt x="36" y="35"/>
                  </a:lnTo>
                  <a:lnTo>
                    <a:pt x="30" y="35"/>
                  </a:lnTo>
                  <a:lnTo>
                    <a:pt x="24" y="39"/>
                  </a:lnTo>
                  <a:lnTo>
                    <a:pt x="21" y="42"/>
                  </a:lnTo>
                  <a:lnTo>
                    <a:pt x="18" y="50"/>
                  </a:lnTo>
                  <a:lnTo>
                    <a:pt x="12" y="46"/>
                  </a:lnTo>
                  <a:lnTo>
                    <a:pt x="11" y="41"/>
                  </a:lnTo>
                  <a:lnTo>
                    <a:pt x="13" y="37"/>
                  </a:lnTo>
                  <a:lnTo>
                    <a:pt x="16" y="31"/>
                  </a:lnTo>
                  <a:lnTo>
                    <a:pt x="9" y="29"/>
                  </a:lnTo>
                  <a:lnTo>
                    <a:pt x="0" y="30"/>
                  </a:lnTo>
                  <a:lnTo>
                    <a:pt x="7" y="22"/>
                  </a:lnTo>
                  <a:lnTo>
                    <a:pt x="15" y="14"/>
                  </a:lnTo>
                  <a:lnTo>
                    <a:pt x="23" y="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49" name="Freeform 399"/>
            <p:cNvSpPr>
              <a:spLocks/>
            </p:cNvSpPr>
            <p:nvPr/>
          </p:nvSpPr>
          <p:spPr bwMode="auto">
            <a:xfrm>
              <a:off x="6917" y="3666"/>
              <a:ext cx="16" cy="15"/>
            </a:xfrm>
            <a:custGeom>
              <a:avLst/>
              <a:gdLst>
                <a:gd name="T0" fmla="*/ 0 w 62"/>
                <a:gd name="T1" fmla="*/ 0 h 58"/>
                <a:gd name="T2" fmla="*/ 0 w 62"/>
                <a:gd name="T3" fmla="*/ 0 h 58"/>
                <a:gd name="T4" fmla="*/ 0 w 62"/>
                <a:gd name="T5" fmla="*/ 0 h 58"/>
                <a:gd name="T6" fmla="*/ 0 w 62"/>
                <a:gd name="T7" fmla="*/ 0 h 58"/>
                <a:gd name="T8" fmla="*/ 0 w 62"/>
                <a:gd name="T9" fmla="*/ 0 h 58"/>
                <a:gd name="T10" fmla="*/ 0 w 62"/>
                <a:gd name="T11" fmla="*/ 0 h 58"/>
                <a:gd name="T12" fmla="*/ 0 w 62"/>
                <a:gd name="T13" fmla="*/ 0 h 58"/>
                <a:gd name="T14" fmla="*/ 0 w 62"/>
                <a:gd name="T15" fmla="*/ 0 h 58"/>
                <a:gd name="T16" fmla="*/ 0 w 62"/>
                <a:gd name="T17" fmla="*/ 0 h 58"/>
                <a:gd name="T18" fmla="*/ 0 w 62"/>
                <a:gd name="T19" fmla="*/ 0 h 58"/>
                <a:gd name="T20" fmla="*/ 0 w 62"/>
                <a:gd name="T21" fmla="*/ 0 h 58"/>
                <a:gd name="T22" fmla="*/ 0 w 62"/>
                <a:gd name="T23" fmla="*/ 0 h 58"/>
                <a:gd name="T24" fmla="*/ 0 w 62"/>
                <a:gd name="T25" fmla="*/ 0 h 58"/>
                <a:gd name="T26" fmla="*/ 0 w 62"/>
                <a:gd name="T27" fmla="*/ 0 h 58"/>
                <a:gd name="T28" fmla="*/ 0 w 62"/>
                <a:gd name="T29" fmla="*/ 0 h 58"/>
                <a:gd name="T30" fmla="*/ 0 w 62"/>
                <a:gd name="T31" fmla="*/ 0 h 58"/>
                <a:gd name="T32" fmla="*/ 0 w 62"/>
                <a:gd name="T33" fmla="*/ 0 h 58"/>
                <a:gd name="T34" fmla="*/ 0 w 62"/>
                <a:gd name="T35" fmla="*/ 0 h 58"/>
                <a:gd name="T36" fmla="*/ 0 w 62"/>
                <a:gd name="T37" fmla="*/ 0 h 58"/>
                <a:gd name="T38" fmla="*/ 0 w 62"/>
                <a:gd name="T39" fmla="*/ 0 h 58"/>
                <a:gd name="T40" fmla="*/ 0 w 62"/>
                <a:gd name="T41" fmla="*/ 0 h 58"/>
                <a:gd name="T42" fmla="*/ 0 w 62"/>
                <a:gd name="T43" fmla="*/ 0 h 58"/>
                <a:gd name="T44" fmla="*/ 0 w 62"/>
                <a:gd name="T45" fmla="*/ 0 h 58"/>
                <a:gd name="T46" fmla="*/ 0 w 62"/>
                <a:gd name="T47" fmla="*/ 0 h 58"/>
                <a:gd name="T48" fmla="*/ 0 w 62"/>
                <a:gd name="T49" fmla="*/ 0 h 58"/>
                <a:gd name="T50" fmla="*/ 0 w 62"/>
                <a:gd name="T51" fmla="*/ 0 h 58"/>
                <a:gd name="T52" fmla="*/ 0 w 62"/>
                <a:gd name="T53" fmla="*/ 0 h 58"/>
                <a:gd name="T54" fmla="*/ 0 w 62"/>
                <a:gd name="T55" fmla="*/ 0 h 58"/>
                <a:gd name="T56" fmla="*/ 0 w 62"/>
                <a:gd name="T57" fmla="*/ 0 h 58"/>
                <a:gd name="T58" fmla="*/ 0 w 62"/>
                <a:gd name="T59" fmla="*/ 0 h 58"/>
                <a:gd name="T60" fmla="*/ 0 w 62"/>
                <a:gd name="T61" fmla="*/ 0 h 58"/>
                <a:gd name="T62" fmla="*/ 0 w 62"/>
                <a:gd name="T63" fmla="*/ 0 h 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"/>
                <a:gd name="T97" fmla="*/ 0 h 58"/>
                <a:gd name="T98" fmla="*/ 62 w 62"/>
                <a:gd name="T99" fmla="*/ 58 h 5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" h="58">
                  <a:moveTo>
                    <a:pt x="44" y="2"/>
                  </a:moveTo>
                  <a:lnTo>
                    <a:pt x="51" y="0"/>
                  </a:lnTo>
                  <a:lnTo>
                    <a:pt x="56" y="2"/>
                  </a:lnTo>
                  <a:lnTo>
                    <a:pt x="59" y="5"/>
                  </a:lnTo>
                  <a:lnTo>
                    <a:pt x="62" y="10"/>
                  </a:lnTo>
                  <a:lnTo>
                    <a:pt x="62" y="15"/>
                  </a:lnTo>
                  <a:lnTo>
                    <a:pt x="59" y="19"/>
                  </a:lnTo>
                  <a:lnTo>
                    <a:pt x="53" y="21"/>
                  </a:lnTo>
                  <a:lnTo>
                    <a:pt x="44" y="18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2" y="29"/>
                  </a:lnTo>
                  <a:lnTo>
                    <a:pt x="40" y="32"/>
                  </a:lnTo>
                  <a:lnTo>
                    <a:pt x="33" y="35"/>
                  </a:lnTo>
                  <a:lnTo>
                    <a:pt x="28" y="38"/>
                  </a:lnTo>
                  <a:lnTo>
                    <a:pt x="20" y="39"/>
                  </a:lnTo>
                  <a:lnTo>
                    <a:pt x="15" y="41"/>
                  </a:lnTo>
                  <a:lnTo>
                    <a:pt x="12" y="43"/>
                  </a:lnTo>
                  <a:lnTo>
                    <a:pt x="12" y="47"/>
                  </a:lnTo>
                  <a:lnTo>
                    <a:pt x="10" y="51"/>
                  </a:lnTo>
                  <a:lnTo>
                    <a:pt x="12" y="58"/>
                  </a:lnTo>
                  <a:lnTo>
                    <a:pt x="6" y="54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8" y="27"/>
                  </a:lnTo>
                  <a:lnTo>
                    <a:pt x="16" y="18"/>
                  </a:lnTo>
                  <a:lnTo>
                    <a:pt x="26" y="11"/>
                  </a:lnTo>
                  <a:lnTo>
                    <a:pt x="34" y="5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50" name="Freeform 400"/>
            <p:cNvSpPr>
              <a:spLocks/>
            </p:cNvSpPr>
            <p:nvPr/>
          </p:nvSpPr>
          <p:spPr bwMode="auto">
            <a:xfrm>
              <a:off x="6766" y="3668"/>
              <a:ext cx="29" cy="19"/>
            </a:xfrm>
            <a:custGeom>
              <a:avLst/>
              <a:gdLst>
                <a:gd name="T0" fmla="*/ 0 w 115"/>
                <a:gd name="T1" fmla="*/ 0 h 77"/>
                <a:gd name="T2" fmla="*/ 0 w 115"/>
                <a:gd name="T3" fmla="*/ 0 h 77"/>
                <a:gd name="T4" fmla="*/ 0 w 115"/>
                <a:gd name="T5" fmla="*/ 0 h 77"/>
                <a:gd name="T6" fmla="*/ 0 w 115"/>
                <a:gd name="T7" fmla="*/ 0 h 77"/>
                <a:gd name="T8" fmla="*/ 0 w 115"/>
                <a:gd name="T9" fmla="*/ 0 h 77"/>
                <a:gd name="T10" fmla="*/ 0 w 115"/>
                <a:gd name="T11" fmla="*/ 0 h 77"/>
                <a:gd name="T12" fmla="*/ 0 w 115"/>
                <a:gd name="T13" fmla="*/ 0 h 77"/>
                <a:gd name="T14" fmla="*/ 0 w 115"/>
                <a:gd name="T15" fmla="*/ 0 h 77"/>
                <a:gd name="T16" fmla="*/ 0 w 115"/>
                <a:gd name="T17" fmla="*/ 0 h 77"/>
                <a:gd name="T18" fmla="*/ 0 w 115"/>
                <a:gd name="T19" fmla="*/ 0 h 77"/>
                <a:gd name="T20" fmla="*/ 0 w 115"/>
                <a:gd name="T21" fmla="*/ 0 h 77"/>
                <a:gd name="T22" fmla="*/ 0 w 115"/>
                <a:gd name="T23" fmla="*/ 0 h 77"/>
                <a:gd name="T24" fmla="*/ 0 w 115"/>
                <a:gd name="T25" fmla="*/ 0 h 77"/>
                <a:gd name="T26" fmla="*/ 0 w 115"/>
                <a:gd name="T27" fmla="*/ 0 h 77"/>
                <a:gd name="T28" fmla="*/ 0 w 115"/>
                <a:gd name="T29" fmla="*/ 0 h 77"/>
                <a:gd name="T30" fmla="*/ 0 w 115"/>
                <a:gd name="T31" fmla="*/ 0 h 77"/>
                <a:gd name="T32" fmla="*/ 0 w 115"/>
                <a:gd name="T33" fmla="*/ 0 h 77"/>
                <a:gd name="T34" fmla="*/ 0 w 115"/>
                <a:gd name="T35" fmla="*/ 0 h 77"/>
                <a:gd name="T36" fmla="*/ 0 w 115"/>
                <a:gd name="T37" fmla="*/ 0 h 77"/>
                <a:gd name="T38" fmla="*/ 0 w 115"/>
                <a:gd name="T39" fmla="*/ 0 h 77"/>
                <a:gd name="T40" fmla="*/ 0 w 115"/>
                <a:gd name="T41" fmla="*/ 0 h 77"/>
                <a:gd name="T42" fmla="*/ 0 w 115"/>
                <a:gd name="T43" fmla="*/ 0 h 77"/>
                <a:gd name="T44" fmla="*/ 0 w 115"/>
                <a:gd name="T45" fmla="*/ 0 h 77"/>
                <a:gd name="T46" fmla="*/ 0 w 115"/>
                <a:gd name="T47" fmla="*/ 0 h 77"/>
                <a:gd name="T48" fmla="*/ 0 w 115"/>
                <a:gd name="T49" fmla="*/ 0 h 77"/>
                <a:gd name="T50" fmla="*/ 0 w 115"/>
                <a:gd name="T51" fmla="*/ 0 h 77"/>
                <a:gd name="T52" fmla="*/ 0 w 115"/>
                <a:gd name="T53" fmla="*/ 0 h 77"/>
                <a:gd name="T54" fmla="*/ 0 w 115"/>
                <a:gd name="T55" fmla="*/ 0 h 77"/>
                <a:gd name="T56" fmla="*/ 0 w 115"/>
                <a:gd name="T57" fmla="*/ 0 h 77"/>
                <a:gd name="T58" fmla="*/ 0 w 115"/>
                <a:gd name="T59" fmla="*/ 0 h 77"/>
                <a:gd name="T60" fmla="*/ 0 w 115"/>
                <a:gd name="T61" fmla="*/ 0 h 77"/>
                <a:gd name="T62" fmla="*/ 0 w 115"/>
                <a:gd name="T63" fmla="*/ 0 h 77"/>
                <a:gd name="T64" fmla="*/ 0 w 115"/>
                <a:gd name="T65" fmla="*/ 0 h 77"/>
                <a:gd name="T66" fmla="*/ 0 w 115"/>
                <a:gd name="T67" fmla="*/ 0 h 77"/>
                <a:gd name="T68" fmla="*/ 0 w 115"/>
                <a:gd name="T69" fmla="*/ 0 h 77"/>
                <a:gd name="T70" fmla="*/ 0 w 115"/>
                <a:gd name="T71" fmla="*/ 0 h 77"/>
                <a:gd name="T72" fmla="*/ 0 w 115"/>
                <a:gd name="T73" fmla="*/ 0 h 77"/>
                <a:gd name="T74" fmla="*/ 0 w 115"/>
                <a:gd name="T75" fmla="*/ 0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5"/>
                <a:gd name="T115" fmla="*/ 0 h 77"/>
                <a:gd name="T116" fmla="*/ 115 w 115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5" h="77">
                  <a:moveTo>
                    <a:pt x="95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2" y="5"/>
                  </a:lnTo>
                  <a:lnTo>
                    <a:pt x="115" y="8"/>
                  </a:lnTo>
                  <a:lnTo>
                    <a:pt x="115" y="13"/>
                  </a:lnTo>
                  <a:lnTo>
                    <a:pt x="115" y="20"/>
                  </a:lnTo>
                  <a:lnTo>
                    <a:pt x="109" y="25"/>
                  </a:lnTo>
                  <a:lnTo>
                    <a:pt x="103" y="29"/>
                  </a:lnTo>
                  <a:lnTo>
                    <a:pt x="101" y="28"/>
                  </a:lnTo>
                  <a:lnTo>
                    <a:pt x="97" y="27"/>
                  </a:lnTo>
                  <a:lnTo>
                    <a:pt x="93" y="24"/>
                  </a:lnTo>
                  <a:lnTo>
                    <a:pt x="91" y="20"/>
                  </a:lnTo>
                  <a:lnTo>
                    <a:pt x="81" y="25"/>
                  </a:lnTo>
                  <a:lnTo>
                    <a:pt x="74" y="33"/>
                  </a:lnTo>
                  <a:lnTo>
                    <a:pt x="67" y="39"/>
                  </a:lnTo>
                  <a:lnTo>
                    <a:pt x="60" y="48"/>
                  </a:lnTo>
                  <a:lnTo>
                    <a:pt x="53" y="54"/>
                  </a:lnTo>
                  <a:lnTo>
                    <a:pt x="45" y="62"/>
                  </a:lnTo>
                  <a:lnTo>
                    <a:pt x="37" y="67"/>
                  </a:lnTo>
                  <a:lnTo>
                    <a:pt x="30" y="74"/>
                  </a:lnTo>
                  <a:lnTo>
                    <a:pt x="21" y="75"/>
                  </a:lnTo>
                  <a:lnTo>
                    <a:pt x="15" y="76"/>
                  </a:lnTo>
                  <a:lnTo>
                    <a:pt x="8" y="76"/>
                  </a:lnTo>
                  <a:lnTo>
                    <a:pt x="0" y="77"/>
                  </a:lnTo>
                  <a:lnTo>
                    <a:pt x="4" y="68"/>
                  </a:lnTo>
                  <a:lnTo>
                    <a:pt x="10" y="61"/>
                  </a:lnTo>
                  <a:lnTo>
                    <a:pt x="19" y="53"/>
                  </a:lnTo>
                  <a:lnTo>
                    <a:pt x="27" y="46"/>
                  </a:lnTo>
                  <a:lnTo>
                    <a:pt x="33" y="39"/>
                  </a:lnTo>
                  <a:lnTo>
                    <a:pt x="43" y="33"/>
                  </a:lnTo>
                  <a:lnTo>
                    <a:pt x="51" y="27"/>
                  </a:lnTo>
                  <a:lnTo>
                    <a:pt x="61" y="22"/>
                  </a:lnTo>
                  <a:lnTo>
                    <a:pt x="69" y="17"/>
                  </a:lnTo>
                  <a:lnTo>
                    <a:pt x="79" y="11"/>
                  </a:lnTo>
                  <a:lnTo>
                    <a:pt x="86" y="5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51" name="Freeform 401"/>
            <p:cNvSpPr>
              <a:spLocks/>
            </p:cNvSpPr>
            <p:nvPr/>
          </p:nvSpPr>
          <p:spPr bwMode="auto">
            <a:xfrm>
              <a:off x="6967" y="3668"/>
              <a:ext cx="7" cy="10"/>
            </a:xfrm>
            <a:custGeom>
              <a:avLst/>
              <a:gdLst>
                <a:gd name="T0" fmla="*/ 0 w 28"/>
                <a:gd name="T1" fmla="*/ 0 h 39"/>
                <a:gd name="T2" fmla="*/ 0 w 28"/>
                <a:gd name="T3" fmla="*/ 0 h 39"/>
                <a:gd name="T4" fmla="*/ 0 w 28"/>
                <a:gd name="T5" fmla="*/ 0 h 39"/>
                <a:gd name="T6" fmla="*/ 0 w 28"/>
                <a:gd name="T7" fmla="*/ 0 h 39"/>
                <a:gd name="T8" fmla="*/ 0 w 28"/>
                <a:gd name="T9" fmla="*/ 0 h 39"/>
                <a:gd name="T10" fmla="*/ 0 w 28"/>
                <a:gd name="T11" fmla="*/ 0 h 39"/>
                <a:gd name="T12" fmla="*/ 0 w 28"/>
                <a:gd name="T13" fmla="*/ 0 h 39"/>
                <a:gd name="T14" fmla="*/ 0 w 28"/>
                <a:gd name="T15" fmla="*/ 0 h 39"/>
                <a:gd name="T16" fmla="*/ 0 w 28"/>
                <a:gd name="T17" fmla="*/ 0 h 39"/>
                <a:gd name="T18" fmla="*/ 0 w 28"/>
                <a:gd name="T19" fmla="*/ 0 h 39"/>
                <a:gd name="T20" fmla="*/ 0 w 28"/>
                <a:gd name="T21" fmla="*/ 0 h 39"/>
                <a:gd name="T22" fmla="*/ 0 w 28"/>
                <a:gd name="T23" fmla="*/ 0 h 39"/>
                <a:gd name="T24" fmla="*/ 0 w 28"/>
                <a:gd name="T25" fmla="*/ 0 h 39"/>
                <a:gd name="T26" fmla="*/ 0 w 28"/>
                <a:gd name="T27" fmla="*/ 0 h 39"/>
                <a:gd name="T28" fmla="*/ 0 w 28"/>
                <a:gd name="T29" fmla="*/ 0 h 39"/>
                <a:gd name="T30" fmla="*/ 0 w 28"/>
                <a:gd name="T31" fmla="*/ 0 h 39"/>
                <a:gd name="T32" fmla="*/ 0 w 28"/>
                <a:gd name="T33" fmla="*/ 0 h 39"/>
                <a:gd name="T34" fmla="*/ 0 w 28"/>
                <a:gd name="T35" fmla="*/ 0 h 39"/>
                <a:gd name="T36" fmla="*/ 0 w 28"/>
                <a:gd name="T37" fmla="*/ 0 h 39"/>
                <a:gd name="T38" fmla="*/ 0 w 28"/>
                <a:gd name="T39" fmla="*/ 0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"/>
                <a:gd name="T61" fmla="*/ 0 h 39"/>
                <a:gd name="T62" fmla="*/ 28 w 28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" h="39">
                  <a:moveTo>
                    <a:pt x="5" y="0"/>
                  </a:moveTo>
                  <a:lnTo>
                    <a:pt x="9" y="5"/>
                  </a:lnTo>
                  <a:lnTo>
                    <a:pt x="13" y="8"/>
                  </a:lnTo>
                  <a:lnTo>
                    <a:pt x="16" y="9"/>
                  </a:lnTo>
                  <a:lnTo>
                    <a:pt x="20" y="8"/>
                  </a:lnTo>
                  <a:lnTo>
                    <a:pt x="23" y="5"/>
                  </a:lnTo>
                  <a:lnTo>
                    <a:pt x="28" y="0"/>
                  </a:lnTo>
                  <a:lnTo>
                    <a:pt x="28" y="7"/>
                  </a:lnTo>
                  <a:lnTo>
                    <a:pt x="28" y="15"/>
                  </a:lnTo>
                  <a:lnTo>
                    <a:pt x="26" y="24"/>
                  </a:lnTo>
                  <a:lnTo>
                    <a:pt x="26" y="35"/>
                  </a:lnTo>
                  <a:lnTo>
                    <a:pt x="17" y="34"/>
                  </a:lnTo>
                  <a:lnTo>
                    <a:pt x="10" y="39"/>
                  </a:lnTo>
                  <a:lnTo>
                    <a:pt x="8" y="33"/>
                  </a:lnTo>
                  <a:lnTo>
                    <a:pt x="5" y="28"/>
                  </a:lnTo>
                  <a:lnTo>
                    <a:pt x="4" y="23"/>
                  </a:lnTo>
                  <a:lnTo>
                    <a:pt x="2" y="19"/>
                  </a:lnTo>
                  <a:lnTo>
                    <a:pt x="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52" name="Freeform 402"/>
            <p:cNvSpPr>
              <a:spLocks/>
            </p:cNvSpPr>
            <p:nvPr/>
          </p:nvSpPr>
          <p:spPr bwMode="auto">
            <a:xfrm>
              <a:off x="7046" y="3668"/>
              <a:ext cx="28" cy="14"/>
            </a:xfrm>
            <a:custGeom>
              <a:avLst/>
              <a:gdLst>
                <a:gd name="T0" fmla="*/ 0 w 112"/>
                <a:gd name="T1" fmla="*/ 0 h 55"/>
                <a:gd name="T2" fmla="*/ 0 w 112"/>
                <a:gd name="T3" fmla="*/ 0 h 55"/>
                <a:gd name="T4" fmla="*/ 0 w 112"/>
                <a:gd name="T5" fmla="*/ 0 h 55"/>
                <a:gd name="T6" fmla="*/ 0 w 112"/>
                <a:gd name="T7" fmla="*/ 0 h 55"/>
                <a:gd name="T8" fmla="*/ 0 w 112"/>
                <a:gd name="T9" fmla="*/ 0 h 55"/>
                <a:gd name="T10" fmla="*/ 0 w 112"/>
                <a:gd name="T11" fmla="*/ 0 h 55"/>
                <a:gd name="T12" fmla="*/ 0 w 112"/>
                <a:gd name="T13" fmla="*/ 0 h 55"/>
                <a:gd name="T14" fmla="*/ 0 w 112"/>
                <a:gd name="T15" fmla="*/ 0 h 55"/>
                <a:gd name="T16" fmla="*/ 0 w 112"/>
                <a:gd name="T17" fmla="*/ 0 h 55"/>
                <a:gd name="T18" fmla="*/ 0 w 112"/>
                <a:gd name="T19" fmla="*/ 0 h 55"/>
                <a:gd name="T20" fmla="*/ 0 w 112"/>
                <a:gd name="T21" fmla="*/ 0 h 55"/>
                <a:gd name="T22" fmla="*/ 0 w 112"/>
                <a:gd name="T23" fmla="*/ 0 h 55"/>
                <a:gd name="T24" fmla="*/ 0 w 112"/>
                <a:gd name="T25" fmla="*/ 0 h 55"/>
                <a:gd name="T26" fmla="*/ 0 w 112"/>
                <a:gd name="T27" fmla="*/ 0 h 55"/>
                <a:gd name="T28" fmla="*/ 0 w 112"/>
                <a:gd name="T29" fmla="*/ 0 h 55"/>
                <a:gd name="T30" fmla="*/ 0 w 112"/>
                <a:gd name="T31" fmla="*/ 0 h 55"/>
                <a:gd name="T32" fmla="*/ 0 w 112"/>
                <a:gd name="T33" fmla="*/ 0 h 55"/>
                <a:gd name="T34" fmla="*/ 0 w 112"/>
                <a:gd name="T35" fmla="*/ 0 h 55"/>
                <a:gd name="T36" fmla="*/ 0 w 112"/>
                <a:gd name="T37" fmla="*/ 0 h 55"/>
                <a:gd name="T38" fmla="*/ 0 w 112"/>
                <a:gd name="T39" fmla="*/ 0 h 55"/>
                <a:gd name="T40" fmla="*/ 0 w 112"/>
                <a:gd name="T41" fmla="*/ 0 h 55"/>
                <a:gd name="T42" fmla="*/ 0 w 112"/>
                <a:gd name="T43" fmla="*/ 0 h 55"/>
                <a:gd name="T44" fmla="*/ 0 w 112"/>
                <a:gd name="T45" fmla="*/ 0 h 55"/>
                <a:gd name="T46" fmla="*/ 0 w 112"/>
                <a:gd name="T47" fmla="*/ 0 h 55"/>
                <a:gd name="T48" fmla="*/ 0 w 112"/>
                <a:gd name="T49" fmla="*/ 0 h 55"/>
                <a:gd name="T50" fmla="*/ 0 w 112"/>
                <a:gd name="T51" fmla="*/ 0 h 55"/>
                <a:gd name="T52" fmla="*/ 0 w 112"/>
                <a:gd name="T53" fmla="*/ 0 h 55"/>
                <a:gd name="T54" fmla="*/ 0 w 112"/>
                <a:gd name="T55" fmla="*/ 0 h 55"/>
                <a:gd name="T56" fmla="*/ 0 w 112"/>
                <a:gd name="T57" fmla="*/ 0 h 55"/>
                <a:gd name="T58" fmla="*/ 0 w 112"/>
                <a:gd name="T59" fmla="*/ 0 h 55"/>
                <a:gd name="T60" fmla="*/ 0 w 112"/>
                <a:gd name="T61" fmla="*/ 0 h 55"/>
                <a:gd name="T62" fmla="*/ 0 w 112"/>
                <a:gd name="T63" fmla="*/ 0 h 55"/>
                <a:gd name="T64" fmla="*/ 0 w 112"/>
                <a:gd name="T65" fmla="*/ 0 h 55"/>
                <a:gd name="T66" fmla="*/ 0 w 112"/>
                <a:gd name="T67" fmla="*/ 0 h 55"/>
                <a:gd name="T68" fmla="*/ 0 w 112"/>
                <a:gd name="T69" fmla="*/ 0 h 55"/>
                <a:gd name="T70" fmla="*/ 0 w 112"/>
                <a:gd name="T71" fmla="*/ 0 h 55"/>
                <a:gd name="T72" fmla="*/ 0 w 112"/>
                <a:gd name="T73" fmla="*/ 0 h 55"/>
                <a:gd name="T74" fmla="*/ 0 w 112"/>
                <a:gd name="T75" fmla="*/ 0 h 55"/>
                <a:gd name="T76" fmla="*/ 0 w 112"/>
                <a:gd name="T77" fmla="*/ 0 h 55"/>
                <a:gd name="T78" fmla="*/ 0 w 112"/>
                <a:gd name="T79" fmla="*/ 0 h 55"/>
                <a:gd name="T80" fmla="*/ 0 w 112"/>
                <a:gd name="T81" fmla="*/ 0 h 55"/>
                <a:gd name="T82" fmla="*/ 0 w 112"/>
                <a:gd name="T83" fmla="*/ 0 h 55"/>
                <a:gd name="T84" fmla="*/ 0 w 112"/>
                <a:gd name="T85" fmla="*/ 0 h 55"/>
                <a:gd name="T86" fmla="*/ 0 w 112"/>
                <a:gd name="T87" fmla="*/ 0 h 5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2"/>
                <a:gd name="T133" fmla="*/ 0 h 55"/>
                <a:gd name="T134" fmla="*/ 112 w 112"/>
                <a:gd name="T135" fmla="*/ 55 h 5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2" h="55">
                  <a:moveTo>
                    <a:pt x="34" y="0"/>
                  </a:moveTo>
                  <a:lnTo>
                    <a:pt x="43" y="1"/>
                  </a:lnTo>
                  <a:lnTo>
                    <a:pt x="53" y="2"/>
                  </a:lnTo>
                  <a:lnTo>
                    <a:pt x="64" y="2"/>
                  </a:lnTo>
                  <a:lnTo>
                    <a:pt x="75" y="5"/>
                  </a:lnTo>
                  <a:lnTo>
                    <a:pt x="84" y="6"/>
                  </a:lnTo>
                  <a:lnTo>
                    <a:pt x="95" y="10"/>
                  </a:lnTo>
                  <a:lnTo>
                    <a:pt x="104" y="14"/>
                  </a:lnTo>
                  <a:lnTo>
                    <a:pt x="112" y="23"/>
                  </a:lnTo>
                  <a:lnTo>
                    <a:pt x="110" y="28"/>
                  </a:lnTo>
                  <a:lnTo>
                    <a:pt x="107" y="33"/>
                  </a:lnTo>
                  <a:lnTo>
                    <a:pt x="105" y="37"/>
                  </a:lnTo>
                  <a:lnTo>
                    <a:pt x="101" y="41"/>
                  </a:lnTo>
                  <a:lnTo>
                    <a:pt x="94" y="47"/>
                  </a:lnTo>
                  <a:lnTo>
                    <a:pt x="90" y="55"/>
                  </a:lnTo>
                  <a:lnTo>
                    <a:pt x="83" y="54"/>
                  </a:lnTo>
                  <a:lnTo>
                    <a:pt x="77" y="55"/>
                  </a:lnTo>
                  <a:lnTo>
                    <a:pt x="76" y="49"/>
                  </a:lnTo>
                  <a:lnTo>
                    <a:pt x="69" y="48"/>
                  </a:lnTo>
                  <a:lnTo>
                    <a:pt x="71" y="44"/>
                  </a:lnTo>
                  <a:lnTo>
                    <a:pt x="74" y="38"/>
                  </a:lnTo>
                  <a:lnTo>
                    <a:pt x="77" y="33"/>
                  </a:lnTo>
                  <a:lnTo>
                    <a:pt x="80" y="29"/>
                  </a:lnTo>
                  <a:lnTo>
                    <a:pt x="80" y="28"/>
                  </a:lnTo>
                  <a:lnTo>
                    <a:pt x="80" y="27"/>
                  </a:lnTo>
                  <a:lnTo>
                    <a:pt x="70" y="31"/>
                  </a:lnTo>
                  <a:lnTo>
                    <a:pt x="60" y="33"/>
                  </a:lnTo>
                  <a:lnTo>
                    <a:pt x="57" y="28"/>
                  </a:lnTo>
                  <a:lnTo>
                    <a:pt x="55" y="23"/>
                  </a:lnTo>
                  <a:lnTo>
                    <a:pt x="48" y="25"/>
                  </a:lnTo>
                  <a:lnTo>
                    <a:pt x="42" y="28"/>
                  </a:lnTo>
                  <a:lnTo>
                    <a:pt x="36" y="31"/>
                  </a:lnTo>
                  <a:lnTo>
                    <a:pt x="29" y="33"/>
                  </a:lnTo>
                  <a:lnTo>
                    <a:pt x="22" y="33"/>
                  </a:lnTo>
                  <a:lnTo>
                    <a:pt x="14" y="33"/>
                  </a:lnTo>
                  <a:lnTo>
                    <a:pt x="7" y="33"/>
                  </a:lnTo>
                  <a:lnTo>
                    <a:pt x="0" y="32"/>
                  </a:lnTo>
                  <a:lnTo>
                    <a:pt x="4" y="21"/>
                  </a:lnTo>
                  <a:lnTo>
                    <a:pt x="13" y="12"/>
                  </a:lnTo>
                  <a:lnTo>
                    <a:pt x="17" y="8"/>
                  </a:lnTo>
                  <a:lnTo>
                    <a:pt x="23" y="5"/>
                  </a:lnTo>
                  <a:lnTo>
                    <a:pt x="28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53" name="Freeform 403"/>
            <p:cNvSpPr>
              <a:spLocks/>
            </p:cNvSpPr>
            <p:nvPr/>
          </p:nvSpPr>
          <p:spPr bwMode="auto">
            <a:xfrm>
              <a:off x="6726" y="3671"/>
              <a:ext cx="12" cy="9"/>
            </a:xfrm>
            <a:custGeom>
              <a:avLst/>
              <a:gdLst>
                <a:gd name="T0" fmla="*/ 0 w 50"/>
                <a:gd name="T1" fmla="*/ 0 h 37"/>
                <a:gd name="T2" fmla="*/ 0 w 50"/>
                <a:gd name="T3" fmla="*/ 0 h 37"/>
                <a:gd name="T4" fmla="*/ 0 w 50"/>
                <a:gd name="T5" fmla="*/ 0 h 37"/>
                <a:gd name="T6" fmla="*/ 0 w 50"/>
                <a:gd name="T7" fmla="*/ 0 h 37"/>
                <a:gd name="T8" fmla="*/ 0 w 50"/>
                <a:gd name="T9" fmla="*/ 0 h 37"/>
                <a:gd name="T10" fmla="*/ 0 w 50"/>
                <a:gd name="T11" fmla="*/ 0 h 37"/>
                <a:gd name="T12" fmla="*/ 0 w 50"/>
                <a:gd name="T13" fmla="*/ 0 h 37"/>
                <a:gd name="T14" fmla="*/ 0 w 50"/>
                <a:gd name="T15" fmla="*/ 0 h 37"/>
                <a:gd name="T16" fmla="*/ 0 w 50"/>
                <a:gd name="T17" fmla="*/ 0 h 37"/>
                <a:gd name="T18" fmla="*/ 0 w 50"/>
                <a:gd name="T19" fmla="*/ 0 h 37"/>
                <a:gd name="T20" fmla="*/ 0 w 50"/>
                <a:gd name="T21" fmla="*/ 0 h 37"/>
                <a:gd name="T22" fmla="*/ 0 w 50"/>
                <a:gd name="T23" fmla="*/ 0 h 37"/>
                <a:gd name="T24" fmla="*/ 0 w 50"/>
                <a:gd name="T25" fmla="*/ 0 h 37"/>
                <a:gd name="T26" fmla="*/ 0 w 50"/>
                <a:gd name="T27" fmla="*/ 0 h 37"/>
                <a:gd name="T28" fmla="*/ 0 w 50"/>
                <a:gd name="T29" fmla="*/ 0 h 37"/>
                <a:gd name="T30" fmla="*/ 0 w 50"/>
                <a:gd name="T31" fmla="*/ 0 h 37"/>
                <a:gd name="T32" fmla="*/ 0 w 50"/>
                <a:gd name="T33" fmla="*/ 0 h 37"/>
                <a:gd name="T34" fmla="*/ 0 w 50"/>
                <a:gd name="T35" fmla="*/ 0 h 37"/>
                <a:gd name="T36" fmla="*/ 0 w 50"/>
                <a:gd name="T37" fmla="*/ 0 h 37"/>
                <a:gd name="T38" fmla="*/ 0 w 50"/>
                <a:gd name="T39" fmla="*/ 0 h 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0"/>
                <a:gd name="T61" fmla="*/ 0 h 37"/>
                <a:gd name="T62" fmla="*/ 50 w 50"/>
                <a:gd name="T63" fmla="*/ 37 h 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0" h="37">
                  <a:moveTo>
                    <a:pt x="39" y="0"/>
                  </a:moveTo>
                  <a:lnTo>
                    <a:pt x="45" y="2"/>
                  </a:lnTo>
                  <a:lnTo>
                    <a:pt x="48" y="7"/>
                  </a:lnTo>
                  <a:lnTo>
                    <a:pt x="50" y="10"/>
                  </a:lnTo>
                  <a:lnTo>
                    <a:pt x="50" y="15"/>
                  </a:lnTo>
                  <a:lnTo>
                    <a:pt x="45" y="21"/>
                  </a:lnTo>
                  <a:lnTo>
                    <a:pt x="41" y="25"/>
                  </a:lnTo>
                  <a:lnTo>
                    <a:pt x="32" y="30"/>
                  </a:lnTo>
                  <a:lnTo>
                    <a:pt x="20" y="35"/>
                  </a:lnTo>
                  <a:lnTo>
                    <a:pt x="9" y="37"/>
                  </a:lnTo>
                  <a:lnTo>
                    <a:pt x="0" y="36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0" y="19"/>
                  </a:lnTo>
                  <a:lnTo>
                    <a:pt x="17" y="14"/>
                  </a:lnTo>
                  <a:lnTo>
                    <a:pt x="21" y="9"/>
                  </a:lnTo>
                  <a:lnTo>
                    <a:pt x="28" y="6"/>
                  </a:lnTo>
                  <a:lnTo>
                    <a:pt x="33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54" name="Freeform 404"/>
            <p:cNvSpPr>
              <a:spLocks/>
            </p:cNvSpPr>
            <p:nvPr/>
          </p:nvSpPr>
          <p:spPr bwMode="auto">
            <a:xfrm>
              <a:off x="7103" y="3674"/>
              <a:ext cx="8" cy="7"/>
            </a:xfrm>
            <a:custGeom>
              <a:avLst/>
              <a:gdLst>
                <a:gd name="T0" fmla="*/ 0 w 31"/>
                <a:gd name="T1" fmla="*/ 0 h 29"/>
                <a:gd name="T2" fmla="*/ 0 w 31"/>
                <a:gd name="T3" fmla="*/ 0 h 29"/>
                <a:gd name="T4" fmla="*/ 0 w 31"/>
                <a:gd name="T5" fmla="*/ 0 h 29"/>
                <a:gd name="T6" fmla="*/ 0 w 31"/>
                <a:gd name="T7" fmla="*/ 0 h 29"/>
                <a:gd name="T8" fmla="*/ 0 w 31"/>
                <a:gd name="T9" fmla="*/ 0 h 29"/>
                <a:gd name="T10" fmla="*/ 0 w 31"/>
                <a:gd name="T11" fmla="*/ 0 h 29"/>
                <a:gd name="T12" fmla="*/ 0 w 31"/>
                <a:gd name="T13" fmla="*/ 0 h 29"/>
                <a:gd name="T14" fmla="*/ 0 w 31"/>
                <a:gd name="T15" fmla="*/ 0 h 29"/>
                <a:gd name="T16" fmla="*/ 0 w 31"/>
                <a:gd name="T17" fmla="*/ 0 h 29"/>
                <a:gd name="T18" fmla="*/ 0 w 31"/>
                <a:gd name="T19" fmla="*/ 0 h 29"/>
                <a:gd name="T20" fmla="*/ 0 w 31"/>
                <a:gd name="T21" fmla="*/ 0 h 29"/>
                <a:gd name="T22" fmla="*/ 0 w 31"/>
                <a:gd name="T23" fmla="*/ 0 h 29"/>
                <a:gd name="T24" fmla="*/ 0 w 31"/>
                <a:gd name="T25" fmla="*/ 0 h 29"/>
                <a:gd name="T26" fmla="*/ 0 w 31"/>
                <a:gd name="T27" fmla="*/ 0 h 29"/>
                <a:gd name="T28" fmla="*/ 0 w 31"/>
                <a:gd name="T29" fmla="*/ 0 h 29"/>
                <a:gd name="T30" fmla="*/ 0 w 31"/>
                <a:gd name="T31" fmla="*/ 0 h 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1"/>
                <a:gd name="T49" fmla="*/ 0 h 29"/>
                <a:gd name="T50" fmla="*/ 31 w 31"/>
                <a:gd name="T51" fmla="*/ 29 h 2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1" h="29">
                  <a:moveTo>
                    <a:pt x="17" y="0"/>
                  </a:moveTo>
                  <a:lnTo>
                    <a:pt x="26" y="4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0" y="19"/>
                  </a:lnTo>
                  <a:lnTo>
                    <a:pt x="25" y="21"/>
                  </a:lnTo>
                  <a:lnTo>
                    <a:pt x="19" y="24"/>
                  </a:lnTo>
                  <a:lnTo>
                    <a:pt x="14" y="26"/>
                  </a:lnTo>
                  <a:lnTo>
                    <a:pt x="8" y="29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6" y="10"/>
                  </a:lnTo>
                  <a:lnTo>
                    <a:pt x="11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55" name="Freeform 405"/>
            <p:cNvSpPr>
              <a:spLocks/>
            </p:cNvSpPr>
            <p:nvPr/>
          </p:nvSpPr>
          <p:spPr bwMode="auto">
            <a:xfrm>
              <a:off x="6797" y="3682"/>
              <a:ext cx="20" cy="19"/>
            </a:xfrm>
            <a:custGeom>
              <a:avLst/>
              <a:gdLst>
                <a:gd name="T0" fmla="*/ 0 w 81"/>
                <a:gd name="T1" fmla="*/ 0 h 75"/>
                <a:gd name="T2" fmla="*/ 0 w 81"/>
                <a:gd name="T3" fmla="*/ 0 h 75"/>
                <a:gd name="T4" fmla="*/ 0 w 81"/>
                <a:gd name="T5" fmla="*/ 0 h 75"/>
                <a:gd name="T6" fmla="*/ 0 w 81"/>
                <a:gd name="T7" fmla="*/ 0 h 75"/>
                <a:gd name="T8" fmla="*/ 0 w 81"/>
                <a:gd name="T9" fmla="*/ 0 h 75"/>
                <a:gd name="T10" fmla="*/ 0 w 81"/>
                <a:gd name="T11" fmla="*/ 0 h 75"/>
                <a:gd name="T12" fmla="*/ 0 w 81"/>
                <a:gd name="T13" fmla="*/ 0 h 75"/>
                <a:gd name="T14" fmla="*/ 0 w 81"/>
                <a:gd name="T15" fmla="*/ 0 h 75"/>
                <a:gd name="T16" fmla="*/ 0 w 81"/>
                <a:gd name="T17" fmla="*/ 0 h 75"/>
                <a:gd name="T18" fmla="*/ 0 w 81"/>
                <a:gd name="T19" fmla="*/ 0 h 75"/>
                <a:gd name="T20" fmla="*/ 0 w 81"/>
                <a:gd name="T21" fmla="*/ 0 h 75"/>
                <a:gd name="T22" fmla="*/ 0 w 81"/>
                <a:gd name="T23" fmla="*/ 0 h 75"/>
                <a:gd name="T24" fmla="*/ 0 w 81"/>
                <a:gd name="T25" fmla="*/ 0 h 75"/>
                <a:gd name="T26" fmla="*/ 0 w 81"/>
                <a:gd name="T27" fmla="*/ 0 h 75"/>
                <a:gd name="T28" fmla="*/ 0 w 81"/>
                <a:gd name="T29" fmla="*/ 0 h 75"/>
                <a:gd name="T30" fmla="*/ 0 w 81"/>
                <a:gd name="T31" fmla="*/ 0 h 75"/>
                <a:gd name="T32" fmla="*/ 0 w 81"/>
                <a:gd name="T33" fmla="*/ 0 h 75"/>
                <a:gd name="T34" fmla="*/ 0 w 81"/>
                <a:gd name="T35" fmla="*/ 0 h 75"/>
                <a:gd name="T36" fmla="*/ 0 w 81"/>
                <a:gd name="T37" fmla="*/ 0 h 75"/>
                <a:gd name="T38" fmla="*/ 0 w 81"/>
                <a:gd name="T39" fmla="*/ 0 h 75"/>
                <a:gd name="T40" fmla="*/ 0 w 81"/>
                <a:gd name="T41" fmla="*/ 0 h 75"/>
                <a:gd name="T42" fmla="*/ 0 w 81"/>
                <a:gd name="T43" fmla="*/ 0 h 75"/>
                <a:gd name="T44" fmla="*/ 0 w 81"/>
                <a:gd name="T45" fmla="*/ 0 h 75"/>
                <a:gd name="T46" fmla="*/ 0 w 81"/>
                <a:gd name="T47" fmla="*/ 0 h 75"/>
                <a:gd name="T48" fmla="*/ 0 w 81"/>
                <a:gd name="T49" fmla="*/ 0 h 75"/>
                <a:gd name="T50" fmla="*/ 0 w 81"/>
                <a:gd name="T51" fmla="*/ 0 h 75"/>
                <a:gd name="T52" fmla="*/ 0 w 81"/>
                <a:gd name="T53" fmla="*/ 0 h 75"/>
                <a:gd name="T54" fmla="*/ 0 w 81"/>
                <a:gd name="T55" fmla="*/ 0 h 75"/>
                <a:gd name="T56" fmla="*/ 0 w 81"/>
                <a:gd name="T57" fmla="*/ 0 h 75"/>
                <a:gd name="T58" fmla="*/ 0 w 81"/>
                <a:gd name="T59" fmla="*/ 0 h 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1"/>
                <a:gd name="T91" fmla="*/ 0 h 75"/>
                <a:gd name="T92" fmla="*/ 81 w 81"/>
                <a:gd name="T93" fmla="*/ 75 h 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1" h="75">
                  <a:moveTo>
                    <a:pt x="48" y="0"/>
                  </a:moveTo>
                  <a:lnTo>
                    <a:pt x="59" y="8"/>
                  </a:lnTo>
                  <a:lnTo>
                    <a:pt x="68" y="17"/>
                  </a:lnTo>
                  <a:lnTo>
                    <a:pt x="72" y="21"/>
                  </a:lnTo>
                  <a:lnTo>
                    <a:pt x="75" y="27"/>
                  </a:lnTo>
                  <a:lnTo>
                    <a:pt x="78" y="32"/>
                  </a:lnTo>
                  <a:lnTo>
                    <a:pt x="81" y="38"/>
                  </a:lnTo>
                  <a:lnTo>
                    <a:pt x="72" y="35"/>
                  </a:lnTo>
                  <a:lnTo>
                    <a:pt x="63" y="36"/>
                  </a:lnTo>
                  <a:lnTo>
                    <a:pt x="55" y="39"/>
                  </a:lnTo>
                  <a:lnTo>
                    <a:pt x="48" y="46"/>
                  </a:lnTo>
                  <a:lnTo>
                    <a:pt x="39" y="52"/>
                  </a:lnTo>
                  <a:lnTo>
                    <a:pt x="33" y="61"/>
                  </a:lnTo>
                  <a:lnTo>
                    <a:pt x="27" y="67"/>
                  </a:lnTo>
                  <a:lnTo>
                    <a:pt x="25" y="75"/>
                  </a:lnTo>
                  <a:lnTo>
                    <a:pt x="16" y="73"/>
                  </a:lnTo>
                  <a:lnTo>
                    <a:pt x="10" y="73"/>
                  </a:lnTo>
                  <a:lnTo>
                    <a:pt x="4" y="71"/>
                  </a:lnTo>
                  <a:lnTo>
                    <a:pt x="2" y="72"/>
                  </a:lnTo>
                  <a:lnTo>
                    <a:pt x="0" y="63"/>
                  </a:lnTo>
                  <a:lnTo>
                    <a:pt x="1" y="56"/>
                  </a:lnTo>
                  <a:lnTo>
                    <a:pt x="2" y="47"/>
                  </a:lnTo>
                  <a:lnTo>
                    <a:pt x="8" y="40"/>
                  </a:lnTo>
                  <a:lnTo>
                    <a:pt x="12" y="34"/>
                  </a:lnTo>
                  <a:lnTo>
                    <a:pt x="16" y="29"/>
                  </a:lnTo>
                  <a:lnTo>
                    <a:pt x="21" y="22"/>
                  </a:lnTo>
                  <a:lnTo>
                    <a:pt x="27" y="18"/>
                  </a:lnTo>
                  <a:lnTo>
                    <a:pt x="38" y="9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56" name="Freeform 406"/>
            <p:cNvSpPr>
              <a:spLocks/>
            </p:cNvSpPr>
            <p:nvPr/>
          </p:nvSpPr>
          <p:spPr bwMode="auto">
            <a:xfrm>
              <a:off x="6816" y="3682"/>
              <a:ext cx="34" cy="23"/>
            </a:xfrm>
            <a:custGeom>
              <a:avLst/>
              <a:gdLst>
                <a:gd name="T0" fmla="*/ 0 w 136"/>
                <a:gd name="T1" fmla="*/ 0 h 92"/>
                <a:gd name="T2" fmla="*/ 0 w 136"/>
                <a:gd name="T3" fmla="*/ 0 h 92"/>
                <a:gd name="T4" fmla="*/ 0 w 136"/>
                <a:gd name="T5" fmla="*/ 0 h 92"/>
                <a:gd name="T6" fmla="*/ 0 w 136"/>
                <a:gd name="T7" fmla="*/ 0 h 92"/>
                <a:gd name="T8" fmla="*/ 0 w 136"/>
                <a:gd name="T9" fmla="*/ 0 h 92"/>
                <a:gd name="T10" fmla="*/ 0 w 136"/>
                <a:gd name="T11" fmla="*/ 0 h 92"/>
                <a:gd name="T12" fmla="*/ 0 w 136"/>
                <a:gd name="T13" fmla="*/ 0 h 92"/>
                <a:gd name="T14" fmla="*/ 0 w 136"/>
                <a:gd name="T15" fmla="*/ 0 h 92"/>
                <a:gd name="T16" fmla="*/ 0 w 136"/>
                <a:gd name="T17" fmla="*/ 0 h 92"/>
                <a:gd name="T18" fmla="*/ 0 w 136"/>
                <a:gd name="T19" fmla="*/ 0 h 92"/>
                <a:gd name="T20" fmla="*/ 0 w 136"/>
                <a:gd name="T21" fmla="*/ 0 h 92"/>
                <a:gd name="T22" fmla="*/ 0 w 136"/>
                <a:gd name="T23" fmla="*/ 0 h 92"/>
                <a:gd name="T24" fmla="*/ 0 w 136"/>
                <a:gd name="T25" fmla="*/ 0 h 92"/>
                <a:gd name="T26" fmla="*/ 0 w 136"/>
                <a:gd name="T27" fmla="*/ 0 h 92"/>
                <a:gd name="T28" fmla="*/ 0 w 136"/>
                <a:gd name="T29" fmla="*/ 0 h 92"/>
                <a:gd name="T30" fmla="*/ 0 w 136"/>
                <a:gd name="T31" fmla="*/ 0 h 92"/>
                <a:gd name="T32" fmla="*/ 0 w 136"/>
                <a:gd name="T33" fmla="*/ 0 h 92"/>
                <a:gd name="T34" fmla="*/ 0 w 136"/>
                <a:gd name="T35" fmla="*/ 0 h 92"/>
                <a:gd name="T36" fmla="*/ 0 w 136"/>
                <a:gd name="T37" fmla="*/ 0 h 92"/>
                <a:gd name="T38" fmla="*/ 0 w 136"/>
                <a:gd name="T39" fmla="*/ 0 h 92"/>
                <a:gd name="T40" fmla="*/ 0 w 136"/>
                <a:gd name="T41" fmla="*/ 0 h 92"/>
                <a:gd name="T42" fmla="*/ 0 w 136"/>
                <a:gd name="T43" fmla="*/ 0 h 92"/>
                <a:gd name="T44" fmla="*/ 0 w 136"/>
                <a:gd name="T45" fmla="*/ 0 h 92"/>
                <a:gd name="T46" fmla="*/ 0 w 136"/>
                <a:gd name="T47" fmla="*/ 0 h 92"/>
                <a:gd name="T48" fmla="*/ 0 w 136"/>
                <a:gd name="T49" fmla="*/ 0 h 92"/>
                <a:gd name="T50" fmla="*/ 0 w 136"/>
                <a:gd name="T51" fmla="*/ 0 h 92"/>
                <a:gd name="T52" fmla="*/ 0 w 136"/>
                <a:gd name="T53" fmla="*/ 0 h 92"/>
                <a:gd name="T54" fmla="*/ 0 w 136"/>
                <a:gd name="T55" fmla="*/ 0 h 92"/>
                <a:gd name="T56" fmla="*/ 0 w 136"/>
                <a:gd name="T57" fmla="*/ 0 h 92"/>
                <a:gd name="T58" fmla="*/ 0 w 136"/>
                <a:gd name="T59" fmla="*/ 0 h 92"/>
                <a:gd name="T60" fmla="*/ 0 w 136"/>
                <a:gd name="T61" fmla="*/ 0 h 92"/>
                <a:gd name="T62" fmla="*/ 0 w 136"/>
                <a:gd name="T63" fmla="*/ 0 h 92"/>
                <a:gd name="T64" fmla="*/ 0 w 136"/>
                <a:gd name="T65" fmla="*/ 0 h 92"/>
                <a:gd name="T66" fmla="*/ 0 w 136"/>
                <a:gd name="T67" fmla="*/ 0 h 92"/>
                <a:gd name="T68" fmla="*/ 0 w 136"/>
                <a:gd name="T69" fmla="*/ 0 h 92"/>
                <a:gd name="T70" fmla="*/ 0 w 136"/>
                <a:gd name="T71" fmla="*/ 0 h 92"/>
                <a:gd name="T72" fmla="*/ 0 w 136"/>
                <a:gd name="T73" fmla="*/ 0 h 92"/>
                <a:gd name="T74" fmla="*/ 0 w 136"/>
                <a:gd name="T75" fmla="*/ 0 h 92"/>
                <a:gd name="T76" fmla="*/ 0 w 136"/>
                <a:gd name="T77" fmla="*/ 0 h 92"/>
                <a:gd name="T78" fmla="*/ 0 w 136"/>
                <a:gd name="T79" fmla="*/ 0 h 92"/>
                <a:gd name="T80" fmla="*/ 0 w 136"/>
                <a:gd name="T81" fmla="*/ 0 h 92"/>
                <a:gd name="T82" fmla="*/ 0 w 136"/>
                <a:gd name="T83" fmla="*/ 0 h 92"/>
                <a:gd name="T84" fmla="*/ 0 w 136"/>
                <a:gd name="T85" fmla="*/ 0 h 92"/>
                <a:gd name="T86" fmla="*/ 0 w 136"/>
                <a:gd name="T87" fmla="*/ 0 h 92"/>
                <a:gd name="T88" fmla="*/ 0 w 136"/>
                <a:gd name="T89" fmla="*/ 0 h 92"/>
                <a:gd name="T90" fmla="*/ 0 w 136"/>
                <a:gd name="T91" fmla="*/ 0 h 92"/>
                <a:gd name="T92" fmla="*/ 0 w 136"/>
                <a:gd name="T93" fmla="*/ 0 h 92"/>
                <a:gd name="T94" fmla="*/ 0 w 136"/>
                <a:gd name="T95" fmla="*/ 0 h 92"/>
                <a:gd name="T96" fmla="*/ 0 w 136"/>
                <a:gd name="T97" fmla="*/ 0 h 92"/>
                <a:gd name="T98" fmla="*/ 0 w 136"/>
                <a:gd name="T99" fmla="*/ 0 h 92"/>
                <a:gd name="T100" fmla="*/ 0 w 136"/>
                <a:gd name="T101" fmla="*/ 0 h 92"/>
                <a:gd name="T102" fmla="*/ 0 w 136"/>
                <a:gd name="T103" fmla="*/ 0 h 92"/>
                <a:gd name="T104" fmla="*/ 0 w 136"/>
                <a:gd name="T105" fmla="*/ 0 h 92"/>
                <a:gd name="T106" fmla="*/ 0 w 136"/>
                <a:gd name="T107" fmla="*/ 0 h 92"/>
                <a:gd name="T108" fmla="*/ 0 w 136"/>
                <a:gd name="T109" fmla="*/ 0 h 92"/>
                <a:gd name="T110" fmla="*/ 0 w 136"/>
                <a:gd name="T111" fmla="*/ 0 h 92"/>
                <a:gd name="T112" fmla="*/ 0 w 136"/>
                <a:gd name="T113" fmla="*/ 0 h 92"/>
                <a:gd name="T114" fmla="*/ 0 w 136"/>
                <a:gd name="T115" fmla="*/ 0 h 92"/>
                <a:gd name="T116" fmla="*/ 0 w 136"/>
                <a:gd name="T117" fmla="*/ 0 h 92"/>
                <a:gd name="T118" fmla="*/ 0 w 136"/>
                <a:gd name="T119" fmla="*/ 0 h 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6"/>
                <a:gd name="T181" fmla="*/ 0 h 92"/>
                <a:gd name="T182" fmla="*/ 136 w 136"/>
                <a:gd name="T183" fmla="*/ 92 h 9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6" h="92">
                  <a:moveTo>
                    <a:pt x="100" y="1"/>
                  </a:moveTo>
                  <a:lnTo>
                    <a:pt x="104" y="0"/>
                  </a:lnTo>
                  <a:lnTo>
                    <a:pt x="110" y="1"/>
                  </a:lnTo>
                  <a:lnTo>
                    <a:pt x="116" y="3"/>
                  </a:lnTo>
                  <a:lnTo>
                    <a:pt x="122" y="6"/>
                  </a:lnTo>
                  <a:lnTo>
                    <a:pt x="131" y="11"/>
                  </a:lnTo>
                  <a:lnTo>
                    <a:pt x="136" y="20"/>
                  </a:lnTo>
                  <a:lnTo>
                    <a:pt x="135" y="23"/>
                  </a:lnTo>
                  <a:lnTo>
                    <a:pt x="132" y="28"/>
                  </a:lnTo>
                  <a:lnTo>
                    <a:pt x="127" y="30"/>
                  </a:lnTo>
                  <a:lnTo>
                    <a:pt x="124" y="31"/>
                  </a:lnTo>
                  <a:lnTo>
                    <a:pt x="118" y="32"/>
                  </a:lnTo>
                  <a:lnTo>
                    <a:pt x="112" y="33"/>
                  </a:lnTo>
                  <a:lnTo>
                    <a:pt x="106" y="31"/>
                  </a:lnTo>
                  <a:lnTo>
                    <a:pt x="100" y="31"/>
                  </a:lnTo>
                  <a:lnTo>
                    <a:pt x="94" y="31"/>
                  </a:lnTo>
                  <a:lnTo>
                    <a:pt x="90" y="33"/>
                  </a:lnTo>
                  <a:lnTo>
                    <a:pt x="80" y="38"/>
                  </a:lnTo>
                  <a:lnTo>
                    <a:pt x="76" y="45"/>
                  </a:lnTo>
                  <a:lnTo>
                    <a:pt x="71" y="53"/>
                  </a:lnTo>
                  <a:lnTo>
                    <a:pt x="68" y="63"/>
                  </a:lnTo>
                  <a:lnTo>
                    <a:pt x="67" y="68"/>
                  </a:lnTo>
                  <a:lnTo>
                    <a:pt x="68" y="74"/>
                  </a:lnTo>
                  <a:lnTo>
                    <a:pt x="68" y="80"/>
                  </a:lnTo>
                  <a:lnTo>
                    <a:pt x="72" y="86"/>
                  </a:lnTo>
                  <a:lnTo>
                    <a:pt x="72" y="88"/>
                  </a:lnTo>
                  <a:lnTo>
                    <a:pt x="72" y="92"/>
                  </a:lnTo>
                  <a:lnTo>
                    <a:pt x="65" y="87"/>
                  </a:lnTo>
                  <a:lnTo>
                    <a:pt x="59" y="86"/>
                  </a:lnTo>
                  <a:lnTo>
                    <a:pt x="53" y="85"/>
                  </a:lnTo>
                  <a:lnTo>
                    <a:pt x="48" y="86"/>
                  </a:lnTo>
                  <a:lnTo>
                    <a:pt x="42" y="86"/>
                  </a:lnTo>
                  <a:lnTo>
                    <a:pt x="38" y="86"/>
                  </a:lnTo>
                  <a:lnTo>
                    <a:pt x="33" y="85"/>
                  </a:lnTo>
                  <a:lnTo>
                    <a:pt x="30" y="80"/>
                  </a:lnTo>
                  <a:lnTo>
                    <a:pt x="25" y="85"/>
                  </a:lnTo>
                  <a:lnTo>
                    <a:pt x="17" y="88"/>
                  </a:lnTo>
                  <a:lnTo>
                    <a:pt x="7" y="89"/>
                  </a:lnTo>
                  <a:lnTo>
                    <a:pt x="0" y="92"/>
                  </a:lnTo>
                  <a:lnTo>
                    <a:pt x="1" y="85"/>
                  </a:lnTo>
                  <a:lnTo>
                    <a:pt x="6" y="77"/>
                  </a:lnTo>
                  <a:lnTo>
                    <a:pt x="9" y="68"/>
                  </a:lnTo>
                  <a:lnTo>
                    <a:pt x="17" y="61"/>
                  </a:lnTo>
                  <a:lnTo>
                    <a:pt x="21" y="54"/>
                  </a:lnTo>
                  <a:lnTo>
                    <a:pt x="27" y="53"/>
                  </a:lnTo>
                  <a:lnTo>
                    <a:pt x="29" y="52"/>
                  </a:lnTo>
                  <a:lnTo>
                    <a:pt x="30" y="53"/>
                  </a:lnTo>
                  <a:lnTo>
                    <a:pt x="31" y="57"/>
                  </a:lnTo>
                  <a:lnTo>
                    <a:pt x="32" y="63"/>
                  </a:lnTo>
                  <a:lnTo>
                    <a:pt x="42" y="54"/>
                  </a:lnTo>
                  <a:lnTo>
                    <a:pt x="53" y="49"/>
                  </a:lnTo>
                  <a:lnTo>
                    <a:pt x="61" y="43"/>
                  </a:lnTo>
                  <a:lnTo>
                    <a:pt x="70" y="35"/>
                  </a:lnTo>
                  <a:lnTo>
                    <a:pt x="76" y="28"/>
                  </a:lnTo>
                  <a:lnTo>
                    <a:pt x="83" y="21"/>
                  </a:lnTo>
                  <a:lnTo>
                    <a:pt x="86" y="17"/>
                  </a:lnTo>
                  <a:lnTo>
                    <a:pt x="90" y="11"/>
                  </a:lnTo>
                  <a:lnTo>
                    <a:pt x="95" y="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57" name="Freeform 407"/>
            <p:cNvSpPr>
              <a:spLocks/>
            </p:cNvSpPr>
            <p:nvPr/>
          </p:nvSpPr>
          <p:spPr bwMode="auto">
            <a:xfrm>
              <a:off x="7041" y="3683"/>
              <a:ext cx="14" cy="15"/>
            </a:xfrm>
            <a:custGeom>
              <a:avLst/>
              <a:gdLst>
                <a:gd name="T0" fmla="*/ 0 w 55"/>
                <a:gd name="T1" fmla="*/ 0 h 60"/>
                <a:gd name="T2" fmla="*/ 0 w 55"/>
                <a:gd name="T3" fmla="*/ 0 h 60"/>
                <a:gd name="T4" fmla="*/ 0 w 55"/>
                <a:gd name="T5" fmla="*/ 0 h 60"/>
                <a:gd name="T6" fmla="*/ 0 w 55"/>
                <a:gd name="T7" fmla="*/ 0 h 60"/>
                <a:gd name="T8" fmla="*/ 0 w 55"/>
                <a:gd name="T9" fmla="*/ 0 h 60"/>
                <a:gd name="T10" fmla="*/ 0 w 55"/>
                <a:gd name="T11" fmla="*/ 0 h 60"/>
                <a:gd name="T12" fmla="*/ 0 w 55"/>
                <a:gd name="T13" fmla="*/ 0 h 60"/>
                <a:gd name="T14" fmla="*/ 0 w 55"/>
                <a:gd name="T15" fmla="*/ 0 h 60"/>
                <a:gd name="T16" fmla="*/ 0 w 55"/>
                <a:gd name="T17" fmla="*/ 0 h 60"/>
                <a:gd name="T18" fmla="*/ 0 w 55"/>
                <a:gd name="T19" fmla="*/ 0 h 60"/>
                <a:gd name="T20" fmla="*/ 0 w 55"/>
                <a:gd name="T21" fmla="*/ 0 h 60"/>
                <a:gd name="T22" fmla="*/ 0 w 55"/>
                <a:gd name="T23" fmla="*/ 0 h 60"/>
                <a:gd name="T24" fmla="*/ 0 w 55"/>
                <a:gd name="T25" fmla="*/ 0 h 60"/>
                <a:gd name="T26" fmla="*/ 0 w 55"/>
                <a:gd name="T27" fmla="*/ 0 h 60"/>
                <a:gd name="T28" fmla="*/ 0 w 55"/>
                <a:gd name="T29" fmla="*/ 0 h 60"/>
                <a:gd name="T30" fmla="*/ 0 w 55"/>
                <a:gd name="T31" fmla="*/ 0 h 60"/>
                <a:gd name="T32" fmla="*/ 0 w 55"/>
                <a:gd name="T33" fmla="*/ 0 h 60"/>
                <a:gd name="T34" fmla="*/ 0 w 55"/>
                <a:gd name="T35" fmla="*/ 0 h 60"/>
                <a:gd name="T36" fmla="*/ 0 w 55"/>
                <a:gd name="T37" fmla="*/ 0 h 60"/>
                <a:gd name="T38" fmla="*/ 0 w 55"/>
                <a:gd name="T39" fmla="*/ 0 h 60"/>
                <a:gd name="T40" fmla="*/ 0 w 55"/>
                <a:gd name="T41" fmla="*/ 0 h 60"/>
                <a:gd name="T42" fmla="*/ 0 w 55"/>
                <a:gd name="T43" fmla="*/ 0 h 60"/>
                <a:gd name="T44" fmla="*/ 0 w 55"/>
                <a:gd name="T45" fmla="*/ 0 h 60"/>
                <a:gd name="T46" fmla="*/ 0 w 55"/>
                <a:gd name="T47" fmla="*/ 0 h 60"/>
                <a:gd name="T48" fmla="*/ 0 w 55"/>
                <a:gd name="T49" fmla="*/ 0 h 60"/>
                <a:gd name="T50" fmla="*/ 0 w 55"/>
                <a:gd name="T51" fmla="*/ 0 h 60"/>
                <a:gd name="T52" fmla="*/ 0 w 55"/>
                <a:gd name="T53" fmla="*/ 0 h 60"/>
                <a:gd name="T54" fmla="*/ 0 w 55"/>
                <a:gd name="T55" fmla="*/ 0 h 60"/>
                <a:gd name="T56" fmla="*/ 0 w 55"/>
                <a:gd name="T57" fmla="*/ 0 h 60"/>
                <a:gd name="T58" fmla="*/ 0 w 55"/>
                <a:gd name="T59" fmla="*/ 0 h 60"/>
                <a:gd name="T60" fmla="*/ 0 w 55"/>
                <a:gd name="T61" fmla="*/ 0 h 60"/>
                <a:gd name="T62" fmla="*/ 0 w 55"/>
                <a:gd name="T63" fmla="*/ 0 h 60"/>
                <a:gd name="T64" fmla="*/ 0 w 55"/>
                <a:gd name="T65" fmla="*/ 0 h 60"/>
                <a:gd name="T66" fmla="*/ 0 w 55"/>
                <a:gd name="T67" fmla="*/ 0 h 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"/>
                <a:gd name="T103" fmla="*/ 0 h 60"/>
                <a:gd name="T104" fmla="*/ 55 w 55"/>
                <a:gd name="T105" fmla="*/ 60 h 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" h="60">
                  <a:moveTo>
                    <a:pt x="6" y="0"/>
                  </a:moveTo>
                  <a:lnTo>
                    <a:pt x="15" y="4"/>
                  </a:lnTo>
                  <a:lnTo>
                    <a:pt x="26" y="3"/>
                  </a:lnTo>
                  <a:lnTo>
                    <a:pt x="31" y="1"/>
                  </a:lnTo>
                  <a:lnTo>
                    <a:pt x="36" y="1"/>
                  </a:lnTo>
                  <a:lnTo>
                    <a:pt x="43" y="2"/>
                  </a:lnTo>
                  <a:lnTo>
                    <a:pt x="50" y="5"/>
                  </a:lnTo>
                  <a:lnTo>
                    <a:pt x="48" y="7"/>
                  </a:lnTo>
                  <a:lnTo>
                    <a:pt x="46" y="9"/>
                  </a:lnTo>
                  <a:lnTo>
                    <a:pt x="53" y="13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53" y="30"/>
                  </a:lnTo>
                  <a:lnTo>
                    <a:pt x="48" y="37"/>
                  </a:lnTo>
                  <a:lnTo>
                    <a:pt x="46" y="43"/>
                  </a:lnTo>
                  <a:lnTo>
                    <a:pt x="46" y="48"/>
                  </a:lnTo>
                  <a:lnTo>
                    <a:pt x="50" y="55"/>
                  </a:lnTo>
                  <a:lnTo>
                    <a:pt x="43" y="56"/>
                  </a:lnTo>
                  <a:lnTo>
                    <a:pt x="36" y="57"/>
                  </a:lnTo>
                  <a:lnTo>
                    <a:pt x="30" y="58"/>
                  </a:lnTo>
                  <a:lnTo>
                    <a:pt x="23" y="60"/>
                  </a:lnTo>
                  <a:lnTo>
                    <a:pt x="26" y="51"/>
                  </a:lnTo>
                  <a:lnTo>
                    <a:pt x="29" y="43"/>
                  </a:lnTo>
                  <a:lnTo>
                    <a:pt x="29" y="34"/>
                  </a:lnTo>
                  <a:lnTo>
                    <a:pt x="27" y="28"/>
                  </a:lnTo>
                  <a:lnTo>
                    <a:pt x="23" y="24"/>
                  </a:lnTo>
                  <a:lnTo>
                    <a:pt x="19" y="21"/>
                  </a:lnTo>
                  <a:lnTo>
                    <a:pt x="11" y="21"/>
                  </a:lnTo>
                  <a:lnTo>
                    <a:pt x="3" y="25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1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58" name="Freeform 408"/>
            <p:cNvSpPr>
              <a:spLocks/>
            </p:cNvSpPr>
            <p:nvPr/>
          </p:nvSpPr>
          <p:spPr bwMode="auto">
            <a:xfrm>
              <a:off x="6736" y="3684"/>
              <a:ext cx="9" cy="18"/>
            </a:xfrm>
            <a:custGeom>
              <a:avLst/>
              <a:gdLst>
                <a:gd name="T0" fmla="*/ 0 w 39"/>
                <a:gd name="T1" fmla="*/ 0 h 72"/>
                <a:gd name="T2" fmla="*/ 0 w 39"/>
                <a:gd name="T3" fmla="*/ 0 h 72"/>
                <a:gd name="T4" fmla="*/ 0 w 39"/>
                <a:gd name="T5" fmla="*/ 0 h 72"/>
                <a:gd name="T6" fmla="*/ 0 w 39"/>
                <a:gd name="T7" fmla="*/ 0 h 72"/>
                <a:gd name="T8" fmla="*/ 0 w 39"/>
                <a:gd name="T9" fmla="*/ 0 h 72"/>
                <a:gd name="T10" fmla="*/ 0 w 39"/>
                <a:gd name="T11" fmla="*/ 0 h 72"/>
                <a:gd name="T12" fmla="*/ 0 w 39"/>
                <a:gd name="T13" fmla="*/ 0 h 72"/>
                <a:gd name="T14" fmla="*/ 0 w 39"/>
                <a:gd name="T15" fmla="*/ 0 h 72"/>
                <a:gd name="T16" fmla="*/ 0 w 39"/>
                <a:gd name="T17" fmla="*/ 0 h 72"/>
                <a:gd name="T18" fmla="*/ 0 w 39"/>
                <a:gd name="T19" fmla="*/ 0 h 72"/>
                <a:gd name="T20" fmla="*/ 0 w 39"/>
                <a:gd name="T21" fmla="*/ 0 h 72"/>
                <a:gd name="T22" fmla="*/ 0 w 39"/>
                <a:gd name="T23" fmla="*/ 0 h 72"/>
                <a:gd name="T24" fmla="*/ 0 w 39"/>
                <a:gd name="T25" fmla="*/ 0 h 72"/>
                <a:gd name="T26" fmla="*/ 0 w 39"/>
                <a:gd name="T27" fmla="*/ 0 h 72"/>
                <a:gd name="T28" fmla="*/ 0 w 39"/>
                <a:gd name="T29" fmla="*/ 0 h 72"/>
                <a:gd name="T30" fmla="*/ 0 w 39"/>
                <a:gd name="T31" fmla="*/ 0 h 72"/>
                <a:gd name="T32" fmla="*/ 0 w 39"/>
                <a:gd name="T33" fmla="*/ 0 h 72"/>
                <a:gd name="T34" fmla="*/ 0 w 39"/>
                <a:gd name="T35" fmla="*/ 0 h 72"/>
                <a:gd name="T36" fmla="*/ 0 w 39"/>
                <a:gd name="T37" fmla="*/ 0 h 72"/>
                <a:gd name="T38" fmla="*/ 0 w 39"/>
                <a:gd name="T39" fmla="*/ 0 h 72"/>
                <a:gd name="T40" fmla="*/ 0 w 39"/>
                <a:gd name="T41" fmla="*/ 0 h 72"/>
                <a:gd name="T42" fmla="*/ 0 w 39"/>
                <a:gd name="T43" fmla="*/ 0 h 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"/>
                <a:gd name="T67" fmla="*/ 0 h 72"/>
                <a:gd name="T68" fmla="*/ 39 w 39"/>
                <a:gd name="T69" fmla="*/ 72 h 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" h="72">
                  <a:moveTo>
                    <a:pt x="30" y="0"/>
                  </a:moveTo>
                  <a:lnTo>
                    <a:pt x="36" y="2"/>
                  </a:lnTo>
                  <a:lnTo>
                    <a:pt x="39" y="7"/>
                  </a:lnTo>
                  <a:lnTo>
                    <a:pt x="39" y="11"/>
                  </a:lnTo>
                  <a:lnTo>
                    <a:pt x="39" y="19"/>
                  </a:lnTo>
                  <a:lnTo>
                    <a:pt x="30" y="27"/>
                  </a:lnTo>
                  <a:lnTo>
                    <a:pt x="22" y="38"/>
                  </a:lnTo>
                  <a:lnTo>
                    <a:pt x="14" y="48"/>
                  </a:lnTo>
                  <a:lnTo>
                    <a:pt x="11" y="55"/>
                  </a:lnTo>
                  <a:lnTo>
                    <a:pt x="17" y="67"/>
                  </a:lnTo>
                  <a:lnTo>
                    <a:pt x="9" y="72"/>
                  </a:lnTo>
                  <a:lnTo>
                    <a:pt x="1" y="64"/>
                  </a:lnTo>
                  <a:lnTo>
                    <a:pt x="0" y="56"/>
                  </a:lnTo>
                  <a:lnTo>
                    <a:pt x="1" y="48"/>
                  </a:lnTo>
                  <a:lnTo>
                    <a:pt x="4" y="40"/>
                  </a:lnTo>
                  <a:lnTo>
                    <a:pt x="6" y="34"/>
                  </a:lnTo>
                  <a:lnTo>
                    <a:pt x="10" y="28"/>
                  </a:lnTo>
                  <a:lnTo>
                    <a:pt x="14" y="22"/>
                  </a:lnTo>
                  <a:lnTo>
                    <a:pt x="17" y="17"/>
                  </a:lnTo>
                  <a:lnTo>
                    <a:pt x="24" y="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59" name="Freeform 409"/>
            <p:cNvSpPr>
              <a:spLocks/>
            </p:cNvSpPr>
            <p:nvPr/>
          </p:nvSpPr>
          <p:spPr bwMode="auto">
            <a:xfrm>
              <a:off x="7061" y="3687"/>
              <a:ext cx="11" cy="7"/>
            </a:xfrm>
            <a:custGeom>
              <a:avLst/>
              <a:gdLst>
                <a:gd name="T0" fmla="*/ 0 w 43"/>
                <a:gd name="T1" fmla="*/ 0 h 28"/>
                <a:gd name="T2" fmla="*/ 0 w 43"/>
                <a:gd name="T3" fmla="*/ 0 h 28"/>
                <a:gd name="T4" fmla="*/ 0 w 43"/>
                <a:gd name="T5" fmla="*/ 0 h 28"/>
                <a:gd name="T6" fmla="*/ 0 w 43"/>
                <a:gd name="T7" fmla="*/ 0 h 28"/>
                <a:gd name="T8" fmla="*/ 0 w 43"/>
                <a:gd name="T9" fmla="*/ 0 h 28"/>
                <a:gd name="T10" fmla="*/ 0 w 43"/>
                <a:gd name="T11" fmla="*/ 0 h 28"/>
                <a:gd name="T12" fmla="*/ 0 w 43"/>
                <a:gd name="T13" fmla="*/ 0 h 28"/>
                <a:gd name="T14" fmla="*/ 0 w 43"/>
                <a:gd name="T15" fmla="*/ 0 h 28"/>
                <a:gd name="T16" fmla="*/ 0 w 43"/>
                <a:gd name="T17" fmla="*/ 0 h 28"/>
                <a:gd name="T18" fmla="*/ 0 w 43"/>
                <a:gd name="T19" fmla="*/ 0 h 28"/>
                <a:gd name="T20" fmla="*/ 0 w 43"/>
                <a:gd name="T21" fmla="*/ 0 h 28"/>
                <a:gd name="T22" fmla="*/ 0 w 43"/>
                <a:gd name="T23" fmla="*/ 0 h 28"/>
                <a:gd name="T24" fmla="*/ 0 w 43"/>
                <a:gd name="T25" fmla="*/ 0 h 28"/>
                <a:gd name="T26" fmla="*/ 0 w 43"/>
                <a:gd name="T27" fmla="*/ 0 h 28"/>
                <a:gd name="T28" fmla="*/ 0 w 43"/>
                <a:gd name="T29" fmla="*/ 0 h 28"/>
                <a:gd name="T30" fmla="*/ 0 w 43"/>
                <a:gd name="T31" fmla="*/ 0 h 28"/>
                <a:gd name="T32" fmla="*/ 0 w 43"/>
                <a:gd name="T33" fmla="*/ 0 h 28"/>
                <a:gd name="T34" fmla="*/ 0 w 43"/>
                <a:gd name="T35" fmla="*/ 0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"/>
                <a:gd name="T55" fmla="*/ 0 h 28"/>
                <a:gd name="T56" fmla="*/ 43 w 43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" h="28">
                  <a:moveTo>
                    <a:pt x="22" y="0"/>
                  </a:moveTo>
                  <a:lnTo>
                    <a:pt x="26" y="1"/>
                  </a:lnTo>
                  <a:lnTo>
                    <a:pt x="32" y="7"/>
                  </a:lnTo>
                  <a:lnTo>
                    <a:pt x="37" y="11"/>
                  </a:lnTo>
                  <a:lnTo>
                    <a:pt x="43" y="16"/>
                  </a:lnTo>
                  <a:lnTo>
                    <a:pt x="43" y="17"/>
                  </a:lnTo>
                  <a:lnTo>
                    <a:pt x="43" y="18"/>
                  </a:lnTo>
                  <a:lnTo>
                    <a:pt x="37" y="15"/>
                  </a:lnTo>
                  <a:lnTo>
                    <a:pt x="30" y="15"/>
                  </a:lnTo>
                  <a:lnTo>
                    <a:pt x="25" y="15"/>
                  </a:lnTo>
                  <a:lnTo>
                    <a:pt x="19" y="18"/>
                  </a:lnTo>
                  <a:lnTo>
                    <a:pt x="9" y="24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9" y="13"/>
                  </a:lnTo>
                  <a:lnTo>
                    <a:pt x="17" y="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60" name="Freeform 410"/>
            <p:cNvSpPr>
              <a:spLocks/>
            </p:cNvSpPr>
            <p:nvPr/>
          </p:nvSpPr>
          <p:spPr bwMode="auto">
            <a:xfrm>
              <a:off x="6857" y="3688"/>
              <a:ext cx="17" cy="13"/>
            </a:xfrm>
            <a:custGeom>
              <a:avLst/>
              <a:gdLst>
                <a:gd name="T0" fmla="*/ 0 w 68"/>
                <a:gd name="T1" fmla="*/ 0 h 49"/>
                <a:gd name="T2" fmla="*/ 0 w 68"/>
                <a:gd name="T3" fmla="*/ 0 h 49"/>
                <a:gd name="T4" fmla="*/ 0 w 68"/>
                <a:gd name="T5" fmla="*/ 0 h 49"/>
                <a:gd name="T6" fmla="*/ 0 w 68"/>
                <a:gd name="T7" fmla="*/ 0 h 49"/>
                <a:gd name="T8" fmla="*/ 0 w 68"/>
                <a:gd name="T9" fmla="*/ 0 h 49"/>
                <a:gd name="T10" fmla="*/ 0 w 68"/>
                <a:gd name="T11" fmla="*/ 0 h 49"/>
                <a:gd name="T12" fmla="*/ 0 w 68"/>
                <a:gd name="T13" fmla="*/ 0 h 49"/>
                <a:gd name="T14" fmla="*/ 0 w 68"/>
                <a:gd name="T15" fmla="*/ 0 h 49"/>
                <a:gd name="T16" fmla="*/ 0 w 68"/>
                <a:gd name="T17" fmla="*/ 0 h 49"/>
                <a:gd name="T18" fmla="*/ 0 w 68"/>
                <a:gd name="T19" fmla="*/ 0 h 49"/>
                <a:gd name="T20" fmla="*/ 0 w 68"/>
                <a:gd name="T21" fmla="*/ 0 h 49"/>
                <a:gd name="T22" fmla="*/ 0 w 68"/>
                <a:gd name="T23" fmla="*/ 0 h 49"/>
                <a:gd name="T24" fmla="*/ 0 w 68"/>
                <a:gd name="T25" fmla="*/ 0 h 49"/>
                <a:gd name="T26" fmla="*/ 0 w 68"/>
                <a:gd name="T27" fmla="*/ 0 h 49"/>
                <a:gd name="T28" fmla="*/ 0 w 68"/>
                <a:gd name="T29" fmla="*/ 0 h 49"/>
                <a:gd name="T30" fmla="*/ 0 w 68"/>
                <a:gd name="T31" fmla="*/ 0 h 49"/>
                <a:gd name="T32" fmla="*/ 0 w 68"/>
                <a:gd name="T33" fmla="*/ 0 h 49"/>
                <a:gd name="T34" fmla="*/ 0 w 68"/>
                <a:gd name="T35" fmla="*/ 0 h 49"/>
                <a:gd name="T36" fmla="*/ 0 w 68"/>
                <a:gd name="T37" fmla="*/ 0 h 49"/>
                <a:gd name="T38" fmla="*/ 0 w 68"/>
                <a:gd name="T39" fmla="*/ 0 h 49"/>
                <a:gd name="T40" fmla="*/ 0 w 68"/>
                <a:gd name="T41" fmla="*/ 0 h 49"/>
                <a:gd name="T42" fmla="*/ 0 w 68"/>
                <a:gd name="T43" fmla="*/ 0 h 49"/>
                <a:gd name="T44" fmla="*/ 0 w 68"/>
                <a:gd name="T45" fmla="*/ 0 h 49"/>
                <a:gd name="T46" fmla="*/ 0 w 68"/>
                <a:gd name="T47" fmla="*/ 0 h 49"/>
                <a:gd name="T48" fmla="*/ 0 w 68"/>
                <a:gd name="T49" fmla="*/ 0 h 49"/>
                <a:gd name="T50" fmla="*/ 0 w 68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49"/>
                <a:gd name="T80" fmla="*/ 68 w 68"/>
                <a:gd name="T81" fmla="*/ 49 h 4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49">
                  <a:moveTo>
                    <a:pt x="54" y="0"/>
                  </a:moveTo>
                  <a:lnTo>
                    <a:pt x="59" y="4"/>
                  </a:lnTo>
                  <a:lnTo>
                    <a:pt x="63" y="9"/>
                  </a:lnTo>
                  <a:lnTo>
                    <a:pt x="67" y="16"/>
                  </a:lnTo>
                  <a:lnTo>
                    <a:pt x="68" y="24"/>
                  </a:lnTo>
                  <a:lnTo>
                    <a:pt x="60" y="22"/>
                  </a:lnTo>
                  <a:lnTo>
                    <a:pt x="53" y="23"/>
                  </a:lnTo>
                  <a:lnTo>
                    <a:pt x="48" y="25"/>
                  </a:lnTo>
                  <a:lnTo>
                    <a:pt x="42" y="30"/>
                  </a:lnTo>
                  <a:lnTo>
                    <a:pt x="36" y="35"/>
                  </a:lnTo>
                  <a:lnTo>
                    <a:pt x="30" y="39"/>
                  </a:lnTo>
                  <a:lnTo>
                    <a:pt x="25" y="44"/>
                  </a:lnTo>
                  <a:lnTo>
                    <a:pt x="19" y="47"/>
                  </a:lnTo>
                  <a:lnTo>
                    <a:pt x="15" y="48"/>
                  </a:lnTo>
                  <a:lnTo>
                    <a:pt x="10" y="49"/>
                  </a:lnTo>
                  <a:lnTo>
                    <a:pt x="4" y="48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12" y="33"/>
                  </a:lnTo>
                  <a:lnTo>
                    <a:pt x="17" y="26"/>
                  </a:lnTo>
                  <a:lnTo>
                    <a:pt x="24" y="21"/>
                  </a:lnTo>
                  <a:lnTo>
                    <a:pt x="29" y="16"/>
                  </a:lnTo>
                  <a:lnTo>
                    <a:pt x="37" y="10"/>
                  </a:lnTo>
                  <a:lnTo>
                    <a:pt x="44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61" name="Freeform 411"/>
            <p:cNvSpPr>
              <a:spLocks/>
            </p:cNvSpPr>
            <p:nvPr/>
          </p:nvSpPr>
          <p:spPr bwMode="auto">
            <a:xfrm>
              <a:off x="6713" y="3690"/>
              <a:ext cx="7" cy="8"/>
            </a:xfrm>
            <a:custGeom>
              <a:avLst/>
              <a:gdLst>
                <a:gd name="T0" fmla="*/ 0 w 30"/>
                <a:gd name="T1" fmla="*/ 0 h 31"/>
                <a:gd name="T2" fmla="*/ 0 w 30"/>
                <a:gd name="T3" fmla="*/ 0 h 31"/>
                <a:gd name="T4" fmla="*/ 0 w 30"/>
                <a:gd name="T5" fmla="*/ 0 h 31"/>
                <a:gd name="T6" fmla="*/ 0 w 30"/>
                <a:gd name="T7" fmla="*/ 0 h 31"/>
                <a:gd name="T8" fmla="*/ 0 w 30"/>
                <a:gd name="T9" fmla="*/ 0 h 31"/>
                <a:gd name="T10" fmla="*/ 0 w 30"/>
                <a:gd name="T11" fmla="*/ 0 h 31"/>
                <a:gd name="T12" fmla="*/ 0 w 30"/>
                <a:gd name="T13" fmla="*/ 0 h 31"/>
                <a:gd name="T14" fmla="*/ 0 w 30"/>
                <a:gd name="T15" fmla="*/ 0 h 31"/>
                <a:gd name="T16" fmla="*/ 0 w 30"/>
                <a:gd name="T17" fmla="*/ 0 h 31"/>
                <a:gd name="T18" fmla="*/ 0 w 30"/>
                <a:gd name="T19" fmla="*/ 0 h 31"/>
                <a:gd name="T20" fmla="*/ 0 w 30"/>
                <a:gd name="T21" fmla="*/ 0 h 31"/>
                <a:gd name="T22" fmla="*/ 0 w 30"/>
                <a:gd name="T23" fmla="*/ 0 h 31"/>
                <a:gd name="T24" fmla="*/ 0 w 30"/>
                <a:gd name="T25" fmla="*/ 0 h 31"/>
                <a:gd name="T26" fmla="*/ 0 w 30"/>
                <a:gd name="T27" fmla="*/ 0 h 31"/>
                <a:gd name="T28" fmla="*/ 0 w 30"/>
                <a:gd name="T29" fmla="*/ 0 h 31"/>
                <a:gd name="T30" fmla="*/ 0 w 30"/>
                <a:gd name="T31" fmla="*/ 0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31"/>
                <a:gd name="T50" fmla="*/ 30 w 30"/>
                <a:gd name="T51" fmla="*/ 31 h 3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31">
                  <a:moveTo>
                    <a:pt x="21" y="0"/>
                  </a:moveTo>
                  <a:lnTo>
                    <a:pt x="27" y="4"/>
                  </a:lnTo>
                  <a:lnTo>
                    <a:pt x="30" y="8"/>
                  </a:lnTo>
                  <a:lnTo>
                    <a:pt x="27" y="12"/>
                  </a:lnTo>
                  <a:lnTo>
                    <a:pt x="21" y="17"/>
                  </a:lnTo>
                  <a:lnTo>
                    <a:pt x="13" y="23"/>
                  </a:lnTo>
                  <a:lnTo>
                    <a:pt x="8" y="31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3" y="14"/>
                  </a:lnTo>
                  <a:lnTo>
                    <a:pt x="8" y="9"/>
                  </a:lnTo>
                  <a:lnTo>
                    <a:pt x="14" y="6"/>
                  </a:lnTo>
                  <a:lnTo>
                    <a:pt x="18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62" name="Freeform 412"/>
            <p:cNvSpPr>
              <a:spLocks/>
            </p:cNvSpPr>
            <p:nvPr/>
          </p:nvSpPr>
          <p:spPr bwMode="auto">
            <a:xfrm>
              <a:off x="6769" y="3693"/>
              <a:ext cx="17" cy="13"/>
            </a:xfrm>
            <a:custGeom>
              <a:avLst/>
              <a:gdLst>
                <a:gd name="T0" fmla="*/ 0 w 68"/>
                <a:gd name="T1" fmla="*/ 0 h 53"/>
                <a:gd name="T2" fmla="*/ 0 w 68"/>
                <a:gd name="T3" fmla="*/ 0 h 53"/>
                <a:gd name="T4" fmla="*/ 0 w 68"/>
                <a:gd name="T5" fmla="*/ 0 h 53"/>
                <a:gd name="T6" fmla="*/ 0 w 68"/>
                <a:gd name="T7" fmla="*/ 0 h 53"/>
                <a:gd name="T8" fmla="*/ 0 w 68"/>
                <a:gd name="T9" fmla="*/ 0 h 53"/>
                <a:gd name="T10" fmla="*/ 0 w 68"/>
                <a:gd name="T11" fmla="*/ 0 h 53"/>
                <a:gd name="T12" fmla="*/ 0 w 68"/>
                <a:gd name="T13" fmla="*/ 0 h 53"/>
                <a:gd name="T14" fmla="*/ 0 w 68"/>
                <a:gd name="T15" fmla="*/ 0 h 53"/>
                <a:gd name="T16" fmla="*/ 0 w 68"/>
                <a:gd name="T17" fmla="*/ 0 h 53"/>
                <a:gd name="T18" fmla="*/ 0 w 68"/>
                <a:gd name="T19" fmla="*/ 0 h 53"/>
                <a:gd name="T20" fmla="*/ 0 w 68"/>
                <a:gd name="T21" fmla="*/ 0 h 53"/>
                <a:gd name="T22" fmla="*/ 0 w 68"/>
                <a:gd name="T23" fmla="*/ 0 h 53"/>
                <a:gd name="T24" fmla="*/ 0 w 68"/>
                <a:gd name="T25" fmla="*/ 0 h 53"/>
                <a:gd name="T26" fmla="*/ 0 w 68"/>
                <a:gd name="T27" fmla="*/ 0 h 53"/>
                <a:gd name="T28" fmla="*/ 0 w 68"/>
                <a:gd name="T29" fmla="*/ 0 h 53"/>
                <a:gd name="T30" fmla="*/ 0 w 68"/>
                <a:gd name="T31" fmla="*/ 0 h 53"/>
                <a:gd name="T32" fmla="*/ 0 w 68"/>
                <a:gd name="T33" fmla="*/ 0 h 53"/>
                <a:gd name="T34" fmla="*/ 0 w 68"/>
                <a:gd name="T35" fmla="*/ 0 h 53"/>
                <a:gd name="T36" fmla="*/ 0 w 68"/>
                <a:gd name="T37" fmla="*/ 0 h 53"/>
                <a:gd name="T38" fmla="*/ 0 w 68"/>
                <a:gd name="T39" fmla="*/ 0 h 53"/>
                <a:gd name="T40" fmla="*/ 0 w 68"/>
                <a:gd name="T41" fmla="*/ 0 h 53"/>
                <a:gd name="T42" fmla="*/ 0 w 68"/>
                <a:gd name="T43" fmla="*/ 0 h 53"/>
                <a:gd name="T44" fmla="*/ 0 w 68"/>
                <a:gd name="T45" fmla="*/ 0 h 53"/>
                <a:gd name="T46" fmla="*/ 0 w 68"/>
                <a:gd name="T47" fmla="*/ 0 h 53"/>
                <a:gd name="T48" fmla="*/ 0 w 68"/>
                <a:gd name="T49" fmla="*/ 0 h 53"/>
                <a:gd name="T50" fmla="*/ 0 w 68"/>
                <a:gd name="T51" fmla="*/ 0 h 5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53"/>
                <a:gd name="T80" fmla="*/ 68 w 68"/>
                <a:gd name="T81" fmla="*/ 53 h 5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53">
                  <a:moveTo>
                    <a:pt x="42" y="0"/>
                  </a:moveTo>
                  <a:lnTo>
                    <a:pt x="47" y="4"/>
                  </a:lnTo>
                  <a:lnTo>
                    <a:pt x="56" y="8"/>
                  </a:lnTo>
                  <a:lnTo>
                    <a:pt x="63" y="15"/>
                  </a:lnTo>
                  <a:lnTo>
                    <a:pt x="68" y="24"/>
                  </a:lnTo>
                  <a:lnTo>
                    <a:pt x="61" y="19"/>
                  </a:lnTo>
                  <a:lnTo>
                    <a:pt x="56" y="19"/>
                  </a:lnTo>
                  <a:lnTo>
                    <a:pt x="51" y="18"/>
                  </a:lnTo>
                  <a:lnTo>
                    <a:pt x="48" y="21"/>
                  </a:lnTo>
                  <a:lnTo>
                    <a:pt x="41" y="27"/>
                  </a:lnTo>
                  <a:lnTo>
                    <a:pt x="34" y="36"/>
                  </a:lnTo>
                  <a:lnTo>
                    <a:pt x="27" y="42"/>
                  </a:lnTo>
                  <a:lnTo>
                    <a:pt x="21" y="47"/>
                  </a:lnTo>
                  <a:lnTo>
                    <a:pt x="15" y="50"/>
                  </a:lnTo>
                  <a:lnTo>
                    <a:pt x="10" y="52"/>
                  </a:lnTo>
                  <a:lnTo>
                    <a:pt x="6" y="52"/>
                  </a:lnTo>
                  <a:lnTo>
                    <a:pt x="0" y="53"/>
                  </a:lnTo>
                  <a:lnTo>
                    <a:pt x="4" y="46"/>
                  </a:lnTo>
                  <a:lnTo>
                    <a:pt x="9" y="39"/>
                  </a:lnTo>
                  <a:lnTo>
                    <a:pt x="14" y="32"/>
                  </a:lnTo>
                  <a:lnTo>
                    <a:pt x="21" y="27"/>
                  </a:lnTo>
                  <a:lnTo>
                    <a:pt x="25" y="19"/>
                  </a:lnTo>
                  <a:lnTo>
                    <a:pt x="31" y="13"/>
                  </a:lnTo>
                  <a:lnTo>
                    <a:pt x="36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63" name="Freeform 413"/>
            <p:cNvSpPr>
              <a:spLocks/>
            </p:cNvSpPr>
            <p:nvPr/>
          </p:nvSpPr>
          <p:spPr bwMode="auto">
            <a:xfrm>
              <a:off x="6926" y="3693"/>
              <a:ext cx="17" cy="10"/>
            </a:xfrm>
            <a:custGeom>
              <a:avLst/>
              <a:gdLst>
                <a:gd name="T0" fmla="*/ 0 w 69"/>
                <a:gd name="T1" fmla="*/ 0 h 38"/>
                <a:gd name="T2" fmla="*/ 0 w 69"/>
                <a:gd name="T3" fmla="*/ 0 h 38"/>
                <a:gd name="T4" fmla="*/ 0 w 69"/>
                <a:gd name="T5" fmla="*/ 0 h 38"/>
                <a:gd name="T6" fmla="*/ 0 w 69"/>
                <a:gd name="T7" fmla="*/ 0 h 38"/>
                <a:gd name="T8" fmla="*/ 0 w 69"/>
                <a:gd name="T9" fmla="*/ 0 h 38"/>
                <a:gd name="T10" fmla="*/ 0 w 69"/>
                <a:gd name="T11" fmla="*/ 0 h 38"/>
                <a:gd name="T12" fmla="*/ 0 w 69"/>
                <a:gd name="T13" fmla="*/ 0 h 38"/>
                <a:gd name="T14" fmla="*/ 0 w 69"/>
                <a:gd name="T15" fmla="*/ 0 h 38"/>
                <a:gd name="T16" fmla="*/ 0 w 69"/>
                <a:gd name="T17" fmla="*/ 0 h 38"/>
                <a:gd name="T18" fmla="*/ 0 w 69"/>
                <a:gd name="T19" fmla="*/ 0 h 38"/>
                <a:gd name="T20" fmla="*/ 0 w 69"/>
                <a:gd name="T21" fmla="*/ 0 h 38"/>
                <a:gd name="T22" fmla="*/ 0 w 69"/>
                <a:gd name="T23" fmla="*/ 0 h 38"/>
                <a:gd name="T24" fmla="*/ 0 w 69"/>
                <a:gd name="T25" fmla="*/ 0 h 38"/>
                <a:gd name="T26" fmla="*/ 0 w 69"/>
                <a:gd name="T27" fmla="*/ 0 h 38"/>
                <a:gd name="T28" fmla="*/ 0 w 69"/>
                <a:gd name="T29" fmla="*/ 0 h 38"/>
                <a:gd name="T30" fmla="*/ 0 w 69"/>
                <a:gd name="T31" fmla="*/ 0 h 38"/>
                <a:gd name="T32" fmla="*/ 0 w 69"/>
                <a:gd name="T33" fmla="*/ 0 h 38"/>
                <a:gd name="T34" fmla="*/ 0 w 69"/>
                <a:gd name="T35" fmla="*/ 0 h 38"/>
                <a:gd name="T36" fmla="*/ 0 w 69"/>
                <a:gd name="T37" fmla="*/ 0 h 38"/>
                <a:gd name="T38" fmla="*/ 0 w 69"/>
                <a:gd name="T39" fmla="*/ 0 h 3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9"/>
                <a:gd name="T61" fmla="*/ 0 h 38"/>
                <a:gd name="T62" fmla="*/ 69 w 69"/>
                <a:gd name="T63" fmla="*/ 38 h 3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9" h="38">
                  <a:moveTo>
                    <a:pt x="32" y="0"/>
                  </a:moveTo>
                  <a:lnTo>
                    <a:pt x="41" y="2"/>
                  </a:lnTo>
                  <a:lnTo>
                    <a:pt x="51" y="7"/>
                  </a:lnTo>
                  <a:lnTo>
                    <a:pt x="59" y="15"/>
                  </a:lnTo>
                  <a:lnTo>
                    <a:pt x="69" y="21"/>
                  </a:lnTo>
                  <a:lnTo>
                    <a:pt x="59" y="17"/>
                  </a:lnTo>
                  <a:lnTo>
                    <a:pt x="52" y="16"/>
                  </a:lnTo>
                  <a:lnTo>
                    <a:pt x="42" y="17"/>
                  </a:lnTo>
                  <a:lnTo>
                    <a:pt x="34" y="20"/>
                  </a:lnTo>
                  <a:lnTo>
                    <a:pt x="26" y="24"/>
                  </a:lnTo>
                  <a:lnTo>
                    <a:pt x="17" y="28"/>
                  </a:lnTo>
                  <a:lnTo>
                    <a:pt x="9" y="33"/>
                  </a:lnTo>
                  <a:lnTo>
                    <a:pt x="0" y="38"/>
                  </a:lnTo>
                  <a:lnTo>
                    <a:pt x="5" y="31"/>
                  </a:lnTo>
                  <a:lnTo>
                    <a:pt x="10" y="26"/>
                  </a:lnTo>
                  <a:lnTo>
                    <a:pt x="15" y="19"/>
                  </a:lnTo>
                  <a:lnTo>
                    <a:pt x="20" y="14"/>
                  </a:lnTo>
                  <a:lnTo>
                    <a:pt x="26" y="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64" name="Freeform 414"/>
            <p:cNvSpPr>
              <a:spLocks/>
            </p:cNvSpPr>
            <p:nvPr/>
          </p:nvSpPr>
          <p:spPr bwMode="auto">
            <a:xfrm>
              <a:off x="7105" y="3694"/>
              <a:ext cx="17" cy="16"/>
            </a:xfrm>
            <a:custGeom>
              <a:avLst/>
              <a:gdLst>
                <a:gd name="T0" fmla="*/ 0 w 67"/>
                <a:gd name="T1" fmla="*/ 0 h 63"/>
                <a:gd name="T2" fmla="*/ 0 w 67"/>
                <a:gd name="T3" fmla="*/ 0 h 63"/>
                <a:gd name="T4" fmla="*/ 0 w 67"/>
                <a:gd name="T5" fmla="*/ 0 h 63"/>
                <a:gd name="T6" fmla="*/ 0 w 67"/>
                <a:gd name="T7" fmla="*/ 0 h 63"/>
                <a:gd name="T8" fmla="*/ 0 w 67"/>
                <a:gd name="T9" fmla="*/ 0 h 63"/>
                <a:gd name="T10" fmla="*/ 0 w 67"/>
                <a:gd name="T11" fmla="*/ 0 h 63"/>
                <a:gd name="T12" fmla="*/ 0 w 67"/>
                <a:gd name="T13" fmla="*/ 0 h 63"/>
                <a:gd name="T14" fmla="*/ 0 w 67"/>
                <a:gd name="T15" fmla="*/ 0 h 63"/>
                <a:gd name="T16" fmla="*/ 0 w 67"/>
                <a:gd name="T17" fmla="*/ 0 h 63"/>
                <a:gd name="T18" fmla="*/ 0 w 67"/>
                <a:gd name="T19" fmla="*/ 0 h 63"/>
                <a:gd name="T20" fmla="*/ 0 w 67"/>
                <a:gd name="T21" fmla="*/ 0 h 63"/>
                <a:gd name="T22" fmla="*/ 0 w 67"/>
                <a:gd name="T23" fmla="*/ 0 h 63"/>
                <a:gd name="T24" fmla="*/ 0 w 67"/>
                <a:gd name="T25" fmla="*/ 0 h 63"/>
                <a:gd name="T26" fmla="*/ 0 w 67"/>
                <a:gd name="T27" fmla="*/ 0 h 63"/>
                <a:gd name="T28" fmla="*/ 0 w 67"/>
                <a:gd name="T29" fmla="*/ 0 h 63"/>
                <a:gd name="T30" fmla="*/ 0 w 67"/>
                <a:gd name="T31" fmla="*/ 0 h 63"/>
                <a:gd name="T32" fmla="*/ 0 w 67"/>
                <a:gd name="T33" fmla="*/ 0 h 63"/>
                <a:gd name="T34" fmla="*/ 0 w 67"/>
                <a:gd name="T35" fmla="*/ 0 h 63"/>
                <a:gd name="T36" fmla="*/ 0 w 67"/>
                <a:gd name="T37" fmla="*/ 0 h 63"/>
                <a:gd name="T38" fmla="*/ 0 w 67"/>
                <a:gd name="T39" fmla="*/ 0 h 63"/>
                <a:gd name="T40" fmla="*/ 0 w 67"/>
                <a:gd name="T41" fmla="*/ 0 h 63"/>
                <a:gd name="T42" fmla="*/ 0 w 67"/>
                <a:gd name="T43" fmla="*/ 0 h 63"/>
                <a:gd name="T44" fmla="*/ 0 w 67"/>
                <a:gd name="T45" fmla="*/ 0 h 63"/>
                <a:gd name="T46" fmla="*/ 0 w 67"/>
                <a:gd name="T47" fmla="*/ 0 h 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63"/>
                <a:gd name="T74" fmla="*/ 67 w 67"/>
                <a:gd name="T75" fmla="*/ 63 h 6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63">
                  <a:moveTo>
                    <a:pt x="42" y="0"/>
                  </a:moveTo>
                  <a:lnTo>
                    <a:pt x="48" y="2"/>
                  </a:lnTo>
                  <a:lnTo>
                    <a:pt x="55" y="9"/>
                  </a:lnTo>
                  <a:lnTo>
                    <a:pt x="60" y="15"/>
                  </a:lnTo>
                  <a:lnTo>
                    <a:pt x="67" y="22"/>
                  </a:lnTo>
                  <a:lnTo>
                    <a:pt x="60" y="27"/>
                  </a:lnTo>
                  <a:lnTo>
                    <a:pt x="55" y="36"/>
                  </a:lnTo>
                  <a:lnTo>
                    <a:pt x="47" y="43"/>
                  </a:lnTo>
                  <a:lnTo>
                    <a:pt x="40" y="51"/>
                  </a:lnTo>
                  <a:lnTo>
                    <a:pt x="31" y="56"/>
                  </a:lnTo>
                  <a:lnTo>
                    <a:pt x="22" y="62"/>
                  </a:lnTo>
                  <a:lnTo>
                    <a:pt x="17" y="62"/>
                  </a:lnTo>
                  <a:lnTo>
                    <a:pt x="11" y="63"/>
                  </a:lnTo>
                  <a:lnTo>
                    <a:pt x="6" y="62"/>
                  </a:lnTo>
                  <a:lnTo>
                    <a:pt x="0" y="61"/>
                  </a:lnTo>
                  <a:lnTo>
                    <a:pt x="8" y="52"/>
                  </a:lnTo>
                  <a:lnTo>
                    <a:pt x="14" y="43"/>
                  </a:lnTo>
                  <a:lnTo>
                    <a:pt x="19" y="34"/>
                  </a:lnTo>
                  <a:lnTo>
                    <a:pt x="24" y="25"/>
                  </a:lnTo>
                  <a:lnTo>
                    <a:pt x="28" y="17"/>
                  </a:lnTo>
                  <a:lnTo>
                    <a:pt x="31" y="12"/>
                  </a:lnTo>
                  <a:lnTo>
                    <a:pt x="35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65" name="Freeform 415"/>
            <p:cNvSpPr>
              <a:spLocks/>
            </p:cNvSpPr>
            <p:nvPr/>
          </p:nvSpPr>
          <p:spPr bwMode="auto">
            <a:xfrm>
              <a:off x="6943" y="3696"/>
              <a:ext cx="12" cy="10"/>
            </a:xfrm>
            <a:custGeom>
              <a:avLst/>
              <a:gdLst>
                <a:gd name="T0" fmla="*/ 0 w 48"/>
                <a:gd name="T1" fmla="*/ 0 h 41"/>
                <a:gd name="T2" fmla="*/ 0 w 48"/>
                <a:gd name="T3" fmla="*/ 0 h 41"/>
                <a:gd name="T4" fmla="*/ 0 w 48"/>
                <a:gd name="T5" fmla="*/ 0 h 41"/>
                <a:gd name="T6" fmla="*/ 0 w 48"/>
                <a:gd name="T7" fmla="*/ 0 h 41"/>
                <a:gd name="T8" fmla="*/ 0 w 48"/>
                <a:gd name="T9" fmla="*/ 0 h 41"/>
                <a:gd name="T10" fmla="*/ 0 w 48"/>
                <a:gd name="T11" fmla="*/ 0 h 41"/>
                <a:gd name="T12" fmla="*/ 0 w 48"/>
                <a:gd name="T13" fmla="*/ 0 h 41"/>
                <a:gd name="T14" fmla="*/ 0 w 48"/>
                <a:gd name="T15" fmla="*/ 0 h 41"/>
                <a:gd name="T16" fmla="*/ 0 w 48"/>
                <a:gd name="T17" fmla="*/ 0 h 41"/>
                <a:gd name="T18" fmla="*/ 0 w 48"/>
                <a:gd name="T19" fmla="*/ 0 h 41"/>
                <a:gd name="T20" fmla="*/ 0 w 48"/>
                <a:gd name="T21" fmla="*/ 0 h 41"/>
                <a:gd name="T22" fmla="*/ 0 w 48"/>
                <a:gd name="T23" fmla="*/ 0 h 41"/>
                <a:gd name="T24" fmla="*/ 0 w 48"/>
                <a:gd name="T25" fmla="*/ 0 h 41"/>
                <a:gd name="T26" fmla="*/ 0 w 48"/>
                <a:gd name="T27" fmla="*/ 0 h 41"/>
                <a:gd name="T28" fmla="*/ 0 w 48"/>
                <a:gd name="T29" fmla="*/ 0 h 41"/>
                <a:gd name="T30" fmla="*/ 0 w 48"/>
                <a:gd name="T31" fmla="*/ 0 h 41"/>
                <a:gd name="T32" fmla="*/ 0 w 48"/>
                <a:gd name="T33" fmla="*/ 0 h 41"/>
                <a:gd name="T34" fmla="*/ 0 w 48"/>
                <a:gd name="T35" fmla="*/ 0 h 41"/>
                <a:gd name="T36" fmla="*/ 0 w 48"/>
                <a:gd name="T37" fmla="*/ 0 h 41"/>
                <a:gd name="T38" fmla="*/ 0 w 48"/>
                <a:gd name="T39" fmla="*/ 0 h 4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41"/>
                <a:gd name="T62" fmla="*/ 48 w 48"/>
                <a:gd name="T63" fmla="*/ 41 h 4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41">
                  <a:moveTo>
                    <a:pt x="35" y="0"/>
                  </a:moveTo>
                  <a:lnTo>
                    <a:pt x="41" y="1"/>
                  </a:lnTo>
                  <a:lnTo>
                    <a:pt x="44" y="4"/>
                  </a:lnTo>
                  <a:lnTo>
                    <a:pt x="47" y="5"/>
                  </a:lnTo>
                  <a:lnTo>
                    <a:pt x="48" y="7"/>
                  </a:lnTo>
                  <a:lnTo>
                    <a:pt x="47" y="12"/>
                  </a:lnTo>
                  <a:lnTo>
                    <a:pt x="44" y="17"/>
                  </a:lnTo>
                  <a:lnTo>
                    <a:pt x="41" y="22"/>
                  </a:lnTo>
                  <a:lnTo>
                    <a:pt x="35" y="27"/>
                  </a:lnTo>
                  <a:lnTo>
                    <a:pt x="26" y="32"/>
                  </a:lnTo>
                  <a:lnTo>
                    <a:pt x="19" y="37"/>
                  </a:lnTo>
                  <a:lnTo>
                    <a:pt x="10" y="39"/>
                  </a:lnTo>
                  <a:lnTo>
                    <a:pt x="5" y="41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7" y="15"/>
                  </a:lnTo>
                  <a:lnTo>
                    <a:pt x="16" y="7"/>
                  </a:lnTo>
                  <a:lnTo>
                    <a:pt x="24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66" name="Freeform 416"/>
            <p:cNvSpPr>
              <a:spLocks/>
            </p:cNvSpPr>
            <p:nvPr/>
          </p:nvSpPr>
          <p:spPr bwMode="auto">
            <a:xfrm>
              <a:off x="6978" y="3696"/>
              <a:ext cx="22" cy="14"/>
            </a:xfrm>
            <a:custGeom>
              <a:avLst/>
              <a:gdLst>
                <a:gd name="T0" fmla="*/ 0 w 86"/>
                <a:gd name="T1" fmla="*/ 0 h 56"/>
                <a:gd name="T2" fmla="*/ 0 w 86"/>
                <a:gd name="T3" fmla="*/ 0 h 56"/>
                <a:gd name="T4" fmla="*/ 0 w 86"/>
                <a:gd name="T5" fmla="*/ 0 h 56"/>
                <a:gd name="T6" fmla="*/ 0 w 86"/>
                <a:gd name="T7" fmla="*/ 0 h 56"/>
                <a:gd name="T8" fmla="*/ 0 w 86"/>
                <a:gd name="T9" fmla="*/ 0 h 56"/>
                <a:gd name="T10" fmla="*/ 0 w 86"/>
                <a:gd name="T11" fmla="*/ 0 h 56"/>
                <a:gd name="T12" fmla="*/ 0 w 86"/>
                <a:gd name="T13" fmla="*/ 0 h 56"/>
                <a:gd name="T14" fmla="*/ 0 w 86"/>
                <a:gd name="T15" fmla="*/ 0 h 56"/>
                <a:gd name="T16" fmla="*/ 0 w 86"/>
                <a:gd name="T17" fmla="*/ 0 h 56"/>
                <a:gd name="T18" fmla="*/ 0 w 86"/>
                <a:gd name="T19" fmla="*/ 0 h 56"/>
                <a:gd name="T20" fmla="*/ 0 w 86"/>
                <a:gd name="T21" fmla="*/ 0 h 56"/>
                <a:gd name="T22" fmla="*/ 0 w 86"/>
                <a:gd name="T23" fmla="*/ 0 h 56"/>
                <a:gd name="T24" fmla="*/ 0 w 86"/>
                <a:gd name="T25" fmla="*/ 0 h 56"/>
                <a:gd name="T26" fmla="*/ 0 w 86"/>
                <a:gd name="T27" fmla="*/ 0 h 56"/>
                <a:gd name="T28" fmla="*/ 0 w 86"/>
                <a:gd name="T29" fmla="*/ 0 h 56"/>
                <a:gd name="T30" fmla="*/ 0 w 86"/>
                <a:gd name="T31" fmla="*/ 0 h 56"/>
                <a:gd name="T32" fmla="*/ 0 w 86"/>
                <a:gd name="T33" fmla="*/ 0 h 56"/>
                <a:gd name="T34" fmla="*/ 0 w 86"/>
                <a:gd name="T35" fmla="*/ 0 h 56"/>
                <a:gd name="T36" fmla="*/ 0 w 86"/>
                <a:gd name="T37" fmla="*/ 0 h 56"/>
                <a:gd name="T38" fmla="*/ 0 w 86"/>
                <a:gd name="T39" fmla="*/ 0 h 56"/>
                <a:gd name="T40" fmla="*/ 0 w 86"/>
                <a:gd name="T41" fmla="*/ 0 h 56"/>
                <a:gd name="T42" fmla="*/ 0 w 86"/>
                <a:gd name="T43" fmla="*/ 0 h 56"/>
                <a:gd name="T44" fmla="*/ 0 w 86"/>
                <a:gd name="T45" fmla="*/ 0 h 56"/>
                <a:gd name="T46" fmla="*/ 0 w 86"/>
                <a:gd name="T47" fmla="*/ 0 h 56"/>
                <a:gd name="T48" fmla="*/ 0 w 86"/>
                <a:gd name="T49" fmla="*/ 0 h 56"/>
                <a:gd name="T50" fmla="*/ 0 w 86"/>
                <a:gd name="T51" fmla="*/ 0 h 56"/>
                <a:gd name="T52" fmla="*/ 0 w 86"/>
                <a:gd name="T53" fmla="*/ 0 h 56"/>
                <a:gd name="T54" fmla="*/ 0 w 86"/>
                <a:gd name="T55" fmla="*/ 0 h 56"/>
                <a:gd name="T56" fmla="*/ 0 w 86"/>
                <a:gd name="T57" fmla="*/ 0 h 56"/>
                <a:gd name="T58" fmla="*/ 0 w 86"/>
                <a:gd name="T59" fmla="*/ 0 h 56"/>
                <a:gd name="T60" fmla="*/ 0 w 86"/>
                <a:gd name="T61" fmla="*/ 0 h 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6"/>
                <a:gd name="T94" fmla="*/ 0 h 56"/>
                <a:gd name="T95" fmla="*/ 86 w 86"/>
                <a:gd name="T96" fmla="*/ 56 h 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6" h="56">
                  <a:moveTo>
                    <a:pt x="57" y="0"/>
                  </a:moveTo>
                  <a:lnTo>
                    <a:pt x="66" y="2"/>
                  </a:lnTo>
                  <a:lnTo>
                    <a:pt x="77" y="6"/>
                  </a:lnTo>
                  <a:lnTo>
                    <a:pt x="83" y="15"/>
                  </a:lnTo>
                  <a:lnTo>
                    <a:pt x="86" y="26"/>
                  </a:lnTo>
                  <a:lnTo>
                    <a:pt x="79" y="22"/>
                  </a:lnTo>
                  <a:lnTo>
                    <a:pt x="74" y="21"/>
                  </a:lnTo>
                  <a:lnTo>
                    <a:pt x="67" y="21"/>
                  </a:lnTo>
                  <a:lnTo>
                    <a:pt x="62" y="21"/>
                  </a:lnTo>
                  <a:lnTo>
                    <a:pt x="55" y="21"/>
                  </a:lnTo>
                  <a:lnTo>
                    <a:pt x="49" y="24"/>
                  </a:lnTo>
                  <a:lnTo>
                    <a:pt x="43" y="25"/>
                  </a:lnTo>
                  <a:lnTo>
                    <a:pt x="38" y="27"/>
                  </a:lnTo>
                  <a:lnTo>
                    <a:pt x="29" y="32"/>
                  </a:lnTo>
                  <a:lnTo>
                    <a:pt x="21" y="38"/>
                  </a:lnTo>
                  <a:lnTo>
                    <a:pt x="18" y="45"/>
                  </a:lnTo>
                  <a:lnTo>
                    <a:pt x="16" y="53"/>
                  </a:lnTo>
                  <a:lnTo>
                    <a:pt x="14" y="56"/>
                  </a:lnTo>
                  <a:lnTo>
                    <a:pt x="6" y="48"/>
                  </a:lnTo>
                  <a:lnTo>
                    <a:pt x="1" y="44"/>
                  </a:lnTo>
                  <a:lnTo>
                    <a:pt x="0" y="39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3" y="25"/>
                  </a:lnTo>
                  <a:lnTo>
                    <a:pt x="20" y="19"/>
                  </a:lnTo>
                  <a:lnTo>
                    <a:pt x="30" y="15"/>
                  </a:lnTo>
                  <a:lnTo>
                    <a:pt x="37" y="11"/>
                  </a:lnTo>
                  <a:lnTo>
                    <a:pt x="44" y="6"/>
                  </a:lnTo>
                  <a:lnTo>
                    <a:pt x="51" y="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67" name="Freeform 417"/>
            <p:cNvSpPr>
              <a:spLocks/>
            </p:cNvSpPr>
            <p:nvPr/>
          </p:nvSpPr>
          <p:spPr bwMode="auto">
            <a:xfrm>
              <a:off x="7079" y="3699"/>
              <a:ext cx="18" cy="14"/>
            </a:xfrm>
            <a:custGeom>
              <a:avLst/>
              <a:gdLst>
                <a:gd name="T0" fmla="*/ 0 w 75"/>
                <a:gd name="T1" fmla="*/ 0 h 57"/>
                <a:gd name="T2" fmla="*/ 0 w 75"/>
                <a:gd name="T3" fmla="*/ 0 h 57"/>
                <a:gd name="T4" fmla="*/ 0 w 75"/>
                <a:gd name="T5" fmla="*/ 0 h 57"/>
                <a:gd name="T6" fmla="*/ 0 w 75"/>
                <a:gd name="T7" fmla="*/ 0 h 57"/>
                <a:gd name="T8" fmla="*/ 0 w 75"/>
                <a:gd name="T9" fmla="*/ 0 h 57"/>
                <a:gd name="T10" fmla="*/ 0 w 75"/>
                <a:gd name="T11" fmla="*/ 0 h 57"/>
                <a:gd name="T12" fmla="*/ 0 w 75"/>
                <a:gd name="T13" fmla="*/ 0 h 57"/>
                <a:gd name="T14" fmla="*/ 0 w 75"/>
                <a:gd name="T15" fmla="*/ 0 h 57"/>
                <a:gd name="T16" fmla="*/ 0 w 75"/>
                <a:gd name="T17" fmla="*/ 0 h 57"/>
                <a:gd name="T18" fmla="*/ 0 w 75"/>
                <a:gd name="T19" fmla="*/ 0 h 57"/>
                <a:gd name="T20" fmla="*/ 0 w 75"/>
                <a:gd name="T21" fmla="*/ 0 h 57"/>
                <a:gd name="T22" fmla="*/ 0 w 75"/>
                <a:gd name="T23" fmla="*/ 0 h 57"/>
                <a:gd name="T24" fmla="*/ 0 w 75"/>
                <a:gd name="T25" fmla="*/ 0 h 57"/>
                <a:gd name="T26" fmla="*/ 0 w 75"/>
                <a:gd name="T27" fmla="*/ 0 h 57"/>
                <a:gd name="T28" fmla="*/ 0 w 75"/>
                <a:gd name="T29" fmla="*/ 0 h 57"/>
                <a:gd name="T30" fmla="*/ 0 w 75"/>
                <a:gd name="T31" fmla="*/ 0 h 57"/>
                <a:gd name="T32" fmla="*/ 0 w 75"/>
                <a:gd name="T33" fmla="*/ 0 h 57"/>
                <a:gd name="T34" fmla="*/ 0 w 75"/>
                <a:gd name="T35" fmla="*/ 0 h 57"/>
                <a:gd name="T36" fmla="*/ 0 w 75"/>
                <a:gd name="T37" fmla="*/ 0 h 57"/>
                <a:gd name="T38" fmla="*/ 0 w 75"/>
                <a:gd name="T39" fmla="*/ 0 h 57"/>
                <a:gd name="T40" fmla="*/ 0 w 75"/>
                <a:gd name="T41" fmla="*/ 0 h 57"/>
                <a:gd name="T42" fmla="*/ 0 w 75"/>
                <a:gd name="T43" fmla="*/ 0 h 57"/>
                <a:gd name="T44" fmla="*/ 0 w 75"/>
                <a:gd name="T45" fmla="*/ 0 h 57"/>
                <a:gd name="T46" fmla="*/ 0 w 75"/>
                <a:gd name="T47" fmla="*/ 0 h 5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5"/>
                <a:gd name="T73" fmla="*/ 0 h 57"/>
                <a:gd name="T74" fmla="*/ 75 w 75"/>
                <a:gd name="T75" fmla="*/ 57 h 5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5" h="57">
                  <a:moveTo>
                    <a:pt x="53" y="0"/>
                  </a:moveTo>
                  <a:lnTo>
                    <a:pt x="59" y="2"/>
                  </a:lnTo>
                  <a:lnTo>
                    <a:pt x="68" y="6"/>
                  </a:lnTo>
                  <a:lnTo>
                    <a:pt x="72" y="12"/>
                  </a:lnTo>
                  <a:lnTo>
                    <a:pt x="75" y="19"/>
                  </a:lnTo>
                  <a:lnTo>
                    <a:pt x="66" y="18"/>
                  </a:lnTo>
                  <a:lnTo>
                    <a:pt x="58" y="21"/>
                  </a:lnTo>
                  <a:lnTo>
                    <a:pt x="52" y="23"/>
                  </a:lnTo>
                  <a:lnTo>
                    <a:pt x="46" y="30"/>
                  </a:lnTo>
                  <a:lnTo>
                    <a:pt x="39" y="34"/>
                  </a:lnTo>
                  <a:lnTo>
                    <a:pt x="33" y="41"/>
                  </a:lnTo>
                  <a:lnTo>
                    <a:pt x="25" y="45"/>
                  </a:lnTo>
                  <a:lnTo>
                    <a:pt x="21" y="52"/>
                  </a:lnTo>
                  <a:lnTo>
                    <a:pt x="10" y="56"/>
                  </a:lnTo>
                  <a:lnTo>
                    <a:pt x="0" y="57"/>
                  </a:lnTo>
                  <a:lnTo>
                    <a:pt x="1" y="47"/>
                  </a:lnTo>
                  <a:lnTo>
                    <a:pt x="6" y="40"/>
                  </a:lnTo>
                  <a:lnTo>
                    <a:pt x="11" y="32"/>
                  </a:lnTo>
                  <a:lnTo>
                    <a:pt x="21" y="26"/>
                  </a:lnTo>
                  <a:lnTo>
                    <a:pt x="27" y="19"/>
                  </a:lnTo>
                  <a:lnTo>
                    <a:pt x="36" y="13"/>
                  </a:lnTo>
                  <a:lnTo>
                    <a:pt x="45" y="5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68" name="Freeform 418"/>
            <p:cNvSpPr>
              <a:spLocks/>
            </p:cNvSpPr>
            <p:nvPr/>
          </p:nvSpPr>
          <p:spPr bwMode="auto">
            <a:xfrm>
              <a:off x="7021" y="3703"/>
              <a:ext cx="11" cy="10"/>
            </a:xfrm>
            <a:custGeom>
              <a:avLst/>
              <a:gdLst>
                <a:gd name="T0" fmla="*/ 0 w 41"/>
                <a:gd name="T1" fmla="*/ 0 h 43"/>
                <a:gd name="T2" fmla="*/ 0 w 41"/>
                <a:gd name="T3" fmla="*/ 0 h 43"/>
                <a:gd name="T4" fmla="*/ 0 w 41"/>
                <a:gd name="T5" fmla="*/ 0 h 43"/>
                <a:gd name="T6" fmla="*/ 0 w 41"/>
                <a:gd name="T7" fmla="*/ 0 h 43"/>
                <a:gd name="T8" fmla="*/ 0 w 41"/>
                <a:gd name="T9" fmla="*/ 0 h 43"/>
                <a:gd name="T10" fmla="*/ 0 w 41"/>
                <a:gd name="T11" fmla="*/ 0 h 43"/>
                <a:gd name="T12" fmla="*/ 0 w 41"/>
                <a:gd name="T13" fmla="*/ 0 h 43"/>
                <a:gd name="T14" fmla="*/ 0 w 41"/>
                <a:gd name="T15" fmla="*/ 0 h 43"/>
                <a:gd name="T16" fmla="*/ 0 w 41"/>
                <a:gd name="T17" fmla="*/ 0 h 43"/>
                <a:gd name="T18" fmla="*/ 0 w 41"/>
                <a:gd name="T19" fmla="*/ 0 h 43"/>
                <a:gd name="T20" fmla="*/ 0 w 41"/>
                <a:gd name="T21" fmla="*/ 0 h 43"/>
                <a:gd name="T22" fmla="*/ 0 w 41"/>
                <a:gd name="T23" fmla="*/ 0 h 43"/>
                <a:gd name="T24" fmla="*/ 0 w 41"/>
                <a:gd name="T25" fmla="*/ 0 h 43"/>
                <a:gd name="T26" fmla="*/ 0 w 41"/>
                <a:gd name="T27" fmla="*/ 0 h 43"/>
                <a:gd name="T28" fmla="*/ 0 w 41"/>
                <a:gd name="T29" fmla="*/ 0 h 43"/>
                <a:gd name="T30" fmla="*/ 0 w 41"/>
                <a:gd name="T31" fmla="*/ 0 h 43"/>
                <a:gd name="T32" fmla="*/ 0 w 41"/>
                <a:gd name="T33" fmla="*/ 0 h 43"/>
                <a:gd name="T34" fmla="*/ 0 w 41"/>
                <a:gd name="T35" fmla="*/ 0 h 43"/>
                <a:gd name="T36" fmla="*/ 0 w 41"/>
                <a:gd name="T37" fmla="*/ 0 h 43"/>
                <a:gd name="T38" fmla="*/ 0 w 41"/>
                <a:gd name="T39" fmla="*/ 0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"/>
                <a:gd name="T61" fmla="*/ 0 h 43"/>
                <a:gd name="T62" fmla="*/ 41 w 41"/>
                <a:gd name="T63" fmla="*/ 43 h 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" h="43">
                  <a:moveTo>
                    <a:pt x="22" y="0"/>
                  </a:moveTo>
                  <a:lnTo>
                    <a:pt x="27" y="3"/>
                  </a:lnTo>
                  <a:lnTo>
                    <a:pt x="31" y="8"/>
                  </a:lnTo>
                  <a:lnTo>
                    <a:pt x="34" y="13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2" y="25"/>
                  </a:lnTo>
                  <a:lnTo>
                    <a:pt x="17" y="32"/>
                  </a:lnTo>
                  <a:lnTo>
                    <a:pt x="17" y="43"/>
                  </a:lnTo>
                  <a:lnTo>
                    <a:pt x="10" y="43"/>
                  </a:lnTo>
                  <a:lnTo>
                    <a:pt x="6" y="43"/>
                  </a:lnTo>
                  <a:lnTo>
                    <a:pt x="2" y="42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4" y="30"/>
                  </a:lnTo>
                  <a:lnTo>
                    <a:pt x="7" y="20"/>
                  </a:lnTo>
                  <a:lnTo>
                    <a:pt x="12" y="12"/>
                  </a:lnTo>
                  <a:lnTo>
                    <a:pt x="18" y="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69" name="Freeform 419"/>
            <p:cNvSpPr>
              <a:spLocks/>
            </p:cNvSpPr>
            <p:nvPr/>
          </p:nvSpPr>
          <p:spPr bwMode="auto">
            <a:xfrm>
              <a:off x="6829" y="3708"/>
              <a:ext cx="13" cy="8"/>
            </a:xfrm>
            <a:custGeom>
              <a:avLst/>
              <a:gdLst>
                <a:gd name="T0" fmla="*/ 0 w 52"/>
                <a:gd name="T1" fmla="*/ 0 h 32"/>
                <a:gd name="T2" fmla="*/ 0 w 52"/>
                <a:gd name="T3" fmla="*/ 0 h 32"/>
                <a:gd name="T4" fmla="*/ 0 w 52"/>
                <a:gd name="T5" fmla="*/ 0 h 32"/>
                <a:gd name="T6" fmla="*/ 0 w 52"/>
                <a:gd name="T7" fmla="*/ 0 h 32"/>
                <a:gd name="T8" fmla="*/ 0 w 52"/>
                <a:gd name="T9" fmla="*/ 0 h 32"/>
                <a:gd name="T10" fmla="*/ 0 w 52"/>
                <a:gd name="T11" fmla="*/ 0 h 32"/>
                <a:gd name="T12" fmla="*/ 0 w 52"/>
                <a:gd name="T13" fmla="*/ 0 h 32"/>
                <a:gd name="T14" fmla="*/ 0 w 52"/>
                <a:gd name="T15" fmla="*/ 0 h 32"/>
                <a:gd name="T16" fmla="*/ 0 w 52"/>
                <a:gd name="T17" fmla="*/ 0 h 32"/>
                <a:gd name="T18" fmla="*/ 0 w 52"/>
                <a:gd name="T19" fmla="*/ 0 h 32"/>
                <a:gd name="T20" fmla="*/ 0 w 52"/>
                <a:gd name="T21" fmla="*/ 0 h 32"/>
                <a:gd name="T22" fmla="*/ 0 w 52"/>
                <a:gd name="T23" fmla="*/ 0 h 32"/>
                <a:gd name="T24" fmla="*/ 0 w 52"/>
                <a:gd name="T25" fmla="*/ 0 h 32"/>
                <a:gd name="T26" fmla="*/ 0 w 52"/>
                <a:gd name="T27" fmla="*/ 0 h 32"/>
                <a:gd name="T28" fmla="*/ 0 w 52"/>
                <a:gd name="T29" fmla="*/ 0 h 32"/>
                <a:gd name="T30" fmla="*/ 0 w 52"/>
                <a:gd name="T31" fmla="*/ 0 h 32"/>
                <a:gd name="T32" fmla="*/ 0 w 52"/>
                <a:gd name="T33" fmla="*/ 0 h 32"/>
                <a:gd name="T34" fmla="*/ 0 w 52"/>
                <a:gd name="T35" fmla="*/ 0 h 32"/>
                <a:gd name="T36" fmla="*/ 0 w 52"/>
                <a:gd name="T37" fmla="*/ 0 h 32"/>
                <a:gd name="T38" fmla="*/ 0 w 52"/>
                <a:gd name="T39" fmla="*/ 0 h 32"/>
                <a:gd name="T40" fmla="*/ 0 w 52"/>
                <a:gd name="T41" fmla="*/ 0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32"/>
                <a:gd name="T65" fmla="*/ 52 w 52"/>
                <a:gd name="T66" fmla="*/ 32 h 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32">
                  <a:moveTo>
                    <a:pt x="26" y="2"/>
                  </a:moveTo>
                  <a:lnTo>
                    <a:pt x="34" y="0"/>
                  </a:lnTo>
                  <a:lnTo>
                    <a:pt x="40" y="1"/>
                  </a:lnTo>
                  <a:lnTo>
                    <a:pt x="43" y="3"/>
                  </a:lnTo>
                  <a:lnTo>
                    <a:pt x="46" y="8"/>
                  </a:lnTo>
                  <a:lnTo>
                    <a:pt x="46" y="11"/>
                  </a:lnTo>
                  <a:lnTo>
                    <a:pt x="47" y="16"/>
                  </a:lnTo>
                  <a:lnTo>
                    <a:pt x="48" y="22"/>
                  </a:lnTo>
                  <a:lnTo>
                    <a:pt x="52" y="27"/>
                  </a:lnTo>
                  <a:lnTo>
                    <a:pt x="46" y="27"/>
                  </a:lnTo>
                  <a:lnTo>
                    <a:pt x="38" y="27"/>
                  </a:lnTo>
                  <a:lnTo>
                    <a:pt x="32" y="27"/>
                  </a:lnTo>
                  <a:lnTo>
                    <a:pt x="26" y="27"/>
                  </a:lnTo>
                  <a:lnTo>
                    <a:pt x="16" y="28"/>
                  </a:lnTo>
                  <a:lnTo>
                    <a:pt x="5" y="32"/>
                  </a:lnTo>
                  <a:lnTo>
                    <a:pt x="0" y="22"/>
                  </a:lnTo>
                  <a:lnTo>
                    <a:pt x="7" y="15"/>
                  </a:lnTo>
                  <a:lnTo>
                    <a:pt x="13" y="11"/>
                  </a:lnTo>
                  <a:lnTo>
                    <a:pt x="20" y="6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70" name="Freeform 420"/>
            <p:cNvSpPr>
              <a:spLocks/>
            </p:cNvSpPr>
            <p:nvPr/>
          </p:nvSpPr>
          <p:spPr bwMode="auto">
            <a:xfrm>
              <a:off x="6878" y="3716"/>
              <a:ext cx="15" cy="13"/>
            </a:xfrm>
            <a:custGeom>
              <a:avLst/>
              <a:gdLst>
                <a:gd name="T0" fmla="*/ 0 w 61"/>
                <a:gd name="T1" fmla="*/ 0 h 54"/>
                <a:gd name="T2" fmla="*/ 0 w 61"/>
                <a:gd name="T3" fmla="*/ 0 h 54"/>
                <a:gd name="T4" fmla="*/ 0 w 61"/>
                <a:gd name="T5" fmla="*/ 0 h 54"/>
                <a:gd name="T6" fmla="*/ 0 w 61"/>
                <a:gd name="T7" fmla="*/ 0 h 54"/>
                <a:gd name="T8" fmla="*/ 0 w 61"/>
                <a:gd name="T9" fmla="*/ 0 h 54"/>
                <a:gd name="T10" fmla="*/ 0 w 61"/>
                <a:gd name="T11" fmla="*/ 0 h 54"/>
                <a:gd name="T12" fmla="*/ 0 w 61"/>
                <a:gd name="T13" fmla="*/ 0 h 54"/>
                <a:gd name="T14" fmla="*/ 0 w 61"/>
                <a:gd name="T15" fmla="*/ 0 h 54"/>
                <a:gd name="T16" fmla="*/ 0 w 61"/>
                <a:gd name="T17" fmla="*/ 0 h 54"/>
                <a:gd name="T18" fmla="*/ 0 w 61"/>
                <a:gd name="T19" fmla="*/ 0 h 54"/>
                <a:gd name="T20" fmla="*/ 0 w 61"/>
                <a:gd name="T21" fmla="*/ 0 h 54"/>
                <a:gd name="T22" fmla="*/ 0 w 61"/>
                <a:gd name="T23" fmla="*/ 0 h 54"/>
                <a:gd name="T24" fmla="*/ 0 w 61"/>
                <a:gd name="T25" fmla="*/ 0 h 54"/>
                <a:gd name="T26" fmla="*/ 0 w 61"/>
                <a:gd name="T27" fmla="*/ 0 h 54"/>
                <a:gd name="T28" fmla="*/ 0 w 61"/>
                <a:gd name="T29" fmla="*/ 0 h 54"/>
                <a:gd name="T30" fmla="*/ 0 w 61"/>
                <a:gd name="T31" fmla="*/ 0 h 54"/>
                <a:gd name="T32" fmla="*/ 0 w 61"/>
                <a:gd name="T33" fmla="*/ 0 h 54"/>
                <a:gd name="T34" fmla="*/ 0 w 61"/>
                <a:gd name="T35" fmla="*/ 0 h 54"/>
                <a:gd name="T36" fmla="*/ 0 w 61"/>
                <a:gd name="T37" fmla="*/ 0 h 54"/>
                <a:gd name="T38" fmla="*/ 0 w 61"/>
                <a:gd name="T39" fmla="*/ 0 h 54"/>
                <a:gd name="T40" fmla="*/ 0 w 61"/>
                <a:gd name="T41" fmla="*/ 0 h 54"/>
                <a:gd name="T42" fmla="*/ 0 w 61"/>
                <a:gd name="T43" fmla="*/ 0 h 54"/>
                <a:gd name="T44" fmla="*/ 0 w 61"/>
                <a:gd name="T45" fmla="*/ 0 h 54"/>
                <a:gd name="T46" fmla="*/ 0 w 61"/>
                <a:gd name="T47" fmla="*/ 0 h 54"/>
                <a:gd name="T48" fmla="*/ 0 w 61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54"/>
                <a:gd name="T77" fmla="*/ 61 w 61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54">
                  <a:moveTo>
                    <a:pt x="32" y="0"/>
                  </a:moveTo>
                  <a:lnTo>
                    <a:pt x="37" y="2"/>
                  </a:lnTo>
                  <a:lnTo>
                    <a:pt x="44" y="6"/>
                  </a:lnTo>
                  <a:lnTo>
                    <a:pt x="49" y="10"/>
                  </a:lnTo>
                  <a:lnTo>
                    <a:pt x="53" y="16"/>
                  </a:lnTo>
                  <a:lnTo>
                    <a:pt x="55" y="21"/>
                  </a:lnTo>
                  <a:lnTo>
                    <a:pt x="59" y="27"/>
                  </a:lnTo>
                  <a:lnTo>
                    <a:pt x="60" y="32"/>
                  </a:lnTo>
                  <a:lnTo>
                    <a:pt x="61" y="39"/>
                  </a:lnTo>
                  <a:lnTo>
                    <a:pt x="57" y="44"/>
                  </a:lnTo>
                  <a:lnTo>
                    <a:pt x="50" y="49"/>
                  </a:lnTo>
                  <a:lnTo>
                    <a:pt x="45" y="50"/>
                  </a:lnTo>
                  <a:lnTo>
                    <a:pt x="39" y="53"/>
                  </a:lnTo>
                  <a:lnTo>
                    <a:pt x="33" y="53"/>
                  </a:lnTo>
                  <a:lnTo>
                    <a:pt x="26" y="54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6" y="35"/>
                  </a:lnTo>
                  <a:lnTo>
                    <a:pt x="10" y="30"/>
                  </a:lnTo>
                  <a:lnTo>
                    <a:pt x="15" y="23"/>
                  </a:lnTo>
                  <a:lnTo>
                    <a:pt x="19" y="17"/>
                  </a:lnTo>
                  <a:lnTo>
                    <a:pt x="24" y="10"/>
                  </a:lnTo>
                  <a:lnTo>
                    <a:pt x="27" y="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71" name="Freeform 421"/>
            <p:cNvSpPr>
              <a:spLocks/>
            </p:cNvSpPr>
            <p:nvPr/>
          </p:nvSpPr>
          <p:spPr bwMode="auto">
            <a:xfrm>
              <a:off x="6683" y="3716"/>
              <a:ext cx="30" cy="32"/>
            </a:xfrm>
            <a:custGeom>
              <a:avLst/>
              <a:gdLst>
                <a:gd name="T0" fmla="*/ 0 w 121"/>
                <a:gd name="T1" fmla="*/ 0 h 126"/>
                <a:gd name="T2" fmla="*/ 0 w 121"/>
                <a:gd name="T3" fmla="*/ 0 h 126"/>
                <a:gd name="T4" fmla="*/ 0 w 121"/>
                <a:gd name="T5" fmla="*/ 0 h 126"/>
                <a:gd name="T6" fmla="*/ 0 w 121"/>
                <a:gd name="T7" fmla="*/ 0 h 126"/>
                <a:gd name="T8" fmla="*/ 0 w 121"/>
                <a:gd name="T9" fmla="*/ 0 h 126"/>
                <a:gd name="T10" fmla="*/ 0 w 121"/>
                <a:gd name="T11" fmla="*/ 0 h 126"/>
                <a:gd name="T12" fmla="*/ 0 w 121"/>
                <a:gd name="T13" fmla="*/ 0 h 126"/>
                <a:gd name="T14" fmla="*/ 0 w 121"/>
                <a:gd name="T15" fmla="*/ 0 h 126"/>
                <a:gd name="T16" fmla="*/ 0 w 121"/>
                <a:gd name="T17" fmla="*/ 0 h 126"/>
                <a:gd name="T18" fmla="*/ 0 w 121"/>
                <a:gd name="T19" fmla="*/ 0 h 126"/>
                <a:gd name="T20" fmla="*/ 0 w 121"/>
                <a:gd name="T21" fmla="*/ 0 h 126"/>
                <a:gd name="T22" fmla="*/ 0 w 121"/>
                <a:gd name="T23" fmla="*/ 0 h 126"/>
                <a:gd name="T24" fmla="*/ 0 w 121"/>
                <a:gd name="T25" fmla="*/ 0 h 126"/>
                <a:gd name="T26" fmla="*/ 0 w 121"/>
                <a:gd name="T27" fmla="*/ 0 h 126"/>
                <a:gd name="T28" fmla="*/ 0 w 121"/>
                <a:gd name="T29" fmla="*/ 0 h 126"/>
                <a:gd name="T30" fmla="*/ 0 w 121"/>
                <a:gd name="T31" fmla="*/ 0 h 126"/>
                <a:gd name="T32" fmla="*/ 0 w 121"/>
                <a:gd name="T33" fmla="*/ 0 h 126"/>
                <a:gd name="T34" fmla="*/ 0 w 121"/>
                <a:gd name="T35" fmla="*/ 0 h 126"/>
                <a:gd name="T36" fmla="*/ 0 w 121"/>
                <a:gd name="T37" fmla="*/ 0 h 126"/>
                <a:gd name="T38" fmla="*/ 0 w 121"/>
                <a:gd name="T39" fmla="*/ 0 h 126"/>
                <a:gd name="T40" fmla="*/ 0 w 121"/>
                <a:gd name="T41" fmla="*/ 0 h 126"/>
                <a:gd name="T42" fmla="*/ 0 w 121"/>
                <a:gd name="T43" fmla="*/ 0 h 126"/>
                <a:gd name="T44" fmla="*/ 0 w 121"/>
                <a:gd name="T45" fmla="*/ 0 h 126"/>
                <a:gd name="T46" fmla="*/ 0 w 121"/>
                <a:gd name="T47" fmla="*/ 0 h 126"/>
                <a:gd name="T48" fmla="*/ 0 w 121"/>
                <a:gd name="T49" fmla="*/ 0 h 126"/>
                <a:gd name="T50" fmla="*/ 0 w 121"/>
                <a:gd name="T51" fmla="*/ 0 h 126"/>
                <a:gd name="T52" fmla="*/ 0 w 121"/>
                <a:gd name="T53" fmla="*/ 0 h 126"/>
                <a:gd name="T54" fmla="*/ 0 w 121"/>
                <a:gd name="T55" fmla="*/ 0 h 126"/>
                <a:gd name="T56" fmla="*/ 0 w 121"/>
                <a:gd name="T57" fmla="*/ 0 h 126"/>
                <a:gd name="T58" fmla="*/ 0 w 121"/>
                <a:gd name="T59" fmla="*/ 0 h 126"/>
                <a:gd name="T60" fmla="*/ 0 w 121"/>
                <a:gd name="T61" fmla="*/ 0 h 126"/>
                <a:gd name="T62" fmla="*/ 0 w 121"/>
                <a:gd name="T63" fmla="*/ 0 h 126"/>
                <a:gd name="T64" fmla="*/ 0 w 121"/>
                <a:gd name="T65" fmla="*/ 0 h 126"/>
                <a:gd name="T66" fmla="*/ 0 w 121"/>
                <a:gd name="T67" fmla="*/ 0 h 1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1"/>
                <a:gd name="T103" fmla="*/ 0 h 126"/>
                <a:gd name="T104" fmla="*/ 121 w 121"/>
                <a:gd name="T105" fmla="*/ 126 h 1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1" h="126">
                  <a:moveTo>
                    <a:pt x="51" y="0"/>
                  </a:moveTo>
                  <a:lnTo>
                    <a:pt x="63" y="0"/>
                  </a:lnTo>
                  <a:lnTo>
                    <a:pt x="75" y="3"/>
                  </a:lnTo>
                  <a:lnTo>
                    <a:pt x="85" y="6"/>
                  </a:lnTo>
                  <a:lnTo>
                    <a:pt x="94" y="12"/>
                  </a:lnTo>
                  <a:lnTo>
                    <a:pt x="100" y="18"/>
                  </a:lnTo>
                  <a:lnTo>
                    <a:pt x="107" y="25"/>
                  </a:lnTo>
                  <a:lnTo>
                    <a:pt x="112" y="32"/>
                  </a:lnTo>
                  <a:lnTo>
                    <a:pt x="117" y="41"/>
                  </a:lnTo>
                  <a:lnTo>
                    <a:pt x="120" y="50"/>
                  </a:lnTo>
                  <a:lnTo>
                    <a:pt x="121" y="59"/>
                  </a:lnTo>
                  <a:lnTo>
                    <a:pt x="120" y="69"/>
                  </a:lnTo>
                  <a:lnTo>
                    <a:pt x="118" y="79"/>
                  </a:lnTo>
                  <a:lnTo>
                    <a:pt x="114" y="87"/>
                  </a:lnTo>
                  <a:lnTo>
                    <a:pt x="110" y="96"/>
                  </a:lnTo>
                  <a:lnTo>
                    <a:pt x="104" y="104"/>
                  </a:lnTo>
                  <a:lnTo>
                    <a:pt x="98" y="113"/>
                  </a:lnTo>
                  <a:lnTo>
                    <a:pt x="87" y="119"/>
                  </a:lnTo>
                  <a:lnTo>
                    <a:pt x="77" y="126"/>
                  </a:lnTo>
                  <a:lnTo>
                    <a:pt x="77" y="121"/>
                  </a:lnTo>
                  <a:lnTo>
                    <a:pt x="80" y="114"/>
                  </a:lnTo>
                  <a:lnTo>
                    <a:pt x="81" y="107"/>
                  </a:lnTo>
                  <a:lnTo>
                    <a:pt x="83" y="100"/>
                  </a:lnTo>
                  <a:lnTo>
                    <a:pt x="85" y="92"/>
                  </a:lnTo>
                  <a:lnTo>
                    <a:pt x="86" y="83"/>
                  </a:lnTo>
                  <a:lnTo>
                    <a:pt x="87" y="76"/>
                  </a:lnTo>
                  <a:lnTo>
                    <a:pt x="87" y="68"/>
                  </a:lnTo>
                  <a:lnTo>
                    <a:pt x="87" y="59"/>
                  </a:lnTo>
                  <a:lnTo>
                    <a:pt x="86" y="52"/>
                  </a:lnTo>
                  <a:lnTo>
                    <a:pt x="83" y="45"/>
                  </a:lnTo>
                  <a:lnTo>
                    <a:pt x="81" y="40"/>
                  </a:lnTo>
                  <a:lnTo>
                    <a:pt x="76" y="34"/>
                  </a:lnTo>
                  <a:lnTo>
                    <a:pt x="71" y="31"/>
                  </a:lnTo>
                  <a:lnTo>
                    <a:pt x="64" y="29"/>
                  </a:lnTo>
                  <a:lnTo>
                    <a:pt x="56" y="29"/>
                  </a:lnTo>
                  <a:lnTo>
                    <a:pt x="54" y="33"/>
                  </a:lnTo>
                  <a:lnTo>
                    <a:pt x="53" y="39"/>
                  </a:lnTo>
                  <a:lnTo>
                    <a:pt x="53" y="45"/>
                  </a:lnTo>
                  <a:lnTo>
                    <a:pt x="53" y="52"/>
                  </a:lnTo>
                  <a:lnTo>
                    <a:pt x="52" y="58"/>
                  </a:lnTo>
                  <a:lnTo>
                    <a:pt x="52" y="65"/>
                  </a:lnTo>
                  <a:lnTo>
                    <a:pt x="51" y="70"/>
                  </a:lnTo>
                  <a:lnTo>
                    <a:pt x="51" y="78"/>
                  </a:lnTo>
                  <a:lnTo>
                    <a:pt x="47" y="82"/>
                  </a:lnTo>
                  <a:lnTo>
                    <a:pt x="45" y="87"/>
                  </a:lnTo>
                  <a:lnTo>
                    <a:pt x="41" y="91"/>
                  </a:lnTo>
                  <a:lnTo>
                    <a:pt x="39" y="94"/>
                  </a:lnTo>
                  <a:lnTo>
                    <a:pt x="33" y="94"/>
                  </a:lnTo>
                  <a:lnTo>
                    <a:pt x="28" y="95"/>
                  </a:lnTo>
                  <a:lnTo>
                    <a:pt x="20" y="93"/>
                  </a:lnTo>
                  <a:lnTo>
                    <a:pt x="14" y="91"/>
                  </a:lnTo>
                  <a:lnTo>
                    <a:pt x="6" y="83"/>
                  </a:lnTo>
                  <a:lnTo>
                    <a:pt x="4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1" y="51"/>
                  </a:lnTo>
                  <a:lnTo>
                    <a:pt x="4" y="45"/>
                  </a:lnTo>
                  <a:lnTo>
                    <a:pt x="6" y="39"/>
                  </a:lnTo>
                  <a:lnTo>
                    <a:pt x="10" y="32"/>
                  </a:lnTo>
                  <a:lnTo>
                    <a:pt x="15" y="26"/>
                  </a:lnTo>
                  <a:lnTo>
                    <a:pt x="18" y="19"/>
                  </a:lnTo>
                  <a:lnTo>
                    <a:pt x="26" y="15"/>
                  </a:lnTo>
                  <a:lnTo>
                    <a:pt x="30" y="10"/>
                  </a:lnTo>
                  <a:lnTo>
                    <a:pt x="38" y="6"/>
                  </a:lnTo>
                  <a:lnTo>
                    <a:pt x="44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72" name="Freeform 422"/>
            <p:cNvSpPr>
              <a:spLocks/>
            </p:cNvSpPr>
            <p:nvPr/>
          </p:nvSpPr>
          <p:spPr bwMode="auto">
            <a:xfrm>
              <a:off x="7107" y="3716"/>
              <a:ext cx="23" cy="13"/>
            </a:xfrm>
            <a:custGeom>
              <a:avLst/>
              <a:gdLst>
                <a:gd name="T0" fmla="*/ 0 w 90"/>
                <a:gd name="T1" fmla="*/ 0 h 51"/>
                <a:gd name="T2" fmla="*/ 0 w 90"/>
                <a:gd name="T3" fmla="*/ 0 h 51"/>
                <a:gd name="T4" fmla="*/ 0 w 90"/>
                <a:gd name="T5" fmla="*/ 0 h 51"/>
                <a:gd name="T6" fmla="*/ 0 w 90"/>
                <a:gd name="T7" fmla="*/ 0 h 51"/>
                <a:gd name="T8" fmla="*/ 0 w 90"/>
                <a:gd name="T9" fmla="*/ 0 h 51"/>
                <a:gd name="T10" fmla="*/ 0 w 90"/>
                <a:gd name="T11" fmla="*/ 0 h 51"/>
                <a:gd name="T12" fmla="*/ 0 w 90"/>
                <a:gd name="T13" fmla="*/ 0 h 51"/>
                <a:gd name="T14" fmla="*/ 0 w 90"/>
                <a:gd name="T15" fmla="*/ 0 h 51"/>
                <a:gd name="T16" fmla="*/ 0 w 90"/>
                <a:gd name="T17" fmla="*/ 0 h 51"/>
                <a:gd name="T18" fmla="*/ 0 w 90"/>
                <a:gd name="T19" fmla="*/ 0 h 51"/>
                <a:gd name="T20" fmla="*/ 0 w 90"/>
                <a:gd name="T21" fmla="*/ 0 h 51"/>
                <a:gd name="T22" fmla="*/ 0 w 90"/>
                <a:gd name="T23" fmla="*/ 0 h 51"/>
                <a:gd name="T24" fmla="*/ 0 w 90"/>
                <a:gd name="T25" fmla="*/ 0 h 51"/>
                <a:gd name="T26" fmla="*/ 0 w 90"/>
                <a:gd name="T27" fmla="*/ 0 h 51"/>
                <a:gd name="T28" fmla="*/ 0 w 90"/>
                <a:gd name="T29" fmla="*/ 0 h 51"/>
                <a:gd name="T30" fmla="*/ 0 w 90"/>
                <a:gd name="T31" fmla="*/ 0 h 51"/>
                <a:gd name="T32" fmla="*/ 0 w 90"/>
                <a:gd name="T33" fmla="*/ 0 h 51"/>
                <a:gd name="T34" fmla="*/ 0 w 90"/>
                <a:gd name="T35" fmla="*/ 0 h 51"/>
                <a:gd name="T36" fmla="*/ 0 w 90"/>
                <a:gd name="T37" fmla="*/ 0 h 51"/>
                <a:gd name="T38" fmla="*/ 0 w 90"/>
                <a:gd name="T39" fmla="*/ 0 h 51"/>
                <a:gd name="T40" fmla="*/ 0 w 90"/>
                <a:gd name="T41" fmla="*/ 0 h 51"/>
                <a:gd name="T42" fmla="*/ 0 w 90"/>
                <a:gd name="T43" fmla="*/ 0 h 51"/>
                <a:gd name="T44" fmla="*/ 0 w 90"/>
                <a:gd name="T45" fmla="*/ 0 h 51"/>
                <a:gd name="T46" fmla="*/ 0 w 90"/>
                <a:gd name="T47" fmla="*/ 0 h 51"/>
                <a:gd name="T48" fmla="*/ 0 w 90"/>
                <a:gd name="T49" fmla="*/ 0 h 51"/>
                <a:gd name="T50" fmla="*/ 0 w 90"/>
                <a:gd name="T51" fmla="*/ 0 h 51"/>
                <a:gd name="T52" fmla="*/ 0 w 90"/>
                <a:gd name="T53" fmla="*/ 0 h 51"/>
                <a:gd name="T54" fmla="*/ 0 w 90"/>
                <a:gd name="T55" fmla="*/ 0 h 5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0"/>
                <a:gd name="T85" fmla="*/ 0 h 51"/>
                <a:gd name="T86" fmla="*/ 90 w 90"/>
                <a:gd name="T87" fmla="*/ 51 h 5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0" h="51">
                  <a:moveTo>
                    <a:pt x="74" y="0"/>
                  </a:moveTo>
                  <a:lnTo>
                    <a:pt x="79" y="6"/>
                  </a:lnTo>
                  <a:lnTo>
                    <a:pt x="84" y="11"/>
                  </a:lnTo>
                  <a:lnTo>
                    <a:pt x="89" y="16"/>
                  </a:lnTo>
                  <a:lnTo>
                    <a:pt x="90" y="24"/>
                  </a:lnTo>
                  <a:lnTo>
                    <a:pt x="81" y="26"/>
                  </a:lnTo>
                  <a:lnTo>
                    <a:pt x="73" y="30"/>
                  </a:lnTo>
                  <a:lnTo>
                    <a:pt x="65" y="36"/>
                  </a:lnTo>
                  <a:lnTo>
                    <a:pt x="57" y="41"/>
                  </a:lnTo>
                  <a:lnTo>
                    <a:pt x="48" y="46"/>
                  </a:lnTo>
                  <a:lnTo>
                    <a:pt x="39" y="50"/>
                  </a:lnTo>
                  <a:lnTo>
                    <a:pt x="30" y="51"/>
                  </a:lnTo>
                  <a:lnTo>
                    <a:pt x="21" y="51"/>
                  </a:lnTo>
                  <a:lnTo>
                    <a:pt x="20" y="48"/>
                  </a:lnTo>
                  <a:lnTo>
                    <a:pt x="24" y="45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4" y="44"/>
                  </a:lnTo>
                  <a:lnTo>
                    <a:pt x="0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26" y="26"/>
                  </a:lnTo>
                  <a:lnTo>
                    <a:pt x="37" y="21"/>
                  </a:lnTo>
                  <a:lnTo>
                    <a:pt x="47" y="17"/>
                  </a:lnTo>
                  <a:lnTo>
                    <a:pt x="57" y="12"/>
                  </a:lnTo>
                  <a:lnTo>
                    <a:pt x="66" y="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73" name="Freeform 423"/>
            <p:cNvSpPr>
              <a:spLocks/>
            </p:cNvSpPr>
            <p:nvPr/>
          </p:nvSpPr>
          <p:spPr bwMode="auto">
            <a:xfrm>
              <a:off x="6746" y="3721"/>
              <a:ext cx="36" cy="32"/>
            </a:xfrm>
            <a:custGeom>
              <a:avLst/>
              <a:gdLst>
                <a:gd name="T0" fmla="*/ 0 w 145"/>
                <a:gd name="T1" fmla="*/ 0 h 129"/>
                <a:gd name="T2" fmla="*/ 0 w 145"/>
                <a:gd name="T3" fmla="*/ 0 h 129"/>
                <a:gd name="T4" fmla="*/ 0 w 145"/>
                <a:gd name="T5" fmla="*/ 0 h 129"/>
                <a:gd name="T6" fmla="*/ 0 w 145"/>
                <a:gd name="T7" fmla="*/ 0 h 129"/>
                <a:gd name="T8" fmla="*/ 0 w 145"/>
                <a:gd name="T9" fmla="*/ 0 h 129"/>
                <a:gd name="T10" fmla="*/ 0 w 145"/>
                <a:gd name="T11" fmla="*/ 0 h 129"/>
                <a:gd name="T12" fmla="*/ 0 w 145"/>
                <a:gd name="T13" fmla="*/ 0 h 129"/>
                <a:gd name="T14" fmla="*/ 0 w 145"/>
                <a:gd name="T15" fmla="*/ 0 h 129"/>
                <a:gd name="T16" fmla="*/ 0 w 145"/>
                <a:gd name="T17" fmla="*/ 0 h 129"/>
                <a:gd name="T18" fmla="*/ 0 w 145"/>
                <a:gd name="T19" fmla="*/ 0 h 129"/>
                <a:gd name="T20" fmla="*/ 0 w 145"/>
                <a:gd name="T21" fmla="*/ 0 h 129"/>
                <a:gd name="T22" fmla="*/ 0 w 145"/>
                <a:gd name="T23" fmla="*/ 0 h 129"/>
                <a:gd name="T24" fmla="*/ 0 w 145"/>
                <a:gd name="T25" fmla="*/ 0 h 129"/>
                <a:gd name="T26" fmla="*/ 0 w 145"/>
                <a:gd name="T27" fmla="*/ 0 h 129"/>
                <a:gd name="T28" fmla="*/ 0 w 145"/>
                <a:gd name="T29" fmla="*/ 0 h 129"/>
                <a:gd name="T30" fmla="*/ 0 w 145"/>
                <a:gd name="T31" fmla="*/ 0 h 129"/>
                <a:gd name="T32" fmla="*/ 0 w 145"/>
                <a:gd name="T33" fmla="*/ 0 h 129"/>
                <a:gd name="T34" fmla="*/ 0 w 145"/>
                <a:gd name="T35" fmla="*/ 0 h 129"/>
                <a:gd name="T36" fmla="*/ 0 w 145"/>
                <a:gd name="T37" fmla="*/ 0 h 129"/>
                <a:gd name="T38" fmla="*/ 0 w 145"/>
                <a:gd name="T39" fmla="*/ 0 h 129"/>
                <a:gd name="T40" fmla="*/ 0 w 145"/>
                <a:gd name="T41" fmla="*/ 0 h 129"/>
                <a:gd name="T42" fmla="*/ 0 w 145"/>
                <a:gd name="T43" fmla="*/ 0 h 129"/>
                <a:gd name="T44" fmla="*/ 0 w 145"/>
                <a:gd name="T45" fmla="*/ 0 h 129"/>
                <a:gd name="T46" fmla="*/ 0 w 145"/>
                <a:gd name="T47" fmla="*/ 0 h 129"/>
                <a:gd name="T48" fmla="*/ 0 w 145"/>
                <a:gd name="T49" fmla="*/ 0 h 129"/>
                <a:gd name="T50" fmla="*/ 0 w 145"/>
                <a:gd name="T51" fmla="*/ 0 h 129"/>
                <a:gd name="T52" fmla="*/ 0 w 145"/>
                <a:gd name="T53" fmla="*/ 0 h 129"/>
                <a:gd name="T54" fmla="*/ 0 w 145"/>
                <a:gd name="T55" fmla="*/ 0 h 129"/>
                <a:gd name="T56" fmla="*/ 0 w 145"/>
                <a:gd name="T57" fmla="*/ 0 h 129"/>
                <a:gd name="T58" fmla="*/ 0 w 145"/>
                <a:gd name="T59" fmla="*/ 0 h 129"/>
                <a:gd name="T60" fmla="*/ 0 w 145"/>
                <a:gd name="T61" fmla="*/ 0 h 129"/>
                <a:gd name="T62" fmla="*/ 0 w 145"/>
                <a:gd name="T63" fmla="*/ 0 h 129"/>
                <a:gd name="T64" fmla="*/ 0 w 145"/>
                <a:gd name="T65" fmla="*/ 0 h 129"/>
                <a:gd name="T66" fmla="*/ 0 w 145"/>
                <a:gd name="T67" fmla="*/ 0 h 129"/>
                <a:gd name="T68" fmla="*/ 0 w 145"/>
                <a:gd name="T69" fmla="*/ 0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5"/>
                <a:gd name="T106" fmla="*/ 0 h 129"/>
                <a:gd name="T107" fmla="*/ 145 w 145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5" h="129">
                  <a:moveTo>
                    <a:pt x="50" y="3"/>
                  </a:moveTo>
                  <a:lnTo>
                    <a:pt x="59" y="0"/>
                  </a:lnTo>
                  <a:lnTo>
                    <a:pt x="70" y="1"/>
                  </a:lnTo>
                  <a:lnTo>
                    <a:pt x="80" y="3"/>
                  </a:lnTo>
                  <a:lnTo>
                    <a:pt x="92" y="9"/>
                  </a:lnTo>
                  <a:lnTo>
                    <a:pt x="100" y="13"/>
                  </a:lnTo>
                  <a:lnTo>
                    <a:pt x="111" y="20"/>
                  </a:lnTo>
                  <a:lnTo>
                    <a:pt x="120" y="27"/>
                  </a:lnTo>
                  <a:lnTo>
                    <a:pt x="128" y="36"/>
                  </a:lnTo>
                  <a:lnTo>
                    <a:pt x="134" y="45"/>
                  </a:lnTo>
                  <a:lnTo>
                    <a:pt x="139" y="53"/>
                  </a:lnTo>
                  <a:lnTo>
                    <a:pt x="143" y="64"/>
                  </a:lnTo>
                  <a:lnTo>
                    <a:pt x="145" y="75"/>
                  </a:lnTo>
                  <a:lnTo>
                    <a:pt x="144" y="83"/>
                  </a:lnTo>
                  <a:lnTo>
                    <a:pt x="141" y="93"/>
                  </a:lnTo>
                  <a:lnTo>
                    <a:pt x="135" y="102"/>
                  </a:lnTo>
                  <a:lnTo>
                    <a:pt x="129" y="111"/>
                  </a:lnTo>
                  <a:lnTo>
                    <a:pt x="123" y="113"/>
                  </a:lnTo>
                  <a:lnTo>
                    <a:pt x="117" y="116"/>
                  </a:lnTo>
                  <a:lnTo>
                    <a:pt x="110" y="117"/>
                  </a:lnTo>
                  <a:lnTo>
                    <a:pt x="103" y="120"/>
                  </a:lnTo>
                  <a:lnTo>
                    <a:pt x="94" y="122"/>
                  </a:lnTo>
                  <a:lnTo>
                    <a:pt x="87" y="126"/>
                  </a:lnTo>
                  <a:lnTo>
                    <a:pt x="78" y="127"/>
                  </a:lnTo>
                  <a:lnTo>
                    <a:pt x="71" y="128"/>
                  </a:lnTo>
                  <a:lnTo>
                    <a:pt x="64" y="129"/>
                  </a:lnTo>
                  <a:lnTo>
                    <a:pt x="58" y="128"/>
                  </a:lnTo>
                  <a:lnTo>
                    <a:pt x="67" y="122"/>
                  </a:lnTo>
                  <a:lnTo>
                    <a:pt x="76" y="116"/>
                  </a:lnTo>
                  <a:lnTo>
                    <a:pt x="81" y="106"/>
                  </a:lnTo>
                  <a:lnTo>
                    <a:pt x="87" y="96"/>
                  </a:lnTo>
                  <a:lnTo>
                    <a:pt x="88" y="85"/>
                  </a:lnTo>
                  <a:lnTo>
                    <a:pt x="91" y="75"/>
                  </a:lnTo>
                  <a:lnTo>
                    <a:pt x="90" y="63"/>
                  </a:lnTo>
                  <a:lnTo>
                    <a:pt x="88" y="53"/>
                  </a:lnTo>
                  <a:lnTo>
                    <a:pt x="85" y="42"/>
                  </a:lnTo>
                  <a:lnTo>
                    <a:pt x="79" y="35"/>
                  </a:lnTo>
                  <a:lnTo>
                    <a:pt x="73" y="28"/>
                  </a:lnTo>
                  <a:lnTo>
                    <a:pt x="65" y="25"/>
                  </a:lnTo>
                  <a:lnTo>
                    <a:pt x="56" y="23"/>
                  </a:lnTo>
                  <a:lnTo>
                    <a:pt x="47" y="25"/>
                  </a:lnTo>
                  <a:lnTo>
                    <a:pt x="37" y="32"/>
                  </a:lnTo>
                  <a:lnTo>
                    <a:pt x="26" y="41"/>
                  </a:lnTo>
                  <a:lnTo>
                    <a:pt x="26" y="56"/>
                  </a:lnTo>
                  <a:lnTo>
                    <a:pt x="33" y="56"/>
                  </a:lnTo>
                  <a:lnTo>
                    <a:pt x="40" y="59"/>
                  </a:lnTo>
                  <a:lnTo>
                    <a:pt x="44" y="60"/>
                  </a:lnTo>
                  <a:lnTo>
                    <a:pt x="49" y="63"/>
                  </a:lnTo>
                  <a:lnTo>
                    <a:pt x="52" y="67"/>
                  </a:lnTo>
                  <a:lnTo>
                    <a:pt x="53" y="75"/>
                  </a:lnTo>
                  <a:lnTo>
                    <a:pt x="49" y="82"/>
                  </a:lnTo>
                  <a:lnTo>
                    <a:pt x="44" y="91"/>
                  </a:lnTo>
                  <a:lnTo>
                    <a:pt x="39" y="100"/>
                  </a:lnTo>
                  <a:lnTo>
                    <a:pt x="34" y="108"/>
                  </a:lnTo>
                  <a:lnTo>
                    <a:pt x="23" y="103"/>
                  </a:lnTo>
                  <a:lnTo>
                    <a:pt x="17" y="98"/>
                  </a:lnTo>
                  <a:lnTo>
                    <a:pt x="9" y="91"/>
                  </a:lnTo>
                  <a:lnTo>
                    <a:pt x="6" y="85"/>
                  </a:lnTo>
                  <a:lnTo>
                    <a:pt x="3" y="77"/>
                  </a:lnTo>
                  <a:lnTo>
                    <a:pt x="2" y="69"/>
                  </a:lnTo>
                  <a:lnTo>
                    <a:pt x="0" y="62"/>
                  </a:lnTo>
                  <a:lnTo>
                    <a:pt x="3" y="53"/>
                  </a:lnTo>
                  <a:lnTo>
                    <a:pt x="4" y="45"/>
                  </a:lnTo>
                  <a:lnTo>
                    <a:pt x="8" y="37"/>
                  </a:lnTo>
                  <a:lnTo>
                    <a:pt x="11" y="29"/>
                  </a:lnTo>
                  <a:lnTo>
                    <a:pt x="18" y="23"/>
                  </a:lnTo>
                  <a:lnTo>
                    <a:pt x="23" y="16"/>
                  </a:lnTo>
                  <a:lnTo>
                    <a:pt x="31" y="11"/>
                  </a:lnTo>
                  <a:lnTo>
                    <a:pt x="40" y="7"/>
                  </a:lnTo>
                  <a:lnTo>
                    <a:pt x="5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74" name="Freeform 424"/>
            <p:cNvSpPr>
              <a:spLocks/>
            </p:cNvSpPr>
            <p:nvPr/>
          </p:nvSpPr>
          <p:spPr bwMode="auto">
            <a:xfrm>
              <a:off x="6988" y="3722"/>
              <a:ext cx="11" cy="18"/>
            </a:xfrm>
            <a:custGeom>
              <a:avLst/>
              <a:gdLst>
                <a:gd name="T0" fmla="*/ 0 w 42"/>
                <a:gd name="T1" fmla="*/ 0 h 70"/>
                <a:gd name="T2" fmla="*/ 0 w 42"/>
                <a:gd name="T3" fmla="*/ 0 h 70"/>
                <a:gd name="T4" fmla="*/ 0 w 42"/>
                <a:gd name="T5" fmla="*/ 0 h 70"/>
                <a:gd name="T6" fmla="*/ 0 w 42"/>
                <a:gd name="T7" fmla="*/ 0 h 70"/>
                <a:gd name="T8" fmla="*/ 0 w 42"/>
                <a:gd name="T9" fmla="*/ 0 h 70"/>
                <a:gd name="T10" fmla="*/ 0 w 42"/>
                <a:gd name="T11" fmla="*/ 0 h 70"/>
                <a:gd name="T12" fmla="*/ 0 w 42"/>
                <a:gd name="T13" fmla="*/ 0 h 70"/>
                <a:gd name="T14" fmla="*/ 0 w 42"/>
                <a:gd name="T15" fmla="*/ 0 h 70"/>
                <a:gd name="T16" fmla="*/ 0 w 42"/>
                <a:gd name="T17" fmla="*/ 0 h 70"/>
                <a:gd name="T18" fmla="*/ 0 w 42"/>
                <a:gd name="T19" fmla="*/ 0 h 70"/>
                <a:gd name="T20" fmla="*/ 0 w 42"/>
                <a:gd name="T21" fmla="*/ 0 h 70"/>
                <a:gd name="T22" fmla="*/ 0 w 42"/>
                <a:gd name="T23" fmla="*/ 0 h 70"/>
                <a:gd name="T24" fmla="*/ 0 w 42"/>
                <a:gd name="T25" fmla="*/ 0 h 70"/>
                <a:gd name="T26" fmla="*/ 0 w 42"/>
                <a:gd name="T27" fmla="*/ 0 h 70"/>
                <a:gd name="T28" fmla="*/ 0 w 42"/>
                <a:gd name="T29" fmla="*/ 0 h 70"/>
                <a:gd name="T30" fmla="*/ 0 w 42"/>
                <a:gd name="T31" fmla="*/ 0 h 70"/>
                <a:gd name="T32" fmla="*/ 0 w 42"/>
                <a:gd name="T33" fmla="*/ 0 h 70"/>
                <a:gd name="T34" fmla="*/ 0 w 42"/>
                <a:gd name="T35" fmla="*/ 0 h 70"/>
                <a:gd name="T36" fmla="*/ 0 w 42"/>
                <a:gd name="T37" fmla="*/ 0 h 70"/>
                <a:gd name="T38" fmla="*/ 0 w 42"/>
                <a:gd name="T39" fmla="*/ 0 h 70"/>
                <a:gd name="T40" fmla="*/ 0 w 42"/>
                <a:gd name="T41" fmla="*/ 0 h 70"/>
                <a:gd name="T42" fmla="*/ 0 w 42"/>
                <a:gd name="T43" fmla="*/ 0 h 70"/>
                <a:gd name="T44" fmla="*/ 0 w 42"/>
                <a:gd name="T45" fmla="*/ 0 h 70"/>
                <a:gd name="T46" fmla="*/ 0 w 42"/>
                <a:gd name="T47" fmla="*/ 0 h 70"/>
                <a:gd name="T48" fmla="*/ 0 w 42"/>
                <a:gd name="T49" fmla="*/ 0 h 70"/>
                <a:gd name="T50" fmla="*/ 0 w 42"/>
                <a:gd name="T51" fmla="*/ 0 h 70"/>
                <a:gd name="T52" fmla="*/ 0 w 42"/>
                <a:gd name="T53" fmla="*/ 0 h 70"/>
                <a:gd name="T54" fmla="*/ 0 w 42"/>
                <a:gd name="T55" fmla="*/ 0 h 7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70"/>
                <a:gd name="T86" fmla="*/ 42 w 42"/>
                <a:gd name="T87" fmla="*/ 70 h 7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70">
                  <a:moveTo>
                    <a:pt x="13" y="2"/>
                  </a:moveTo>
                  <a:lnTo>
                    <a:pt x="18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7" y="5"/>
                  </a:lnTo>
                  <a:lnTo>
                    <a:pt x="41" y="12"/>
                  </a:lnTo>
                  <a:lnTo>
                    <a:pt x="41" y="17"/>
                  </a:lnTo>
                  <a:lnTo>
                    <a:pt x="42" y="23"/>
                  </a:lnTo>
                  <a:lnTo>
                    <a:pt x="41" y="29"/>
                  </a:lnTo>
                  <a:lnTo>
                    <a:pt x="38" y="35"/>
                  </a:lnTo>
                  <a:lnTo>
                    <a:pt x="33" y="45"/>
                  </a:lnTo>
                  <a:lnTo>
                    <a:pt x="26" y="56"/>
                  </a:lnTo>
                  <a:lnTo>
                    <a:pt x="18" y="63"/>
                  </a:lnTo>
                  <a:lnTo>
                    <a:pt x="8" y="70"/>
                  </a:lnTo>
                  <a:lnTo>
                    <a:pt x="4" y="63"/>
                  </a:lnTo>
                  <a:lnTo>
                    <a:pt x="3" y="58"/>
                  </a:lnTo>
                  <a:lnTo>
                    <a:pt x="2" y="50"/>
                  </a:lnTo>
                  <a:lnTo>
                    <a:pt x="2" y="44"/>
                  </a:lnTo>
                  <a:lnTo>
                    <a:pt x="2" y="36"/>
                  </a:lnTo>
                  <a:lnTo>
                    <a:pt x="2" y="29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14" y="7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75" name="Freeform 425"/>
            <p:cNvSpPr>
              <a:spLocks/>
            </p:cNvSpPr>
            <p:nvPr/>
          </p:nvSpPr>
          <p:spPr bwMode="auto">
            <a:xfrm>
              <a:off x="6722" y="3726"/>
              <a:ext cx="21" cy="6"/>
            </a:xfrm>
            <a:custGeom>
              <a:avLst/>
              <a:gdLst>
                <a:gd name="T0" fmla="*/ 0 w 83"/>
                <a:gd name="T1" fmla="*/ 0 h 24"/>
                <a:gd name="T2" fmla="*/ 0 w 83"/>
                <a:gd name="T3" fmla="*/ 0 h 24"/>
                <a:gd name="T4" fmla="*/ 0 w 83"/>
                <a:gd name="T5" fmla="*/ 0 h 24"/>
                <a:gd name="T6" fmla="*/ 0 w 83"/>
                <a:gd name="T7" fmla="*/ 0 h 24"/>
                <a:gd name="T8" fmla="*/ 0 w 83"/>
                <a:gd name="T9" fmla="*/ 0 h 24"/>
                <a:gd name="T10" fmla="*/ 0 w 83"/>
                <a:gd name="T11" fmla="*/ 0 h 24"/>
                <a:gd name="T12" fmla="*/ 0 w 83"/>
                <a:gd name="T13" fmla="*/ 0 h 24"/>
                <a:gd name="T14" fmla="*/ 0 w 83"/>
                <a:gd name="T15" fmla="*/ 0 h 24"/>
                <a:gd name="T16" fmla="*/ 0 w 83"/>
                <a:gd name="T17" fmla="*/ 0 h 24"/>
                <a:gd name="T18" fmla="*/ 0 w 83"/>
                <a:gd name="T19" fmla="*/ 0 h 24"/>
                <a:gd name="T20" fmla="*/ 0 w 83"/>
                <a:gd name="T21" fmla="*/ 0 h 24"/>
                <a:gd name="T22" fmla="*/ 0 w 83"/>
                <a:gd name="T23" fmla="*/ 0 h 24"/>
                <a:gd name="T24" fmla="*/ 0 w 83"/>
                <a:gd name="T25" fmla="*/ 0 h 24"/>
                <a:gd name="T26" fmla="*/ 0 w 83"/>
                <a:gd name="T27" fmla="*/ 0 h 24"/>
                <a:gd name="T28" fmla="*/ 0 w 83"/>
                <a:gd name="T29" fmla="*/ 0 h 24"/>
                <a:gd name="T30" fmla="*/ 0 w 83"/>
                <a:gd name="T31" fmla="*/ 0 h 24"/>
                <a:gd name="T32" fmla="*/ 0 w 83"/>
                <a:gd name="T33" fmla="*/ 0 h 24"/>
                <a:gd name="T34" fmla="*/ 0 w 83"/>
                <a:gd name="T35" fmla="*/ 0 h 24"/>
                <a:gd name="T36" fmla="*/ 0 w 83"/>
                <a:gd name="T37" fmla="*/ 0 h 24"/>
                <a:gd name="T38" fmla="*/ 0 w 83"/>
                <a:gd name="T39" fmla="*/ 0 h 24"/>
                <a:gd name="T40" fmla="*/ 0 w 83"/>
                <a:gd name="T41" fmla="*/ 0 h 24"/>
                <a:gd name="T42" fmla="*/ 0 w 83"/>
                <a:gd name="T43" fmla="*/ 0 h 24"/>
                <a:gd name="T44" fmla="*/ 0 w 83"/>
                <a:gd name="T45" fmla="*/ 0 h 24"/>
                <a:gd name="T46" fmla="*/ 0 w 83"/>
                <a:gd name="T47" fmla="*/ 0 h 24"/>
                <a:gd name="T48" fmla="*/ 0 w 83"/>
                <a:gd name="T49" fmla="*/ 0 h 24"/>
                <a:gd name="T50" fmla="*/ 0 w 83"/>
                <a:gd name="T51" fmla="*/ 0 h 24"/>
                <a:gd name="T52" fmla="*/ 0 w 83"/>
                <a:gd name="T53" fmla="*/ 0 h 24"/>
                <a:gd name="T54" fmla="*/ 0 w 83"/>
                <a:gd name="T55" fmla="*/ 0 h 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3"/>
                <a:gd name="T85" fmla="*/ 0 h 24"/>
                <a:gd name="T86" fmla="*/ 83 w 83"/>
                <a:gd name="T87" fmla="*/ 24 h 2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3" h="24">
                  <a:moveTo>
                    <a:pt x="17" y="1"/>
                  </a:moveTo>
                  <a:lnTo>
                    <a:pt x="25" y="0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3" y="5"/>
                  </a:lnTo>
                  <a:lnTo>
                    <a:pt x="79" y="7"/>
                  </a:lnTo>
                  <a:lnTo>
                    <a:pt x="76" y="11"/>
                  </a:lnTo>
                  <a:lnTo>
                    <a:pt x="73" y="16"/>
                  </a:lnTo>
                  <a:lnTo>
                    <a:pt x="75" y="23"/>
                  </a:lnTo>
                  <a:lnTo>
                    <a:pt x="69" y="23"/>
                  </a:lnTo>
                  <a:lnTo>
                    <a:pt x="60" y="23"/>
                  </a:lnTo>
                  <a:lnTo>
                    <a:pt x="52" y="23"/>
                  </a:lnTo>
                  <a:lnTo>
                    <a:pt x="43" y="24"/>
                  </a:lnTo>
                  <a:lnTo>
                    <a:pt x="34" y="23"/>
                  </a:lnTo>
                  <a:lnTo>
                    <a:pt x="23" y="21"/>
                  </a:lnTo>
                  <a:lnTo>
                    <a:pt x="14" y="20"/>
                  </a:lnTo>
                  <a:lnTo>
                    <a:pt x="8" y="19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6"/>
                  </a:lnTo>
                  <a:lnTo>
                    <a:pt x="9" y="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76" name="Freeform 426"/>
            <p:cNvSpPr>
              <a:spLocks/>
            </p:cNvSpPr>
            <p:nvPr/>
          </p:nvSpPr>
          <p:spPr bwMode="auto">
            <a:xfrm>
              <a:off x="6789" y="3731"/>
              <a:ext cx="382" cy="183"/>
            </a:xfrm>
            <a:custGeom>
              <a:avLst/>
              <a:gdLst>
                <a:gd name="T0" fmla="*/ 0 w 1527"/>
                <a:gd name="T1" fmla="*/ 0 h 733"/>
                <a:gd name="T2" fmla="*/ 0 w 1527"/>
                <a:gd name="T3" fmla="*/ 0 h 733"/>
                <a:gd name="T4" fmla="*/ 0 w 1527"/>
                <a:gd name="T5" fmla="*/ 0 h 733"/>
                <a:gd name="T6" fmla="*/ 0 w 1527"/>
                <a:gd name="T7" fmla="*/ 0 h 733"/>
                <a:gd name="T8" fmla="*/ 0 w 1527"/>
                <a:gd name="T9" fmla="*/ 0 h 733"/>
                <a:gd name="T10" fmla="*/ 0 w 1527"/>
                <a:gd name="T11" fmla="*/ 0 h 733"/>
                <a:gd name="T12" fmla="*/ 0 w 1527"/>
                <a:gd name="T13" fmla="*/ 0 h 733"/>
                <a:gd name="T14" fmla="*/ 0 w 1527"/>
                <a:gd name="T15" fmla="*/ 0 h 733"/>
                <a:gd name="T16" fmla="*/ 0 w 1527"/>
                <a:gd name="T17" fmla="*/ 0 h 733"/>
                <a:gd name="T18" fmla="*/ 0 w 1527"/>
                <a:gd name="T19" fmla="*/ 0 h 733"/>
                <a:gd name="T20" fmla="*/ 0 w 1527"/>
                <a:gd name="T21" fmla="*/ 0 h 733"/>
                <a:gd name="T22" fmla="*/ 0 w 1527"/>
                <a:gd name="T23" fmla="*/ 0 h 733"/>
                <a:gd name="T24" fmla="*/ 0 w 1527"/>
                <a:gd name="T25" fmla="*/ 0 h 733"/>
                <a:gd name="T26" fmla="*/ 0 w 1527"/>
                <a:gd name="T27" fmla="*/ 0 h 733"/>
                <a:gd name="T28" fmla="*/ 0 w 1527"/>
                <a:gd name="T29" fmla="*/ 0 h 733"/>
                <a:gd name="T30" fmla="*/ 0 w 1527"/>
                <a:gd name="T31" fmla="*/ 0 h 733"/>
                <a:gd name="T32" fmla="*/ 0 w 1527"/>
                <a:gd name="T33" fmla="*/ 0 h 733"/>
                <a:gd name="T34" fmla="*/ 0 w 1527"/>
                <a:gd name="T35" fmla="*/ 0 h 733"/>
                <a:gd name="T36" fmla="*/ 0 w 1527"/>
                <a:gd name="T37" fmla="*/ 0 h 733"/>
                <a:gd name="T38" fmla="*/ 0 w 1527"/>
                <a:gd name="T39" fmla="*/ 0 h 733"/>
                <a:gd name="T40" fmla="*/ 0 w 1527"/>
                <a:gd name="T41" fmla="*/ 0 h 733"/>
                <a:gd name="T42" fmla="*/ 0 w 1527"/>
                <a:gd name="T43" fmla="*/ 0 h 733"/>
                <a:gd name="T44" fmla="*/ 0 w 1527"/>
                <a:gd name="T45" fmla="*/ 0 h 733"/>
                <a:gd name="T46" fmla="*/ 0 w 1527"/>
                <a:gd name="T47" fmla="*/ 0 h 733"/>
                <a:gd name="T48" fmla="*/ 0 w 1527"/>
                <a:gd name="T49" fmla="*/ 0 h 733"/>
                <a:gd name="T50" fmla="*/ 0 w 1527"/>
                <a:gd name="T51" fmla="*/ 0 h 733"/>
                <a:gd name="T52" fmla="*/ 0 w 1527"/>
                <a:gd name="T53" fmla="*/ 0 h 733"/>
                <a:gd name="T54" fmla="*/ 0 w 1527"/>
                <a:gd name="T55" fmla="*/ 0 h 733"/>
                <a:gd name="T56" fmla="*/ 0 w 1527"/>
                <a:gd name="T57" fmla="*/ 0 h 733"/>
                <a:gd name="T58" fmla="*/ 0 w 1527"/>
                <a:gd name="T59" fmla="*/ 0 h 733"/>
                <a:gd name="T60" fmla="*/ 0 w 1527"/>
                <a:gd name="T61" fmla="*/ 0 h 733"/>
                <a:gd name="T62" fmla="*/ 0 w 1527"/>
                <a:gd name="T63" fmla="*/ 0 h 733"/>
                <a:gd name="T64" fmla="*/ 0 w 1527"/>
                <a:gd name="T65" fmla="*/ 0 h 733"/>
                <a:gd name="T66" fmla="*/ 0 w 1527"/>
                <a:gd name="T67" fmla="*/ 0 h 733"/>
                <a:gd name="T68" fmla="*/ 0 w 1527"/>
                <a:gd name="T69" fmla="*/ 0 h 733"/>
                <a:gd name="T70" fmla="*/ 0 w 1527"/>
                <a:gd name="T71" fmla="*/ 0 h 733"/>
                <a:gd name="T72" fmla="*/ 0 w 1527"/>
                <a:gd name="T73" fmla="*/ 0 h 733"/>
                <a:gd name="T74" fmla="*/ 0 w 1527"/>
                <a:gd name="T75" fmla="*/ 0 h 733"/>
                <a:gd name="T76" fmla="*/ 0 w 1527"/>
                <a:gd name="T77" fmla="*/ 0 h 733"/>
                <a:gd name="T78" fmla="*/ 0 w 1527"/>
                <a:gd name="T79" fmla="*/ 0 h 733"/>
                <a:gd name="T80" fmla="*/ 0 w 1527"/>
                <a:gd name="T81" fmla="*/ 0 h 733"/>
                <a:gd name="T82" fmla="*/ 0 w 1527"/>
                <a:gd name="T83" fmla="*/ 0 h 733"/>
                <a:gd name="T84" fmla="*/ 0 w 1527"/>
                <a:gd name="T85" fmla="*/ 0 h 733"/>
                <a:gd name="T86" fmla="*/ 0 w 1527"/>
                <a:gd name="T87" fmla="*/ 0 h 733"/>
                <a:gd name="T88" fmla="*/ 0 w 1527"/>
                <a:gd name="T89" fmla="*/ 0 h 733"/>
                <a:gd name="T90" fmla="*/ 0 w 1527"/>
                <a:gd name="T91" fmla="*/ 0 h 733"/>
                <a:gd name="T92" fmla="*/ 0 w 1527"/>
                <a:gd name="T93" fmla="*/ 0 h 733"/>
                <a:gd name="T94" fmla="*/ 0 w 1527"/>
                <a:gd name="T95" fmla="*/ 0 h 733"/>
                <a:gd name="T96" fmla="*/ 0 w 1527"/>
                <a:gd name="T97" fmla="*/ 0 h 733"/>
                <a:gd name="T98" fmla="*/ 0 w 1527"/>
                <a:gd name="T99" fmla="*/ 0 h 733"/>
                <a:gd name="T100" fmla="*/ 0 w 1527"/>
                <a:gd name="T101" fmla="*/ 0 h 733"/>
                <a:gd name="T102" fmla="*/ 0 w 1527"/>
                <a:gd name="T103" fmla="*/ 0 h 733"/>
                <a:gd name="T104" fmla="*/ 0 w 1527"/>
                <a:gd name="T105" fmla="*/ 0 h 733"/>
                <a:gd name="T106" fmla="*/ 0 w 1527"/>
                <a:gd name="T107" fmla="*/ 0 h 733"/>
                <a:gd name="T108" fmla="*/ 0 w 1527"/>
                <a:gd name="T109" fmla="*/ 0 h 733"/>
                <a:gd name="T110" fmla="*/ 0 w 1527"/>
                <a:gd name="T111" fmla="*/ 0 h 733"/>
                <a:gd name="T112" fmla="*/ 0 w 1527"/>
                <a:gd name="T113" fmla="*/ 0 h 733"/>
                <a:gd name="T114" fmla="*/ 0 w 1527"/>
                <a:gd name="T115" fmla="*/ 0 h 733"/>
                <a:gd name="T116" fmla="*/ 0 w 1527"/>
                <a:gd name="T117" fmla="*/ 0 h 733"/>
                <a:gd name="T118" fmla="*/ 0 w 1527"/>
                <a:gd name="T119" fmla="*/ 0 h 733"/>
                <a:gd name="T120" fmla="*/ 0 w 1527"/>
                <a:gd name="T121" fmla="*/ 0 h 733"/>
                <a:gd name="T122" fmla="*/ 0 w 1527"/>
                <a:gd name="T123" fmla="*/ 0 h 73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27"/>
                <a:gd name="T187" fmla="*/ 0 h 733"/>
                <a:gd name="T188" fmla="*/ 1527 w 1527"/>
                <a:gd name="T189" fmla="*/ 733 h 73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27" h="733">
                  <a:moveTo>
                    <a:pt x="3" y="0"/>
                  </a:moveTo>
                  <a:lnTo>
                    <a:pt x="22" y="0"/>
                  </a:lnTo>
                  <a:lnTo>
                    <a:pt x="40" y="0"/>
                  </a:lnTo>
                  <a:lnTo>
                    <a:pt x="58" y="0"/>
                  </a:lnTo>
                  <a:lnTo>
                    <a:pt x="79" y="1"/>
                  </a:lnTo>
                  <a:lnTo>
                    <a:pt x="97" y="1"/>
                  </a:lnTo>
                  <a:lnTo>
                    <a:pt x="116" y="3"/>
                  </a:lnTo>
                  <a:lnTo>
                    <a:pt x="135" y="3"/>
                  </a:lnTo>
                  <a:lnTo>
                    <a:pt x="154" y="7"/>
                  </a:lnTo>
                  <a:lnTo>
                    <a:pt x="172" y="8"/>
                  </a:lnTo>
                  <a:lnTo>
                    <a:pt x="191" y="10"/>
                  </a:lnTo>
                  <a:lnTo>
                    <a:pt x="209" y="13"/>
                  </a:lnTo>
                  <a:lnTo>
                    <a:pt x="228" y="15"/>
                  </a:lnTo>
                  <a:lnTo>
                    <a:pt x="244" y="19"/>
                  </a:lnTo>
                  <a:lnTo>
                    <a:pt x="262" y="22"/>
                  </a:lnTo>
                  <a:lnTo>
                    <a:pt x="278" y="25"/>
                  </a:lnTo>
                  <a:lnTo>
                    <a:pt x="295" y="29"/>
                  </a:lnTo>
                  <a:lnTo>
                    <a:pt x="297" y="41"/>
                  </a:lnTo>
                  <a:lnTo>
                    <a:pt x="298" y="54"/>
                  </a:lnTo>
                  <a:lnTo>
                    <a:pt x="298" y="67"/>
                  </a:lnTo>
                  <a:lnTo>
                    <a:pt x="299" y="79"/>
                  </a:lnTo>
                  <a:lnTo>
                    <a:pt x="298" y="91"/>
                  </a:lnTo>
                  <a:lnTo>
                    <a:pt x="298" y="105"/>
                  </a:lnTo>
                  <a:lnTo>
                    <a:pt x="298" y="117"/>
                  </a:lnTo>
                  <a:lnTo>
                    <a:pt x="298" y="130"/>
                  </a:lnTo>
                  <a:lnTo>
                    <a:pt x="297" y="142"/>
                  </a:lnTo>
                  <a:lnTo>
                    <a:pt x="295" y="155"/>
                  </a:lnTo>
                  <a:lnTo>
                    <a:pt x="295" y="168"/>
                  </a:lnTo>
                  <a:lnTo>
                    <a:pt x="295" y="181"/>
                  </a:lnTo>
                  <a:lnTo>
                    <a:pt x="295" y="193"/>
                  </a:lnTo>
                  <a:lnTo>
                    <a:pt x="295" y="206"/>
                  </a:lnTo>
                  <a:lnTo>
                    <a:pt x="297" y="219"/>
                  </a:lnTo>
                  <a:lnTo>
                    <a:pt x="300" y="232"/>
                  </a:lnTo>
                  <a:lnTo>
                    <a:pt x="371" y="224"/>
                  </a:lnTo>
                  <a:lnTo>
                    <a:pt x="442" y="216"/>
                  </a:lnTo>
                  <a:lnTo>
                    <a:pt x="515" y="211"/>
                  </a:lnTo>
                  <a:lnTo>
                    <a:pt x="588" y="205"/>
                  </a:lnTo>
                  <a:lnTo>
                    <a:pt x="660" y="199"/>
                  </a:lnTo>
                  <a:lnTo>
                    <a:pt x="733" y="193"/>
                  </a:lnTo>
                  <a:lnTo>
                    <a:pt x="806" y="187"/>
                  </a:lnTo>
                  <a:lnTo>
                    <a:pt x="879" y="183"/>
                  </a:lnTo>
                  <a:lnTo>
                    <a:pt x="952" y="177"/>
                  </a:lnTo>
                  <a:lnTo>
                    <a:pt x="1024" y="173"/>
                  </a:lnTo>
                  <a:lnTo>
                    <a:pt x="1097" y="169"/>
                  </a:lnTo>
                  <a:lnTo>
                    <a:pt x="1171" y="164"/>
                  </a:lnTo>
                  <a:lnTo>
                    <a:pt x="1242" y="161"/>
                  </a:lnTo>
                  <a:lnTo>
                    <a:pt x="1315" y="158"/>
                  </a:lnTo>
                  <a:lnTo>
                    <a:pt x="1389" y="155"/>
                  </a:lnTo>
                  <a:lnTo>
                    <a:pt x="1461" y="152"/>
                  </a:lnTo>
                  <a:lnTo>
                    <a:pt x="1465" y="158"/>
                  </a:lnTo>
                  <a:lnTo>
                    <a:pt x="1473" y="159"/>
                  </a:lnTo>
                  <a:lnTo>
                    <a:pt x="1483" y="154"/>
                  </a:lnTo>
                  <a:lnTo>
                    <a:pt x="1494" y="148"/>
                  </a:lnTo>
                  <a:lnTo>
                    <a:pt x="1500" y="141"/>
                  </a:lnTo>
                  <a:lnTo>
                    <a:pt x="1505" y="132"/>
                  </a:lnTo>
                  <a:lnTo>
                    <a:pt x="1503" y="130"/>
                  </a:lnTo>
                  <a:lnTo>
                    <a:pt x="1502" y="127"/>
                  </a:lnTo>
                  <a:lnTo>
                    <a:pt x="1497" y="124"/>
                  </a:lnTo>
                  <a:lnTo>
                    <a:pt x="1493" y="124"/>
                  </a:lnTo>
                  <a:lnTo>
                    <a:pt x="1483" y="120"/>
                  </a:lnTo>
                  <a:lnTo>
                    <a:pt x="1473" y="117"/>
                  </a:lnTo>
                  <a:lnTo>
                    <a:pt x="1464" y="112"/>
                  </a:lnTo>
                  <a:lnTo>
                    <a:pt x="1454" y="109"/>
                  </a:lnTo>
                  <a:lnTo>
                    <a:pt x="1454" y="101"/>
                  </a:lnTo>
                  <a:lnTo>
                    <a:pt x="1454" y="93"/>
                  </a:lnTo>
                  <a:lnTo>
                    <a:pt x="1461" y="92"/>
                  </a:lnTo>
                  <a:lnTo>
                    <a:pt x="1470" y="94"/>
                  </a:lnTo>
                  <a:lnTo>
                    <a:pt x="1477" y="96"/>
                  </a:lnTo>
                  <a:lnTo>
                    <a:pt x="1485" y="100"/>
                  </a:lnTo>
                  <a:lnTo>
                    <a:pt x="1493" y="103"/>
                  </a:lnTo>
                  <a:lnTo>
                    <a:pt x="1500" y="109"/>
                  </a:lnTo>
                  <a:lnTo>
                    <a:pt x="1506" y="115"/>
                  </a:lnTo>
                  <a:lnTo>
                    <a:pt x="1512" y="120"/>
                  </a:lnTo>
                  <a:lnTo>
                    <a:pt x="1518" y="129"/>
                  </a:lnTo>
                  <a:lnTo>
                    <a:pt x="1521" y="137"/>
                  </a:lnTo>
                  <a:lnTo>
                    <a:pt x="1525" y="146"/>
                  </a:lnTo>
                  <a:lnTo>
                    <a:pt x="1527" y="155"/>
                  </a:lnTo>
                  <a:lnTo>
                    <a:pt x="1527" y="161"/>
                  </a:lnTo>
                  <a:lnTo>
                    <a:pt x="1526" y="170"/>
                  </a:lnTo>
                  <a:lnTo>
                    <a:pt x="1521" y="174"/>
                  </a:lnTo>
                  <a:lnTo>
                    <a:pt x="1517" y="181"/>
                  </a:lnTo>
                  <a:lnTo>
                    <a:pt x="1508" y="183"/>
                  </a:lnTo>
                  <a:lnTo>
                    <a:pt x="1501" y="186"/>
                  </a:lnTo>
                  <a:lnTo>
                    <a:pt x="1491" y="186"/>
                  </a:lnTo>
                  <a:lnTo>
                    <a:pt x="1482" y="186"/>
                  </a:lnTo>
                  <a:lnTo>
                    <a:pt x="1442" y="189"/>
                  </a:lnTo>
                  <a:lnTo>
                    <a:pt x="1403" y="193"/>
                  </a:lnTo>
                  <a:lnTo>
                    <a:pt x="1365" y="195"/>
                  </a:lnTo>
                  <a:lnTo>
                    <a:pt x="1326" y="198"/>
                  </a:lnTo>
                  <a:lnTo>
                    <a:pt x="1287" y="200"/>
                  </a:lnTo>
                  <a:lnTo>
                    <a:pt x="1249" y="202"/>
                  </a:lnTo>
                  <a:lnTo>
                    <a:pt x="1209" y="205"/>
                  </a:lnTo>
                  <a:lnTo>
                    <a:pt x="1171" y="206"/>
                  </a:lnTo>
                  <a:lnTo>
                    <a:pt x="1131" y="207"/>
                  </a:lnTo>
                  <a:lnTo>
                    <a:pt x="1090" y="209"/>
                  </a:lnTo>
                  <a:lnTo>
                    <a:pt x="1051" y="211"/>
                  </a:lnTo>
                  <a:lnTo>
                    <a:pt x="1011" y="214"/>
                  </a:lnTo>
                  <a:lnTo>
                    <a:pt x="970" y="215"/>
                  </a:lnTo>
                  <a:lnTo>
                    <a:pt x="928" y="219"/>
                  </a:lnTo>
                  <a:lnTo>
                    <a:pt x="887" y="222"/>
                  </a:lnTo>
                  <a:lnTo>
                    <a:pt x="846" y="225"/>
                  </a:lnTo>
                  <a:lnTo>
                    <a:pt x="811" y="228"/>
                  </a:lnTo>
                  <a:lnTo>
                    <a:pt x="776" y="232"/>
                  </a:lnTo>
                  <a:lnTo>
                    <a:pt x="741" y="235"/>
                  </a:lnTo>
                  <a:lnTo>
                    <a:pt x="707" y="238"/>
                  </a:lnTo>
                  <a:lnTo>
                    <a:pt x="672" y="241"/>
                  </a:lnTo>
                  <a:lnTo>
                    <a:pt x="637" y="245"/>
                  </a:lnTo>
                  <a:lnTo>
                    <a:pt x="602" y="247"/>
                  </a:lnTo>
                  <a:lnTo>
                    <a:pt x="569" y="250"/>
                  </a:lnTo>
                  <a:lnTo>
                    <a:pt x="533" y="253"/>
                  </a:lnTo>
                  <a:lnTo>
                    <a:pt x="499" y="256"/>
                  </a:lnTo>
                  <a:lnTo>
                    <a:pt x="464" y="259"/>
                  </a:lnTo>
                  <a:lnTo>
                    <a:pt x="430" y="263"/>
                  </a:lnTo>
                  <a:lnTo>
                    <a:pt x="397" y="267"/>
                  </a:lnTo>
                  <a:lnTo>
                    <a:pt x="364" y="272"/>
                  </a:lnTo>
                  <a:lnTo>
                    <a:pt x="331" y="277"/>
                  </a:lnTo>
                  <a:lnTo>
                    <a:pt x="300" y="282"/>
                  </a:lnTo>
                  <a:lnTo>
                    <a:pt x="299" y="308"/>
                  </a:lnTo>
                  <a:lnTo>
                    <a:pt x="298" y="333"/>
                  </a:lnTo>
                  <a:lnTo>
                    <a:pt x="298" y="360"/>
                  </a:lnTo>
                  <a:lnTo>
                    <a:pt x="299" y="386"/>
                  </a:lnTo>
                  <a:lnTo>
                    <a:pt x="299" y="412"/>
                  </a:lnTo>
                  <a:lnTo>
                    <a:pt x="299" y="438"/>
                  </a:lnTo>
                  <a:lnTo>
                    <a:pt x="300" y="465"/>
                  </a:lnTo>
                  <a:lnTo>
                    <a:pt x="301" y="491"/>
                  </a:lnTo>
                  <a:lnTo>
                    <a:pt x="301" y="516"/>
                  </a:lnTo>
                  <a:lnTo>
                    <a:pt x="304" y="542"/>
                  </a:lnTo>
                  <a:lnTo>
                    <a:pt x="305" y="566"/>
                  </a:lnTo>
                  <a:lnTo>
                    <a:pt x="307" y="592"/>
                  </a:lnTo>
                  <a:lnTo>
                    <a:pt x="309" y="615"/>
                  </a:lnTo>
                  <a:lnTo>
                    <a:pt x="311" y="639"/>
                  </a:lnTo>
                  <a:lnTo>
                    <a:pt x="313" y="663"/>
                  </a:lnTo>
                  <a:lnTo>
                    <a:pt x="315" y="687"/>
                  </a:lnTo>
                  <a:lnTo>
                    <a:pt x="330" y="682"/>
                  </a:lnTo>
                  <a:lnTo>
                    <a:pt x="347" y="679"/>
                  </a:lnTo>
                  <a:lnTo>
                    <a:pt x="363" y="676"/>
                  </a:lnTo>
                  <a:lnTo>
                    <a:pt x="381" y="673"/>
                  </a:lnTo>
                  <a:lnTo>
                    <a:pt x="397" y="668"/>
                  </a:lnTo>
                  <a:lnTo>
                    <a:pt x="413" y="666"/>
                  </a:lnTo>
                  <a:lnTo>
                    <a:pt x="430" y="663"/>
                  </a:lnTo>
                  <a:lnTo>
                    <a:pt x="448" y="661"/>
                  </a:lnTo>
                  <a:lnTo>
                    <a:pt x="464" y="659"/>
                  </a:lnTo>
                  <a:lnTo>
                    <a:pt x="481" y="655"/>
                  </a:lnTo>
                  <a:lnTo>
                    <a:pt x="498" y="653"/>
                  </a:lnTo>
                  <a:lnTo>
                    <a:pt x="515" y="653"/>
                  </a:lnTo>
                  <a:lnTo>
                    <a:pt x="531" y="651"/>
                  </a:lnTo>
                  <a:lnTo>
                    <a:pt x="547" y="651"/>
                  </a:lnTo>
                  <a:lnTo>
                    <a:pt x="564" y="651"/>
                  </a:lnTo>
                  <a:lnTo>
                    <a:pt x="581" y="652"/>
                  </a:lnTo>
                  <a:lnTo>
                    <a:pt x="580" y="660"/>
                  </a:lnTo>
                  <a:lnTo>
                    <a:pt x="581" y="668"/>
                  </a:lnTo>
                  <a:lnTo>
                    <a:pt x="581" y="669"/>
                  </a:lnTo>
                  <a:lnTo>
                    <a:pt x="584" y="673"/>
                  </a:lnTo>
                  <a:lnTo>
                    <a:pt x="588" y="672"/>
                  </a:lnTo>
                  <a:lnTo>
                    <a:pt x="594" y="672"/>
                  </a:lnTo>
                  <a:lnTo>
                    <a:pt x="602" y="668"/>
                  </a:lnTo>
                  <a:lnTo>
                    <a:pt x="612" y="666"/>
                  </a:lnTo>
                  <a:lnTo>
                    <a:pt x="621" y="663"/>
                  </a:lnTo>
                  <a:lnTo>
                    <a:pt x="630" y="660"/>
                  </a:lnTo>
                  <a:lnTo>
                    <a:pt x="637" y="655"/>
                  </a:lnTo>
                  <a:lnTo>
                    <a:pt x="648" y="652"/>
                  </a:lnTo>
                  <a:lnTo>
                    <a:pt x="655" y="647"/>
                  </a:lnTo>
                  <a:lnTo>
                    <a:pt x="665" y="645"/>
                  </a:lnTo>
                  <a:lnTo>
                    <a:pt x="674" y="639"/>
                  </a:lnTo>
                  <a:lnTo>
                    <a:pt x="683" y="636"/>
                  </a:lnTo>
                  <a:lnTo>
                    <a:pt x="693" y="633"/>
                  </a:lnTo>
                  <a:lnTo>
                    <a:pt x="702" y="629"/>
                  </a:lnTo>
                  <a:lnTo>
                    <a:pt x="712" y="626"/>
                  </a:lnTo>
                  <a:lnTo>
                    <a:pt x="722" y="625"/>
                  </a:lnTo>
                  <a:lnTo>
                    <a:pt x="731" y="623"/>
                  </a:lnTo>
                  <a:lnTo>
                    <a:pt x="743" y="623"/>
                  </a:lnTo>
                  <a:lnTo>
                    <a:pt x="751" y="622"/>
                  </a:lnTo>
                  <a:lnTo>
                    <a:pt x="758" y="622"/>
                  </a:lnTo>
                  <a:lnTo>
                    <a:pt x="765" y="621"/>
                  </a:lnTo>
                  <a:lnTo>
                    <a:pt x="775" y="620"/>
                  </a:lnTo>
                  <a:lnTo>
                    <a:pt x="782" y="618"/>
                  </a:lnTo>
                  <a:lnTo>
                    <a:pt x="790" y="615"/>
                  </a:lnTo>
                  <a:lnTo>
                    <a:pt x="800" y="614"/>
                  </a:lnTo>
                  <a:lnTo>
                    <a:pt x="808" y="613"/>
                  </a:lnTo>
                  <a:lnTo>
                    <a:pt x="816" y="610"/>
                  </a:lnTo>
                  <a:lnTo>
                    <a:pt x="824" y="609"/>
                  </a:lnTo>
                  <a:lnTo>
                    <a:pt x="834" y="607"/>
                  </a:lnTo>
                  <a:lnTo>
                    <a:pt x="842" y="607"/>
                  </a:lnTo>
                  <a:lnTo>
                    <a:pt x="849" y="607"/>
                  </a:lnTo>
                  <a:lnTo>
                    <a:pt x="858" y="607"/>
                  </a:lnTo>
                  <a:lnTo>
                    <a:pt x="865" y="608"/>
                  </a:lnTo>
                  <a:lnTo>
                    <a:pt x="873" y="611"/>
                  </a:lnTo>
                  <a:lnTo>
                    <a:pt x="878" y="613"/>
                  </a:lnTo>
                  <a:lnTo>
                    <a:pt x="884" y="615"/>
                  </a:lnTo>
                  <a:lnTo>
                    <a:pt x="890" y="620"/>
                  </a:lnTo>
                  <a:lnTo>
                    <a:pt x="895" y="625"/>
                  </a:lnTo>
                  <a:lnTo>
                    <a:pt x="899" y="626"/>
                  </a:lnTo>
                  <a:lnTo>
                    <a:pt x="905" y="626"/>
                  </a:lnTo>
                  <a:lnTo>
                    <a:pt x="912" y="626"/>
                  </a:lnTo>
                  <a:lnTo>
                    <a:pt x="918" y="627"/>
                  </a:lnTo>
                  <a:lnTo>
                    <a:pt x="925" y="627"/>
                  </a:lnTo>
                  <a:lnTo>
                    <a:pt x="931" y="627"/>
                  </a:lnTo>
                  <a:lnTo>
                    <a:pt x="940" y="626"/>
                  </a:lnTo>
                  <a:lnTo>
                    <a:pt x="947" y="626"/>
                  </a:lnTo>
                  <a:lnTo>
                    <a:pt x="952" y="625"/>
                  </a:lnTo>
                  <a:lnTo>
                    <a:pt x="959" y="623"/>
                  </a:lnTo>
                  <a:lnTo>
                    <a:pt x="964" y="621"/>
                  </a:lnTo>
                  <a:lnTo>
                    <a:pt x="970" y="620"/>
                  </a:lnTo>
                  <a:lnTo>
                    <a:pt x="976" y="613"/>
                  </a:lnTo>
                  <a:lnTo>
                    <a:pt x="979" y="607"/>
                  </a:lnTo>
                  <a:lnTo>
                    <a:pt x="993" y="601"/>
                  </a:lnTo>
                  <a:lnTo>
                    <a:pt x="1008" y="597"/>
                  </a:lnTo>
                  <a:lnTo>
                    <a:pt x="1024" y="593"/>
                  </a:lnTo>
                  <a:lnTo>
                    <a:pt x="1041" y="588"/>
                  </a:lnTo>
                  <a:lnTo>
                    <a:pt x="1057" y="584"/>
                  </a:lnTo>
                  <a:lnTo>
                    <a:pt x="1075" y="582"/>
                  </a:lnTo>
                  <a:lnTo>
                    <a:pt x="1091" y="579"/>
                  </a:lnTo>
                  <a:lnTo>
                    <a:pt x="1110" y="578"/>
                  </a:lnTo>
                  <a:lnTo>
                    <a:pt x="1125" y="574"/>
                  </a:lnTo>
                  <a:lnTo>
                    <a:pt x="1142" y="574"/>
                  </a:lnTo>
                  <a:lnTo>
                    <a:pt x="1159" y="574"/>
                  </a:lnTo>
                  <a:lnTo>
                    <a:pt x="1176" y="578"/>
                  </a:lnTo>
                  <a:lnTo>
                    <a:pt x="1191" y="580"/>
                  </a:lnTo>
                  <a:lnTo>
                    <a:pt x="1207" y="584"/>
                  </a:lnTo>
                  <a:lnTo>
                    <a:pt x="1223" y="588"/>
                  </a:lnTo>
                  <a:lnTo>
                    <a:pt x="1240" y="595"/>
                  </a:lnTo>
                  <a:lnTo>
                    <a:pt x="1243" y="595"/>
                  </a:lnTo>
                  <a:lnTo>
                    <a:pt x="1250" y="595"/>
                  </a:lnTo>
                  <a:lnTo>
                    <a:pt x="1255" y="594"/>
                  </a:lnTo>
                  <a:lnTo>
                    <a:pt x="1262" y="593"/>
                  </a:lnTo>
                  <a:lnTo>
                    <a:pt x="1272" y="586"/>
                  </a:lnTo>
                  <a:lnTo>
                    <a:pt x="1278" y="578"/>
                  </a:lnTo>
                  <a:lnTo>
                    <a:pt x="1282" y="573"/>
                  </a:lnTo>
                  <a:lnTo>
                    <a:pt x="1288" y="569"/>
                  </a:lnTo>
                  <a:lnTo>
                    <a:pt x="1295" y="566"/>
                  </a:lnTo>
                  <a:lnTo>
                    <a:pt x="1302" y="563"/>
                  </a:lnTo>
                  <a:lnTo>
                    <a:pt x="1311" y="560"/>
                  </a:lnTo>
                  <a:lnTo>
                    <a:pt x="1319" y="558"/>
                  </a:lnTo>
                  <a:lnTo>
                    <a:pt x="1329" y="556"/>
                  </a:lnTo>
                  <a:lnTo>
                    <a:pt x="1338" y="556"/>
                  </a:lnTo>
                  <a:lnTo>
                    <a:pt x="1347" y="555"/>
                  </a:lnTo>
                  <a:lnTo>
                    <a:pt x="1356" y="555"/>
                  </a:lnTo>
                  <a:lnTo>
                    <a:pt x="1365" y="555"/>
                  </a:lnTo>
                  <a:lnTo>
                    <a:pt x="1373" y="555"/>
                  </a:lnTo>
                  <a:lnTo>
                    <a:pt x="1381" y="555"/>
                  </a:lnTo>
                  <a:lnTo>
                    <a:pt x="1389" y="556"/>
                  </a:lnTo>
                  <a:lnTo>
                    <a:pt x="1395" y="557"/>
                  </a:lnTo>
                  <a:lnTo>
                    <a:pt x="1402" y="558"/>
                  </a:lnTo>
                  <a:lnTo>
                    <a:pt x="1409" y="563"/>
                  </a:lnTo>
                  <a:lnTo>
                    <a:pt x="1415" y="571"/>
                  </a:lnTo>
                  <a:lnTo>
                    <a:pt x="1417" y="579"/>
                  </a:lnTo>
                  <a:lnTo>
                    <a:pt x="1417" y="587"/>
                  </a:lnTo>
                  <a:lnTo>
                    <a:pt x="1413" y="595"/>
                  </a:lnTo>
                  <a:lnTo>
                    <a:pt x="1406" y="602"/>
                  </a:lnTo>
                  <a:lnTo>
                    <a:pt x="1401" y="603"/>
                  </a:lnTo>
                  <a:lnTo>
                    <a:pt x="1395" y="605"/>
                  </a:lnTo>
                  <a:lnTo>
                    <a:pt x="1389" y="605"/>
                  </a:lnTo>
                  <a:lnTo>
                    <a:pt x="1382" y="605"/>
                  </a:lnTo>
                  <a:lnTo>
                    <a:pt x="1342" y="608"/>
                  </a:lnTo>
                  <a:lnTo>
                    <a:pt x="1302" y="611"/>
                  </a:lnTo>
                  <a:lnTo>
                    <a:pt x="1264" y="614"/>
                  </a:lnTo>
                  <a:lnTo>
                    <a:pt x="1224" y="618"/>
                  </a:lnTo>
                  <a:lnTo>
                    <a:pt x="1184" y="621"/>
                  </a:lnTo>
                  <a:lnTo>
                    <a:pt x="1146" y="624"/>
                  </a:lnTo>
                  <a:lnTo>
                    <a:pt x="1106" y="626"/>
                  </a:lnTo>
                  <a:lnTo>
                    <a:pt x="1066" y="631"/>
                  </a:lnTo>
                  <a:lnTo>
                    <a:pt x="1028" y="634"/>
                  </a:lnTo>
                  <a:lnTo>
                    <a:pt x="988" y="638"/>
                  </a:lnTo>
                  <a:lnTo>
                    <a:pt x="949" y="642"/>
                  </a:lnTo>
                  <a:lnTo>
                    <a:pt x="911" y="648"/>
                  </a:lnTo>
                  <a:lnTo>
                    <a:pt x="871" y="654"/>
                  </a:lnTo>
                  <a:lnTo>
                    <a:pt x="833" y="661"/>
                  </a:lnTo>
                  <a:lnTo>
                    <a:pt x="793" y="668"/>
                  </a:lnTo>
                  <a:lnTo>
                    <a:pt x="754" y="679"/>
                  </a:lnTo>
                  <a:lnTo>
                    <a:pt x="727" y="679"/>
                  </a:lnTo>
                  <a:lnTo>
                    <a:pt x="699" y="681"/>
                  </a:lnTo>
                  <a:lnTo>
                    <a:pt x="671" y="684"/>
                  </a:lnTo>
                  <a:lnTo>
                    <a:pt x="643" y="687"/>
                  </a:lnTo>
                  <a:lnTo>
                    <a:pt x="615" y="690"/>
                  </a:lnTo>
                  <a:lnTo>
                    <a:pt x="588" y="692"/>
                  </a:lnTo>
                  <a:lnTo>
                    <a:pt x="559" y="696"/>
                  </a:lnTo>
                  <a:lnTo>
                    <a:pt x="533" y="700"/>
                  </a:lnTo>
                  <a:lnTo>
                    <a:pt x="504" y="703"/>
                  </a:lnTo>
                  <a:lnTo>
                    <a:pt x="476" y="707"/>
                  </a:lnTo>
                  <a:lnTo>
                    <a:pt x="448" y="711"/>
                  </a:lnTo>
                  <a:lnTo>
                    <a:pt x="422" y="716"/>
                  </a:lnTo>
                  <a:lnTo>
                    <a:pt x="393" y="720"/>
                  </a:lnTo>
                  <a:lnTo>
                    <a:pt x="368" y="725"/>
                  </a:lnTo>
                  <a:lnTo>
                    <a:pt x="341" y="729"/>
                  </a:lnTo>
                  <a:lnTo>
                    <a:pt x="315" y="733"/>
                  </a:lnTo>
                  <a:lnTo>
                    <a:pt x="309" y="732"/>
                  </a:lnTo>
                  <a:lnTo>
                    <a:pt x="303" y="732"/>
                  </a:lnTo>
                  <a:lnTo>
                    <a:pt x="297" y="732"/>
                  </a:lnTo>
                  <a:lnTo>
                    <a:pt x="291" y="732"/>
                  </a:lnTo>
                  <a:lnTo>
                    <a:pt x="284" y="731"/>
                  </a:lnTo>
                  <a:lnTo>
                    <a:pt x="278" y="731"/>
                  </a:lnTo>
                  <a:lnTo>
                    <a:pt x="271" y="730"/>
                  </a:lnTo>
                  <a:lnTo>
                    <a:pt x="266" y="730"/>
                  </a:lnTo>
                  <a:lnTo>
                    <a:pt x="257" y="726"/>
                  </a:lnTo>
                  <a:lnTo>
                    <a:pt x="251" y="720"/>
                  </a:lnTo>
                  <a:lnTo>
                    <a:pt x="247" y="714"/>
                  </a:lnTo>
                  <a:lnTo>
                    <a:pt x="247" y="709"/>
                  </a:lnTo>
                  <a:lnTo>
                    <a:pt x="247" y="703"/>
                  </a:lnTo>
                  <a:lnTo>
                    <a:pt x="250" y="696"/>
                  </a:lnTo>
                  <a:lnTo>
                    <a:pt x="248" y="678"/>
                  </a:lnTo>
                  <a:lnTo>
                    <a:pt x="248" y="660"/>
                  </a:lnTo>
                  <a:lnTo>
                    <a:pt x="248" y="642"/>
                  </a:lnTo>
                  <a:lnTo>
                    <a:pt x="248" y="625"/>
                  </a:lnTo>
                  <a:lnTo>
                    <a:pt x="248" y="606"/>
                  </a:lnTo>
                  <a:lnTo>
                    <a:pt x="248" y="588"/>
                  </a:lnTo>
                  <a:lnTo>
                    <a:pt x="248" y="571"/>
                  </a:lnTo>
                  <a:lnTo>
                    <a:pt x="248" y="553"/>
                  </a:lnTo>
                  <a:lnTo>
                    <a:pt x="247" y="535"/>
                  </a:lnTo>
                  <a:lnTo>
                    <a:pt x="247" y="518"/>
                  </a:lnTo>
                  <a:lnTo>
                    <a:pt x="247" y="500"/>
                  </a:lnTo>
                  <a:lnTo>
                    <a:pt x="247" y="482"/>
                  </a:lnTo>
                  <a:lnTo>
                    <a:pt x="247" y="465"/>
                  </a:lnTo>
                  <a:lnTo>
                    <a:pt x="247" y="447"/>
                  </a:lnTo>
                  <a:lnTo>
                    <a:pt x="247" y="429"/>
                  </a:lnTo>
                  <a:lnTo>
                    <a:pt x="247" y="413"/>
                  </a:lnTo>
                  <a:lnTo>
                    <a:pt x="244" y="392"/>
                  </a:lnTo>
                  <a:lnTo>
                    <a:pt x="241" y="371"/>
                  </a:lnTo>
                  <a:lnTo>
                    <a:pt x="239" y="349"/>
                  </a:lnTo>
                  <a:lnTo>
                    <a:pt x="239" y="328"/>
                  </a:lnTo>
                  <a:lnTo>
                    <a:pt x="239" y="305"/>
                  </a:lnTo>
                  <a:lnTo>
                    <a:pt x="239" y="282"/>
                  </a:lnTo>
                  <a:lnTo>
                    <a:pt x="240" y="260"/>
                  </a:lnTo>
                  <a:lnTo>
                    <a:pt x="241" y="238"/>
                  </a:lnTo>
                  <a:lnTo>
                    <a:pt x="240" y="215"/>
                  </a:lnTo>
                  <a:lnTo>
                    <a:pt x="240" y="193"/>
                  </a:lnTo>
                  <a:lnTo>
                    <a:pt x="239" y="171"/>
                  </a:lnTo>
                  <a:lnTo>
                    <a:pt x="239" y="149"/>
                  </a:lnTo>
                  <a:lnTo>
                    <a:pt x="235" y="127"/>
                  </a:lnTo>
                  <a:lnTo>
                    <a:pt x="231" y="106"/>
                  </a:lnTo>
                  <a:lnTo>
                    <a:pt x="227" y="86"/>
                  </a:lnTo>
                  <a:lnTo>
                    <a:pt x="221" y="66"/>
                  </a:lnTo>
                  <a:lnTo>
                    <a:pt x="210" y="67"/>
                  </a:lnTo>
                  <a:lnTo>
                    <a:pt x="199" y="67"/>
                  </a:lnTo>
                  <a:lnTo>
                    <a:pt x="189" y="67"/>
                  </a:lnTo>
                  <a:lnTo>
                    <a:pt x="180" y="67"/>
                  </a:lnTo>
                  <a:lnTo>
                    <a:pt x="170" y="65"/>
                  </a:lnTo>
                  <a:lnTo>
                    <a:pt x="160" y="63"/>
                  </a:lnTo>
                  <a:lnTo>
                    <a:pt x="150" y="61"/>
                  </a:lnTo>
                  <a:lnTo>
                    <a:pt x="141" y="59"/>
                  </a:lnTo>
                  <a:lnTo>
                    <a:pt x="132" y="56"/>
                  </a:lnTo>
                  <a:lnTo>
                    <a:pt x="122" y="55"/>
                  </a:lnTo>
                  <a:lnTo>
                    <a:pt x="113" y="54"/>
                  </a:lnTo>
                  <a:lnTo>
                    <a:pt x="104" y="54"/>
                  </a:lnTo>
                  <a:lnTo>
                    <a:pt x="94" y="54"/>
                  </a:lnTo>
                  <a:lnTo>
                    <a:pt x="86" y="55"/>
                  </a:lnTo>
                  <a:lnTo>
                    <a:pt x="77" y="57"/>
                  </a:lnTo>
                  <a:lnTo>
                    <a:pt x="69" y="62"/>
                  </a:lnTo>
                  <a:lnTo>
                    <a:pt x="66" y="61"/>
                  </a:lnTo>
                  <a:lnTo>
                    <a:pt x="62" y="61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5"/>
                  </a:lnTo>
                  <a:lnTo>
                    <a:pt x="40" y="51"/>
                  </a:lnTo>
                  <a:lnTo>
                    <a:pt x="34" y="47"/>
                  </a:lnTo>
                  <a:lnTo>
                    <a:pt x="33" y="44"/>
                  </a:lnTo>
                  <a:lnTo>
                    <a:pt x="30" y="40"/>
                  </a:lnTo>
                  <a:lnTo>
                    <a:pt x="32" y="37"/>
                  </a:lnTo>
                  <a:lnTo>
                    <a:pt x="35" y="35"/>
                  </a:lnTo>
                  <a:lnTo>
                    <a:pt x="45" y="32"/>
                  </a:lnTo>
                  <a:lnTo>
                    <a:pt x="51" y="32"/>
                  </a:lnTo>
                  <a:lnTo>
                    <a:pt x="57" y="32"/>
                  </a:lnTo>
                  <a:lnTo>
                    <a:pt x="52" y="25"/>
                  </a:lnTo>
                  <a:lnTo>
                    <a:pt x="45" y="22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23" y="19"/>
                  </a:lnTo>
                  <a:lnTo>
                    <a:pt x="16" y="17"/>
                  </a:lnTo>
                  <a:lnTo>
                    <a:pt x="9" y="14"/>
                  </a:lnTo>
                  <a:lnTo>
                    <a:pt x="3" y="12"/>
                  </a:lnTo>
                  <a:lnTo>
                    <a:pt x="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77" name="Freeform 427"/>
            <p:cNvSpPr>
              <a:spLocks/>
            </p:cNvSpPr>
            <p:nvPr/>
          </p:nvSpPr>
          <p:spPr bwMode="auto">
            <a:xfrm>
              <a:off x="7080" y="3731"/>
              <a:ext cx="11" cy="10"/>
            </a:xfrm>
            <a:custGeom>
              <a:avLst/>
              <a:gdLst>
                <a:gd name="T0" fmla="*/ 0 w 44"/>
                <a:gd name="T1" fmla="*/ 0 h 41"/>
                <a:gd name="T2" fmla="*/ 0 w 44"/>
                <a:gd name="T3" fmla="*/ 0 h 41"/>
                <a:gd name="T4" fmla="*/ 0 w 44"/>
                <a:gd name="T5" fmla="*/ 0 h 41"/>
                <a:gd name="T6" fmla="*/ 0 w 44"/>
                <a:gd name="T7" fmla="*/ 0 h 41"/>
                <a:gd name="T8" fmla="*/ 0 w 44"/>
                <a:gd name="T9" fmla="*/ 0 h 41"/>
                <a:gd name="T10" fmla="*/ 0 w 44"/>
                <a:gd name="T11" fmla="*/ 0 h 41"/>
                <a:gd name="T12" fmla="*/ 0 w 44"/>
                <a:gd name="T13" fmla="*/ 0 h 41"/>
                <a:gd name="T14" fmla="*/ 0 w 44"/>
                <a:gd name="T15" fmla="*/ 0 h 41"/>
                <a:gd name="T16" fmla="*/ 0 w 44"/>
                <a:gd name="T17" fmla="*/ 0 h 41"/>
                <a:gd name="T18" fmla="*/ 0 w 44"/>
                <a:gd name="T19" fmla="*/ 0 h 41"/>
                <a:gd name="T20" fmla="*/ 0 w 44"/>
                <a:gd name="T21" fmla="*/ 0 h 41"/>
                <a:gd name="T22" fmla="*/ 0 w 44"/>
                <a:gd name="T23" fmla="*/ 0 h 41"/>
                <a:gd name="T24" fmla="*/ 0 w 44"/>
                <a:gd name="T25" fmla="*/ 0 h 41"/>
                <a:gd name="T26" fmla="*/ 0 w 44"/>
                <a:gd name="T27" fmla="*/ 0 h 41"/>
                <a:gd name="T28" fmla="*/ 0 w 44"/>
                <a:gd name="T29" fmla="*/ 0 h 41"/>
                <a:gd name="T30" fmla="*/ 0 w 44"/>
                <a:gd name="T31" fmla="*/ 0 h 41"/>
                <a:gd name="T32" fmla="*/ 0 w 44"/>
                <a:gd name="T33" fmla="*/ 0 h 41"/>
                <a:gd name="T34" fmla="*/ 0 w 44"/>
                <a:gd name="T35" fmla="*/ 0 h 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41"/>
                <a:gd name="T56" fmla="*/ 44 w 44"/>
                <a:gd name="T57" fmla="*/ 41 h 4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41">
                  <a:moveTo>
                    <a:pt x="19" y="0"/>
                  </a:moveTo>
                  <a:lnTo>
                    <a:pt x="25" y="1"/>
                  </a:lnTo>
                  <a:lnTo>
                    <a:pt x="31" y="6"/>
                  </a:lnTo>
                  <a:lnTo>
                    <a:pt x="38" y="11"/>
                  </a:lnTo>
                  <a:lnTo>
                    <a:pt x="44" y="17"/>
                  </a:lnTo>
                  <a:lnTo>
                    <a:pt x="32" y="22"/>
                  </a:lnTo>
                  <a:lnTo>
                    <a:pt x="21" y="28"/>
                  </a:lnTo>
                  <a:lnTo>
                    <a:pt x="11" y="36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6" y="9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78" name="Freeform 428"/>
            <p:cNvSpPr>
              <a:spLocks/>
            </p:cNvSpPr>
            <p:nvPr/>
          </p:nvSpPr>
          <p:spPr bwMode="auto">
            <a:xfrm>
              <a:off x="6777" y="3734"/>
              <a:ext cx="3" cy="4"/>
            </a:xfrm>
            <a:custGeom>
              <a:avLst/>
              <a:gdLst>
                <a:gd name="T0" fmla="*/ 0 w 12"/>
                <a:gd name="T1" fmla="*/ 0 h 15"/>
                <a:gd name="T2" fmla="*/ 0 w 12"/>
                <a:gd name="T3" fmla="*/ 0 h 15"/>
                <a:gd name="T4" fmla="*/ 0 w 12"/>
                <a:gd name="T5" fmla="*/ 0 h 15"/>
                <a:gd name="T6" fmla="*/ 0 w 12"/>
                <a:gd name="T7" fmla="*/ 0 h 15"/>
                <a:gd name="T8" fmla="*/ 0 w 12"/>
                <a:gd name="T9" fmla="*/ 0 h 15"/>
                <a:gd name="T10" fmla="*/ 0 w 12"/>
                <a:gd name="T11" fmla="*/ 0 h 15"/>
                <a:gd name="T12" fmla="*/ 0 w 12"/>
                <a:gd name="T13" fmla="*/ 0 h 15"/>
                <a:gd name="T14" fmla="*/ 0 w 12"/>
                <a:gd name="T15" fmla="*/ 0 h 15"/>
                <a:gd name="T16" fmla="*/ 0 w 12"/>
                <a:gd name="T17" fmla="*/ 0 h 15"/>
                <a:gd name="T18" fmla="*/ 0 w 12"/>
                <a:gd name="T19" fmla="*/ 0 h 15"/>
                <a:gd name="T20" fmla="*/ 0 w 12"/>
                <a:gd name="T21" fmla="*/ 0 h 15"/>
                <a:gd name="T22" fmla="*/ 0 w 12"/>
                <a:gd name="T23" fmla="*/ 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5"/>
                <a:gd name="T38" fmla="*/ 12 w 12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5">
                  <a:moveTo>
                    <a:pt x="4" y="0"/>
                  </a:moveTo>
                  <a:lnTo>
                    <a:pt x="9" y="1"/>
                  </a:lnTo>
                  <a:lnTo>
                    <a:pt x="12" y="8"/>
                  </a:lnTo>
                  <a:lnTo>
                    <a:pt x="11" y="12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79" name="Freeform 429"/>
            <p:cNvSpPr>
              <a:spLocks/>
            </p:cNvSpPr>
            <p:nvPr/>
          </p:nvSpPr>
          <p:spPr bwMode="auto">
            <a:xfrm>
              <a:off x="6547" y="3739"/>
              <a:ext cx="288" cy="184"/>
            </a:xfrm>
            <a:custGeom>
              <a:avLst/>
              <a:gdLst>
                <a:gd name="T0" fmla="*/ 0 w 1151"/>
                <a:gd name="T1" fmla="*/ 0 h 738"/>
                <a:gd name="T2" fmla="*/ 0 w 1151"/>
                <a:gd name="T3" fmla="*/ 0 h 738"/>
                <a:gd name="T4" fmla="*/ 0 w 1151"/>
                <a:gd name="T5" fmla="*/ 0 h 738"/>
                <a:gd name="T6" fmla="*/ 0 w 1151"/>
                <a:gd name="T7" fmla="*/ 0 h 738"/>
                <a:gd name="T8" fmla="*/ 0 w 1151"/>
                <a:gd name="T9" fmla="*/ 0 h 738"/>
                <a:gd name="T10" fmla="*/ 0 w 1151"/>
                <a:gd name="T11" fmla="*/ 0 h 738"/>
                <a:gd name="T12" fmla="*/ 0 w 1151"/>
                <a:gd name="T13" fmla="*/ 0 h 738"/>
                <a:gd name="T14" fmla="*/ 0 w 1151"/>
                <a:gd name="T15" fmla="*/ 0 h 738"/>
                <a:gd name="T16" fmla="*/ 0 w 1151"/>
                <a:gd name="T17" fmla="*/ 0 h 738"/>
                <a:gd name="T18" fmla="*/ 0 w 1151"/>
                <a:gd name="T19" fmla="*/ 0 h 738"/>
                <a:gd name="T20" fmla="*/ 0 w 1151"/>
                <a:gd name="T21" fmla="*/ 0 h 738"/>
                <a:gd name="T22" fmla="*/ 0 w 1151"/>
                <a:gd name="T23" fmla="*/ 0 h 738"/>
                <a:gd name="T24" fmla="*/ 0 w 1151"/>
                <a:gd name="T25" fmla="*/ 0 h 738"/>
                <a:gd name="T26" fmla="*/ 0 w 1151"/>
                <a:gd name="T27" fmla="*/ 0 h 738"/>
                <a:gd name="T28" fmla="*/ 0 w 1151"/>
                <a:gd name="T29" fmla="*/ 0 h 738"/>
                <a:gd name="T30" fmla="*/ 0 w 1151"/>
                <a:gd name="T31" fmla="*/ 0 h 738"/>
                <a:gd name="T32" fmla="*/ 0 w 1151"/>
                <a:gd name="T33" fmla="*/ 0 h 738"/>
                <a:gd name="T34" fmla="*/ 0 w 1151"/>
                <a:gd name="T35" fmla="*/ 0 h 738"/>
                <a:gd name="T36" fmla="*/ 0 w 1151"/>
                <a:gd name="T37" fmla="*/ 0 h 738"/>
                <a:gd name="T38" fmla="*/ 0 w 1151"/>
                <a:gd name="T39" fmla="*/ 0 h 738"/>
                <a:gd name="T40" fmla="*/ 0 w 1151"/>
                <a:gd name="T41" fmla="*/ 0 h 738"/>
                <a:gd name="T42" fmla="*/ 0 w 1151"/>
                <a:gd name="T43" fmla="*/ 0 h 738"/>
                <a:gd name="T44" fmla="*/ 0 w 1151"/>
                <a:gd name="T45" fmla="*/ 0 h 738"/>
                <a:gd name="T46" fmla="*/ 0 w 1151"/>
                <a:gd name="T47" fmla="*/ 0 h 738"/>
                <a:gd name="T48" fmla="*/ 0 w 1151"/>
                <a:gd name="T49" fmla="*/ 0 h 738"/>
                <a:gd name="T50" fmla="*/ 0 w 1151"/>
                <a:gd name="T51" fmla="*/ 0 h 738"/>
                <a:gd name="T52" fmla="*/ 0 w 1151"/>
                <a:gd name="T53" fmla="*/ 0 h 738"/>
                <a:gd name="T54" fmla="*/ 0 w 1151"/>
                <a:gd name="T55" fmla="*/ 0 h 738"/>
                <a:gd name="T56" fmla="*/ 0 w 1151"/>
                <a:gd name="T57" fmla="*/ 0 h 738"/>
                <a:gd name="T58" fmla="*/ 0 w 1151"/>
                <a:gd name="T59" fmla="*/ 0 h 738"/>
                <a:gd name="T60" fmla="*/ 0 w 1151"/>
                <a:gd name="T61" fmla="*/ 0 h 738"/>
                <a:gd name="T62" fmla="*/ 0 w 1151"/>
                <a:gd name="T63" fmla="*/ 0 h 738"/>
                <a:gd name="T64" fmla="*/ 0 w 1151"/>
                <a:gd name="T65" fmla="*/ 0 h 738"/>
                <a:gd name="T66" fmla="*/ 0 w 1151"/>
                <a:gd name="T67" fmla="*/ 0 h 738"/>
                <a:gd name="T68" fmla="*/ 0 w 1151"/>
                <a:gd name="T69" fmla="*/ 0 h 738"/>
                <a:gd name="T70" fmla="*/ 0 w 1151"/>
                <a:gd name="T71" fmla="*/ 0 h 738"/>
                <a:gd name="T72" fmla="*/ 0 w 1151"/>
                <a:gd name="T73" fmla="*/ 0 h 738"/>
                <a:gd name="T74" fmla="*/ 0 w 1151"/>
                <a:gd name="T75" fmla="*/ 0 h 738"/>
                <a:gd name="T76" fmla="*/ 0 w 1151"/>
                <a:gd name="T77" fmla="*/ 0 h 738"/>
                <a:gd name="T78" fmla="*/ 0 w 1151"/>
                <a:gd name="T79" fmla="*/ 0 h 738"/>
                <a:gd name="T80" fmla="*/ 0 w 1151"/>
                <a:gd name="T81" fmla="*/ 0 h 738"/>
                <a:gd name="T82" fmla="*/ 0 w 1151"/>
                <a:gd name="T83" fmla="*/ 0 h 738"/>
                <a:gd name="T84" fmla="*/ 0 w 1151"/>
                <a:gd name="T85" fmla="*/ 0 h 738"/>
                <a:gd name="T86" fmla="*/ 0 w 1151"/>
                <a:gd name="T87" fmla="*/ 0 h 738"/>
                <a:gd name="T88" fmla="*/ 0 w 1151"/>
                <a:gd name="T89" fmla="*/ 0 h 738"/>
                <a:gd name="T90" fmla="*/ 0 w 1151"/>
                <a:gd name="T91" fmla="*/ 0 h 738"/>
                <a:gd name="T92" fmla="*/ 0 w 1151"/>
                <a:gd name="T93" fmla="*/ 0 h 738"/>
                <a:gd name="T94" fmla="*/ 0 w 1151"/>
                <a:gd name="T95" fmla="*/ 0 h 738"/>
                <a:gd name="T96" fmla="*/ 0 w 1151"/>
                <a:gd name="T97" fmla="*/ 0 h 738"/>
                <a:gd name="T98" fmla="*/ 0 w 1151"/>
                <a:gd name="T99" fmla="*/ 0 h 738"/>
                <a:gd name="T100" fmla="*/ 0 w 1151"/>
                <a:gd name="T101" fmla="*/ 0 h 738"/>
                <a:gd name="T102" fmla="*/ 0 w 1151"/>
                <a:gd name="T103" fmla="*/ 0 h 738"/>
                <a:gd name="T104" fmla="*/ 0 w 1151"/>
                <a:gd name="T105" fmla="*/ 0 h 738"/>
                <a:gd name="T106" fmla="*/ 0 w 1151"/>
                <a:gd name="T107" fmla="*/ 0 h 738"/>
                <a:gd name="T108" fmla="*/ 0 w 1151"/>
                <a:gd name="T109" fmla="*/ 0 h 738"/>
                <a:gd name="T110" fmla="*/ 0 w 1151"/>
                <a:gd name="T111" fmla="*/ 0 h 738"/>
                <a:gd name="T112" fmla="*/ 0 w 1151"/>
                <a:gd name="T113" fmla="*/ 0 h 738"/>
                <a:gd name="T114" fmla="*/ 0 w 1151"/>
                <a:gd name="T115" fmla="*/ 0 h 738"/>
                <a:gd name="T116" fmla="*/ 0 w 1151"/>
                <a:gd name="T117" fmla="*/ 0 h 738"/>
                <a:gd name="T118" fmla="*/ 0 w 1151"/>
                <a:gd name="T119" fmla="*/ 0 h 7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51"/>
                <a:gd name="T181" fmla="*/ 0 h 738"/>
                <a:gd name="T182" fmla="*/ 1151 w 1151"/>
                <a:gd name="T183" fmla="*/ 738 h 7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51" h="738">
                  <a:moveTo>
                    <a:pt x="702" y="0"/>
                  </a:moveTo>
                  <a:lnTo>
                    <a:pt x="711" y="3"/>
                  </a:lnTo>
                  <a:lnTo>
                    <a:pt x="721" y="4"/>
                  </a:lnTo>
                  <a:lnTo>
                    <a:pt x="730" y="3"/>
                  </a:lnTo>
                  <a:lnTo>
                    <a:pt x="742" y="3"/>
                  </a:lnTo>
                  <a:lnTo>
                    <a:pt x="751" y="3"/>
                  </a:lnTo>
                  <a:lnTo>
                    <a:pt x="760" y="4"/>
                  </a:lnTo>
                  <a:lnTo>
                    <a:pt x="763" y="5"/>
                  </a:lnTo>
                  <a:lnTo>
                    <a:pt x="766" y="8"/>
                  </a:lnTo>
                  <a:lnTo>
                    <a:pt x="768" y="12"/>
                  </a:lnTo>
                  <a:lnTo>
                    <a:pt x="769" y="18"/>
                  </a:lnTo>
                  <a:lnTo>
                    <a:pt x="749" y="20"/>
                  </a:lnTo>
                  <a:lnTo>
                    <a:pt x="754" y="32"/>
                  </a:lnTo>
                  <a:lnTo>
                    <a:pt x="760" y="32"/>
                  </a:lnTo>
                  <a:lnTo>
                    <a:pt x="768" y="35"/>
                  </a:lnTo>
                  <a:lnTo>
                    <a:pt x="774" y="37"/>
                  </a:lnTo>
                  <a:lnTo>
                    <a:pt x="780" y="44"/>
                  </a:lnTo>
                  <a:lnTo>
                    <a:pt x="771" y="45"/>
                  </a:lnTo>
                  <a:lnTo>
                    <a:pt x="771" y="47"/>
                  </a:lnTo>
                  <a:lnTo>
                    <a:pt x="777" y="51"/>
                  </a:lnTo>
                  <a:lnTo>
                    <a:pt x="783" y="56"/>
                  </a:lnTo>
                  <a:lnTo>
                    <a:pt x="789" y="59"/>
                  </a:lnTo>
                  <a:lnTo>
                    <a:pt x="795" y="64"/>
                  </a:lnTo>
                  <a:lnTo>
                    <a:pt x="802" y="67"/>
                  </a:lnTo>
                  <a:lnTo>
                    <a:pt x="808" y="71"/>
                  </a:lnTo>
                  <a:lnTo>
                    <a:pt x="816" y="74"/>
                  </a:lnTo>
                  <a:lnTo>
                    <a:pt x="824" y="77"/>
                  </a:lnTo>
                  <a:lnTo>
                    <a:pt x="830" y="77"/>
                  </a:lnTo>
                  <a:lnTo>
                    <a:pt x="837" y="80"/>
                  </a:lnTo>
                  <a:lnTo>
                    <a:pt x="846" y="80"/>
                  </a:lnTo>
                  <a:lnTo>
                    <a:pt x="854" y="81"/>
                  </a:lnTo>
                  <a:lnTo>
                    <a:pt x="863" y="78"/>
                  </a:lnTo>
                  <a:lnTo>
                    <a:pt x="872" y="77"/>
                  </a:lnTo>
                  <a:lnTo>
                    <a:pt x="882" y="75"/>
                  </a:lnTo>
                  <a:lnTo>
                    <a:pt x="893" y="73"/>
                  </a:lnTo>
                  <a:lnTo>
                    <a:pt x="902" y="70"/>
                  </a:lnTo>
                  <a:lnTo>
                    <a:pt x="912" y="68"/>
                  </a:lnTo>
                  <a:lnTo>
                    <a:pt x="922" y="65"/>
                  </a:lnTo>
                  <a:lnTo>
                    <a:pt x="933" y="63"/>
                  </a:lnTo>
                  <a:lnTo>
                    <a:pt x="942" y="60"/>
                  </a:lnTo>
                  <a:lnTo>
                    <a:pt x="953" y="58"/>
                  </a:lnTo>
                  <a:lnTo>
                    <a:pt x="963" y="56"/>
                  </a:lnTo>
                  <a:lnTo>
                    <a:pt x="972" y="55"/>
                  </a:lnTo>
                  <a:lnTo>
                    <a:pt x="982" y="51"/>
                  </a:lnTo>
                  <a:lnTo>
                    <a:pt x="992" y="50"/>
                  </a:lnTo>
                  <a:lnTo>
                    <a:pt x="1001" y="50"/>
                  </a:lnTo>
                  <a:lnTo>
                    <a:pt x="1012" y="50"/>
                  </a:lnTo>
                  <a:lnTo>
                    <a:pt x="1022" y="50"/>
                  </a:lnTo>
                  <a:lnTo>
                    <a:pt x="1032" y="51"/>
                  </a:lnTo>
                  <a:lnTo>
                    <a:pt x="1043" y="54"/>
                  </a:lnTo>
                  <a:lnTo>
                    <a:pt x="1055" y="57"/>
                  </a:lnTo>
                  <a:lnTo>
                    <a:pt x="1076" y="60"/>
                  </a:lnTo>
                  <a:lnTo>
                    <a:pt x="1093" y="67"/>
                  </a:lnTo>
                  <a:lnTo>
                    <a:pt x="1106" y="76"/>
                  </a:lnTo>
                  <a:lnTo>
                    <a:pt x="1119" y="88"/>
                  </a:lnTo>
                  <a:lnTo>
                    <a:pt x="1128" y="102"/>
                  </a:lnTo>
                  <a:lnTo>
                    <a:pt x="1135" y="118"/>
                  </a:lnTo>
                  <a:lnTo>
                    <a:pt x="1140" y="135"/>
                  </a:lnTo>
                  <a:lnTo>
                    <a:pt x="1143" y="154"/>
                  </a:lnTo>
                  <a:lnTo>
                    <a:pt x="1145" y="173"/>
                  </a:lnTo>
                  <a:lnTo>
                    <a:pt x="1146" y="193"/>
                  </a:lnTo>
                  <a:lnTo>
                    <a:pt x="1146" y="214"/>
                  </a:lnTo>
                  <a:lnTo>
                    <a:pt x="1146" y="234"/>
                  </a:lnTo>
                  <a:lnTo>
                    <a:pt x="1145" y="253"/>
                  </a:lnTo>
                  <a:lnTo>
                    <a:pt x="1145" y="272"/>
                  </a:lnTo>
                  <a:lnTo>
                    <a:pt x="1145" y="290"/>
                  </a:lnTo>
                  <a:lnTo>
                    <a:pt x="1147" y="309"/>
                  </a:lnTo>
                  <a:lnTo>
                    <a:pt x="1148" y="329"/>
                  </a:lnTo>
                  <a:lnTo>
                    <a:pt x="1149" y="352"/>
                  </a:lnTo>
                  <a:lnTo>
                    <a:pt x="1151" y="373"/>
                  </a:lnTo>
                  <a:lnTo>
                    <a:pt x="1151" y="395"/>
                  </a:lnTo>
                  <a:lnTo>
                    <a:pt x="1151" y="416"/>
                  </a:lnTo>
                  <a:lnTo>
                    <a:pt x="1151" y="438"/>
                  </a:lnTo>
                  <a:lnTo>
                    <a:pt x="1151" y="460"/>
                  </a:lnTo>
                  <a:lnTo>
                    <a:pt x="1151" y="483"/>
                  </a:lnTo>
                  <a:lnTo>
                    <a:pt x="1149" y="504"/>
                  </a:lnTo>
                  <a:lnTo>
                    <a:pt x="1148" y="526"/>
                  </a:lnTo>
                  <a:lnTo>
                    <a:pt x="1146" y="548"/>
                  </a:lnTo>
                  <a:lnTo>
                    <a:pt x="1143" y="569"/>
                  </a:lnTo>
                  <a:lnTo>
                    <a:pt x="1140" y="590"/>
                  </a:lnTo>
                  <a:lnTo>
                    <a:pt x="1137" y="612"/>
                  </a:lnTo>
                  <a:lnTo>
                    <a:pt x="1132" y="633"/>
                  </a:lnTo>
                  <a:lnTo>
                    <a:pt x="1129" y="655"/>
                  </a:lnTo>
                  <a:lnTo>
                    <a:pt x="1118" y="650"/>
                  </a:lnTo>
                  <a:lnTo>
                    <a:pt x="1117" y="639"/>
                  </a:lnTo>
                  <a:lnTo>
                    <a:pt x="1117" y="627"/>
                  </a:lnTo>
                  <a:lnTo>
                    <a:pt x="1117" y="616"/>
                  </a:lnTo>
                  <a:lnTo>
                    <a:pt x="1117" y="605"/>
                  </a:lnTo>
                  <a:lnTo>
                    <a:pt x="1116" y="594"/>
                  </a:lnTo>
                  <a:lnTo>
                    <a:pt x="1116" y="584"/>
                  </a:lnTo>
                  <a:lnTo>
                    <a:pt x="1116" y="574"/>
                  </a:lnTo>
                  <a:lnTo>
                    <a:pt x="1116" y="564"/>
                  </a:lnTo>
                  <a:lnTo>
                    <a:pt x="1116" y="553"/>
                  </a:lnTo>
                  <a:lnTo>
                    <a:pt x="1114" y="543"/>
                  </a:lnTo>
                  <a:lnTo>
                    <a:pt x="1113" y="533"/>
                  </a:lnTo>
                  <a:lnTo>
                    <a:pt x="1112" y="523"/>
                  </a:lnTo>
                  <a:lnTo>
                    <a:pt x="1111" y="512"/>
                  </a:lnTo>
                  <a:lnTo>
                    <a:pt x="1110" y="503"/>
                  </a:lnTo>
                  <a:lnTo>
                    <a:pt x="1108" y="493"/>
                  </a:lnTo>
                  <a:lnTo>
                    <a:pt x="1107" y="484"/>
                  </a:lnTo>
                  <a:lnTo>
                    <a:pt x="1099" y="486"/>
                  </a:lnTo>
                  <a:lnTo>
                    <a:pt x="1094" y="491"/>
                  </a:lnTo>
                  <a:lnTo>
                    <a:pt x="1093" y="499"/>
                  </a:lnTo>
                  <a:lnTo>
                    <a:pt x="1093" y="510"/>
                  </a:lnTo>
                  <a:lnTo>
                    <a:pt x="1090" y="520"/>
                  </a:lnTo>
                  <a:lnTo>
                    <a:pt x="1089" y="529"/>
                  </a:lnTo>
                  <a:lnTo>
                    <a:pt x="1085" y="537"/>
                  </a:lnTo>
                  <a:lnTo>
                    <a:pt x="1079" y="541"/>
                  </a:lnTo>
                  <a:lnTo>
                    <a:pt x="1079" y="536"/>
                  </a:lnTo>
                  <a:lnTo>
                    <a:pt x="1079" y="530"/>
                  </a:lnTo>
                  <a:lnTo>
                    <a:pt x="1079" y="524"/>
                  </a:lnTo>
                  <a:lnTo>
                    <a:pt x="1079" y="519"/>
                  </a:lnTo>
                  <a:lnTo>
                    <a:pt x="1079" y="512"/>
                  </a:lnTo>
                  <a:lnTo>
                    <a:pt x="1079" y="508"/>
                  </a:lnTo>
                  <a:lnTo>
                    <a:pt x="1079" y="501"/>
                  </a:lnTo>
                  <a:lnTo>
                    <a:pt x="1081" y="497"/>
                  </a:lnTo>
                  <a:lnTo>
                    <a:pt x="1081" y="486"/>
                  </a:lnTo>
                  <a:lnTo>
                    <a:pt x="1081" y="476"/>
                  </a:lnTo>
                  <a:lnTo>
                    <a:pt x="1081" y="466"/>
                  </a:lnTo>
                  <a:lnTo>
                    <a:pt x="1081" y="457"/>
                  </a:lnTo>
                  <a:lnTo>
                    <a:pt x="1058" y="460"/>
                  </a:lnTo>
                  <a:lnTo>
                    <a:pt x="1035" y="466"/>
                  </a:lnTo>
                  <a:lnTo>
                    <a:pt x="1012" y="469"/>
                  </a:lnTo>
                  <a:lnTo>
                    <a:pt x="992" y="474"/>
                  </a:lnTo>
                  <a:lnTo>
                    <a:pt x="969" y="479"/>
                  </a:lnTo>
                  <a:lnTo>
                    <a:pt x="948" y="483"/>
                  </a:lnTo>
                  <a:lnTo>
                    <a:pt x="927" y="487"/>
                  </a:lnTo>
                  <a:lnTo>
                    <a:pt x="906" y="493"/>
                  </a:lnTo>
                  <a:lnTo>
                    <a:pt x="884" y="498"/>
                  </a:lnTo>
                  <a:lnTo>
                    <a:pt x="863" y="502"/>
                  </a:lnTo>
                  <a:lnTo>
                    <a:pt x="842" y="509"/>
                  </a:lnTo>
                  <a:lnTo>
                    <a:pt x="823" y="515"/>
                  </a:lnTo>
                  <a:lnTo>
                    <a:pt x="802" y="521"/>
                  </a:lnTo>
                  <a:lnTo>
                    <a:pt x="781" y="530"/>
                  </a:lnTo>
                  <a:lnTo>
                    <a:pt x="760" y="538"/>
                  </a:lnTo>
                  <a:lnTo>
                    <a:pt x="741" y="548"/>
                  </a:lnTo>
                  <a:lnTo>
                    <a:pt x="754" y="546"/>
                  </a:lnTo>
                  <a:lnTo>
                    <a:pt x="768" y="543"/>
                  </a:lnTo>
                  <a:lnTo>
                    <a:pt x="781" y="541"/>
                  </a:lnTo>
                  <a:lnTo>
                    <a:pt x="795" y="538"/>
                  </a:lnTo>
                  <a:lnTo>
                    <a:pt x="810" y="534"/>
                  </a:lnTo>
                  <a:lnTo>
                    <a:pt x="825" y="530"/>
                  </a:lnTo>
                  <a:lnTo>
                    <a:pt x="839" y="526"/>
                  </a:lnTo>
                  <a:lnTo>
                    <a:pt x="855" y="522"/>
                  </a:lnTo>
                  <a:lnTo>
                    <a:pt x="871" y="517"/>
                  </a:lnTo>
                  <a:lnTo>
                    <a:pt x="886" y="513"/>
                  </a:lnTo>
                  <a:lnTo>
                    <a:pt x="901" y="510"/>
                  </a:lnTo>
                  <a:lnTo>
                    <a:pt x="918" y="507"/>
                  </a:lnTo>
                  <a:lnTo>
                    <a:pt x="933" y="503"/>
                  </a:lnTo>
                  <a:lnTo>
                    <a:pt x="948" y="501"/>
                  </a:lnTo>
                  <a:lnTo>
                    <a:pt x="964" y="499"/>
                  </a:lnTo>
                  <a:lnTo>
                    <a:pt x="979" y="499"/>
                  </a:lnTo>
                  <a:lnTo>
                    <a:pt x="987" y="496"/>
                  </a:lnTo>
                  <a:lnTo>
                    <a:pt x="994" y="496"/>
                  </a:lnTo>
                  <a:lnTo>
                    <a:pt x="1000" y="496"/>
                  </a:lnTo>
                  <a:lnTo>
                    <a:pt x="1008" y="496"/>
                  </a:lnTo>
                  <a:lnTo>
                    <a:pt x="1004" y="500"/>
                  </a:lnTo>
                  <a:lnTo>
                    <a:pt x="998" y="503"/>
                  </a:lnTo>
                  <a:lnTo>
                    <a:pt x="989" y="506"/>
                  </a:lnTo>
                  <a:lnTo>
                    <a:pt x="981" y="508"/>
                  </a:lnTo>
                  <a:lnTo>
                    <a:pt x="971" y="509"/>
                  </a:lnTo>
                  <a:lnTo>
                    <a:pt x="963" y="511"/>
                  </a:lnTo>
                  <a:lnTo>
                    <a:pt x="955" y="516"/>
                  </a:lnTo>
                  <a:lnTo>
                    <a:pt x="954" y="524"/>
                  </a:lnTo>
                  <a:lnTo>
                    <a:pt x="943" y="525"/>
                  </a:lnTo>
                  <a:lnTo>
                    <a:pt x="935" y="527"/>
                  </a:lnTo>
                  <a:lnTo>
                    <a:pt x="927" y="528"/>
                  </a:lnTo>
                  <a:lnTo>
                    <a:pt x="918" y="530"/>
                  </a:lnTo>
                  <a:lnTo>
                    <a:pt x="907" y="531"/>
                  </a:lnTo>
                  <a:lnTo>
                    <a:pt x="900" y="533"/>
                  </a:lnTo>
                  <a:lnTo>
                    <a:pt x="892" y="534"/>
                  </a:lnTo>
                  <a:lnTo>
                    <a:pt x="884" y="537"/>
                  </a:lnTo>
                  <a:lnTo>
                    <a:pt x="874" y="538"/>
                  </a:lnTo>
                  <a:lnTo>
                    <a:pt x="866" y="540"/>
                  </a:lnTo>
                  <a:lnTo>
                    <a:pt x="858" y="542"/>
                  </a:lnTo>
                  <a:lnTo>
                    <a:pt x="849" y="547"/>
                  </a:lnTo>
                  <a:lnTo>
                    <a:pt x="841" y="550"/>
                  </a:lnTo>
                  <a:lnTo>
                    <a:pt x="834" y="554"/>
                  </a:lnTo>
                  <a:lnTo>
                    <a:pt x="825" y="560"/>
                  </a:lnTo>
                  <a:lnTo>
                    <a:pt x="817" y="565"/>
                  </a:lnTo>
                  <a:lnTo>
                    <a:pt x="824" y="565"/>
                  </a:lnTo>
                  <a:lnTo>
                    <a:pt x="830" y="565"/>
                  </a:lnTo>
                  <a:lnTo>
                    <a:pt x="837" y="565"/>
                  </a:lnTo>
                  <a:lnTo>
                    <a:pt x="843" y="565"/>
                  </a:lnTo>
                  <a:lnTo>
                    <a:pt x="849" y="564"/>
                  </a:lnTo>
                  <a:lnTo>
                    <a:pt x="857" y="563"/>
                  </a:lnTo>
                  <a:lnTo>
                    <a:pt x="863" y="563"/>
                  </a:lnTo>
                  <a:lnTo>
                    <a:pt x="870" y="562"/>
                  </a:lnTo>
                  <a:lnTo>
                    <a:pt x="876" y="560"/>
                  </a:lnTo>
                  <a:lnTo>
                    <a:pt x="883" y="559"/>
                  </a:lnTo>
                  <a:lnTo>
                    <a:pt x="889" y="557"/>
                  </a:lnTo>
                  <a:lnTo>
                    <a:pt x="896" y="557"/>
                  </a:lnTo>
                  <a:lnTo>
                    <a:pt x="904" y="556"/>
                  </a:lnTo>
                  <a:lnTo>
                    <a:pt x="911" y="556"/>
                  </a:lnTo>
                  <a:lnTo>
                    <a:pt x="918" y="556"/>
                  </a:lnTo>
                  <a:lnTo>
                    <a:pt x="925" y="557"/>
                  </a:lnTo>
                  <a:lnTo>
                    <a:pt x="904" y="563"/>
                  </a:lnTo>
                  <a:lnTo>
                    <a:pt x="882" y="568"/>
                  </a:lnTo>
                  <a:lnTo>
                    <a:pt x="860" y="574"/>
                  </a:lnTo>
                  <a:lnTo>
                    <a:pt x="837" y="580"/>
                  </a:lnTo>
                  <a:lnTo>
                    <a:pt x="814" y="586"/>
                  </a:lnTo>
                  <a:lnTo>
                    <a:pt x="793" y="592"/>
                  </a:lnTo>
                  <a:lnTo>
                    <a:pt x="771" y="597"/>
                  </a:lnTo>
                  <a:lnTo>
                    <a:pt x="751" y="606"/>
                  </a:lnTo>
                  <a:lnTo>
                    <a:pt x="728" y="615"/>
                  </a:lnTo>
                  <a:lnTo>
                    <a:pt x="707" y="624"/>
                  </a:lnTo>
                  <a:lnTo>
                    <a:pt x="687" y="634"/>
                  </a:lnTo>
                  <a:lnTo>
                    <a:pt x="668" y="646"/>
                  </a:lnTo>
                  <a:lnTo>
                    <a:pt x="648" y="658"/>
                  </a:lnTo>
                  <a:lnTo>
                    <a:pt x="630" y="673"/>
                  </a:lnTo>
                  <a:lnTo>
                    <a:pt x="613" y="689"/>
                  </a:lnTo>
                  <a:lnTo>
                    <a:pt x="598" y="710"/>
                  </a:lnTo>
                  <a:lnTo>
                    <a:pt x="588" y="711"/>
                  </a:lnTo>
                  <a:lnTo>
                    <a:pt x="582" y="715"/>
                  </a:lnTo>
                  <a:lnTo>
                    <a:pt x="575" y="721"/>
                  </a:lnTo>
                  <a:lnTo>
                    <a:pt x="569" y="728"/>
                  </a:lnTo>
                  <a:lnTo>
                    <a:pt x="562" y="733"/>
                  </a:lnTo>
                  <a:lnTo>
                    <a:pt x="557" y="737"/>
                  </a:lnTo>
                  <a:lnTo>
                    <a:pt x="550" y="738"/>
                  </a:lnTo>
                  <a:lnTo>
                    <a:pt x="545" y="737"/>
                  </a:lnTo>
                  <a:lnTo>
                    <a:pt x="547" y="730"/>
                  </a:lnTo>
                  <a:lnTo>
                    <a:pt x="552" y="724"/>
                  </a:lnTo>
                  <a:lnTo>
                    <a:pt x="559" y="717"/>
                  </a:lnTo>
                  <a:lnTo>
                    <a:pt x="566" y="711"/>
                  </a:lnTo>
                  <a:lnTo>
                    <a:pt x="572" y="702"/>
                  </a:lnTo>
                  <a:lnTo>
                    <a:pt x="581" y="697"/>
                  </a:lnTo>
                  <a:lnTo>
                    <a:pt x="588" y="689"/>
                  </a:lnTo>
                  <a:lnTo>
                    <a:pt x="595" y="684"/>
                  </a:lnTo>
                  <a:lnTo>
                    <a:pt x="600" y="677"/>
                  </a:lnTo>
                  <a:lnTo>
                    <a:pt x="605" y="671"/>
                  </a:lnTo>
                  <a:lnTo>
                    <a:pt x="606" y="667"/>
                  </a:lnTo>
                  <a:lnTo>
                    <a:pt x="606" y="662"/>
                  </a:lnTo>
                  <a:lnTo>
                    <a:pt x="604" y="658"/>
                  </a:lnTo>
                  <a:lnTo>
                    <a:pt x="598" y="657"/>
                  </a:lnTo>
                  <a:lnTo>
                    <a:pt x="589" y="656"/>
                  </a:lnTo>
                  <a:lnTo>
                    <a:pt x="577" y="657"/>
                  </a:lnTo>
                  <a:lnTo>
                    <a:pt x="568" y="666"/>
                  </a:lnTo>
                  <a:lnTo>
                    <a:pt x="559" y="674"/>
                  </a:lnTo>
                  <a:lnTo>
                    <a:pt x="551" y="682"/>
                  </a:lnTo>
                  <a:lnTo>
                    <a:pt x="542" y="689"/>
                  </a:lnTo>
                  <a:lnTo>
                    <a:pt x="536" y="693"/>
                  </a:lnTo>
                  <a:lnTo>
                    <a:pt x="530" y="696"/>
                  </a:lnTo>
                  <a:lnTo>
                    <a:pt x="524" y="698"/>
                  </a:lnTo>
                  <a:lnTo>
                    <a:pt x="518" y="699"/>
                  </a:lnTo>
                  <a:lnTo>
                    <a:pt x="518" y="690"/>
                  </a:lnTo>
                  <a:lnTo>
                    <a:pt x="523" y="682"/>
                  </a:lnTo>
                  <a:lnTo>
                    <a:pt x="527" y="673"/>
                  </a:lnTo>
                  <a:lnTo>
                    <a:pt x="534" y="667"/>
                  </a:lnTo>
                  <a:lnTo>
                    <a:pt x="542" y="657"/>
                  </a:lnTo>
                  <a:lnTo>
                    <a:pt x="554" y="647"/>
                  </a:lnTo>
                  <a:lnTo>
                    <a:pt x="559" y="644"/>
                  </a:lnTo>
                  <a:lnTo>
                    <a:pt x="565" y="640"/>
                  </a:lnTo>
                  <a:lnTo>
                    <a:pt x="571" y="636"/>
                  </a:lnTo>
                  <a:lnTo>
                    <a:pt x="578" y="633"/>
                  </a:lnTo>
                  <a:lnTo>
                    <a:pt x="583" y="629"/>
                  </a:lnTo>
                  <a:lnTo>
                    <a:pt x="590" y="626"/>
                  </a:lnTo>
                  <a:lnTo>
                    <a:pt x="596" y="621"/>
                  </a:lnTo>
                  <a:lnTo>
                    <a:pt x="604" y="618"/>
                  </a:lnTo>
                  <a:lnTo>
                    <a:pt x="609" y="615"/>
                  </a:lnTo>
                  <a:lnTo>
                    <a:pt x="616" y="612"/>
                  </a:lnTo>
                  <a:lnTo>
                    <a:pt x="621" y="607"/>
                  </a:lnTo>
                  <a:lnTo>
                    <a:pt x="627" y="604"/>
                  </a:lnTo>
                  <a:lnTo>
                    <a:pt x="631" y="601"/>
                  </a:lnTo>
                  <a:lnTo>
                    <a:pt x="639" y="596"/>
                  </a:lnTo>
                  <a:lnTo>
                    <a:pt x="643" y="591"/>
                  </a:lnTo>
                  <a:lnTo>
                    <a:pt x="646" y="584"/>
                  </a:lnTo>
                  <a:lnTo>
                    <a:pt x="637" y="588"/>
                  </a:lnTo>
                  <a:lnTo>
                    <a:pt x="629" y="592"/>
                  </a:lnTo>
                  <a:lnTo>
                    <a:pt x="619" y="594"/>
                  </a:lnTo>
                  <a:lnTo>
                    <a:pt x="612" y="599"/>
                  </a:lnTo>
                  <a:lnTo>
                    <a:pt x="604" y="601"/>
                  </a:lnTo>
                  <a:lnTo>
                    <a:pt x="595" y="604"/>
                  </a:lnTo>
                  <a:lnTo>
                    <a:pt x="587" y="606"/>
                  </a:lnTo>
                  <a:lnTo>
                    <a:pt x="581" y="609"/>
                  </a:lnTo>
                  <a:lnTo>
                    <a:pt x="571" y="612"/>
                  </a:lnTo>
                  <a:lnTo>
                    <a:pt x="564" y="615"/>
                  </a:lnTo>
                  <a:lnTo>
                    <a:pt x="556" y="617"/>
                  </a:lnTo>
                  <a:lnTo>
                    <a:pt x="548" y="622"/>
                  </a:lnTo>
                  <a:lnTo>
                    <a:pt x="541" y="627"/>
                  </a:lnTo>
                  <a:lnTo>
                    <a:pt x="534" y="632"/>
                  </a:lnTo>
                  <a:lnTo>
                    <a:pt x="527" y="637"/>
                  </a:lnTo>
                  <a:lnTo>
                    <a:pt x="521" y="647"/>
                  </a:lnTo>
                  <a:lnTo>
                    <a:pt x="519" y="641"/>
                  </a:lnTo>
                  <a:lnTo>
                    <a:pt x="521" y="635"/>
                  </a:lnTo>
                  <a:lnTo>
                    <a:pt x="523" y="629"/>
                  </a:lnTo>
                  <a:lnTo>
                    <a:pt x="525" y="624"/>
                  </a:lnTo>
                  <a:lnTo>
                    <a:pt x="534" y="615"/>
                  </a:lnTo>
                  <a:lnTo>
                    <a:pt x="545" y="605"/>
                  </a:lnTo>
                  <a:lnTo>
                    <a:pt x="548" y="601"/>
                  </a:lnTo>
                  <a:lnTo>
                    <a:pt x="556" y="596"/>
                  </a:lnTo>
                  <a:lnTo>
                    <a:pt x="560" y="594"/>
                  </a:lnTo>
                  <a:lnTo>
                    <a:pt x="568" y="591"/>
                  </a:lnTo>
                  <a:lnTo>
                    <a:pt x="572" y="588"/>
                  </a:lnTo>
                  <a:lnTo>
                    <a:pt x="578" y="584"/>
                  </a:lnTo>
                  <a:lnTo>
                    <a:pt x="583" y="582"/>
                  </a:lnTo>
                  <a:lnTo>
                    <a:pt x="590" y="581"/>
                  </a:lnTo>
                  <a:lnTo>
                    <a:pt x="583" y="577"/>
                  </a:lnTo>
                  <a:lnTo>
                    <a:pt x="577" y="576"/>
                  </a:lnTo>
                  <a:lnTo>
                    <a:pt x="571" y="575"/>
                  </a:lnTo>
                  <a:lnTo>
                    <a:pt x="564" y="577"/>
                  </a:lnTo>
                  <a:lnTo>
                    <a:pt x="557" y="579"/>
                  </a:lnTo>
                  <a:lnTo>
                    <a:pt x="548" y="583"/>
                  </a:lnTo>
                  <a:lnTo>
                    <a:pt x="542" y="587"/>
                  </a:lnTo>
                  <a:lnTo>
                    <a:pt x="536" y="592"/>
                  </a:lnTo>
                  <a:lnTo>
                    <a:pt x="529" y="595"/>
                  </a:lnTo>
                  <a:lnTo>
                    <a:pt x="523" y="600"/>
                  </a:lnTo>
                  <a:lnTo>
                    <a:pt x="516" y="603"/>
                  </a:lnTo>
                  <a:lnTo>
                    <a:pt x="510" y="606"/>
                  </a:lnTo>
                  <a:lnTo>
                    <a:pt x="513" y="596"/>
                  </a:lnTo>
                  <a:lnTo>
                    <a:pt x="521" y="591"/>
                  </a:lnTo>
                  <a:lnTo>
                    <a:pt x="528" y="584"/>
                  </a:lnTo>
                  <a:lnTo>
                    <a:pt x="536" y="581"/>
                  </a:lnTo>
                  <a:lnTo>
                    <a:pt x="543" y="576"/>
                  </a:lnTo>
                  <a:lnTo>
                    <a:pt x="551" y="571"/>
                  </a:lnTo>
                  <a:lnTo>
                    <a:pt x="557" y="564"/>
                  </a:lnTo>
                  <a:lnTo>
                    <a:pt x="559" y="557"/>
                  </a:lnTo>
                  <a:lnTo>
                    <a:pt x="551" y="559"/>
                  </a:lnTo>
                  <a:lnTo>
                    <a:pt x="542" y="560"/>
                  </a:lnTo>
                  <a:lnTo>
                    <a:pt x="530" y="561"/>
                  </a:lnTo>
                  <a:lnTo>
                    <a:pt x="519" y="563"/>
                  </a:lnTo>
                  <a:lnTo>
                    <a:pt x="509" y="565"/>
                  </a:lnTo>
                  <a:lnTo>
                    <a:pt x="499" y="567"/>
                  </a:lnTo>
                  <a:lnTo>
                    <a:pt x="527" y="541"/>
                  </a:lnTo>
                  <a:lnTo>
                    <a:pt x="558" y="520"/>
                  </a:lnTo>
                  <a:lnTo>
                    <a:pt x="589" y="499"/>
                  </a:lnTo>
                  <a:lnTo>
                    <a:pt x="623" y="482"/>
                  </a:lnTo>
                  <a:lnTo>
                    <a:pt x="657" y="466"/>
                  </a:lnTo>
                  <a:lnTo>
                    <a:pt x="693" y="451"/>
                  </a:lnTo>
                  <a:lnTo>
                    <a:pt x="729" y="438"/>
                  </a:lnTo>
                  <a:lnTo>
                    <a:pt x="766" y="428"/>
                  </a:lnTo>
                  <a:lnTo>
                    <a:pt x="802" y="416"/>
                  </a:lnTo>
                  <a:lnTo>
                    <a:pt x="840" y="407"/>
                  </a:lnTo>
                  <a:lnTo>
                    <a:pt x="878" y="398"/>
                  </a:lnTo>
                  <a:lnTo>
                    <a:pt x="917" y="391"/>
                  </a:lnTo>
                  <a:lnTo>
                    <a:pt x="954" y="382"/>
                  </a:lnTo>
                  <a:lnTo>
                    <a:pt x="990" y="375"/>
                  </a:lnTo>
                  <a:lnTo>
                    <a:pt x="1026" y="366"/>
                  </a:lnTo>
                  <a:lnTo>
                    <a:pt x="1064" y="360"/>
                  </a:lnTo>
                  <a:lnTo>
                    <a:pt x="1064" y="352"/>
                  </a:lnTo>
                  <a:lnTo>
                    <a:pt x="1063" y="346"/>
                  </a:lnTo>
                  <a:lnTo>
                    <a:pt x="1060" y="340"/>
                  </a:lnTo>
                  <a:lnTo>
                    <a:pt x="1059" y="334"/>
                  </a:lnTo>
                  <a:lnTo>
                    <a:pt x="1045" y="336"/>
                  </a:lnTo>
                  <a:lnTo>
                    <a:pt x="1030" y="339"/>
                  </a:lnTo>
                  <a:lnTo>
                    <a:pt x="1014" y="341"/>
                  </a:lnTo>
                  <a:lnTo>
                    <a:pt x="1001" y="344"/>
                  </a:lnTo>
                  <a:lnTo>
                    <a:pt x="987" y="347"/>
                  </a:lnTo>
                  <a:lnTo>
                    <a:pt x="972" y="350"/>
                  </a:lnTo>
                  <a:lnTo>
                    <a:pt x="958" y="352"/>
                  </a:lnTo>
                  <a:lnTo>
                    <a:pt x="945" y="354"/>
                  </a:lnTo>
                  <a:lnTo>
                    <a:pt x="930" y="356"/>
                  </a:lnTo>
                  <a:lnTo>
                    <a:pt x="917" y="358"/>
                  </a:lnTo>
                  <a:lnTo>
                    <a:pt x="904" y="361"/>
                  </a:lnTo>
                  <a:lnTo>
                    <a:pt x="890" y="363"/>
                  </a:lnTo>
                  <a:lnTo>
                    <a:pt x="877" y="365"/>
                  </a:lnTo>
                  <a:lnTo>
                    <a:pt x="865" y="367"/>
                  </a:lnTo>
                  <a:lnTo>
                    <a:pt x="853" y="370"/>
                  </a:lnTo>
                  <a:lnTo>
                    <a:pt x="843" y="373"/>
                  </a:lnTo>
                  <a:lnTo>
                    <a:pt x="835" y="373"/>
                  </a:lnTo>
                  <a:lnTo>
                    <a:pt x="827" y="373"/>
                  </a:lnTo>
                  <a:lnTo>
                    <a:pt x="818" y="374"/>
                  </a:lnTo>
                  <a:lnTo>
                    <a:pt x="812" y="376"/>
                  </a:lnTo>
                  <a:lnTo>
                    <a:pt x="804" y="378"/>
                  </a:lnTo>
                  <a:lnTo>
                    <a:pt x="798" y="381"/>
                  </a:lnTo>
                  <a:lnTo>
                    <a:pt x="790" y="383"/>
                  </a:lnTo>
                  <a:lnTo>
                    <a:pt x="784" y="387"/>
                  </a:lnTo>
                  <a:lnTo>
                    <a:pt x="777" y="389"/>
                  </a:lnTo>
                  <a:lnTo>
                    <a:pt x="770" y="392"/>
                  </a:lnTo>
                  <a:lnTo>
                    <a:pt x="764" y="394"/>
                  </a:lnTo>
                  <a:lnTo>
                    <a:pt x="757" y="397"/>
                  </a:lnTo>
                  <a:lnTo>
                    <a:pt x="749" y="400"/>
                  </a:lnTo>
                  <a:lnTo>
                    <a:pt x="742" y="402"/>
                  </a:lnTo>
                  <a:lnTo>
                    <a:pt x="734" y="403"/>
                  </a:lnTo>
                  <a:lnTo>
                    <a:pt x="727" y="404"/>
                  </a:lnTo>
                  <a:lnTo>
                    <a:pt x="711" y="407"/>
                  </a:lnTo>
                  <a:lnTo>
                    <a:pt x="696" y="414"/>
                  </a:lnTo>
                  <a:lnTo>
                    <a:pt x="681" y="417"/>
                  </a:lnTo>
                  <a:lnTo>
                    <a:pt x="666" y="423"/>
                  </a:lnTo>
                  <a:lnTo>
                    <a:pt x="651" y="428"/>
                  </a:lnTo>
                  <a:lnTo>
                    <a:pt x="636" y="433"/>
                  </a:lnTo>
                  <a:lnTo>
                    <a:pt x="621" y="438"/>
                  </a:lnTo>
                  <a:lnTo>
                    <a:pt x="606" y="445"/>
                  </a:lnTo>
                  <a:lnTo>
                    <a:pt x="592" y="450"/>
                  </a:lnTo>
                  <a:lnTo>
                    <a:pt x="577" y="457"/>
                  </a:lnTo>
                  <a:lnTo>
                    <a:pt x="563" y="463"/>
                  </a:lnTo>
                  <a:lnTo>
                    <a:pt x="550" y="471"/>
                  </a:lnTo>
                  <a:lnTo>
                    <a:pt x="536" y="479"/>
                  </a:lnTo>
                  <a:lnTo>
                    <a:pt x="524" y="488"/>
                  </a:lnTo>
                  <a:lnTo>
                    <a:pt x="512" y="497"/>
                  </a:lnTo>
                  <a:lnTo>
                    <a:pt x="501" y="508"/>
                  </a:lnTo>
                  <a:lnTo>
                    <a:pt x="495" y="504"/>
                  </a:lnTo>
                  <a:lnTo>
                    <a:pt x="490" y="506"/>
                  </a:lnTo>
                  <a:lnTo>
                    <a:pt x="486" y="506"/>
                  </a:lnTo>
                  <a:lnTo>
                    <a:pt x="481" y="503"/>
                  </a:lnTo>
                  <a:lnTo>
                    <a:pt x="477" y="510"/>
                  </a:lnTo>
                  <a:lnTo>
                    <a:pt x="476" y="513"/>
                  </a:lnTo>
                  <a:lnTo>
                    <a:pt x="471" y="516"/>
                  </a:lnTo>
                  <a:lnTo>
                    <a:pt x="466" y="519"/>
                  </a:lnTo>
                  <a:lnTo>
                    <a:pt x="460" y="517"/>
                  </a:lnTo>
                  <a:lnTo>
                    <a:pt x="454" y="517"/>
                  </a:lnTo>
                  <a:lnTo>
                    <a:pt x="448" y="515"/>
                  </a:lnTo>
                  <a:lnTo>
                    <a:pt x="442" y="514"/>
                  </a:lnTo>
                  <a:lnTo>
                    <a:pt x="434" y="511"/>
                  </a:lnTo>
                  <a:lnTo>
                    <a:pt x="427" y="509"/>
                  </a:lnTo>
                  <a:lnTo>
                    <a:pt x="419" y="506"/>
                  </a:lnTo>
                  <a:lnTo>
                    <a:pt x="411" y="502"/>
                  </a:lnTo>
                  <a:lnTo>
                    <a:pt x="403" y="499"/>
                  </a:lnTo>
                  <a:lnTo>
                    <a:pt x="397" y="499"/>
                  </a:lnTo>
                  <a:lnTo>
                    <a:pt x="388" y="499"/>
                  </a:lnTo>
                  <a:lnTo>
                    <a:pt x="382" y="499"/>
                  </a:lnTo>
                  <a:lnTo>
                    <a:pt x="371" y="499"/>
                  </a:lnTo>
                  <a:lnTo>
                    <a:pt x="356" y="498"/>
                  </a:lnTo>
                  <a:lnTo>
                    <a:pt x="338" y="497"/>
                  </a:lnTo>
                  <a:lnTo>
                    <a:pt x="317" y="496"/>
                  </a:lnTo>
                  <a:lnTo>
                    <a:pt x="293" y="494"/>
                  </a:lnTo>
                  <a:lnTo>
                    <a:pt x="269" y="491"/>
                  </a:lnTo>
                  <a:lnTo>
                    <a:pt x="241" y="489"/>
                  </a:lnTo>
                  <a:lnTo>
                    <a:pt x="213" y="488"/>
                  </a:lnTo>
                  <a:lnTo>
                    <a:pt x="185" y="486"/>
                  </a:lnTo>
                  <a:lnTo>
                    <a:pt x="156" y="485"/>
                  </a:lnTo>
                  <a:lnTo>
                    <a:pt x="129" y="483"/>
                  </a:lnTo>
                  <a:lnTo>
                    <a:pt x="103" y="482"/>
                  </a:lnTo>
                  <a:lnTo>
                    <a:pt x="77" y="481"/>
                  </a:lnTo>
                  <a:lnTo>
                    <a:pt x="56" y="480"/>
                  </a:lnTo>
                  <a:lnTo>
                    <a:pt x="36" y="480"/>
                  </a:lnTo>
                  <a:lnTo>
                    <a:pt x="21" y="480"/>
                  </a:lnTo>
                  <a:lnTo>
                    <a:pt x="11" y="481"/>
                  </a:lnTo>
                  <a:lnTo>
                    <a:pt x="0" y="482"/>
                  </a:lnTo>
                  <a:lnTo>
                    <a:pt x="16" y="468"/>
                  </a:lnTo>
                  <a:lnTo>
                    <a:pt x="24" y="460"/>
                  </a:lnTo>
                  <a:lnTo>
                    <a:pt x="34" y="454"/>
                  </a:lnTo>
                  <a:lnTo>
                    <a:pt x="44" y="447"/>
                  </a:lnTo>
                  <a:lnTo>
                    <a:pt x="53" y="441"/>
                  </a:lnTo>
                  <a:lnTo>
                    <a:pt x="63" y="435"/>
                  </a:lnTo>
                  <a:lnTo>
                    <a:pt x="75" y="429"/>
                  </a:lnTo>
                  <a:lnTo>
                    <a:pt x="86" y="423"/>
                  </a:lnTo>
                  <a:lnTo>
                    <a:pt x="98" y="417"/>
                  </a:lnTo>
                  <a:lnTo>
                    <a:pt x="107" y="411"/>
                  </a:lnTo>
                  <a:lnTo>
                    <a:pt x="120" y="405"/>
                  </a:lnTo>
                  <a:lnTo>
                    <a:pt x="129" y="400"/>
                  </a:lnTo>
                  <a:lnTo>
                    <a:pt x="142" y="394"/>
                  </a:lnTo>
                  <a:lnTo>
                    <a:pt x="152" y="389"/>
                  </a:lnTo>
                  <a:lnTo>
                    <a:pt x="164" y="383"/>
                  </a:lnTo>
                  <a:lnTo>
                    <a:pt x="175" y="378"/>
                  </a:lnTo>
                  <a:lnTo>
                    <a:pt x="187" y="373"/>
                  </a:lnTo>
                  <a:lnTo>
                    <a:pt x="220" y="361"/>
                  </a:lnTo>
                  <a:lnTo>
                    <a:pt x="253" y="352"/>
                  </a:lnTo>
                  <a:lnTo>
                    <a:pt x="288" y="343"/>
                  </a:lnTo>
                  <a:lnTo>
                    <a:pt x="324" y="339"/>
                  </a:lnTo>
                  <a:lnTo>
                    <a:pt x="360" y="334"/>
                  </a:lnTo>
                  <a:lnTo>
                    <a:pt x="397" y="330"/>
                  </a:lnTo>
                  <a:lnTo>
                    <a:pt x="433" y="329"/>
                  </a:lnTo>
                  <a:lnTo>
                    <a:pt x="470" y="329"/>
                  </a:lnTo>
                  <a:lnTo>
                    <a:pt x="506" y="328"/>
                  </a:lnTo>
                  <a:lnTo>
                    <a:pt x="543" y="328"/>
                  </a:lnTo>
                  <a:lnTo>
                    <a:pt x="581" y="329"/>
                  </a:lnTo>
                  <a:lnTo>
                    <a:pt x="618" y="330"/>
                  </a:lnTo>
                  <a:lnTo>
                    <a:pt x="656" y="331"/>
                  </a:lnTo>
                  <a:lnTo>
                    <a:pt x="693" y="334"/>
                  </a:lnTo>
                  <a:lnTo>
                    <a:pt x="730" y="336"/>
                  </a:lnTo>
                  <a:lnTo>
                    <a:pt x="768" y="338"/>
                  </a:lnTo>
                  <a:lnTo>
                    <a:pt x="764" y="330"/>
                  </a:lnTo>
                  <a:lnTo>
                    <a:pt x="763" y="323"/>
                  </a:lnTo>
                  <a:lnTo>
                    <a:pt x="763" y="315"/>
                  </a:lnTo>
                  <a:lnTo>
                    <a:pt x="764" y="308"/>
                  </a:lnTo>
                  <a:lnTo>
                    <a:pt x="765" y="299"/>
                  </a:lnTo>
                  <a:lnTo>
                    <a:pt x="768" y="289"/>
                  </a:lnTo>
                  <a:lnTo>
                    <a:pt x="770" y="281"/>
                  </a:lnTo>
                  <a:lnTo>
                    <a:pt x="775" y="273"/>
                  </a:lnTo>
                  <a:lnTo>
                    <a:pt x="778" y="263"/>
                  </a:lnTo>
                  <a:lnTo>
                    <a:pt x="781" y="255"/>
                  </a:lnTo>
                  <a:lnTo>
                    <a:pt x="784" y="246"/>
                  </a:lnTo>
                  <a:lnTo>
                    <a:pt x="789" y="236"/>
                  </a:lnTo>
                  <a:lnTo>
                    <a:pt x="792" y="228"/>
                  </a:lnTo>
                  <a:lnTo>
                    <a:pt x="795" y="219"/>
                  </a:lnTo>
                  <a:lnTo>
                    <a:pt x="799" y="211"/>
                  </a:lnTo>
                  <a:lnTo>
                    <a:pt x="802" y="204"/>
                  </a:lnTo>
                  <a:lnTo>
                    <a:pt x="804" y="195"/>
                  </a:lnTo>
                  <a:lnTo>
                    <a:pt x="807" y="188"/>
                  </a:lnTo>
                  <a:lnTo>
                    <a:pt x="811" y="179"/>
                  </a:lnTo>
                  <a:lnTo>
                    <a:pt x="814" y="171"/>
                  </a:lnTo>
                  <a:lnTo>
                    <a:pt x="816" y="162"/>
                  </a:lnTo>
                  <a:lnTo>
                    <a:pt x="819" y="154"/>
                  </a:lnTo>
                  <a:lnTo>
                    <a:pt x="822" y="147"/>
                  </a:lnTo>
                  <a:lnTo>
                    <a:pt x="824" y="140"/>
                  </a:lnTo>
                  <a:lnTo>
                    <a:pt x="823" y="131"/>
                  </a:lnTo>
                  <a:lnTo>
                    <a:pt x="823" y="126"/>
                  </a:lnTo>
                  <a:lnTo>
                    <a:pt x="819" y="120"/>
                  </a:lnTo>
                  <a:lnTo>
                    <a:pt x="816" y="116"/>
                  </a:lnTo>
                  <a:lnTo>
                    <a:pt x="810" y="112"/>
                  </a:lnTo>
                  <a:lnTo>
                    <a:pt x="802" y="110"/>
                  </a:lnTo>
                  <a:lnTo>
                    <a:pt x="792" y="109"/>
                  </a:lnTo>
                  <a:lnTo>
                    <a:pt x="780" y="110"/>
                  </a:lnTo>
                  <a:lnTo>
                    <a:pt x="758" y="102"/>
                  </a:lnTo>
                  <a:lnTo>
                    <a:pt x="737" y="98"/>
                  </a:lnTo>
                  <a:lnTo>
                    <a:pt x="716" y="94"/>
                  </a:lnTo>
                  <a:lnTo>
                    <a:pt x="694" y="91"/>
                  </a:lnTo>
                  <a:lnTo>
                    <a:pt x="671" y="89"/>
                  </a:lnTo>
                  <a:lnTo>
                    <a:pt x="648" y="89"/>
                  </a:lnTo>
                  <a:lnTo>
                    <a:pt x="625" y="89"/>
                  </a:lnTo>
                  <a:lnTo>
                    <a:pt x="603" y="89"/>
                  </a:lnTo>
                  <a:lnTo>
                    <a:pt x="578" y="88"/>
                  </a:lnTo>
                  <a:lnTo>
                    <a:pt x="556" y="88"/>
                  </a:lnTo>
                  <a:lnTo>
                    <a:pt x="533" y="88"/>
                  </a:lnTo>
                  <a:lnTo>
                    <a:pt x="511" y="87"/>
                  </a:lnTo>
                  <a:lnTo>
                    <a:pt x="488" y="83"/>
                  </a:lnTo>
                  <a:lnTo>
                    <a:pt x="468" y="80"/>
                  </a:lnTo>
                  <a:lnTo>
                    <a:pt x="447" y="75"/>
                  </a:lnTo>
                  <a:lnTo>
                    <a:pt x="430" y="69"/>
                  </a:lnTo>
                  <a:lnTo>
                    <a:pt x="430" y="67"/>
                  </a:lnTo>
                  <a:lnTo>
                    <a:pt x="428" y="63"/>
                  </a:lnTo>
                  <a:lnTo>
                    <a:pt x="434" y="60"/>
                  </a:lnTo>
                  <a:lnTo>
                    <a:pt x="442" y="58"/>
                  </a:lnTo>
                  <a:lnTo>
                    <a:pt x="448" y="56"/>
                  </a:lnTo>
                  <a:lnTo>
                    <a:pt x="456" y="52"/>
                  </a:lnTo>
                  <a:lnTo>
                    <a:pt x="463" y="48"/>
                  </a:lnTo>
                  <a:lnTo>
                    <a:pt x="469" y="45"/>
                  </a:lnTo>
                  <a:lnTo>
                    <a:pt x="476" y="41"/>
                  </a:lnTo>
                  <a:lnTo>
                    <a:pt x="483" y="37"/>
                  </a:lnTo>
                  <a:lnTo>
                    <a:pt x="490" y="33"/>
                  </a:lnTo>
                  <a:lnTo>
                    <a:pt x="500" y="30"/>
                  </a:lnTo>
                  <a:lnTo>
                    <a:pt x="507" y="27"/>
                  </a:lnTo>
                  <a:lnTo>
                    <a:pt x="516" y="27"/>
                  </a:lnTo>
                  <a:lnTo>
                    <a:pt x="524" y="25"/>
                  </a:lnTo>
                  <a:lnTo>
                    <a:pt x="533" y="29"/>
                  </a:lnTo>
                  <a:lnTo>
                    <a:pt x="540" y="33"/>
                  </a:lnTo>
                  <a:lnTo>
                    <a:pt x="548" y="40"/>
                  </a:lnTo>
                  <a:lnTo>
                    <a:pt x="558" y="44"/>
                  </a:lnTo>
                  <a:lnTo>
                    <a:pt x="568" y="47"/>
                  </a:lnTo>
                  <a:lnTo>
                    <a:pt x="577" y="50"/>
                  </a:lnTo>
                  <a:lnTo>
                    <a:pt x="588" y="54"/>
                  </a:lnTo>
                  <a:lnTo>
                    <a:pt x="598" y="55"/>
                  </a:lnTo>
                  <a:lnTo>
                    <a:pt x="610" y="56"/>
                  </a:lnTo>
                  <a:lnTo>
                    <a:pt x="619" y="55"/>
                  </a:lnTo>
                  <a:lnTo>
                    <a:pt x="631" y="54"/>
                  </a:lnTo>
                  <a:lnTo>
                    <a:pt x="641" y="49"/>
                  </a:lnTo>
                  <a:lnTo>
                    <a:pt x="652" y="46"/>
                  </a:lnTo>
                  <a:lnTo>
                    <a:pt x="662" y="41"/>
                  </a:lnTo>
                  <a:lnTo>
                    <a:pt x="671" y="35"/>
                  </a:lnTo>
                  <a:lnTo>
                    <a:pt x="678" y="27"/>
                  </a:lnTo>
                  <a:lnTo>
                    <a:pt x="687" y="19"/>
                  </a:lnTo>
                  <a:lnTo>
                    <a:pt x="695" y="9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80" name="Freeform 430"/>
            <p:cNvSpPr>
              <a:spLocks/>
            </p:cNvSpPr>
            <p:nvPr/>
          </p:nvSpPr>
          <p:spPr bwMode="auto">
            <a:xfrm>
              <a:off x="6841" y="3739"/>
              <a:ext cx="18" cy="6"/>
            </a:xfrm>
            <a:custGeom>
              <a:avLst/>
              <a:gdLst>
                <a:gd name="T0" fmla="*/ 0 w 71"/>
                <a:gd name="T1" fmla="*/ 0 h 24"/>
                <a:gd name="T2" fmla="*/ 0 w 71"/>
                <a:gd name="T3" fmla="*/ 0 h 24"/>
                <a:gd name="T4" fmla="*/ 0 w 71"/>
                <a:gd name="T5" fmla="*/ 0 h 24"/>
                <a:gd name="T6" fmla="*/ 0 w 71"/>
                <a:gd name="T7" fmla="*/ 0 h 24"/>
                <a:gd name="T8" fmla="*/ 0 w 71"/>
                <a:gd name="T9" fmla="*/ 0 h 24"/>
                <a:gd name="T10" fmla="*/ 0 w 71"/>
                <a:gd name="T11" fmla="*/ 0 h 24"/>
                <a:gd name="T12" fmla="*/ 0 w 71"/>
                <a:gd name="T13" fmla="*/ 0 h 24"/>
                <a:gd name="T14" fmla="*/ 0 w 71"/>
                <a:gd name="T15" fmla="*/ 0 h 24"/>
                <a:gd name="T16" fmla="*/ 0 w 71"/>
                <a:gd name="T17" fmla="*/ 0 h 24"/>
                <a:gd name="T18" fmla="*/ 0 w 71"/>
                <a:gd name="T19" fmla="*/ 0 h 24"/>
                <a:gd name="T20" fmla="*/ 0 w 71"/>
                <a:gd name="T21" fmla="*/ 0 h 24"/>
                <a:gd name="T22" fmla="*/ 0 w 71"/>
                <a:gd name="T23" fmla="*/ 0 h 24"/>
                <a:gd name="T24" fmla="*/ 0 w 71"/>
                <a:gd name="T25" fmla="*/ 0 h 24"/>
                <a:gd name="T26" fmla="*/ 0 w 71"/>
                <a:gd name="T27" fmla="*/ 0 h 24"/>
                <a:gd name="T28" fmla="*/ 0 w 71"/>
                <a:gd name="T29" fmla="*/ 0 h 24"/>
                <a:gd name="T30" fmla="*/ 0 w 71"/>
                <a:gd name="T31" fmla="*/ 0 h 24"/>
                <a:gd name="T32" fmla="*/ 0 w 71"/>
                <a:gd name="T33" fmla="*/ 0 h 24"/>
                <a:gd name="T34" fmla="*/ 0 w 71"/>
                <a:gd name="T35" fmla="*/ 0 h 24"/>
                <a:gd name="T36" fmla="*/ 0 w 71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1"/>
                <a:gd name="T58" fmla="*/ 0 h 24"/>
                <a:gd name="T59" fmla="*/ 71 w 71"/>
                <a:gd name="T60" fmla="*/ 24 h 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1" h="24">
                  <a:moveTo>
                    <a:pt x="8" y="0"/>
                  </a:moveTo>
                  <a:lnTo>
                    <a:pt x="13" y="0"/>
                  </a:lnTo>
                  <a:lnTo>
                    <a:pt x="20" y="1"/>
                  </a:lnTo>
                  <a:lnTo>
                    <a:pt x="27" y="1"/>
                  </a:lnTo>
                  <a:lnTo>
                    <a:pt x="36" y="2"/>
                  </a:lnTo>
                  <a:lnTo>
                    <a:pt x="45" y="3"/>
                  </a:lnTo>
                  <a:lnTo>
                    <a:pt x="56" y="4"/>
                  </a:lnTo>
                  <a:lnTo>
                    <a:pt x="65" y="7"/>
                  </a:lnTo>
                  <a:lnTo>
                    <a:pt x="71" y="12"/>
                  </a:lnTo>
                  <a:lnTo>
                    <a:pt x="43" y="24"/>
                  </a:lnTo>
                  <a:lnTo>
                    <a:pt x="32" y="24"/>
                  </a:lnTo>
                  <a:lnTo>
                    <a:pt x="21" y="24"/>
                  </a:lnTo>
                  <a:lnTo>
                    <a:pt x="10" y="21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81" name="Freeform 431"/>
            <p:cNvSpPr>
              <a:spLocks/>
            </p:cNvSpPr>
            <p:nvPr/>
          </p:nvSpPr>
          <p:spPr bwMode="auto">
            <a:xfrm>
              <a:off x="7035" y="3739"/>
              <a:ext cx="11" cy="8"/>
            </a:xfrm>
            <a:custGeom>
              <a:avLst/>
              <a:gdLst>
                <a:gd name="T0" fmla="*/ 0 w 46"/>
                <a:gd name="T1" fmla="*/ 0 h 34"/>
                <a:gd name="T2" fmla="*/ 0 w 46"/>
                <a:gd name="T3" fmla="*/ 0 h 34"/>
                <a:gd name="T4" fmla="*/ 0 w 46"/>
                <a:gd name="T5" fmla="*/ 0 h 34"/>
                <a:gd name="T6" fmla="*/ 0 w 46"/>
                <a:gd name="T7" fmla="*/ 0 h 34"/>
                <a:gd name="T8" fmla="*/ 0 w 46"/>
                <a:gd name="T9" fmla="*/ 0 h 34"/>
                <a:gd name="T10" fmla="*/ 0 w 46"/>
                <a:gd name="T11" fmla="*/ 0 h 34"/>
                <a:gd name="T12" fmla="*/ 0 w 46"/>
                <a:gd name="T13" fmla="*/ 0 h 34"/>
                <a:gd name="T14" fmla="*/ 0 w 46"/>
                <a:gd name="T15" fmla="*/ 0 h 34"/>
                <a:gd name="T16" fmla="*/ 0 w 46"/>
                <a:gd name="T17" fmla="*/ 0 h 34"/>
                <a:gd name="T18" fmla="*/ 0 w 46"/>
                <a:gd name="T19" fmla="*/ 0 h 34"/>
                <a:gd name="T20" fmla="*/ 0 w 46"/>
                <a:gd name="T21" fmla="*/ 0 h 34"/>
                <a:gd name="T22" fmla="*/ 0 w 46"/>
                <a:gd name="T23" fmla="*/ 0 h 34"/>
                <a:gd name="T24" fmla="*/ 0 w 46"/>
                <a:gd name="T25" fmla="*/ 0 h 34"/>
                <a:gd name="T26" fmla="*/ 0 w 46"/>
                <a:gd name="T27" fmla="*/ 0 h 34"/>
                <a:gd name="T28" fmla="*/ 0 w 46"/>
                <a:gd name="T29" fmla="*/ 0 h 34"/>
                <a:gd name="T30" fmla="*/ 0 w 46"/>
                <a:gd name="T31" fmla="*/ 0 h 34"/>
                <a:gd name="T32" fmla="*/ 0 w 46"/>
                <a:gd name="T33" fmla="*/ 0 h 34"/>
                <a:gd name="T34" fmla="*/ 0 w 46"/>
                <a:gd name="T35" fmla="*/ 0 h 34"/>
                <a:gd name="T36" fmla="*/ 0 w 46"/>
                <a:gd name="T37" fmla="*/ 0 h 34"/>
                <a:gd name="T38" fmla="*/ 0 w 46"/>
                <a:gd name="T39" fmla="*/ 0 h 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6"/>
                <a:gd name="T61" fmla="*/ 0 h 34"/>
                <a:gd name="T62" fmla="*/ 46 w 46"/>
                <a:gd name="T63" fmla="*/ 34 h 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6" h="34">
                  <a:moveTo>
                    <a:pt x="24" y="0"/>
                  </a:moveTo>
                  <a:lnTo>
                    <a:pt x="27" y="1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4" y="7"/>
                  </a:lnTo>
                  <a:lnTo>
                    <a:pt x="45" y="10"/>
                  </a:lnTo>
                  <a:lnTo>
                    <a:pt x="46" y="16"/>
                  </a:lnTo>
                  <a:lnTo>
                    <a:pt x="39" y="15"/>
                  </a:lnTo>
                  <a:lnTo>
                    <a:pt x="35" y="15"/>
                  </a:lnTo>
                  <a:lnTo>
                    <a:pt x="32" y="16"/>
                  </a:lnTo>
                  <a:lnTo>
                    <a:pt x="28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9" y="32"/>
                  </a:lnTo>
                  <a:lnTo>
                    <a:pt x="0" y="34"/>
                  </a:lnTo>
                  <a:lnTo>
                    <a:pt x="6" y="24"/>
                  </a:lnTo>
                  <a:lnTo>
                    <a:pt x="14" y="17"/>
                  </a:lnTo>
                  <a:lnTo>
                    <a:pt x="20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82" name="Freeform 432"/>
            <p:cNvSpPr>
              <a:spLocks/>
            </p:cNvSpPr>
            <p:nvPr/>
          </p:nvSpPr>
          <p:spPr bwMode="auto">
            <a:xfrm>
              <a:off x="6945" y="3745"/>
              <a:ext cx="16" cy="13"/>
            </a:xfrm>
            <a:custGeom>
              <a:avLst/>
              <a:gdLst>
                <a:gd name="T0" fmla="*/ 0 w 62"/>
                <a:gd name="T1" fmla="*/ 0 h 53"/>
                <a:gd name="T2" fmla="*/ 0 w 62"/>
                <a:gd name="T3" fmla="*/ 0 h 53"/>
                <a:gd name="T4" fmla="*/ 0 w 62"/>
                <a:gd name="T5" fmla="*/ 0 h 53"/>
                <a:gd name="T6" fmla="*/ 0 w 62"/>
                <a:gd name="T7" fmla="*/ 0 h 53"/>
                <a:gd name="T8" fmla="*/ 0 w 62"/>
                <a:gd name="T9" fmla="*/ 0 h 53"/>
                <a:gd name="T10" fmla="*/ 0 w 62"/>
                <a:gd name="T11" fmla="*/ 0 h 53"/>
                <a:gd name="T12" fmla="*/ 0 w 62"/>
                <a:gd name="T13" fmla="*/ 0 h 53"/>
                <a:gd name="T14" fmla="*/ 0 w 62"/>
                <a:gd name="T15" fmla="*/ 0 h 53"/>
                <a:gd name="T16" fmla="*/ 0 w 62"/>
                <a:gd name="T17" fmla="*/ 0 h 53"/>
                <a:gd name="T18" fmla="*/ 0 w 62"/>
                <a:gd name="T19" fmla="*/ 0 h 53"/>
                <a:gd name="T20" fmla="*/ 0 w 62"/>
                <a:gd name="T21" fmla="*/ 0 h 53"/>
                <a:gd name="T22" fmla="*/ 0 w 62"/>
                <a:gd name="T23" fmla="*/ 0 h 53"/>
                <a:gd name="T24" fmla="*/ 0 w 62"/>
                <a:gd name="T25" fmla="*/ 0 h 53"/>
                <a:gd name="T26" fmla="*/ 0 w 62"/>
                <a:gd name="T27" fmla="*/ 0 h 53"/>
                <a:gd name="T28" fmla="*/ 0 w 62"/>
                <a:gd name="T29" fmla="*/ 0 h 53"/>
                <a:gd name="T30" fmla="*/ 0 w 62"/>
                <a:gd name="T31" fmla="*/ 0 h 53"/>
                <a:gd name="T32" fmla="*/ 0 w 62"/>
                <a:gd name="T33" fmla="*/ 0 h 53"/>
                <a:gd name="T34" fmla="*/ 0 w 62"/>
                <a:gd name="T35" fmla="*/ 0 h 53"/>
                <a:gd name="T36" fmla="*/ 0 w 62"/>
                <a:gd name="T37" fmla="*/ 0 h 53"/>
                <a:gd name="T38" fmla="*/ 0 w 62"/>
                <a:gd name="T39" fmla="*/ 0 h 53"/>
                <a:gd name="T40" fmla="*/ 0 w 62"/>
                <a:gd name="T41" fmla="*/ 0 h 53"/>
                <a:gd name="T42" fmla="*/ 0 w 62"/>
                <a:gd name="T43" fmla="*/ 0 h 53"/>
                <a:gd name="T44" fmla="*/ 0 w 62"/>
                <a:gd name="T45" fmla="*/ 0 h 53"/>
                <a:gd name="T46" fmla="*/ 0 w 62"/>
                <a:gd name="T47" fmla="*/ 0 h 53"/>
                <a:gd name="T48" fmla="*/ 0 w 62"/>
                <a:gd name="T49" fmla="*/ 0 h 53"/>
                <a:gd name="T50" fmla="*/ 0 w 62"/>
                <a:gd name="T51" fmla="*/ 0 h 53"/>
                <a:gd name="T52" fmla="*/ 0 w 62"/>
                <a:gd name="T53" fmla="*/ 0 h 53"/>
                <a:gd name="T54" fmla="*/ 0 w 62"/>
                <a:gd name="T55" fmla="*/ 0 h 53"/>
                <a:gd name="T56" fmla="*/ 0 w 62"/>
                <a:gd name="T57" fmla="*/ 0 h 53"/>
                <a:gd name="T58" fmla="*/ 0 w 62"/>
                <a:gd name="T59" fmla="*/ 0 h 53"/>
                <a:gd name="T60" fmla="*/ 0 w 62"/>
                <a:gd name="T61" fmla="*/ 0 h 53"/>
                <a:gd name="T62" fmla="*/ 0 w 62"/>
                <a:gd name="T63" fmla="*/ 0 h 53"/>
                <a:gd name="T64" fmla="*/ 0 w 62"/>
                <a:gd name="T65" fmla="*/ 0 h 53"/>
                <a:gd name="T66" fmla="*/ 0 w 62"/>
                <a:gd name="T67" fmla="*/ 0 h 53"/>
                <a:gd name="T68" fmla="*/ 0 w 62"/>
                <a:gd name="T69" fmla="*/ 0 h 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2"/>
                <a:gd name="T106" fmla="*/ 0 h 53"/>
                <a:gd name="T107" fmla="*/ 62 w 62"/>
                <a:gd name="T108" fmla="*/ 53 h 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2" h="53">
                  <a:moveTo>
                    <a:pt x="30" y="0"/>
                  </a:moveTo>
                  <a:lnTo>
                    <a:pt x="34" y="7"/>
                  </a:lnTo>
                  <a:lnTo>
                    <a:pt x="36" y="16"/>
                  </a:lnTo>
                  <a:lnTo>
                    <a:pt x="34" y="23"/>
                  </a:lnTo>
                  <a:lnTo>
                    <a:pt x="34" y="32"/>
                  </a:lnTo>
                  <a:lnTo>
                    <a:pt x="41" y="31"/>
                  </a:lnTo>
                  <a:lnTo>
                    <a:pt x="48" y="29"/>
                  </a:lnTo>
                  <a:lnTo>
                    <a:pt x="55" y="25"/>
                  </a:lnTo>
                  <a:lnTo>
                    <a:pt x="62" y="24"/>
                  </a:lnTo>
                  <a:lnTo>
                    <a:pt x="56" y="30"/>
                  </a:lnTo>
                  <a:lnTo>
                    <a:pt x="55" y="36"/>
                  </a:lnTo>
                  <a:lnTo>
                    <a:pt x="54" y="44"/>
                  </a:lnTo>
                  <a:lnTo>
                    <a:pt x="54" y="52"/>
                  </a:lnTo>
                  <a:lnTo>
                    <a:pt x="45" y="52"/>
                  </a:lnTo>
                  <a:lnTo>
                    <a:pt x="38" y="53"/>
                  </a:lnTo>
                  <a:lnTo>
                    <a:pt x="32" y="52"/>
                  </a:lnTo>
                  <a:lnTo>
                    <a:pt x="28" y="51"/>
                  </a:lnTo>
                  <a:lnTo>
                    <a:pt x="24" y="47"/>
                  </a:lnTo>
                  <a:lnTo>
                    <a:pt x="22" y="42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18" y="34"/>
                  </a:lnTo>
                  <a:lnTo>
                    <a:pt x="12" y="37"/>
                  </a:lnTo>
                  <a:lnTo>
                    <a:pt x="6" y="39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7" y="16"/>
                  </a:lnTo>
                  <a:lnTo>
                    <a:pt x="10" y="10"/>
                  </a:lnTo>
                  <a:lnTo>
                    <a:pt x="16" y="7"/>
                  </a:lnTo>
                  <a:lnTo>
                    <a:pt x="22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83" name="Freeform 433"/>
            <p:cNvSpPr>
              <a:spLocks/>
            </p:cNvSpPr>
            <p:nvPr/>
          </p:nvSpPr>
          <p:spPr bwMode="auto">
            <a:xfrm>
              <a:off x="6915" y="3752"/>
              <a:ext cx="10" cy="11"/>
            </a:xfrm>
            <a:custGeom>
              <a:avLst/>
              <a:gdLst>
                <a:gd name="T0" fmla="*/ 0 w 41"/>
                <a:gd name="T1" fmla="*/ 0 h 44"/>
                <a:gd name="T2" fmla="*/ 0 w 41"/>
                <a:gd name="T3" fmla="*/ 0 h 44"/>
                <a:gd name="T4" fmla="*/ 0 w 41"/>
                <a:gd name="T5" fmla="*/ 0 h 44"/>
                <a:gd name="T6" fmla="*/ 0 w 41"/>
                <a:gd name="T7" fmla="*/ 0 h 44"/>
                <a:gd name="T8" fmla="*/ 0 w 41"/>
                <a:gd name="T9" fmla="*/ 0 h 44"/>
                <a:gd name="T10" fmla="*/ 0 w 41"/>
                <a:gd name="T11" fmla="*/ 0 h 44"/>
                <a:gd name="T12" fmla="*/ 0 w 41"/>
                <a:gd name="T13" fmla="*/ 0 h 44"/>
                <a:gd name="T14" fmla="*/ 0 w 41"/>
                <a:gd name="T15" fmla="*/ 0 h 44"/>
                <a:gd name="T16" fmla="*/ 0 w 41"/>
                <a:gd name="T17" fmla="*/ 0 h 44"/>
                <a:gd name="T18" fmla="*/ 0 w 41"/>
                <a:gd name="T19" fmla="*/ 0 h 44"/>
                <a:gd name="T20" fmla="*/ 0 w 41"/>
                <a:gd name="T21" fmla="*/ 0 h 44"/>
                <a:gd name="T22" fmla="*/ 0 w 41"/>
                <a:gd name="T23" fmla="*/ 0 h 44"/>
                <a:gd name="T24" fmla="*/ 0 w 41"/>
                <a:gd name="T25" fmla="*/ 0 h 44"/>
                <a:gd name="T26" fmla="*/ 0 w 41"/>
                <a:gd name="T27" fmla="*/ 0 h 44"/>
                <a:gd name="T28" fmla="*/ 0 w 41"/>
                <a:gd name="T29" fmla="*/ 0 h 44"/>
                <a:gd name="T30" fmla="*/ 0 w 41"/>
                <a:gd name="T31" fmla="*/ 0 h 44"/>
                <a:gd name="T32" fmla="*/ 0 w 41"/>
                <a:gd name="T33" fmla="*/ 0 h 44"/>
                <a:gd name="T34" fmla="*/ 0 w 41"/>
                <a:gd name="T35" fmla="*/ 0 h 44"/>
                <a:gd name="T36" fmla="*/ 0 w 41"/>
                <a:gd name="T37" fmla="*/ 0 h 44"/>
                <a:gd name="T38" fmla="*/ 0 w 41"/>
                <a:gd name="T39" fmla="*/ 0 h 44"/>
                <a:gd name="T40" fmla="*/ 0 w 41"/>
                <a:gd name="T41" fmla="*/ 0 h 44"/>
                <a:gd name="T42" fmla="*/ 0 w 41"/>
                <a:gd name="T43" fmla="*/ 0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1"/>
                <a:gd name="T67" fmla="*/ 0 h 44"/>
                <a:gd name="T68" fmla="*/ 41 w 41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1" h="44">
                  <a:moveTo>
                    <a:pt x="16" y="0"/>
                  </a:moveTo>
                  <a:lnTo>
                    <a:pt x="22" y="0"/>
                  </a:lnTo>
                  <a:lnTo>
                    <a:pt x="29" y="1"/>
                  </a:lnTo>
                  <a:lnTo>
                    <a:pt x="34" y="2"/>
                  </a:lnTo>
                  <a:lnTo>
                    <a:pt x="38" y="3"/>
                  </a:lnTo>
                  <a:lnTo>
                    <a:pt x="41" y="6"/>
                  </a:lnTo>
                  <a:lnTo>
                    <a:pt x="41" y="11"/>
                  </a:lnTo>
                  <a:lnTo>
                    <a:pt x="38" y="15"/>
                  </a:lnTo>
                  <a:lnTo>
                    <a:pt x="32" y="21"/>
                  </a:lnTo>
                  <a:lnTo>
                    <a:pt x="25" y="27"/>
                  </a:lnTo>
                  <a:lnTo>
                    <a:pt x="17" y="33"/>
                  </a:lnTo>
                  <a:lnTo>
                    <a:pt x="8" y="38"/>
                  </a:lnTo>
                  <a:lnTo>
                    <a:pt x="2" y="44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7" y="8"/>
                  </a:lnTo>
                  <a:lnTo>
                    <a:pt x="11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84" name="Freeform 434"/>
            <p:cNvSpPr>
              <a:spLocks/>
            </p:cNvSpPr>
            <p:nvPr/>
          </p:nvSpPr>
          <p:spPr bwMode="auto">
            <a:xfrm>
              <a:off x="6964" y="3759"/>
              <a:ext cx="14" cy="11"/>
            </a:xfrm>
            <a:custGeom>
              <a:avLst/>
              <a:gdLst>
                <a:gd name="T0" fmla="*/ 0 w 54"/>
                <a:gd name="T1" fmla="*/ 0 h 44"/>
                <a:gd name="T2" fmla="*/ 0 w 54"/>
                <a:gd name="T3" fmla="*/ 0 h 44"/>
                <a:gd name="T4" fmla="*/ 0 w 54"/>
                <a:gd name="T5" fmla="*/ 0 h 44"/>
                <a:gd name="T6" fmla="*/ 0 w 54"/>
                <a:gd name="T7" fmla="*/ 0 h 44"/>
                <a:gd name="T8" fmla="*/ 0 w 54"/>
                <a:gd name="T9" fmla="*/ 0 h 44"/>
                <a:gd name="T10" fmla="*/ 0 w 54"/>
                <a:gd name="T11" fmla="*/ 0 h 44"/>
                <a:gd name="T12" fmla="*/ 0 w 54"/>
                <a:gd name="T13" fmla="*/ 0 h 44"/>
                <a:gd name="T14" fmla="*/ 0 w 54"/>
                <a:gd name="T15" fmla="*/ 0 h 44"/>
                <a:gd name="T16" fmla="*/ 0 w 54"/>
                <a:gd name="T17" fmla="*/ 0 h 44"/>
                <a:gd name="T18" fmla="*/ 0 w 54"/>
                <a:gd name="T19" fmla="*/ 0 h 44"/>
                <a:gd name="T20" fmla="*/ 0 w 54"/>
                <a:gd name="T21" fmla="*/ 0 h 44"/>
                <a:gd name="T22" fmla="*/ 0 w 54"/>
                <a:gd name="T23" fmla="*/ 0 h 44"/>
                <a:gd name="T24" fmla="*/ 0 w 54"/>
                <a:gd name="T25" fmla="*/ 0 h 44"/>
                <a:gd name="T26" fmla="*/ 0 w 54"/>
                <a:gd name="T27" fmla="*/ 0 h 44"/>
                <a:gd name="T28" fmla="*/ 0 w 54"/>
                <a:gd name="T29" fmla="*/ 0 h 44"/>
                <a:gd name="T30" fmla="*/ 0 w 54"/>
                <a:gd name="T31" fmla="*/ 0 h 44"/>
                <a:gd name="T32" fmla="*/ 0 w 54"/>
                <a:gd name="T33" fmla="*/ 0 h 44"/>
                <a:gd name="T34" fmla="*/ 0 w 54"/>
                <a:gd name="T35" fmla="*/ 0 h 44"/>
                <a:gd name="T36" fmla="*/ 0 w 54"/>
                <a:gd name="T37" fmla="*/ 0 h 44"/>
                <a:gd name="T38" fmla="*/ 0 w 54"/>
                <a:gd name="T39" fmla="*/ 0 h 44"/>
                <a:gd name="T40" fmla="*/ 0 w 54"/>
                <a:gd name="T41" fmla="*/ 0 h 44"/>
                <a:gd name="T42" fmla="*/ 0 w 54"/>
                <a:gd name="T43" fmla="*/ 0 h 44"/>
                <a:gd name="T44" fmla="*/ 0 w 54"/>
                <a:gd name="T45" fmla="*/ 0 h 44"/>
                <a:gd name="T46" fmla="*/ 0 w 54"/>
                <a:gd name="T47" fmla="*/ 0 h 44"/>
                <a:gd name="T48" fmla="*/ 0 w 54"/>
                <a:gd name="T49" fmla="*/ 0 h 44"/>
                <a:gd name="T50" fmla="*/ 0 w 54"/>
                <a:gd name="T51" fmla="*/ 0 h 44"/>
                <a:gd name="T52" fmla="*/ 0 w 54"/>
                <a:gd name="T53" fmla="*/ 0 h 44"/>
                <a:gd name="T54" fmla="*/ 0 w 54"/>
                <a:gd name="T55" fmla="*/ 0 h 4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4"/>
                <a:gd name="T85" fmla="*/ 0 h 44"/>
                <a:gd name="T86" fmla="*/ 54 w 54"/>
                <a:gd name="T87" fmla="*/ 44 h 4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4" h="44">
                  <a:moveTo>
                    <a:pt x="41" y="1"/>
                  </a:moveTo>
                  <a:lnTo>
                    <a:pt x="45" y="0"/>
                  </a:lnTo>
                  <a:lnTo>
                    <a:pt x="47" y="3"/>
                  </a:lnTo>
                  <a:lnTo>
                    <a:pt x="46" y="6"/>
                  </a:lnTo>
                  <a:lnTo>
                    <a:pt x="47" y="10"/>
                  </a:lnTo>
                  <a:lnTo>
                    <a:pt x="50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5"/>
                  </a:lnTo>
                  <a:lnTo>
                    <a:pt x="54" y="14"/>
                  </a:lnTo>
                  <a:lnTo>
                    <a:pt x="54" y="20"/>
                  </a:lnTo>
                  <a:lnTo>
                    <a:pt x="51" y="27"/>
                  </a:lnTo>
                  <a:lnTo>
                    <a:pt x="47" y="30"/>
                  </a:lnTo>
                  <a:lnTo>
                    <a:pt x="38" y="33"/>
                  </a:lnTo>
                  <a:lnTo>
                    <a:pt x="28" y="36"/>
                  </a:lnTo>
                  <a:lnTo>
                    <a:pt x="17" y="39"/>
                  </a:lnTo>
                  <a:lnTo>
                    <a:pt x="7" y="44"/>
                  </a:lnTo>
                  <a:lnTo>
                    <a:pt x="4" y="38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5" y="19"/>
                  </a:lnTo>
                  <a:lnTo>
                    <a:pt x="11" y="16"/>
                  </a:lnTo>
                  <a:lnTo>
                    <a:pt x="18" y="10"/>
                  </a:lnTo>
                  <a:lnTo>
                    <a:pt x="28" y="7"/>
                  </a:lnTo>
                  <a:lnTo>
                    <a:pt x="34" y="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85" name="Freeform 435"/>
            <p:cNvSpPr>
              <a:spLocks/>
            </p:cNvSpPr>
            <p:nvPr/>
          </p:nvSpPr>
          <p:spPr bwMode="auto">
            <a:xfrm>
              <a:off x="6629" y="3765"/>
              <a:ext cx="38" cy="48"/>
            </a:xfrm>
            <a:custGeom>
              <a:avLst/>
              <a:gdLst>
                <a:gd name="T0" fmla="*/ 0 w 150"/>
                <a:gd name="T1" fmla="*/ 0 h 190"/>
                <a:gd name="T2" fmla="*/ 0 w 150"/>
                <a:gd name="T3" fmla="*/ 0 h 190"/>
                <a:gd name="T4" fmla="*/ 0 w 150"/>
                <a:gd name="T5" fmla="*/ 0 h 190"/>
                <a:gd name="T6" fmla="*/ 0 w 150"/>
                <a:gd name="T7" fmla="*/ 0 h 190"/>
                <a:gd name="T8" fmla="*/ 0 w 150"/>
                <a:gd name="T9" fmla="*/ 0 h 190"/>
                <a:gd name="T10" fmla="*/ 0 w 150"/>
                <a:gd name="T11" fmla="*/ 0 h 190"/>
                <a:gd name="T12" fmla="*/ 0 w 150"/>
                <a:gd name="T13" fmla="*/ 0 h 190"/>
                <a:gd name="T14" fmla="*/ 0 w 150"/>
                <a:gd name="T15" fmla="*/ 0 h 190"/>
                <a:gd name="T16" fmla="*/ 0 w 150"/>
                <a:gd name="T17" fmla="*/ 0 h 190"/>
                <a:gd name="T18" fmla="*/ 0 w 150"/>
                <a:gd name="T19" fmla="*/ 0 h 190"/>
                <a:gd name="T20" fmla="*/ 0 w 150"/>
                <a:gd name="T21" fmla="*/ 0 h 190"/>
                <a:gd name="T22" fmla="*/ 0 w 150"/>
                <a:gd name="T23" fmla="*/ 0 h 190"/>
                <a:gd name="T24" fmla="*/ 0 w 150"/>
                <a:gd name="T25" fmla="*/ 0 h 190"/>
                <a:gd name="T26" fmla="*/ 0 w 150"/>
                <a:gd name="T27" fmla="*/ 0 h 190"/>
                <a:gd name="T28" fmla="*/ 0 w 150"/>
                <a:gd name="T29" fmla="*/ 0 h 190"/>
                <a:gd name="T30" fmla="*/ 0 w 150"/>
                <a:gd name="T31" fmla="*/ 0 h 190"/>
                <a:gd name="T32" fmla="*/ 0 w 150"/>
                <a:gd name="T33" fmla="*/ 0 h 190"/>
                <a:gd name="T34" fmla="*/ 0 w 150"/>
                <a:gd name="T35" fmla="*/ 0 h 190"/>
                <a:gd name="T36" fmla="*/ 0 w 150"/>
                <a:gd name="T37" fmla="*/ 0 h 190"/>
                <a:gd name="T38" fmla="*/ 0 w 150"/>
                <a:gd name="T39" fmla="*/ 0 h 190"/>
                <a:gd name="T40" fmla="*/ 0 w 150"/>
                <a:gd name="T41" fmla="*/ 0 h 190"/>
                <a:gd name="T42" fmla="*/ 0 w 150"/>
                <a:gd name="T43" fmla="*/ 0 h 190"/>
                <a:gd name="T44" fmla="*/ 0 w 150"/>
                <a:gd name="T45" fmla="*/ 0 h 190"/>
                <a:gd name="T46" fmla="*/ 0 w 150"/>
                <a:gd name="T47" fmla="*/ 0 h 190"/>
                <a:gd name="T48" fmla="*/ 0 w 150"/>
                <a:gd name="T49" fmla="*/ 0 h 190"/>
                <a:gd name="T50" fmla="*/ 0 w 150"/>
                <a:gd name="T51" fmla="*/ 0 h 190"/>
                <a:gd name="T52" fmla="*/ 0 w 150"/>
                <a:gd name="T53" fmla="*/ 0 h 190"/>
                <a:gd name="T54" fmla="*/ 0 w 150"/>
                <a:gd name="T55" fmla="*/ 0 h 190"/>
                <a:gd name="T56" fmla="*/ 0 w 150"/>
                <a:gd name="T57" fmla="*/ 0 h 190"/>
                <a:gd name="T58" fmla="*/ 0 w 150"/>
                <a:gd name="T59" fmla="*/ 0 h 190"/>
                <a:gd name="T60" fmla="*/ 0 w 150"/>
                <a:gd name="T61" fmla="*/ 0 h 190"/>
                <a:gd name="T62" fmla="*/ 0 w 150"/>
                <a:gd name="T63" fmla="*/ 0 h 190"/>
                <a:gd name="T64" fmla="*/ 0 w 150"/>
                <a:gd name="T65" fmla="*/ 0 h 190"/>
                <a:gd name="T66" fmla="*/ 0 w 150"/>
                <a:gd name="T67" fmla="*/ 0 h 190"/>
                <a:gd name="T68" fmla="*/ 0 w 150"/>
                <a:gd name="T69" fmla="*/ 0 h 190"/>
                <a:gd name="T70" fmla="*/ 0 w 150"/>
                <a:gd name="T71" fmla="*/ 0 h 190"/>
                <a:gd name="T72" fmla="*/ 0 w 150"/>
                <a:gd name="T73" fmla="*/ 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90"/>
                <a:gd name="T113" fmla="*/ 150 w 150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90">
                  <a:moveTo>
                    <a:pt x="103" y="0"/>
                  </a:moveTo>
                  <a:lnTo>
                    <a:pt x="150" y="3"/>
                  </a:lnTo>
                  <a:lnTo>
                    <a:pt x="150" y="5"/>
                  </a:lnTo>
                  <a:lnTo>
                    <a:pt x="137" y="13"/>
                  </a:lnTo>
                  <a:lnTo>
                    <a:pt x="126" y="22"/>
                  </a:lnTo>
                  <a:lnTo>
                    <a:pt x="114" y="31"/>
                  </a:lnTo>
                  <a:lnTo>
                    <a:pt x="104" y="42"/>
                  </a:lnTo>
                  <a:lnTo>
                    <a:pt x="94" y="50"/>
                  </a:lnTo>
                  <a:lnTo>
                    <a:pt x="83" y="61"/>
                  </a:lnTo>
                  <a:lnTo>
                    <a:pt x="73" y="73"/>
                  </a:lnTo>
                  <a:lnTo>
                    <a:pt x="66" y="85"/>
                  </a:lnTo>
                  <a:lnTo>
                    <a:pt x="58" y="96"/>
                  </a:lnTo>
                  <a:lnTo>
                    <a:pt x="49" y="108"/>
                  </a:lnTo>
                  <a:lnTo>
                    <a:pt x="43" y="118"/>
                  </a:lnTo>
                  <a:lnTo>
                    <a:pt x="36" y="130"/>
                  </a:lnTo>
                  <a:lnTo>
                    <a:pt x="30" y="142"/>
                  </a:lnTo>
                  <a:lnTo>
                    <a:pt x="24" y="155"/>
                  </a:lnTo>
                  <a:lnTo>
                    <a:pt x="19" y="168"/>
                  </a:lnTo>
                  <a:lnTo>
                    <a:pt x="15" y="181"/>
                  </a:lnTo>
                  <a:lnTo>
                    <a:pt x="0" y="190"/>
                  </a:lnTo>
                  <a:lnTo>
                    <a:pt x="0" y="175"/>
                  </a:lnTo>
                  <a:lnTo>
                    <a:pt x="1" y="162"/>
                  </a:lnTo>
                  <a:lnTo>
                    <a:pt x="3" y="149"/>
                  </a:lnTo>
                  <a:lnTo>
                    <a:pt x="8" y="136"/>
                  </a:lnTo>
                  <a:lnTo>
                    <a:pt x="12" y="122"/>
                  </a:lnTo>
                  <a:lnTo>
                    <a:pt x="17" y="109"/>
                  </a:lnTo>
                  <a:lnTo>
                    <a:pt x="23" y="97"/>
                  </a:lnTo>
                  <a:lnTo>
                    <a:pt x="30" y="86"/>
                  </a:lnTo>
                  <a:lnTo>
                    <a:pt x="36" y="73"/>
                  </a:lnTo>
                  <a:lnTo>
                    <a:pt x="44" y="61"/>
                  </a:lnTo>
                  <a:lnTo>
                    <a:pt x="53" y="49"/>
                  </a:lnTo>
                  <a:lnTo>
                    <a:pt x="62" y="40"/>
                  </a:lnTo>
                  <a:lnTo>
                    <a:pt x="71" y="28"/>
                  </a:lnTo>
                  <a:lnTo>
                    <a:pt x="82" y="18"/>
                  </a:lnTo>
                  <a:lnTo>
                    <a:pt x="92" y="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86" name="Freeform 436"/>
            <p:cNvSpPr>
              <a:spLocks/>
            </p:cNvSpPr>
            <p:nvPr/>
          </p:nvSpPr>
          <p:spPr bwMode="auto">
            <a:xfrm>
              <a:off x="6709" y="3769"/>
              <a:ext cx="32" cy="46"/>
            </a:xfrm>
            <a:custGeom>
              <a:avLst/>
              <a:gdLst>
                <a:gd name="T0" fmla="*/ 0 w 130"/>
                <a:gd name="T1" fmla="*/ 0 h 185"/>
                <a:gd name="T2" fmla="*/ 0 w 130"/>
                <a:gd name="T3" fmla="*/ 0 h 185"/>
                <a:gd name="T4" fmla="*/ 0 w 130"/>
                <a:gd name="T5" fmla="*/ 0 h 185"/>
                <a:gd name="T6" fmla="*/ 0 w 130"/>
                <a:gd name="T7" fmla="*/ 0 h 185"/>
                <a:gd name="T8" fmla="*/ 0 w 130"/>
                <a:gd name="T9" fmla="*/ 0 h 185"/>
                <a:gd name="T10" fmla="*/ 0 w 130"/>
                <a:gd name="T11" fmla="*/ 0 h 185"/>
                <a:gd name="T12" fmla="*/ 0 w 130"/>
                <a:gd name="T13" fmla="*/ 0 h 185"/>
                <a:gd name="T14" fmla="*/ 0 w 130"/>
                <a:gd name="T15" fmla="*/ 0 h 185"/>
                <a:gd name="T16" fmla="*/ 0 w 130"/>
                <a:gd name="T17" fmla="*/ 0 h 185"/>
                <a:gd name="T18" fmla="*/ 0 w 130"/>
                <a:gd name="T19" fmla="*/ 0 h 185"/>
                <a:gd name="T20" fmla="*/ 0 w 130"/>
                <a:gd name="T21" fmla="*/ 0 h 185"/>
                <a:gd name="T22" fmla="*/ 0 w 130"/>
                <a:gd name="T23" fmla="*/ 0 h 185"/>
                <a:gd name="T24" fmla="*/ 0 w 130"/>
                <a:gd name="T25" fmla="*/ 0 h 185"/>
                <a:gd name="T26" fmla="*/ 0 w 130"/>
                <a:gd name="T27" fmla="*/ 0 h 185"/>
                <a:gd name="T28" fmla="*/ 0 w 130"/>
                <a:gd name="T29" fmla="*/ 0 h 185"/>
                <a:gd name="T30" fmla="*/ 0 w 130"/>
                <a:gd name="T31" fmla="*/ 0 h 185"/>
                <a:gd name="T32" fmla="*/ 0 w 130"/>
                <a:gd name="T33" fmla="*/ 0 h 185"/>
                <a:gd name="T34" fmla="*/ 0 w 130"/>
                <a:gd name="T35" fmla="*/ 0 h 185"/>
                <a:gd name="T36" fmla="*/ 0 w 130"/>
                <a:gd name="T37" fmla="*/ 0 h 185"/>
                <a:gd name="T38" fmla="*/ 0 w 130"/>
                <a:gd name="T39" fmla="*/ 0 h 185"/>
                <a:gd name="T40" fmla="*/ 0 w 130"/>
                <a:gd name="T41" fmla="*/ 0 h 185"/>
                <a:gd name="T42" fmla="*/ 0 w 130"/>
                <a:gd name="T43" fmla="*/ 0 h 185"/>
                <a:gd name="T44" fmla="*/ 0 w 130"/>
                <a:gd name="T45" fmla="*/ 0 h 185"/>
                <a:gd name="T46" fmla="*/ 0 w 130"/>
                <a:gd name="T47" fmla="*/ 0 h 185"/>
                <a:gd name="T48" fmla="*/ 0 w 130"/>
                <a:gd name="T49" fmla="*/ 0 h 185"/>
                <a:gd name="T50" fmla="*/ 0 w 130"/>
                <a:gd name="T51" fmla="*/ 0 h 185"/>
                <a:gd name="T52" fmla="*/ 0 w 130"/>
                <a:gd name="T53" fmla="*/ 0 h 185"/>
                <a:gd name="T54" fmla="*/ 0 w 130"/>
                <a:gd name="T55" fmla="*/ 0 h 185"/>
                <a:gd name="T56" fmla="*/ 0 w 130"/>
                <a:gd name="T57" fmla="*/ 0 h 185"/>
                <a:gd name="T58" fmla="*/ 0 w 130"/>
                <a:gd name="T59" fmla="*/ 0 h 185"/>
                <a:gd name="T60" fmla="*/ 0 w 130"/>
                <a:gd name="T61" fmla="*/ 0 h 185"/>
                <a:gd name="T62" fmla="*/ 0 w 130"/>
                <a:gd name="T63" fmla="*/ 0 h 185"/>
                <a:gd name="T64" fmla="*/ 0 w 130"/>
                <a:gd name="T65" fmla="*/ 0 h 185"/>
                <a:gd name="T66" fmla="*/ 0 w 130"/>
                <a:gd name="T67" fmla="*/ 0 h 185"/>
                <a:gd name="T68" fmla="*/ 0 w 130"/>
                <a:gd name="T69" fmla="*/ 0 h 185"/>
                <a:gd name="T70" fmla="*/ 0 w 130"/>
                <a:gd name="T71" fmla="*/ 0 h 185"/>
                <a:gd name="T72" fmla="*/ 0 w 130"/>
                <a:gd name="T73" fmla="*/ 0 h 185"/>
                <a:gd name="T74" fmla="*/ 0 w 130"/>
                <a:gd name="T75" fmla="*/ 0 h 185"/>
                <a:gd name="T76" fmla="*/ 0 w 130"/>
                <a:gd name="T77" fmla="*/ 0 h 185"/>
                <a:gd name="T78" fmla="*/ 0 w 130"/>
                <a:gd name="T79" fmla="*/ 0 h 185"/>
                <a:gd name="T80" fmla="*/ 0 w 130"/>
                <a:gd name="T81" fmla="*/ 0 h 185"/>
                <a:gd name="T82" fmla="*/ 0 w 130"/>
                <a:gd name="T83" fmla="*/ 0 h 185"/>
                <a:gd name="T84" fmla="*/ 0 w 130"/>
                <a:gd name="T85" fmla="*/ 0 h 185"/>
                <a:gd name="T86" fmla="*/ 0 w 130"/>
                <a:gd name="T87" fmla="*/ 0 h 1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0"/>
                <a:gd name="T133" fmla="*/ 0 h 185"/>
                <a:gd name="T134" fmla="*/ 130 w 130"/>
                <a:gd name="T135" fmla="*/ 185 h 1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0" h="185">
                  <a:moveTo>
                    <a:pt x="97" y="0"/>
                  </a:moveTo>
                  <a:lnTo>
                    <a:pt x="103" y="1"/>
                  </a:lnTo>
                  <a:lnTo>
                    <a:pt x="109" y="3"/>
                  </a:lnTo>
                  <a:lnTo>
                    <a:pt x="114" y="6"/>
                  </a:lnTo>
                  <a:lnTo>
                    <a:pt x="120" y="9"/>
                  </a:lnTo>
                  <a:lnTo>
                    <a:pt x="126" y="17"/>
                  </a:lnTo>
                  <a:lnTo>
                    <a:pt x="130" y="27"/>
                  </a:lnTo>
                  <a:lnTo>
                    <a:pt x="130" y="33"/>
                  </a:lnTo>
                  <a:lnTo>
                    <a:pt x="130" y="41"/>
                  </a:lnTo>
                  <a:lnTo>
                    <a:pt x="129" y="48"/>
                  </a:lnTo>
                  <a:lnTo>
                    <a:pt x="128" y="56"/>
                  </a:lnTo>
                  <a:lnTo>
                    <a:pt x="125" y="61"/>
                  </a:lnTo>
                  <a:lnTo>
                    <a:pt x="123" y="69"/>
                  </a:lnTo>
                  <a:lnTo>
                    <a:pt x="120" y="75"/>
                  </a:lnTo>
                  <a:lnTo>
                    <a:pt x="118" y="82"/>
                  </a:lnTo>
                  <a:lnTo>
                    <a:pt x="114" y="88"/>
                  </a:lnTo>
                  <a:lnTo>
                    <a:pt x="112" y="96"/>
                  </a:lnTo>
                  <a:lnTo>
                    <a:pt x="109" y="102"/>
                  </a:lnTo>
                  <a:lnTo>
                    <a:pt x="107" y="110"/>
                  </a:lnTo>
                  <a:lnTo>
                    <a:pt x="103" y="115"/>
                  </a:lnTo>
                  <a:lnTo>
                    <a:pt x="100" y="123"/>
                  </a:lnTo>
                  <a:lnTo>
                    <a:pt x="99" y="128"/>
                  </a:lnTo>
                  <a:lnTo>
                    <a:pt x="96" y="135"/>
                  </a:lnTo>
                  <a:lnTo>
                    <a:pt x="94" y="141"/>
                  </a:lnTo>
                  <a:lnTo>
                    <a:pt x="93" y="147"/>
                  </a:lnTo>
                  <a:lnTo>
                    <a:pt x="93" y="153"/>
                  </a:lnTo>
                  <a:lnTo>
                    <a:pt x="93" y="159"/>
                  </a:lnTo>
                  <a:lnTo>
                    <a:pt x="84" y="162"/>
                  </a:lnTo>
                  <a:lnTo>
                    <a:pt x="76" y="165"/>
                  </a:lnTo>
                  <a:lnTo>
                    <a:pt x="70" y="167"/>
                  </a:lnTo>
                  <a:lnTo>
                    <a:pt x="64" y="172"/>
                  </a:lnTo>
                  <a:lnTo>
                    <a:pt x="55" y="175"/>
                  </a:lnTo>
                  <a:lnTo>
                    <a:pt x="49" y="178"/>
                  </a:lnTo>
                  <a:lnTo>
                    <a:pt x="41" y="181"/>
                  </a:lnTo>
                  <a:lnTo>
                    <a:pt x="35" y="185"/>
                  </a:lnTo>
                  <a:lnTo>
                    <a:pt x="38" y="178"/>
                  </a:lnTo>
                  <a:lnTo>
                    <a:pt x="43" y="175"/>
                  </a:lnTo>
                  <a:lnTo>
                    <a:pt x="47" y="169"/>
                  </a:lnTo>
                  <a:lnTo>
                    <a:pt x="48" y="163"/>
                  </a:lnTo>
                  <a:lnTo>
                    <a:pt x="37" y="166"/>
                  </a:lnTo>
                  <a:lnTo>
                    <a:pt x="29" y="172"/>
                  </a:lnTo>
                  <a:lnTo>
                    <a:pt x="18" y="177"/>
                  </a:lnTo>
                  <a:lnTo>
                    <a:pt x="8" y="178"/>
                  </a:lnTo>
                  <a:lnTo>
                    <a:pt x="16" y="168"/>
                  </a:lnTo>
                  <a:lnTo>
                    <a:pt x="25" y="162"/>
                  </a:lnTo>
                  <a:lnTo>
                    <a:pt x="36" y="155"/>
                  </a:lnTo>
                  <a:lnTo>
                    <a:pt x="48" y="149"/>
                  </a:lnTo>
                  <a:lnTo>
                    <a:pt x="58" y="141"/>
                  </a:lnTo>
                  <a:lnTo>
                    <a:pt x="67" y="134"/>
                  </a:lnTo>
                  <a:lnTo>
                    <a:pt x="71" y="129"/>
                  </a:lnTo>
                  <a:lnTo>
                    <a:pt x="75" y="124"/>
                  </a:lnTo>
                  <a:lnTo>
                    <a:pt x="77" y="120"/>
                  </a:lnTo>
                  <a:lnTo>
                    <a:pt x="81" y="114"/>
                  </a:lnTo>
                  <a:lnTo>
                    <a:pt x="73" y="118"/>
                  </a:lnTo>
                  <a:lnTo>
                    <a:pt x="66" y="121"/>
                  </a:lnTo>
                  <a:lnTo>
                    <a:pt x="59" y="124"/>
                  </a:lnTo>
                  <a:lnTo>
                    <a:pt x="52" y="129"/>
                  </a:lnTo>
                  <a:lnTo>
                    <a:pt x="43" y="133"/>
                  </a:lnTo>
                  <a:lnTo>
                    <a:pt x="36" y="137"/>
                  </a:lnTo>
                  <a:lnTo>
                    <a:pt x="29" y="140"/>
                  </a:lnTo>
                  <a:lnTo>
                    <a:pt x="22" y="146"/>
                  </a:lnTo>
                  <a:lnTo>
                    <a:pt x="17" y="146"/>
                  </a:lnTo>
                  <a:lnTo>
                    <a:pt x="11" y="147"/>
                  </a:lnTo>
                  <a:lnTo>
                    <a:pt x="5" y="147"/>
                  </a:lnTo>
                  <a:lnTo>
                    <a:pt x="0" y="147"/>
                  </a:lnTo>
                  <a:lnTo>
                    <a:pt x="5" y="140"/>
                  </a:lnTo>
                  <a:lnTo>
                    <a:pt x="10" y="135"/>
                  </a:lnTo>
                  <a:lnTo>
                    <a:pt x="14" y="132"/>
                  </a:lnTo>
                  <a:lnTo>
                    <a:pt x="19" y="128"/>
                  </a:lnTo>
                  <a:lnTo>
                    <a:pt x="29" y="122"/>
                  </a:lnTo>
                  <a:lnTo>
                    <a:pt x="38" y="115"/>
                  </a:lnTo>
                  <a:lnTo>
                    <a:pt x="47" y="110"/>
                  </a:lnTo>
                  <a:lnTo>
                    <a:pt x="56" y="105"/>
                  </a:lnTo>
                  <a:lnTo>
                    <a:pt x="65" y="99"/>
                  </a:lnTo>
                  <a:lnTo>
                    <a:pt x="75" y="93"/>
                  </a:lnTo>
                  <a:lnTo>
                    <a:pt x="85" y="86"/>
                  </a:lnTo>
                  <a:lnTo>
                    <a:pt x="95" y="80"/>
                  </a:lnTo>
                  <a:lnTo>
                    <a:pt x="87" y="81"/>
                  </a:lnTo>
                  <a:lnTo>
                    <a:pt x="78" y="83"/>
                  </a:lnTo>
                  <a:lnTo>
                    <a:pt x="71" y="86"/>
                  </a:lnTo>
                  <a:lnTo>
                    <a:pt x="64" y="91"/>
                  </a:lnTo>
                  <a:lnTo>
                    <a:pt x="55" y="94"/>
                  </a:lnTo>
                  <a:lnTo>
                    <a:pt x="48" y="98"/>
                  </a:lnTo>
                  <a:lnTo>
                    <a:pt x="41" y="101"/>
                  </a:lnTo>
                  <a:lnTo>
                    <a:pt x="32" y="105"/>
                  </a:lnTo>
                  <a:lnTo>
                    <a:pt x="23" y="106"/>
                  </a:lnTo>
                  <a:lnTo>
                    <a:pt x="13" y="105"/>
                  </a:lnTo>
                  <a:lnTo>
                    <a:pt x="18" y="99"/>
                  </a:lnTo>
                  <a:lnTo>
                    <a:pt x="25" y="94"/>
                  </a:lnTo>
                  <a:lnTo>
                    <a:pt x="32" y="89"/>
                  </a:lnTo>
                  <a:lnTo>
                    <a:pt x="41" y="85"/>
                  </a:lnTo>
                  <a:lnTo>
                    <a:pt x="53" y="79"/>
                  </a:lnTo>
                  <a:lnTo>
                    <a:pt x="64" y="71"/>
                  </a:lnTo>
                  <a:lnTo>
                    <a:pt x="73" y="65"/>
                  </a:lnTo>
                  <a:lnTo>
                    <a:pt x="83" y="58"/>
                  </a:lnTo>
                  <a:lnTo>
                    <a:pt x="75" y="58"/>
                  </a:lnTo>
                  <a:lnTo>
                    <a:pt x="67" y="59"/>
                  </a:lnTo>
                  <a:lnTo>
                    <a:pt x="61" y="59"/>
                  </a:lnTo>
                  <a:lnTo>
                    <a:pt x="58" y="60"/>
                  </a:lnTo>
                  <a:lnTo>
                    <a:pt x="50" y="60"/>
                  </a:lnTo>
                  <a:lnTo>
                    <a:pt x="46" y="60"/>
                  </a:lnTo>
                  <a:lnTo>
                    <a:pt x="41" y="58"/>
                  </a:lnTo>
                  <a:lnTo>
                    <a:pt x="41" y="56"/>
                  </a:lnTo>
                  <a:lnTo>
                    <a:pt x="44" y="53"/>
                  </a:lnTo>
                  <a:lnTo>
                    <a:pt x="53" y="51"/>
                  </a:lnTo>
                  <a:lnTo>
                    <a:pt x="56" y="47"/>
                  </a:lnTo>
                  <a:lnTo>
                    <a:pt x="64" y="44"/>
                  </a:lnTo>
                  <a:lnTo>
                    <a:pt x="70" y="41"/>
                  </a:lnTo>
                  <a:lnTo>
                    <a:pt x="76" y="39"/>
                  </a:lnTo>
                  <a:lnTo>
                    <a:pt x="82" y="35"/>
                  </a:lnTo>
                  <a:lnTo>
                    <a:pt x="88" y="32"/>
                  </a:lnTo>
                  <a:lnTo>
                    <a:pt x="95" y="30"/>
                  </a:lnTo>
                  <a:lnTo>
                    <a:pt x="101" y="29"/>
                  </a:lnTo>
                  <a:lnTo>
                    <a:pt x="103" y="29"/>
                  </a:lnTo>
                  <a:lnTo>
                    <a:pt x="102" y="25"/>
                  </a:lnTo>
                  <a:lnTo>
                    <a:pt x="101" y="20"/>
                  </a:lnTo>
                  <a:lnTo>
                    <a:pt x="94" y="22"/>
                  </a:lnTo>
                  <a:lnTo>
                    <a:pt x="87" y="25"/>
                  </a:lnTo>
                  <a:lnTo>
                    <a:pt x="81" y="27"/>
                  </a:lnTo>
                  <a:lnTo>
                    <a:pt x="75" y="29"/>
                  </a:lnTo>
                  <a:lnTo>
                    <a:pt x="67" y="29"/>
                  </a:lnTo>
                  <a:lnTo>
                    <a:pt x="61" y="31"/>
                  </a:lnTo>
                  <a:lnTo>
                    <a:pt x="54" y="32"/>
                  </a:lnTo>
                  <a:lnTo>
                    <a:pt x="48" y="34"/>
                  </a:lnTo>
                  <a:lnTo>
                    <a:pt x="49" y="29"/>
                  </a:lnTo>
                  <a:lnTo>
                    <a:pt x="53" y="25"/>
                  </a:lnTo>
                  <a:lnTo>
                    <a:pt x="55" y="21"/>
                  </a:lnTo>
                  <a:lnTo>
                    <a:pt x="59" y="18"/>
                  </a:lnTo>
                  <a:lnTo>
                    <a:pt x="69" y="12"/>
                  </a:lnTo>
                  <a:lnTo>
                    <a:pt x="79" y="8"/>
                  </a:lnTo>
                  <a:lnTo>
                    <a:pt x="88" y="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87" name="Freeform 437"/>
            <p:cNvSpPr>
              <a:spLocks/>
            </p:cNvSpPr>
            <p:nvPr/>
          </p:nvSpPr>
          <p:spPr bwMode="auto">
            <a:xfrm>
              <a:off x="6750" y="3768"/>
              <a:ext cx="61" cy="57"/>
            </a:xfrm>
            <a:custGeom>
              <a:avLst/>
              <a:gdLst>
                <a:gd name="T0" fmla="*/ 0 w 244"/>
                <a:gd name="T1" fmla="*/ 0 h 228"/>
                <a:gd name="T2" fmla="*/ 0 w 244"/>
                <a:gd name="T3" fmla="*/ 0 h 228"/>
                <a:gd name="T4" fmla="*/ 0 w 244"/>
                <a:gd name="T5" fmla="*/ 0 h 228"/>
                <a:gd name="T6" fmla="*/ 0 w 244"/>
                <a:gd name="T7" fmla="*/ 0 h 228"/>
                <a:gd name="T8" fmla="*/ 0 w 244"/>
                <a:gd name="T9" fmla="*/ 0 h 228"/>
                <a:gd name="T10" fmla="*/ 0 w 244"/>
                <a:gd name="T11" fmla="*/ 0 h 228"/>
                <a:gd name="T12" fmla="*/ 0 w 244"/>
                <a:gd name="T13" fmla="*/ 0 h 228"/>
                <a:gd name="T14" fmla="*/ 0 w 244"/>
                <a:gd name="T15" fmla="*/ 0 h 228"/>
                <a:gd name="T16" fmla="*/ 0 w 244"/>
                <a:gd name="T17" fmla="*/ 0 h 228"/>
                <a:gd name="T18" fmla="*/ 0 w 244"/>
                <a:gd name="T19" fmla="*/ 0 h 228"/>
                <a:gd name="T20" fmla="*/ 0 w 244"/>
                <a:gd name="T21" fmla="*/ 0 h 228"/>
                <a:gd name="T22" fmla="*/ 0 w 244"/>
                <a:gd name="T23" fmla="*/ 0 h 228"/>
                <a:gd name="T24" fmla="*/ 0 w 244"/>
                <a:gd name="T25" fmla="*/ 0 h 228"/>
                <a:gd name="T26" fmla="*/ 0 w 244"/>
                <a:gd name="T27" fmla="*/ 0 h 228"/>
                <a:gd name="T28" fmla="*/ 0 w 244"/>
                <a:gd name="T29" fmla="*/ 0 h 228"/>
                <a:gd name="T30" fmla="*/ 0 w 244"/>
                <a:gd name="T31" fmla="*/ 0 h 228"/>
                <a:gd name="T32" fmla="*/ 0 w 244"/>
                <a:gd name="T33" fmla="*/ 0 h 228"/>
                <a:gd name="T34" fmla="*/ 0 w 244"/>
                <a:gd name="T35" fmla="*/ 0 h 228"/>
                <a:gd name="T36" fmla="*/ 0 w 244"/>
                <a:gd name="T37" fmla="*/ 0 h 228"/>
                <a:gd name="T38" fmla="*/ 0 w 244"/>
                <a:gd name="T39" fmla="*/ 0 h 228"/>
                <a:gd name="T40" fmla="*/ 0 w 244"/>
                <a:gd name="T41" fmla="*/ 0 h 228"/>
                <a:gd name="T42" fmla="*/ 0 w 244"/>
                <a:gd name="T43" fmla="*/ 0 h 228"/>
                <a:gd name="T44" fmla="*/ 0 w 244"/>
                <a:gd name="T45" fmla="*/ 0 h 228"/>
                <a:gd name="T46" fmla="*/ 0 w 244"/>
                <a:gd name="T47" fmla="*/ 0 h 228"/>
                <a:gd name="T48" fmla="*/ 0 w 244"/>
                <a:gd name="T49" fmla="*/ 0 h 228"/>
                <a:gd name="T50" fmla="*/ 0 w 244"/>
                <a:gd name="T51" fmla="*/ 0 h 228"/>
                <a:gd name="T52" fmla="*/ 0 w 244"/>
                <a:gd name="T53" fmla="*/ 0 h 228"/>
                <a:gd name="T54" fmla="*/ 0 w 244"/>
                <a:gd name="T55" fmla="*/ 0 h 228"/>
                <a:gd name="T56" fmla="*/ 0 w 244"/>
                <a:gd name="T57" fmla="*/ 0 h 228"/>
                <a:gd name="T58" fmla="*/ 0 w 244"/>
                <a:gd name="T59" fmla="*/ 0 h 228"/>
                <a:gd name="T60" fmla="*/ 0 w 244"/>
                <a:gd name="T61" fmla="*/ 0 h 228"/>
                <a:gd name="T62" fmla="*/ 0 w 244"/>
                <a:gd name="T63" fmla="*/ 0 h 228"/>
                <a:gd name="T64" fmla="*/ 0 w 244"/>
                <a:gd name="T65" fmla="*/ 0 h 228"/>
                <a:gd name="T66" fmla="*/ 0 w 244"/>
                <a:gd name="T67" fmla="*/ 0 h 228"/>
                <a:gd name="T68" fmla="*/ 0 w 244"/>
                <a:gd name="T69" fmla="*/ 0 h 228"/>
                <a:gd name="T70" fmla="*/ 0 w 244"/>
                <a:gd name="T71" fmla="*/ 0 h 228"/>
                <a:gd name="T72" fmla="*/ 0 w 244"/>
                <a:gd name="T73" fmla="*/ 0 h 228"/>
                <a:gd name="T74" fmla="*/ 0 w 244"/>
                <a:gd name="T75" fmla="*/ 0 h 228"/>
                <a:gd name="T76" fmla="*/ 0 w 244"/>
                <a:gd name="T77" fmla="*/ 0 h 228"/>
                <a:gd name="T78" fmla="*/ 0 w 244"/>
                <a:gd name="T79" fmla="*/ 0 h 228"/>
                <a:gd name="T80" fmla="*/ 0 w 244"/>
                <a:gd name="T81" fmla="*/ 0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4"/>
                <a:gd name="T124" fmla="*/ 0 h 228"/>
                <a:gd name="T125" fmla="*/ 244 w 244"/>
                <a:gd name="T126" fmla="*/ 228 h 2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4" h="228">
                  <a:moveTo>
                    <a:pt x="128" y="4"/>
                  </a:moveTo>
                  <a:lnTo>
                    <a:pt x="136" y="3"/>
                  </a:lnTo>
                  <a:lnTo>
                    <a:pt x="146" y="3"/>
                  </a:lnTo>
                  <a:lnTo>
                    <a:pt x="155" y="2"/>
                  </a:lnTo>
                  <a:lnTo>
                    <a:pt x="166" y="2"/>
                  </a:lnTo>
                  <a:lnTo>
                    <a:pt x="177" y="2"/>
                  </a:lnTo>
                  <a:lnTo>
                    <a:pt x="187" y="0"/>
                  </a:lnTo>
                  <a:lnTo>
                    <a:pt x="196" y="0"/>
                  </a:lnTo>
                  <a:lnTo>
                    <a:pt x="207" y="2"/>
                  </a:lnTo>
                  <a:lnTo>
                    <a:pt x="214" y="3"/>
                  </a:lnTo>
                  <a:lnTo>
                    <a:pt x="223" y="6"/>
                  </a:lnTo>
                  <a:lnTo>
                    <a:pt x="229" y="10"/>
                  </a:lnTo>
                  <a:lnTo>
                    <a:pt x="235" y="16"/>
                  </a:lnTo>
                  <a:lnTo>
                    <a:pt x="240" y="22"/>
                  </a:lnTo>
                  <a:lnTo>
                    <a:pt x="243" y="31"/>
                  </a:lnTo>
                  <a:lnTo>
                    <a:pt x="244" y="40"/>
                  </a:lnTo>
                  <a:lnTo>
                    <a:pt x="244" y="55"/>
                  </a:lnTo>
                  <a:lnTo>
                    <a:pt x="242" y="63"/>
                  </a:lnTo>
                  <a:lnTo>
                    <a:pt x="241" y="72"/>
                  </a:lnTo>
                  <a:lnTo>
                    <a:pt x="238" y="80"/>
                  </a:lnTo>
                  <a:lnTo>
                    <a:pt x="238" y="90"/>
                  </a:lnTo>
                  <a:lnTo>
                    <a:pt x="236" y="99"/>
                  </a:lnTo>
                  <a:lnTo>
                    <a:pt x="235" y="109"/>
                  </a:lnTo>
                  <a:lnTo>
                    <a:pt x="234" y="117"/>
                  </a:lnTo>
                  <a:lnTo>
                    <a:pt x="234" y="128"/>
                  </a:lnTo>
                  <a:lnTo>
                    <a:pt x="232" y="137"/>
                  </a:lnTo>
                  <a:lnTo>
                    <a:pt x="231" y="145"/>
                  </a:lnTo>
                  <a:lnTo>
                    <a:pt x="231" y="154"/>
                  </a:lnTo>
                  <a:lnTo>
                    <a:pt x="231" y="164"/>
                  </a:lnTo>
                  <a:lnTo>
                    <a:pt x="231" y="172"/>
                  </a:lnTo>
                  <a:lnTo>
                    <a:pt x="232" y="181"/>
                  </a:lnTo>
                  <a:lnTo>
                    <a:pt x="234" y="191"/>
                  </a:lnTo>
                  <a:lnTo>
                    <a:pt x="235" y="200"/>
                  </a:lnTo>
                  <a:lnTo>
                    <a:pt x="219" y="200"/>
                  </a:lnTo>
                  <a:lnTo>
                    <a:pt x="205" y="202"/>
                  </a:lnTo>
                  <a:lnTo>
                    <a:pt x="189" y="203"/>
                  </a:lnTo>
                  <a:lnTo>
                    <a:pt x="176" y="205"/>
                  </a:lnTo>
                  <a:lnTo>
                    <a:pt x="160" y="206"/>
                  </a:lnTo>
                  <a:lnTo>
                    <a:pt x="147" y="208"/>
                  </a:lnTo>
                  <a:lnTo>
                    <a:pt x="131" y="209"/>
                  </a:lnTo>
                  <a:lnTo>
                    <a:pt x="119" y="211"/>
                  </a:lnTo>
                  <a:lnTo>
                    <a:pt x="103" y="212"/>
                  </a:lnTo>
                  <a:lnTo>
                    <a:pt x="89" y="213"/>
                  </a:lnTo>
                  <a:lnTo>
                    <a:pt x="75" y="216"/>
                  </a:lnTo>
                  <a:lnTo>
                    <a:pt x="61" y="219"/>
                  </a:lnTo>
                  <a:lnTo>
                    <a:pt x="48" y="221"/>
                  </a:lnTo>
                  <a:lnTo>
                    <a:pt x="34" y="222"/>
                  </a:lnTo>
                  <a:lnTo>
                    <a:pt x="19" y="224"/>
                  </a:lnTo>
                  <a:lnTo>
                    <a:pt x="6" y="228"/>
                  </a:lnTo>
                  <a:lnTo>
                    <a:pt x="2" y="213"/>
                  </a:lnTo>
                  <a:lnTo>
                    <a:pt x="1" y="202"/>
                  </a:lnTo>
                  <a:lnTo>
                    <a:pt x="0" y="189"/>
                  </a:lnTo>
                  <a:lnTo>
                    <a:pt x="2" y="176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6"/>
                  </a:lnTo>
                  <a:lnTo>
                    <a:pt x="14" y="124"/>
                  </a:lnTo>
                  <a:lnTo>
                    <a:pt x="18" y="110"/>
                  </a:lnTo>
                  <a:lnTo>
                    <a:pt x="24" y="97"/>
                  </a:lnTo>
                  <a:lnTo>
                    <a:pt x="29" y="86"/>
                  </a:lnTo>
                  <a:lnTo>
                    <a:pt x="35" y="74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8" y="38"/>
                  </a:lnTo>
                  <a:lnTo>
                    <a:pt x="52" y="29"/>
                  </a:lnTo>
                  <a:lnTo>
                    <a:pt x="50" y="22"/>
                  </a:lnTo>
                  <a:lnTo>
                    <a:pt x="50" y="19"/>
                  </a:lnTo>
                  <a:lnTo>
                    <a:pt x="53" y="14"/>
                  </a:lnTo>
                  <a:lnTo>
                    <a:pt x="58" y="12"/>
                  </a:lnTo>
                  <a:lnTo>
                    <a:pt x="61" y="10"/>
                  </a:lnTo>
                  <a:lnTo>
                    <a:pt x="66" y="9"/>
                  </a:lnTo>
                  <a:lnTo>
                    <a:pt x="73" y="9"/>
                  </a:lnTo>
                  <a:lnTo>
                    <a:pt x="79" y="9"/>
                  </a:lnTo>
                  <a:lnTo>
                    <a:pt x="85" y="8"/>
                  </a:lnTo>
                  <a:lnTo>
                    <a:pt x="93" y="8"/>
                  </a:lnTo>
                  <a:lnTo>
                    <a:pt x="99" y="8"/>
                  </a:lnTo>
                  <a:lnTo>
                    <a:pt x="106" y="8"/>
                  </a:lnTo>
                  <a:lnTo>
                    <a:pt x="111" y="7"/>
                  </a:lnTo>
                  <a:lnTo>
                    <a:pt x="118" y="6"/>
                  </a:lnTo>
                  <a:lnTo>
                    <a:pt x="122" y="5"/>
                  </a:lnTo>
                  <a:lnTo>
                    <a:pt x="12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88" name="Freeform 438"/>
            <p:cNvSpPr>
              <a:spLocks/>
            </p:cNvSpPr>
            <p:nvPr/>
          </p:nvSpPr>
          <p:spPr bwMode="auto">
            <a:xfrm>
              <a:off x="7151" y="3789"/>
              <a:ext cx="12" cy="82"/>
            </a:xfrm>
            <a:custGeom>
              <a:avLst/>
              <a:gdLst>
                <a:gd name="T0" fmla="*/ 0 w 46"/>
                <a:gd name="T1" fmla="*/ 0 h 328"/>
                <a:gd name="T2" fmla="*/ 0 w 46"/>
                <a:gd name="T3" fmla="*/ 0 h 328"/>
                <a:gd name="T4" fmla="*/ 0 w 46"/>
                <a:gd name="T5" fmla="*/ 0 h 328"/>
                <a:gd name="T6" fmla="*/ 0 w 46"/>
                <a:gd name="T7" fmla="*/ 0 h 328"/>
                <a:gd name="T8" fmla="*/ 0 w 46"/>
                <a:gd name="T9" fmla="*/ 0 h 328"/>
                <a:gd name="T10" fmla="*/ 0 w 46"/>
                <a:gd name="T11" fmla="*/ 0 h 328"/>
                <a:gd name="T12" fmla="*/ 0 w 46"/>
                <a:gd name="T13" fmla="*/ 0 h 328"/>
                <a:gd name="T14" fmla="*/ 0 w 46"/>
                <a:gd name="T15" fmla="*/ 0 h 328"/>
                <a:gd name="T16" fmla="*/ 0 w 46"/>
                <a:gd name="T17" fmla="*/ 0 h 328"/>
                <a:gd name="T18" fmla="*/ 0 w 46"/>
                <a:gd name="T19" fmla="*/ 0 h 328"/>
                <a:gd name="T20" fmla="*/ 0 w 46"/>
                <a:gd name="T21" fmla="*/ 0 h 328"/>
                <a:gd name="T22" fmla="*/ 0 w 46"/>
                <a:gd name="T23" fmla="*/ 0 h 328"/>
                <a:gd name="T24" fmla="*/ 0 w 46"/>
                <a:gd name="T25" fmla="*/ 0 h 328"/>
                <a:gd name="T26" fmla="*/ 0 w 46"/>
                <a:gd name="T27" fmla="*/ 0 h 328"/>
                <a:gd name="T28" fmla="*/ 0 w 46"/>
                <a:gd name="T29" fmla="*/ 0 h 328"/>
                <a:gd name="T30" fmla="*/ 0 w 46"/>
                <a:gd name="T31" fmla="*/ 0 h 328"/>
                <a:gd name="T32" fmla="*/ 0 w 46"/>
                <a:gd name="T33" fmla="*/ 0 h 328"/>
                <a:gd name="T34" fmla="*/ 0 w 46"/>
                <a:gd name="T35" fmla="*/ 0 h 328"/>
                <a:gd name="T36" fmla="*/ 0 w 46"/>
                <a:gd name="T37" fmla="*/ 0 h 328"/>
                <a:gd name="T38" fmla="*/ 0 w 46"/>
                <a:gd name="T39" fmla="*/ 0 h 328"/>
                <a:gd name="T40" fmla="*/ 0 w 46"/>
                <a:gd name="T41" fmla="*/ 0 h 328"/>
                <a:gd name="T42" fmla="*/ 0 w 46"/>
                <a:gd name="T43" fmla="*/ 0 h 328"/>
                <a:gd name="T44" fmla="*/ 0 w 46"/>
                <a:gd name="T45" fmla="*/ 0 h 328"/>
                <a:gd name="T46" fmla="*/ 0 w 46"/>
                <a:gd name="T47" fmla="*/ 0 h 328"/>
                <a:gd name="T48" fmla="*/ 0 w 46"/>
                <a:gd name="T49" fmla="*/ 0 h 328"/>
                <a:gd name="T50" fmla="*/ 0 w 46"/>
                <a:gd name="T51" fmla="*/ 0 h 328"/>
                <a:gd name="T52" fmla="*/ 0 w 46"/>
                <a:gd name="T53" fmla="*/ 0 h 328"/>
                <a:gd name="T54" fmla="*/ 0 w 46"/>
                <a:gd name="T55" fmla="*/ 0 h 328"/>
                <a:gd name="T56" fmla="*/ 0 w 46"/>
                <a:gd name="T57" fmla="*/ 0 h 328"/>
                <a:gd name="T58" fmla="*/ 0 w 46"/>
                <a:gd name="T59" fmla="*/ 0 h 328"/>
                <a:gd name="T60" fmla="*/ 0 w 46"/>
                <a:gd name="T61" fmla="*/ 0 h 328"/>
                <a:gd name="T62" fmla="*/ 0 w 46"/>
                <a:gd name="T63" fmla="*/ 0 h 328"/>
                <a:gd name="T64" fmla="*/ 0 w 46"/>
                <a:gd name="T65" fmla="*/ 0 h 328"/>
                <a:gd name="T66" fmla="*/ 0 w 46"/>
                <a:gd name="T67" fmla="*/ 0 h 328"/>
                <a:gd name="T68" fmla="*/ 0 w 46"/>
                <a:gd name="T69" fmla="*/ 0 h 328"/>
                <a:gd name="T70" fmla="*/ 0 w 46"/>
                <a:gd name="T71" fmla="*/ 0 h 328"/>
                <a:gd name="T72" fmla="*/ 0 w 46"/>
                <a:gd name="T73" fmla="*/ 0 h 328"/>
                <a:gd name="T74" fmla="*/ 0 w 46"/>
                <a:gd name="T75" fmla="*/ 0 h 328"/>
                <a:gd name="T76" fmla="*/ 0 w 46"/>
                <a:gd name="T77" fmla="*/ 0 h 328"/>
                <a:gd name="T78" fmla="*/ 0 w 46"/>
                <a:gd name="T79" fmla="*/ 0 h 328"/>
                <a:gd name="T80" fmla="*/ 0 w 46"/>
                <a:gd name="T81" fmla="*/ 0 h 328"/>
                <a:gd name="T82" fmla="*/ 0 w 46"/>
                <a:gd name="T83" fmla="*/ 0 h 328"/>
                <a:gd name="T84" fmla="*/ 0 w 46"/>
                <a:gd name="T85" fmla="*/ 0 h 328"/>
                <a:gd name="T86" fmla="*/ 0 w 46"/>
                <a:gd name="T87" fmla="*/ 0 h 328"/>
                <a:gd name="T88" fmla="*/ 0 w 46"/>
                <a:gd name="T89" fmla="*/ 0 h 328"/>
                <a:gd name="T90" fmla="*/ 0 w 46"/>
                <a:gd name="T91" fmla="*/ 0 h 328"/>
                <a:gd name="T92" fmla="*/ 0 w 46"/>
                <a:gd name="T93" fmla="*/ 0 h 328"/>
                <a:gd name="T94" fmla="*/ 0 w 46"/>
                <a:gd name="T95" fmla="*/ 0 h 328"/>
                <a:gd name="T96" fmla="*/ 0 w 46"/>
                <a:gd name="T97" fmla="*/ 0 h 328"/>
                <a:gd name="T98" fmla="*/ 0 w 46"/>
                <a:gd name="T99" fmla="*/ 0 h 328"/>
                <a:gd name="T100" fmla="*/ 0 w 46"/>
                <a:gd name="T101" fmla="*/ 0 h 328"/>
                <a:gd name="T102" fmla="*/ 0 w 46"/>
                <a:gd name="T103" fmla="*/ 0 h 328"/>
                <a:gd name="T104" fmla="*/ 0 w 46"/>
                <a:gd name="T105" fmla="*/ 0 h 328"/>
                <a:gd name="T106" fmla="*/ 0 w 46"/>
                <a:gd name="T107" fmla="*/ 0 h 328"/>
                <a:gd name="T108" fmla="*/ 0 w 46"/>
                <a:gd name="T109" fmla="*/ 0 h 328"/>
                <a:gd name="T110" fmla="*/ 0 w 46"/>
                <a:gd name="T111" fmla="*/ 0 h 328"/>
                <a:gd name="T112" fmla="*/ 0 w 46"/>
                <a:gd name="T113" fmla="*/ 0 h 328"/>
                <a:gd name="T114" fmla="*/ 0 w 46"/>
                <a:gd name="T115" fmla="*/ 0 h 328"/>
                <a:gd name="T116" fmla="*/ 0 w 46"/>
                <a:gd name="T117" fmla="*/ 0 h 328"/>
                <a:gd name="T118" fmla="*/ 0 w 46"/>
                <a:gd name="T119" fmla="*/ 0 h 328"/>
                <a:gd name="T120" fmla="*/ 0 w 46"/>
                <a:gd name="T121" fmla="*/ 0 h 328"/>
                <a:gd name="T122" fmla="*/ 0 w 46"/>
                <a:gd name="T123" fmla="*/ 0 h 3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6"/>
                <a:gd name="T187" fmla="*/ 0 h 328"/>
                <a:gd name="T188" fmla="*/ 46 w 46"/>
                <a:gd name="T189" fmla="*/ 328 h 3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6" h="328">
                  <a:moveTo>
                    <a:pt x="16" y="0"/>
                  </a:moveTo>
                  <a:lnTo>
                    <a:pt x="22" y="3"/>
                  </a:lnTo>
                  <a:lnTo>
                    <a:pt x="28" y="5"/>
                  </a:lnTo>
                  <a:lnTo>
                    <a:pt x="33" y="9"/>
                  </a:lnTo>
                  <a:lnTo>
                    <a:pt x="38" y="15"/>
                  </a:lnTo>
                  <a:lnTo>
                    <a:pt x="40" y="18"/>
                  </a:lnTo>
                  <a:lnTo>
                    <a:pt x="44" y="23"/>
                  </a:lnTo>
                  <a:lnTo>
                    <a:pt x="45" y="29"/>
                  </a:lnTo>
                  <a:lnTo>
                    <a:pt x="46" y="35"/>
                  </a:lnTo>
                  <a:lnTo>
                    <a:pt x="46" y="41"/>
                  </a:lnTo>
                  <a:lnTo>
                    <a:pt x="46" y="46"/>
                  </a:lnTo>
                  <a:lnTo>
                    <a:pt x="46" y="54"/>
                  </a:lnTo>
                  <a:lnTo>
                    <a:pt x="45" y="60"/>
                  </a:lnTo>
                  <a:lnTo>
                    <a:pt x="43" y="67"/>
                  </a:lnTo>
                  <a:lnTo>
                    <a:pt x="41" y="74"/>
                  </a:lnTo>
                  <a:lnTo>
                    <a:pt x="40" y="81"/>
                  </a:lnTo>
                  <a:lnTo>
                    <a:pt x="39" y="88"/>
                  </a:lnTo>
                  <a:lnTo>
                    <a:pt x="37" y="96"/>
                  </a:lnTo>
                  <a:lnTo>
                    <a:pt x="35" y="102"/>
                  </a:lnTo>
                  <a:lnTo>
                    <a:pt x="35" y="109"/>
                  </a:lnTo>
                  <a:lnTo>
                    <a:pt x="35" y="117"/>
                  </a:lnTo>
                  <a:lnTo>
                    <a:pt x="35" y="124"/>
                  </a:lnTo>
                  <a:lnTo>
                    <a:pt x="35" y="130"/>
                  </a:lnTo>
                  <a:lnTo>
                    <a:pt x="35" y="137"/>
                  </a:lnTo>
                  <a:lnTo>
                    <a:pt x="38" y="143"/>
                  </a:lnTo>
                  <a:lnTo>
                    <a:pt x="35" y="152"/>
                  </a:lnTo>
                  <a:lnTo>
                    <a:pt x="35" y="162"/>
                  </a:lnTo>
                  <a:lnTo>
                    <a:pt x="33" y="170"/>
                  </a:lnTo>
                  <a:lnTo>
                    <a:pt x="33" y="180"/>
                  </a:lnTo>
                  <a:lnTo>
                    <a:pt x="32" y="189"/>
                  </a:lnTo>
                  <a:lnTo>
                    <a:pt x="32" y="198"/>
                  </a:lnTo>
                  <a:lnTo>
                    <a:pt x="32" y="208"/>
                  </a:lnTo>
                  <a:lnTo>
                    <a:pt x="32" y="219"/>
                  </a:lnTo>
                  <a:lnTo>
                    <a:pt x="30" y="228"/>
                  </a:lnTo>
                  <a:lnTo>
                    <a:pt x="29" y="238"/>
                  </a:lnTo>
                  <a:lnTo>
                    <a:pt x="28" y="247"/>
                  </a:lnTo>
                  <a:lnTo>
                    <a:pt x="28" y="258"/>
                  </a:lnTo>
                  <a:lnTo>
                    <a:pt x="27" y="268"/>
                  </a:lnTo>
                  <a:lnTo>
                    <a:pt x="26" y="279"/>
                  </a:lnTo>
                  <a:lnTo>
                    <a:pt x="23" y="287"/>
                  </a:lnTo>
                  <a:lnTo>
                    <a:pt x="23" y="298"/>
                  </a:lnTo>
                  <a:lnTo>
                    <a:pt x="21" y="304"/>
                  </a:lnTo>
                  <a:lnTo>
                    <a:pt x="18" y="312"/>
                  </a:lnTo>
                  <a:lnTo>
                    <a:pt x="16" y="320"/>
                  </a:lnTo>
                  <a:lnTo>
                    <a:pt x="14" y="328"/>
                  </a:lnTo>
                  <a:lnTo>
                    <a:pt x="10" y="308"/>
                  </a:lnTo>
                  <a:lnTo>
                    <a:pt x="6" y="288"/>
                  </a:lnTo>
                  <a:lnTo>
                    <a:pt x="4" y="268"/>
                  </a:lnTo>
                  <a:lnTo>
                    <a:pt x="3" y="247"/>
                  </a:lnTo>
                  <a:lnTo>
                    <a:pt x="0" y="226"/>
                  </a:lnTo>
                  <a:lnTo>
                    <a:pt x="0" y="205"/>
                  </a:lnTo>
                  <a:lnTo>
                    <a:pt x="0" y="183"/>
                  </a:lnTo>
                  <a:lnTo>
                    <a:pt x="0" y="163"/>
                  </a:lnTo>
                  <a:lnTo>
                    <a:pt x="0" y="141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4" y="77"/>
                  </a:lnTo>
                  <a:lnTo>
                    <a:pt x="6" y="57"/>
                  </a:lnTo>
                  <a:lnTo>
                    <a:pt x="9" y="36"/>
                  </a:lnTo>
                  <a:lnTo>
                    <a:pt x="11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89" name="Freeform 439"/>
            <p:cNvSpPr>
              <a:spLocks/>
            </p:cNvSpPr>
            <p:nvPr/>
          </p:nvSpPr>
          <p:spPr bwMode="auto">
            <a:xfrm>
              <a:off x="7090" y="3792"/>
              <a:ext cx="13" cy="85"/>
            </a:xfrm>
            <a:custGeom>
              <a:avLst/>
              <a:gdLst>
                <a:gd name="T0" fmla="*/ 0 w 56"/>
                <a:gd name="T1" fmla="*/ 0 h 342"/>
                <a:gd name="T2" fmla="*/ 0 w 56"/>
                <a:gd name="T3" fmla="*/ 0 h 342"/>
                <a:gd name="T4" fmla="*/ 0 w 56"/>
                <a:gd name="T5" fmla="*/ 0 h 342"/>
                <a:gd name="T6" fmla="*/ 0 w 56"/>
                <a:gd name="T7" fmla="*/ 0 h 342"/>
                <a:gd name="T8" fmla="*/ 0 w 56"/>
                <a:gd name="T9" fmla="*/ 0 h 342"/>
                <a:gd name="T10" fmla="*/ 0 w 56"/>
                <a:gd name="T11" fmla="*/ 0 h 342"/>
                <a:gd name="T12" fmla="*/ 0 w 56"/>
                <a:gd name="T13" fmla="*/ 0 h 342"/>
                <a:gd name="T14" fmla="*/ 0 w 56"/>
                <a:gd name="T15" fmla="*/ 0 h 342"/>
                <a:gd name="T16" fmla="*/ 0 w 56"/>
                <a:gd name="T17" fmla="*/ 0 h 342"/>
                <a:gd name="T18" fmla="*/ 0 w 56"/>
                <a:gd name="T19" fmla="*/ 0 h 342"/>
                <a:gd name="T20" fmla="*/ 0 w 56"/>
                <a:gd name="T21" fmla="*/ 0 h 342"/>
                <a:gd name="T22" fmla="*/ 0 w 56"/>
                <a:gd name="T23" fmla="*/ 0 h 342"/>
                <a:gd name="T24" fmla="*/ 0 w 56"/>
                <a:gd name="T25" fmla="*/ 0 h 342"/>
                <a:gd name="T26" fmla="*/ 0 w 56"/>
                <a:gd name="T27" fmla="*/ 0 h 342"/>
                <a:gd name="T28" fmla="*/ 0 w 56"/>
                <a:gd name="T29" fmla="*/ 0 h 342"/>
                <a:gd name="T30" fmla="*/ 0 w 56"/>
                <a:gd name="T31" fmla="*/ 0 h 342"/>
                <a:gd name="T32" fmla="*/ 0 w 56"/>
                <a:gd name="T33" fmla="*/ 0 h 342"/>
                <a:gd name="T34" fmla="*/ 0 w 56"/>
                <a:gd name="T35" fmla="*/ 0 h 342"/>
                <a:gd name="T36" fmla="*/ 0 w 56"/>
                <a:gd name="T37" fmla="*/ 0 h 342"/>
                <a:gd name="T38" fmla="*/ 0 w 56"/>
                <a:gd name="T39" fmla="*/ 0 h 342"/>
                <a:gd name="T40" fmla="*/ 0 w 56"/>
                <a:gd name="T41" fmla="*/ 0 h 342"/>
                <a:gd name="T42" fmla="*/ 0 w 56"/>
                <a:gd name="T43" fmla="*/ 0 h 342"/>
                <a:gd name="T44" fmla="*/ 0 w 56"/>
                <a:gd name="T45" fmla="*/ 0 h 342"/>
                <a:gd name="T46" fmla="*/ 0 w 56"/>
                <a:gd name="T47" fmla="*/ 0 h 342"/>
                <a:gd name="T48" fmla="*/ 0 w 56"/>
                <a:gd name="T49" fmla="*/ 0 h 342"/>
                <a:gd name="T50" fmla="*/ 0 w 56"/>
                <a:gd name="T51" fmla="*/ 0 h 342"/>
                <a:gd name="T52" fmla="*/ 0 w 56"/>
                <a:gd name="T53" fmla="*/ 0 h 342"/>
                <a:gd name="T54" fmla="*/ 0 w 56"/>
                <a:gd name="T55" fmla="*/ 0 h 342"/>
                <a:gd name="T56" fmla="*/ 0 w 56"/>
                <a:gd name="T57" fmla="*/ 0 h 342"/>
                <a:gd name="T58" fmla="*/ 0 w 56"/>
                <a:gd name="T59" fmla="*/ 0 h 342"/>
                <a:gd name="T60" fmla="*/ 0 w 56"/>
                <a:gd name="T61" fmla="*/ 0 h 342"/>
                <a:gd name="T62" fmla="*/ 0 w 56"/>
                <a:gd name="T63" fmla="*/ 0 h 342"/>
                <a:gd name="T64" fmla="*/ 0 w 56"/>
                <a:gd name="T65" fmla="*/ 0 h 342"/>
                <a:gd name="T66" fmla="*/ 0 w 56"/>
                <a:gd name="T67" fmla="*/ 0 h 342"/>
                <a:gd name="T68" fmla="*/ 0 w 56"/>
                <a:gd name="T69" fmla="*/ 0 h 342"/>
                <a:gd name="T70" fmla="*/ 0 w 56"/>
                <a:gd name="T71" fmla="*/ 0 h 342"/>
                <a:gd name="T72" fmla="*/ 0 w 56"/>
                <a:gd name="T73" fmla="*/ 0 h 3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"/>
                <a:gd name="T112" fmla="*/ 0 h 342"/>
                <a:gd name="T113" fmla="*/ 56 w 56"/>
                <a:gd name="T114" fmla="*/ 342 h 3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" h="342">
                  <a:moveTo>
                    <a:pt x="19" y="0"/>
                  </a:moveTo>
                  <a:lnTo>
                    <a:pt x="25" y="0"/>
                  </a:lnTo>
                  <a:lnTo>
                    <a:pt x="29" y="3"/>
                  </a:lnTo>
                  <a:lnTo>
                    <a:pt x="34" y="4"/>
                  </a:lnTo>
                  <a:lnTo>
                    <a:pt x="39" y="7"/>
                  </a:lnTo>
                  <a:lnTo>
                    <a:pt x="46" y="13"/>
                  </a:lnTo>
                  <a:lnTo>
                    <a:pt x="51" y="24"/>
                  </a:lnTo>
                  <a:lnTo>
                    <a:pt x="52" y="27"/>
                  </a:lnTo>
                  <a:lnTo>
                    <a:pt x="53" y="34"/>
                  </a:lnTo>
                  <a:lnTo>
                    <a:pt x="55" y="39"/>
                  </a:lnTo>
                  <a:lnTo>
                    <a:pt x="56" y="45"/>
                  </a:lnTo>
                  <a:lnTo>
                    <a:pt x="56" y="51"/>
                  </a:lnTo>
                  <a:lnTo>
                    <a:pt x="56" y="57"/>
                  </a:lnTo>
                  <a:lnTo>
                    <a:pt x="56" y="64"/>
                  </a:lnTo>
                  <a:lnTo>
                    <a:pt x="56" y="72"/>
                  </a:lnTo>
                  <a:lnTo>
                    <a:pt x="53" y="80"/>
                  </a:lnTo>
                  <a:lnTo>
                    <a:pt x="52" y="89"/>
                  </a:lnTo>
                  <a:lnTo>
                    <a:pt x="51" y="98"/>
                  </a:lnTo>
                  <a:lnTo>
                    <a:pt x="50" y="109"/>
                  </a:lnTo>
                  <a:lnTo>
                    <a:pt x="49" y="116"/>
                  </a:lnTo>
                  <a:lnTo>
                    <a:pt x="47" y="125"/>
                  </a:lnTo>
                  <a:lnTo>
                    <a:pt x="45" y="132"/>
                  </a:lnTo>
                  <a:lnTo>
                    <a:pt x="45" y="141"/>
                  </a:lnTo>
                  <a:lnTo>
                    <a:pt x="45" y="152"/>
                  </a:lnTo>
                  <a:lnTo>
                    <a:pt x="45" y="165"/>
                  </a:lnTo>
                  <a:lnTo>
                    <a:pt x="45" y="178"/>
                  </a:lnTo>
                  <a:lnTo>
                    <a:pt x="46" y="191"/>
                  </a:lnTo>
                  <a:lnTo>
                    <a:pt x="46" y="203"/>
                  </a:lnTo>
                  <a:lnTo>
                    <a:pt x="46" y="215"/>
                  </a:lnTo>
                  <a:lnTo>
                    <a:pt x="46" y="227"/>
                  </a:lnTo>
                  <a:lnTo>
                    <a:pt x="47" y="242"/>
                  </a:lnTo>
                  <a:lnTo>
                    <a:pt x="47" y="253"/>
                  </a:lnTo>
                  <a:lnTo>
                    <a:pt x="47" y="266"/>
                  </a:lnTo>
                  <a:lnTo>
                    <a:pt x="47" y="278"/>
                  </a:lnTo>
                  <a:lnTo>
                    <a:pt x="47" y="291"/>
                  </a:lnTo>
                  <a:lnTo>
                    <a:pt x="47" y="303"/>
                  </a:lnTo>
                  <a:lnTo>
                    <a:pt x="47" y="316"/>
                  </a:lnTo>
                  <a:lnTo>
                    <a:pt x="47" y="329"/>
                  </a:lnTo>
                  <a:lnTo>
                    <a:pt x="47" y="342"/>
                  </a:lnTo>
                  <a:lnTo>
                    <a:pt x="33" y="332"/>
                  </a:lnTo>
                  <a:lnTo>
                    <a:pt x="23" y="323"/>
                  </a:lnTo>
                  <a:lnTo>
                    <a:pt x="15" y="311"/>
                  </a:lnTo>
                  <a:lnTo>
                    <a:pt x="10" y="299"/>
                  </a:lnTo>
                  <a:lnTo>
                    <a:pt x="5" y="285"/>
                  </a:lnTo>
                  <a:lnTo>
                    <a:pt x="3" y="271"/>
                  </a:lnTo>
                  <a:lnTo>
                    <a:pt x="3" y="256"/>
                  </a:lnTo>
                  <a:lnTo>
                    <a:pt x="3" y="240"/>
                  </a:lnTo>
                  <a:lnTo>
                    <a:pt x="3" y="224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5" y="173"/>
                  </a:lnTo>
                  <a:lnTo>
                    <a:pt x="6" y="156"/>
                  </a:lnTo>
                  <a:lnTo>
                    <a:pt x="8" y="141"/>
                  </a:lnTo>
                  <a:lnTo>
                    <a:pt x="8" y="125"/>
                  </a:lnTo>
                  <a:lnTo>
                    <a:pt x="8" y="111"/>
                  </a:lnTo>
                  <a:lnTo>
                    <a:pt x="5" y="104"/>
                  </a:lnTo>
                  <a:lnTo>
                    <a:pt x="4" y="98"/>
                  </a:lnTo>
                  <a:lnTo>
                    <a:pt x="3" y="91"/>
                  </a:lnTo>
                  <a:lnTo>
                    <a:pt x="3" y="85"/>
                  </a:lnTo>
                  <a:lnTo>
                    <a:pt x="3" y="77"/>
                  </a:lnTo>
                  <a:lnTo>
                    <a:pt x="2" y="71"/>
                  </a:lnTo>
                  <a:lnTo>
                    <a:pt x="2" y="63"/>
                  </a:lnTo>
                  <a:lnTo>
                    <a:pt x="2" y="57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2" y="4"/>
                  </a:lnTo>
                  <a:lnTo>
                    <a:pt x="10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90" name="Freeform 440"/>
            <p:cNvSpPr>
              <a:spLocks/>
            </p:cNvSpPr>
            <p:nvPr/>
          </p:nvSpPr>
          <p:spPr bwMode="auto">
            <a:xfrm>
              <a:off x="7110" y="3792"/>
              <a:ext cx="33" cy="23"/>
            </a:xfrm>
            <a:custGeom>
              <a:avLst/>
              <a:gdLst>
                <a:gd name="T0" fmla="*/ 0 w 130"/>
                <a:gd name="T1" fmla="*/ 0 h 92"/>
                <a:gd name="T2" fmla="*/ 0 w 130"/>
                <a:gd name="T3" fmla="*/ 0 h 92"/>
                <a:gd name="T4" fmla="*/ 0 w 130"/>
                <a:gd name="T5" fmla="*/ 0 h 92"/>
                <a:gd name="T6" fmla="*/ 0 w 130"/>
                <a:gd name="T7" fmla="*/ 0 h 92"/>
                <a:gd name="T8" fmla="*/ 0 w 130"/>
                <a:gd name="T9" fmla="*/ 0 h 92"/>
                <a:gd name="T10" fmla="*/ 0 w 130"/>
                <a:gd name="T11" fmla="*/ 0 h 92"/>
                <a:gd name="T12" fmla="*/ 0 w 130"/>
                <a:gd name="T13" fmla="*/ 0 h 92"/>
                <a:gd name="T14" fmla="*/ 0 w 130"/>
                <a:gd name="T15" fmla="*/ 0 h 92"/>
                <a:gd name="T16" fmla="*/ 0 w 130"/>
                <a:gd name="T17" fmla="*/ 0 h 92"/>
                <a:gd name="T18" fmla="*/ 0 w 130"/>
                <a:gd name="T19" fmla="*/ 0 h 92"/>
                <a:gd name="T20" fmla="*/ 0 w 130"/>
                <a:gd name="T21" fmla="*/ 0 h 92"/>
                <a:gd name="T22" fmla="*/ 0 w 130"/>
                <a:gd name="T23" fmla="*/ 0 h 92"/>
                <a:gd name="T24" fmla="*/ 0 w 130"/>
                <a:gd name="T25" fmla="*/ 0 h 92"/>
                <a:gd name="T26" fmla="*/ 0 w 130"/>
                <a:gd name="T27" fmla="*/ 0 h 92"/>
                <a:gd name="T28" fmla="*/ 0 w 130"/>
                <a:gd name="T29" fmla="*/ 0 h 92"/>
                <a:gd name="T30" fmla="*/ 0 w 130"/>
                <a:gd name="T31" fmla="*/ 0 h 92"/>
                <a:gd name="T32" fmla="*/ 0 w 130"/>
                <a:gd name="T33" fmla="*/ 0 h 92"/>
                <a:gd name="T34" fmla="*/ 0 w 130"/>
                <a:gd name="T35" fmla="*/ 0 h 92"/>
                <a:gd name="T36" fmla="*/ 0 w 130"/>
                <a:gd name="T37" fmla="*/ 0 h 92"/>
                <a:gd name="T38" fmla="*/ 0 w 130"/>
                <a:gd name="T39" fmla="*/ 0 h 92"/>
                <a:gd name="T40" fmla="*/ 0 w 130"/>
                <a:gd name="T41" fmla="*/ 0 h 92"/>
                <a:gd name="T42" fmla="*/ 0 w 130"/>
                <a:gd name="T43" fmla="*/ 0 h 92"/>
                <a:gd name="T44" fmla="*/ 0 w 130"/>
                <a:gd name="T45" fmla="*/ 0 h 92"/>
                <a:gd name="T46" fmla="*/ 0 w 130"/>
                <a:gd name="T47" fmla="*/ 0 h 92"/>
                <a:gd name="T48" fmla="*/ 0 w 130"/>
                <a:gd name="T49" fmla="*/ 0 h 92"/>
                <a:gd name="T50" fmla="*/ 0 w 130"/>
                <a:gd name="T51" fmla="*/ 0 h 92"/>
                <a:gd name="T52" fmla="*/ 0 w 130"/>
                <a:gd name="T53" fmla="*/ 0 h 92"/>
                <a:gd name="T54" fmla="*/ 0 w 130"/>
                <a:gd name="T55" fmla="*/ 0 h 92"/>
                <a:gd name="T56" fmla="*/ 0 w 130"/>
                <a:gd name="T57" fmla="*/ 0 h 92"/>
                <a:gd name="T58" fmla="*/ 0 w 130"/>
                <a:gd name="T59" fmla="*/ 0 h 92"/>
                <a:gd name="T60" fmla="*/ 0 w 130"/>
                <a:gd name="T61" fmla="*/ 0 h 92"/>
                <a:gd name="T62" fmla="*/ 0 w 130"/>
                <a:gd name="T63" fmla="*/ 0 h 92"/>
                <a:gd name="T64" fmla="*/ 0 w 130"/>
                <a:gd name="T65" fmla="*/ 0 h 92"/>
                <a:gd name="T66" fmla="*/ 0 w 130"/>
                <a:gd name="T67" fmla="*/ 0 h 92"/>
                <a:gd name="T68" fmla="*/ 0 w 130"/>
                <a:gd name="T69" fmla="*/ 0 h 92"/>
                <a:gd name="T70" fmla="*/ 0 w 130"/>
                <a:gd name="T71" fmla="*/ 0 h 92"/>
                <a:gd name="T72" fmla="*/ 0 w 130"/>
                <a:gd name="T73" fmla="*/ 0 h 92"/>
                <a:gd name="T74" fmla="*/ 0 w 130"/>
                <a:gd name="T75" fmla="*/ 0 h 92"/>
                <a:gd name="T76" fmla="*/ 0 w 130"/>
                <a:gd name="T77" fmla="*/ 0 h 92"/>
                <a:gd name="T78" fmla="*/ 0 w 130"/>
                <a:gd name="T79" fmla="*/ 0 h 92"/>
                <a:gd name="T80" fmla="*/ 0 w 130"/>
                <a:gd name="T81" fmla="*/ 0 h 92"/>
                <a:gd name="T82" fmla="*/ 0 w 130"/>
                <a:gd name="T83" fmla="*/ 0 h 92"/>
                <a:gd name="T84" fmla="*/ 0 w 130"/>
                <a:gd name="T85" fmla="*/ 0 h 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0"/>
                <a:gd name="T130" fmla="*/ 0 h 92"/>
                <a:gd name="T131" fmla="*/ 130 w 130"/>
                <a:gd name="T132" fmla="*/ 92 h 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0" h="92">
                  <a:moveTo>
                    <a:pt x="26" y="0"/>
                  </a:moveTo>
                  <a:lnTo>
                    <a:pt x="29" y="4"/>
                  </a:lnTo>
                  <a:lnTo>
                    <a:pt x="35" y="7"/>
                  </a:lnTo>
                  <a:lnTo>
                    <a:pt x="39" y="7"/>
                  </a:lnTo>
                  <a:lnTo>
                    <a:pt x="46" y="7"/>
                  </a:lnTo>
                  <a:lnTo>
                    <a:pt x="51" y="5"/>
                  </a:lnTo>
                  <a:lnTo>
                    <a:pt x="58" y="5"/>
                  </a:lnTo>
                  <a:lnTo>
                    <a:pt x="64" y="4"/>
                  </a:lnTo>
                  <a:lnTo>
                    <a:pt x="71" y="6"/>
                  </a:lnTo>
                  <a:lnTo>
                    <a:pt x="70" y="13"/>
                  </a:lnTo>
                  <a:lnTo>
                    <a:pt x="65" y="18"/>
                  </a:lnTo>
                  <a:lnTo>
                    <a:pt x="59" y="22"/>
                  </a:lnTo>
                  <a:lnTo>
                    <a:pt x="53" y="27"/>
                  </a:lnTo>
                  <a:lnTo>
                    <a:pt x="61" y="27"/>
                  </a:lnTo>
                  <a:lnTo>
                    <a:pt x="68" y="24"/>
                  </a:lnTo>
                  <a:lnTo>
                    <a:pt x="75" y="21"/>
                  </a:lnTo>
                  <a:lnTo>
                    <a:pt x="83" y="17"/>
                  </a:lnTo>
                  <a:lnTo>
                    <a:pt x="92" y="11"/>
                  </a:lnTo>
                  <a:lnTo>
                    <a:pt x="100" y="6"/>
                  </a:lnTo>
                  <a:lnTo>
                    <a:pt x="108" y="3"/>
                  </a:lnTo>
                  <a:lnTo>
                    <a:pt x="117" y="0"/>
                  </a:lnTo>
                  <a:lnTo>
                    <a:pt x="117" y="6"/>
                  </a:lnTo>
                  <a:lnTo>
                    <a:pt x="118" y="12"/>
                  </a:lnTo>
                  <a:lnTo>
                    <a:pt x="118" y="18"/>
                  </a:lnTo>
                  <a:lnTo>
                    <a:pt x="121" y="25"/>
                  </a:lnTo>
                  <a:lnTo>
                    <a:pt x="110" y="23"/>
                  </a:lnTo>
                  <a:lnTo>
                    <a:pt x="100" y="25"/>
                  </a:lnTo>
                  <a:lnTo>
                    <a:pt x="89" y="32"/>
                  </a:lnTo>
                  <a:lnTo>
                    <a:pt x="80" y="37"/>
                  </a:lnTo>
                  <a:lnTo>
                    <a:pt x="82" y="42"/>
                  </a:lnTo>
                  <a:lnTo>
                    <a:pt x="88" y="44"/>
                  </a:lnTo>
                  <a:lnTo>
                    <a:pt x="96" y="40"/>
                  </a:lnTo>
                  <a:lnTo>
                    <a:pt x="104" y="37"/>
                  </a:lnTo>
                  <a:lnTo>
                    <a:pt x="111" y="35"/>
                  </a:lnTo>
                  <a:lnTo>
                    <a:pt x="118" y="35"/>
                  </a:lnTo>
                  <a:lnTo>
                    <a:pt x="122" y="35"/>
                  </a:lnTo>
                  <a:lnTo>
                    <a:pt x="126" y="37"/>
                  </a:lnTo>
                  <a:lnTo>
                    <a:pt x="128" y="40"/>
                  </a:lnTo>
                  <a:lnTo>
                    <a:pt x="130" y="47"/>
                  </a:lnTo>
                  <a:lnTo>
                    <a:pt x="123" y="48"/>
                  </a:lnTo>
                  <a:lnTo>
                    <a:pt x="117" y="51"/>
                  </a:lnTo>
                  <a:lnTo>
                    <a:pt x="110" y="52"/>
                  </a:lnTo>
                  <a:lnTo>
                    <a:pt x="105" y="56"/>
                  </a:lnTo>
                  <a:lnTo>
                    <a:pt x="98" y="57"/>
                  </a:lnTo>
                  <a:lnTo>
                    <a:pt x="92" y="60"/>
                  </a:lnTo>
                  <a:lnTo>
                    <a:pt x="85" y="63"/>
                  </a:lnTo>
                  <a:lnTo>
                    <a:pt x="80" y="67"/>
                  </a:lnTo>
                  <a:lnTo>
                    <a:pt x="87" y="66"/>
                  </a:lnTo>
                  <a:lnTo>
                    <a:pt x="97" y="65"/>
                  </a:lnTo>
                  <a:lnTo>
                    <a:pt x="106" y="61"/>
                  </a:lnTo>
                  <a:lnTo>
                    <a:pt x="117" y="58"/>
                  </a:lnTo>
                  <a:lnTo>
                    <a:pt x="117" y="62"/>
                  </a:lnTo>
                  <a:lnTo>
                    <a:pt x="118" y="67"/>
                  </a:lnTo>
                  <a:lnTo>
                    <a:pt x="118" y="73"/>
                  </a:lnTo>
                  <a:lnTo>
                    <a:pt x="121" y="77"/>
                  </a:lnTo>
                  <a:lnTo>
                    <a:pt x="114" y="77"/>
                  </a:lnTo>
                  <a:lnTo>
                    <a:pt x="106" y="78"/>
                  </a:lnTo>
                  <a:lnTo>
                    <a:pt x="100" y="79"/>
                  </a:lnTo>
                  <a:lnTo>
                    <a:pt x="94" y="83"/>
                  </a:lnTo>
                  <a:lnTo>
                    <a:pt x="86" y="84"/>
                  </a:lnTo>
                  <a:lnTo>
                    <a:pt x="80" y="87"/>
                  </a:lnTo>
                  <a:lnTo>
                    <a:pt x="73" y="88"/>
                  </a:lnTo>
                  <a:lnTo>
                    <a:pt x="67" y="90"/>
                  </a:lnTo>
                  <a:lnTo>
                    <a:pt x="61" y="91"/>
                  </a:lnTo>
                  <a:lnTo>
                    <a:pt x="53" y="92"/>
                  </a:lnTo>
                  <a:lnTo>
                    <a:pt x="47" y="92"/>
                  </a:lnTo>
                  <a:lnTo>
                    <a:pt x="43" y="92"/>
                  </a:lnTo>
                  <a:lnTo>
                    <a:pt x="37" y="89"/>
                  </a:lnTo>
                  <a:lnTo>
                    <a:pt x="34" y="88"/>
                  </a:lnTo>
                  <a:lnTo>
                    <a:pt x="30" y="83"/>
                  </a:lnTo>
                  <a:lnTo>
                    <a:pt x="28" y="77"/>
                  </a:lnTo>
                  <a:lnTo>
                    <a:pt x="20" y="80"/>
                  </a:lnTo>
                  <a:lnTo>
                    <a:pt x="12" y="76"/>
                  </a:lnTo>
                  <a:lnTo>
                    <a:pt x="9" y="70"/>
                  </a:lnTo>
                  <a:lnTo>
                    <a:pt x="5" y="65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3" y="17"/>
                  </a:lnTo>
                  <a:lnTo>
                    <a:pt x="5" y="10"/>
                  </a:lnTo>
                  <a:lnTo>
                    <a:pt x="11" y="5"/>
                  </a:lnTo>
                  <a:lnTo>
                    <a:pt x="17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91" name="Freeform 441"/>
            <p:cNvSpPr>
              <a:spLocks/>
            </p:cNvSpPr>
            <p:nvPr/>
          </p:nvSpPr>
          <p:spPr bwMode="auto">
            <a:xfrm>
              <a:off x="7016" y="3794"/>
              <a:ext cx="16" cy="88"/>
            </a:xfrm>
            <a:custGeom>
              <a:avLst/>
              <a:gdLst>
                <a:gd name="T0" fmla="*/ 0 w 64"/>
                <a:gd name="T1" fmla="*/ 0 h 354"/>
                <a:gd name="T2" fmla="*/ 0 w 64"/>
                <a:gd name="T3" fmla="*/ 0 h 354"/>
                <a:gd name="T4" fmla="*/ 0 w 64"/>
                <a:gd name="T5" fmla="*/ 0 h 354"/>
                <a:gd name="T6" fmla="*/ 0 w 64"/>
                <a:gd name="T7" fmla="*/ 0 h 354"/>
                <a:gd name="T8" fmla="*/ 0 w 64"/>
                <a:gd name="T9" fmla="*/ 0 h 354"/>
                <a:gd name="T10" fmla="*/ 0 w 64"/>
                <a:gd name="T11" fmla="*/ 0 h 354"/>
                <a:gd name="T12" fmla="*/ 0 w 64"/>
                <a:gd name="T13" fmla="*/ 0 h 354"/>
                <a:gd name="T14" fmla="*/ 0 w 64"/>
                <a:gd name="T15" fmla="*/ 0 h 354"/>
                <a:gd name="T16" fmla="*/ 0 w 64"/>
                <a:gd name="T17" fmla="*/ 0 h 354"/>
                <a:gd name="T18" fmla="*/ 0 w 64"/>
                <a:gd name="T19" fmla="*/ 0 h 354"/>
                <a:gd name="T20" fmla="*/ 0 w 64"/>
                <a:gd name="T21" fmla="*/ 0 h 354"/>
                <a:gd name="T22" fmla="*/ 0 w 64"/>
                <a:gd name="T23" fmla="*/ 0 h 354"/>
                <a:gd name="T24" fmla="*/ 0 w 64"/>
                <a:gd name="T25" fmla="*/ 0 h 354"/>
                <a:gd name="T26" fmla="*/ 0 w 64"/>
                <a:gd name="T27" fmla="*/ 0 h 354"/>
                <a:gd name="T28" fmla="*/ 0 w 64"/>
                <a:gd name="T29" fmla="*/ 0 h 354"/>
                <a:gd name="T30" fmla="*/ 0 w 64"/>
                <a:gd name="T31" fmla="*/ 0 h 354"/>
                <a:gd name="T32" fmla="*/ 0 w 64"/>
                <a:gd name="T33" fmla="*/ 0 h 354"/>
                <a:gd name="T34" fmla="*/ 0 w 64"/>
                <a:gd name="T35" fmla="*/ 0 h 354"/>
                <a:gd name="T36" fmla="*/ 0 w 64"/>
                <a:gd name="T37" fmla="*/ 0 h 354"/>
                <a:gd name="T38" fmla="*/ 0 w 64"/>
                <a:gd name="T39" fmla="*/ 0 h 354"/>
                <a:gd name="T40" fmla="*/ 0 w 64"/>
                <a:gd name="T41" fmla="*/ 0 h 354"/>
                <a:gd name="T42" fmla="*/ 0 w 64"/>
                <a:gd name="T43" fmla="*/ 0 h 354"/>
                <a:gd name="T44" fmla="*/ 0 w 64"/>
                <a:gd name="T45" fmla="*/ 0 h 354"/>
                <a:gd name="T46" fmla="*/ 0 w 64"/>
                <a:gd name="T47" fmla="*/ 0 h 354"/>
                <a:gd name="T48" fmla="*/ 0 w 64"/>
                <a:gd name="T49" fmla="*/ 0 h 354"/>
                <a:gd name="T50" fmla="*/ 0 w 64"/>
                <a:gd name="T51" fmla="*/ 0 h 354"/>
                <a:gd name="T52" fmla="*/ 0 w 64"/>
                <a:gd name="T53" fmla="*/ 0 h 354"/>
                <a:gd name="T54" fmla="*/ 0 w 64"/>
                <a:gd name="T55" fmla="*/ 0 h 354"/>
                <a:gd name="T56" fmla="*/ 0 w 64"/>
                <a:gd name="T57" fmla="*/ 0 h 354"/>
                <a:gd name="T58" fmla="*/ 0 w 64"/>
                <a:gd name="T59" fmla="*/ 0 h 354"/>
                <a:gd name="T60" fmla="*/ 0 w 64"/>
                <a:gd name="T61" fmla="*/ 0 h 354"/>
                <a:gd name="T62" fmla="*/ 0 w 64"/>
                <a:gd name="T63" fmla="*/ 0 h 354"/>
                <a:gd name="T64" fmla="*/ 0 w 64"/>
                <a:gd name="T65" fmla="*/ 0 h 354"/>
                <a:gd name="T66" fmla="*/ 0 w 64"/>
                <a:gd name="T67" fmla="*/ 0 h 354"/>
                <a:gd name="T68" fmla="*/ 0 w 64"/>
                <a:gd name="T69" fmla="*/ 0 h 354"/>
                <a:gd name="T70" fmla="*/ 0 w 64"/>
                <a:gd name="T71" fmla="*/ 0 h 354"/>
                <a:gd name="T72" fmla="*/ 0 w 64"/>
                <a:gd name="T73" fmla="*/ 0 h 354"/>
                <a:gd name="T74" fmla="*/ 0 w 64"/>
                <a:gd name="T75" fmla="*/ 0 h 354"/>
                <a:gd name="T76" fmla="*/ 0 w 64"/>
                <a:gd name="T77" fmla="*/ 0 h 3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4"/>
                <a:gd name="T118" fmla="*/ 0 h 354"/>
                <a:gd name="T119" fmla="*/ 64 w 64"/>
                <a:gd name="T120" fmla="*/ 354 h 3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4" h="354">
                  <a:moveTo>
                    <a:pt x="38" y="0"/>
                  </a:moveTo>
                  <a:lnTo>
                    <a:pt x="44" y="1"/>
                  </a:lnTo>
                  <a:lnTo>
                    <a:pt x="50" y="2"/>
                  </a:lnTo>
                  <a:lnTo>
                    <a:pt x="56" y="3"/>
                  </a:lnTo>
                  <a:lnTo>
                    <a:pt x="64" y="4"/>
                  </a:lnTo>
                  <a:lnTo>
                    <a:pt x="62" y="6"/>
                  </a:lnTo>
                  <a:lnTo>
                    <a:pt x="58" y="10"/>
                  </a:lnTo>
                  <a:lnTo>
                    <a:pt x="54" y="12"/>
                  </a:lnTo>
                  <a:lnTo>
                    <a:pt x="51" y="14"/>
                  </a:lnTo>
                  <a:lnTo>
                    <a:pt x="53" y="30"/>
                  </a:lnTo>
                  <a:lnTo>
                    <a:pt x="56" y="49"/>
                  </a:lnTo>
                  <a:lnTo>
                    <a:pt x="57" y="66"/>
                  </a:lnTo>
                  <a:lnTo>
                    <a:pt x="58" y="84"/>
                  </a:lnTo>
                  <a:lnTo>
                    <a:pt x="57" y="102"/>
                  </a:lnTo>
                  <a:lnTo>
                    <a:pt x="57" y="121"/>
                  </a:lnTo>
                  <a:lnTo>
                    <a:pt x="56" y="139"/>
                  </a:lnTo>
                  <a:lnTo>
                    <a:pt x="56" y="158"/>
                  </a:lnTo>
                  <a:lnTo>
                    <a:pt x="54" y="175"/>
                  </a:lnTo>
                  <a:lnTo>
                    <a:pt x="53" y="195"/>
                  </a:lnTo>
                  <a:lnTo>
                    <a:pt x="52" y="212"/>
                  </a:lnTo>
                  <a:lnTo>
                    <a:pt x="52" y="230"/>
                  </a:lnTo>
                  <a:lnTo>
                    <a:pt x="51" y="249"/>
                  </a:lnTo>
                  <a:lnTo>
                    <a:pt x="52" y="267"/>
                  </a:lnTo>
                  <a:lnTo>
                    <a:pt x="52" y="284"/>
                  </a:lnTo>
                  <a:lnTo>
                    <a:pt x="54" y="303"/>
                  </a:lnTo>
                  <a:lnTo>
                    <a:pt x="51" y="311"/>
                  </a:lnTo>
                  <a:lnTo>
                    <a:pt x="51" y="320"/>
                  </a:lnTo>
                  <a:lnTo>
                    <a:pt x="52" y="328"/>
                  </a:lnTo>
                  <a:lnTo>
                    <a:pt x="51" y="336"/>
                  </a:lnTo>
                  <a:lnTo>
                    <a:pt x="44" y="334"/>
                  </a:lnTo>
                  <a:lnTo>
                    <a:pt x="40" y="338"/>
                  </a:lnTo>
                  <a:lnTo>
                    <a:pt x="38" y="342"/>
                  </a:lnTo>
                  <a:lnTo>
                    <a:pt x="38" y="346"/>
                  </a:lnTo>
                  <a:lnTo>
                    <a:pt x="38" y="350"/>
                  </a:lnTo>
                  <a:lnTo>
                    <a:pt x="40" y="354"/>
                  </a:lnTo>
                  <a:lnTo>
                    <a:pt x="30" y="354"/>
                  </a:lnTo>
                  <a:lnTo>
                    <a:pt x="22" y="352"/>
                  </a:lnTo>
                  <a:lnTo>
                    <a:pt x="16" y="348"/>
                  </a:lnTo>
                  <a:lnTo>
                    <a:pt x="12" y="345"/>
                  </a:lnTo>
                  <a:lnTo>
                    <a:pt x="10" y="340"/>
                  </a:lnTo>
                  <a:lnTo>
                    <a:pt x="7" y="334"/>
                  </a:lnTo>
                  <a:lnTo>
                    <a:pt x="5" y="328"/>
                  </a:lnTo>
                  <a:lnTo>
                    <a:pt x="5" y="321"/>
                  </a:lnTo>
                  <a:lnTo>
                    <a:pt x="4" y="314"/>
                  </a:lnTo>
                  <a:lnTo>
                    <a:pt x="3" y="308"/>
                  </a:lnTo>
                  <a:lnTo>
                    <a:pt x="3" y="302"/>
                  </a:lnTo>
                  <a:lnTo>
                    <a:pt x="3" y="296"/>
                  </a:lnTo>
                  <a:lnTo>
                    <a:pt x="3" y="290"/>
                  </a:lnTo>
                  <a:lnTo>
                    <a:pt x="3" y="283"/>
                  </a:lnTo>
                  <a:lnTo>
                    <a:pt x="3" y="278"/>
                  </a:lnTo>
                  <a:lnTo>
                    <a:pt x="4" y="271"/>
                  </a:lnTo>
                  <a:lnTo>
                    <a:pt x="4" y="265"/>
                  </a:lnTo>
                  <a:lnTo>
                    <a:pt x="4" y="260"/>
                  </a:lnTo>
                  <a:lnTo>
                    <a:pt x="4" y="253"/>
                  </a:lnTo>
                  <a:lnTo>
                    <a:pt x="4" y="249"/>
                  </a:lnTo>
                  <a:lnTo>
                    <a:pt x="3" y="238"/>
                  </a:lnTo>
                  <a:lnTo>
                    <a:pt x="0" y="229"/>
                  </a:lnTo>
                  <a:lnTo>
                    <a:pt x="0" y="215"/>
                  </a:lnTo>
                  <a:lnTo>
                    <a:pt x="1" y="200"/>
                  </a:lnTo>
                  <a:lnTo>
                    <a:pt x="1" y="185"/>
                  </a:lnTo>
                  <a:lnTo>
                    <a:pt x="3" y="171"/>
                  </a:lnTo>
                  <a:lnTo>
                    <a:pt x="1" y="155"/>
                  </a:lnTo>
                  <a:lnTo>
                    <a:pt x="1" y="141"/>
                  </a:lnTo>
                  <a:lnTo>
                    <a:pt x="1" y="125"/>
                  </a:lnTo>
                  <a:lnTo>
                    <a:pt x="1" y="111"/>
                  </a:lnTo>
                  <a:lnTo>
                    <a:pt x="1" y="96"/>
                  </a:lnTo>
                  <a:lnTo>
                    <a:pt x="1" y="81"/>
                  </a:lnTo>
                  <a:lnTo>
                    <a:pt x="1" y="67"/>
                  </a:lnTo>
                  <a:lnTo>
                    <a:pt x="4" y="53"/>
                  </a:lnTo>
                  <a:lnTo>
                    <a:pt x="6" y="39"/>
                  </a:lnTo>
                  <a:lnTo>
                    <a:pt x="10" y="27"/>
                  </a:lnTo>
                  <a:lnTo>
                    <a:pt x="13" y="15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9" y="4"/>
                  </a:lnTo>
                  <a:lnTo>
                    <a:pt x="3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92" name="Freeform 442"/>
            <p:cNvSpPr>
              <a:spLocks/>
            </p:cNvSpPr>
            <p:nvPr/>
          </p:nvSpPr>
          <p:spPr bwMode="auto">
            <a:xfrm>
              <a:off x="7040" y="3795"/>
              <a:ext cx="42" cy="27"/>
            </a:xfrm>
            <a:custGeom>
              <a:avLst/>
              <a:gdLst>
                <a:gd name="T0" fmla="*/ 0 w 171"/>
                <a:gd name="T1" fmla="*/ 0 h 108"/>
                <a:gd name="T2" fmla="*/ 0 w 171"/>
                <a:gd name="T3" fmla="*/ 0 h 108"/>
                <a:gd name="T4" fmla="*/ 0 w 171"/>
                <a:gd name="T5" fmla="*/ 0 h 108"/>
                <a:gd name="T6" fmla="*/ 0 w 171"/>
                <a:gd name="T7" fmla="*/ 0 h 108"/>
                <a:gd name="T8" fmla="*/ 0 w 171"/>
                <a:gd name="T9" fmla="*/ 0 h 108"/>
                <a:gd name="T10" fmla="*/ 0 w 171"/>
                <a:gd name="T11" fmla="*/ 0 h 108"/>
                <a:gd name="T12" fmla="*/ 0 w 171"/>
                <a:gd name="T13" fmla="*/ 0 h 108"/>
                <a:gd name="T14" fmla="*/ 0 w 171"/>
                <a:gd name="T15" fmla="*/ 0 h 108"/>
                <a:gd name="T16" fmla="*/ 0 w 171"/>
                <a:gd name="T17" fmla="*/ 0 h 108"/>
                <a:gd name="T18" fmla="*/ 0 w 171"/>
                <a:gd name="T19" fmla="*/ 0 h 108"/>
                <a:gd name="T20" fmla="*/ 0 w 171"/>
                <a:gd name="T21" fmla="*/ 0 h 108"/>
                <a:gd name="T22" fmla="*/ 0 w 171"/>
                <a:gd name="T23" fmla="*/ 0 h 108"/>
                <a:gd name="T24" fmla="*/ 0 w 171"/>
                <a:gd name="T25" fmla="*/ 0 h 108"/>
                <a:gd name="T26" fmla="*/ 0 w 171"/>
                <a:gd name="T27" fmla="*/ 0 h 108"/>
                <a:gd name="T28" fmla="*/ 0 w 171"/>
                <a:gd name="T29" fmla="*/ 0 h 108"/>
                <a:gd name="T30" fmla="*/ 0 w 171"/>
                <a:gd name="T31" fmla="*/ 0 h 108"/>
                <a:gd name="T32" fmla="*/ 0 w 171"/>
                <a:gd name="T33" fmla="*/ 0 h 108"/>
                <a:gd name="T34" fmla="*/ 0 w 171"/>
                <a:gd name="T35" fmla="*/ 0 h 108"/>
                <a:gd name="T36" fmla="*/ 0 w 171"/>
                <a:gd name="T37" fmla="*/ 0 h 108"/>
                <a:gd name="T38" fmla="*/ 0 w 171"/>
                <a:gd name="T39" fmla="*/ 0 h 108"/>
                <a:gd name="T40" fmla="*/ 0 w 171"/>
                <a:gd name="T41" fmla="*/ 0 h 108"/>
                <a:gd name="T42" fmla="*/ 0 w 171"/>
                <a:gd name="T43" fmla="*/ 0 h 108"/>
                <a:gd name="T44" fmla="*/ 0 w 171"/>
                <a:gd name="T45" fmla="*/ 0 h 108"/>
                <a:gd name="T46" fmla="*/ 0 w 171"/>
                <a:gd name="T47" fmla="*/ 0 h 108"/>
                <a:gd name="T48" fmla="*/ 0 w 171"/>
                <a:gd name="T49" fmla="*/ 0 h 108"/>
                <a:gd name="T50" fmla="*/ 0 w 171"/>
                <a:gd name="T51" fmla="*/ 0 h 108"/>
                <a:gd name="T52" fmla="*/ 0 w 171"/>
                <a:gd name="T53" fmla="*/ 0 h 108"/>
                <a:gd name="T54" fmla="*/ 0 w 171"/>
                <a:gd name="T55" fmla="*/ 0 h 108"/>
                <a:gd name="T56" fmla="*/ 0 w 171"/>
                <a:gd name="T57" fmla="*/ 0 h 108"/>
                <a:gd name="T58" fmla="*/ 0 w 171"/>
                <a:gd name="T59" fmla="*/ 0 h 108"/>
                <a:gd name="T60" fmla="*/ 0 w 171"/>
                <a:gd name="T61" fmla="*/ 0 h 108"/>
                <a:gd name="T62" fmla="*/ 0 w 171"/>
                <a:gd name="T63" fmla="*/ 0 h 108"/>
                <a:gd name="T64" fmla="*/ 0 w 171"/>
                <a:gd name="T65" fmla="*/ 0 h 108"/>
                <a:gd name="T66" fmla="*/ 0 w 171"/>
                <a:gd name="T67" fmla="*/ 0 h 108"/>
                <a:gd name="T68" fmla="*/ 0 w 171"/>
                <a:gd name="T69" fmla="*/ 0 h 108"/>
                <a:gd name="T70" fmla="*/ 0 w 171"/>
                <a:gd name="T71" fmla="*/ 0 h 108"/>
                <a:gd name="T72" fmla="*/ 0 w 171"/>
                <a:gd name="T73" fmla="*/ 0 h 108"/>
                <a:gd name="T74" fmla="*/ 0 w 171"/>
                <a:gd name="T75" fmla="*/ 0 h 108"/>
                <a:gd name="T76" fmla="*/ 0 w 171"/>
                <a:gd name="T77" fmla="*/ 0 h 108"/>
                <a:gd name="T78" fmla="*/ 0 w 171"/>
                <a:gd name="T79" fmla="*/ 0 h 108"/>
                <a:gd name="T80" fmla="*/ 0 w 171"/>
                <a:gd name="T81" fmla="*/ 0 h 108"/>
                <a:gd name="T82" fmla="*/ 0 w 171"/>
                <a:gd name="T83" fmla="*/ 0 h 108"/>
                <a:gd name="T84" fmla="*/ 0 w 171"/>
                <a:gd name="T85" fmla="*/ 0 h 108"/>
                <a:gd name="T86" fmla="*/ 0 w 171"/>
                <a:gd name="T87" fmla="*/ 0 h 108"/>
                <a:gd name="T88" fmla="*/ 0 w 171"/>
                <a:gd name="T89" fmla="*/ 0 h 108"/>
                <a:gd name="T90" fmla="*/ 0 w 171"/>
                <a:gd name="T91" fmla="*/ 0 h 1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1"/>
                <a:gd name="T139" fmla="*/ 0 h 108"/>
                <a:gd name="T140" fmla="*/ 171 w 171"/>
                <a:gd name="T141" fmla="*/ 108 h 1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1" h="108">
                  <a:moveTo>
                    <a:pt x="81" y="0"/>
                  </a:moveTo>
                  <a:lnTo>
                    <a:pt x="84" y="5"/>
                  </a:lnTo>
                  <a:lnTo>
                    <a:pt x="84" y="9"/>
                  </a:lnTo>
                  <a:lnTo>
                    <a:pt x="80" y="15"/>
                  </a:lnTo>
                  <a:lnTo>
                    <a:pt x="78" y="19"/>
                  </a:lnTo>
                  <a:lnTo>
                    <a:pt x="72" y="28"/>
                  </a:lnTo>
                  <a:lnTo>
                    <a:pt x="68" y="35"/>
                  </a:lnTo>
                  <a:lnTo>
                    <a:pt x="74" y="30"/>
                  </a:lnTo>
                  <a:lnTo>
                    <a:pt x="81" y="27"/>
                  </a:lnTo>
                  <a:lnTo>
                    <a:pt x="87" y="21"/>
                  </a:lnTo>
                  <a:lnTo>
                    <a:pt x="96" y="18"/>
                  </a:lnTo>
                  <a:lnTo>
                    <a:pt x="102" y="14"/>
                  </a:lnTo>
                  <a:lnTo>
                    <a:pt x="109" y="9"/>
                  </a:lnTo>
                  <a:lnTo>
                    <a:pt x="116" y="7"/>
                  </a:lnTo>
                  <a:lnTo>
                    <a:pt x="125" y="6"/>
                  </a:lnTo>
                  <a:lnTo>
                    <a:pt x="126" y="11"/>
                  </a:lnTo>
                  <a:lnTo>
                    <a:pt x="127" y="18"/>
                  </a:lnTo>
                  <a:lnTo>
                    <a:pt x="128" y="23"/>
                  </a:lnTo>
                  <a:lnTo>
                    <a:pt x="130" y="29"/>
                  </a:lnTo>
                  <a:lnTo>
                    <a:pt x="122" y="31"/>
                  </a:lnTo>
                  <a:lnTo>
                    <a:pt x="116" y="35"/>
                  </a:lnTo>
                  <a:lnTo>
                    <a:pt x="109" y="41"/>
                  </a:lnTo>
                  <a:lnTo>
                    <a:pt x="103" y="46"/>
                  </a:lnTo>
                  <a:lnTo>
                    <a:pt x="96" y="50"/>
                  </a:lnTo>
                  <a:lnTo>
                    <a:pt x="89" y="56"/>
                  </a:lnTo>
                  <a:lnTo>
                    <a:pt x="81" y="59"/>
                  </a:lnTo>
                  <a:lnTo>
                    <a:pt x="74" y="61"/>
                  </a:lnTo>
                  <a:lnTo>
                    <a:pt x="77" y="64"/>
                  </a:lnTo>
                  <a:lnTo>
                    <a:pt x="84" y="64"/>
                  </a:lnTo>
                  <a:lnTo>
                    <a:pt x="92" y="61"/>
                  </a:lnTo>
                  <a:lnTo>
                    <a:pt x="103" y="58"/>
                  </a:lnTo>
                  <a:lnTo>
                    <a:pt x="113" y="51"/>
                  </a:lnTo>
                  <a:lnTo>
                    <a:pt x="124" y="47"/>
                  </a:lnTo>
                  <a:lnTo>
                    <a:pt x="132" y="42"/>
                  </a:lnTo>
                  <a:lnTo>
                    <a:pt x="140" y="41"/>
                  </a:lnTo>
                  <a:lnTo>
                    <a:pt x="144" y="40"/>
                  </a:lnTo>
                  <a:lnTo>
                    <a:pt x="145" y="42"/>
                  </a:lnTo>
                  <a:lnTo>
                    <a:pt x="144" y="45"/>
                  </a:lnTo>
                  <a:lnTo>
                    <a:pt x="142" y="49"/>
                  </a:lnTo>
                  <a:lnTo>
                    <a:pt x="138" y="55"/>
                  </a:lnTo>
                  <a:lnTo>
                    <a:pt x="133" y="61"/>
                  </a:lnTo>
                  <a:lnTo>
                    <a:pt x="124" y="70"/>
                  </a:lnTo>
                  <a:lnTo>
                    <a:pt x="121" y="74"/>
                  </a:lnTo>
                  <a:lnTo>
                    <a:pt x="121" y="75"/>
                  </a:lnTo>
                  <a:lnTo>
                    <a:pt x="125" y="76"/>
                  </a:lnTo>
                  <a:lnTo>
                    <a:pt x="131" y="74"/>
                  </a:lnTo>
                  <a:lnTo>
                    <a:pt x="138" y="73"/>
                  </a:lnTo>
                  <a:lnTo>
                    <a:pt x="146" y="72"/>
                  </a:lnTo>
                  <a:lnTo>
                    <a:pt x="156" y="72"/>
                  </a:lnTo>
                  <a:lnTo>
                    <a:pt x="161" y="72"/>
                  </a:lnTo>
                  <a:lnTo>
                    <a:pt x="167" y="75"/>
                  </a:lnTo>
                  <a:lnTo>
                    <a:pt x="168" y="80"/>
                  </a:lnTo>
                  <a:lnTo>
                    <a:pt x="171" y="87"/>
                  </a:lnTo>
                  <a:lnTo>
                    <a:pt x="157" y="87"/>
                  </a:lnTo>
                  <a:lnTo>
                    <a:pt x="145" y="90"/>
                  </a:lnTo>
                  <a:lnTo>
                    <a:pt x="132" y="93"/>
                  </a:lnTo>
                  <a:lnTo>
                    <a:pt x="118" y="97"/>
                  </a:lnTo>
                  <a:lnTo>
                    <a:pt x="102" y="100"/>
                  </a:lnTo>
                  <a:lnTo>
                    <a:pt x="86" y="103"/>
                  </a:lnTo>
                  <a:lnTo>
                    <a:pt x="72" y="104"/>
                  </a:lnTo>
                  <a:lnTo>
                    <a:pt x="59" y="108"/>
                  </a:lnTo>
                  <a:lnTo>
                    <a:pt x="44" y="107"/>
                  </a:lnTo>
                  <a:lnTo>
                    <a:pt x="32" y="106"/>
                  </a:lnTo>
                  <a:lnTo>
                    <a:pt x="21" y="103"/>
                  </a:lnTo>
                  <a:lnTo>
                    <a:pt x="13" y="98"/>
                  </a:lnTo>
                  <a:lnTo>
                    <a:pt x="4" y="89"/>
                  </a:lnTo>
                  <a:lnTo>
                    <a:pt x="2" y="79"/>
                  </a:lnTo>
                  <a:lnTo>
                    <a:pt x="0" y="64"/>
                  </a:lnTo>
                  <a:lnTo>
                    <a:pt x="2" y="48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4"/>
                  </a:lnTo>
                  <a:lnTo>
                    <a:pt x="8" y="20"/>
                  </a:lnTo>
                  <a:lnTo>
                    <a:pt x="14" y="17"/>
                  </a:lnTo>
                  <a:lnTo>
                    <a:pt x="19" y="14"/>
                  </a:lnTo>
                  <a:lnTo>
                    <a:pt x="24" y="13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18"/>
                  </a:lnTo>
                  <a:lnTo>
                    <a:pt x="26" y="21"/>
                  </a:lnTo>
                  <a:lnTo>
                    <a:pt x="19" y="28"/>
                  </a:lnTo>
                  <a:lnTo>
                    <a:pt x="19" y="31"/>
                  </a:lnTo>
                  <a:lnTo>
                    <a:pt x="19" y="38"/>
                  </a:lnTo>
                  <a:lnTo>
                    <a:pt x="28" y="38"/>
                  </a:lnTo>
                  <a:lnTo>
                    <a:pt x="38" y="36"/>
                  </a:lnTo>
                  <a:lnTo>
                    <a:pt x="45" y="31"/>
                  </a:lnTo>
                  <a:lnTo>
                    <a:pt x="53" y="27"/>
                  </a:lnTo>
                  <a:lnTo>
                    <a:pt x="59" y="19"/>
                  </a:lnTo>
                  <a:lnTo>
                    <a:pt x="65" y="11"/>
                  </a:lnTo>
                  <a:lnTo>
                    <a:pt x="73" y="5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93" name="Freeform 443"/>
            <p:cNvSpPr>
              <a:spLocks/>
            </p:cNvSpPr>
            <p:nvPr/>
          </p:nvSpPr>
          <p:spPr bwMode="auto">
            <a:xfrm>
              <a:off x="6961" y="3799"/>
              <a:ext cx="50" cy="31"/>
            </a:xfrm>
            <a:custGeom>
              <a:avLst/>
              <a:gdLst>
                <a:gd name="T0" fmla="*/ 0 w 201"/>
                <a:gd name="T1" fmla="*/ 0 h 124"/>
                <a:gd name="T2" fmla="*/ 0 w 201"/>
                <a:gd name="T3" fmla="*/ 0 h 124"/>
                <a:gd name="T4" fmla="*/ 0 w 201"/>
                <a:gd name="T5" fmla="*/ 0 h 124"/>
                <a:gd name="T6" fmla="*/ 0 w 201"/>
                <a:gd name="T7" fmla="*/ 0 h 124"/>
                <a:gd name="T8" fmla="*/ 0 w 201"/>
                <a:gd name="T9" fmla="*/ 0 h 124"/>
                <a:gd name="T10" fmla="*/ 0 w 201"/>
                <a:gd name="T11" fmla="*/ 0 h 124"/>
                <a:gd name="T12" fmla="*/ 0 w 201"/>
                <a:gd name="T13" fmla="*/ 0 h 124"/>
                <a:gd name="T14" fmla="*/ 0 w 201"/>
                <a:gd name="T15" fmla="*/ 0 h 124"/>
                <a:gd name="T16" fmla="*/ 0 w 201"/>
                <a:gd name="T17" fmla="*/ 0 h 124"/>
                <a:gd name="T18" fmla="*/ 0 w 201"/>
                <a:gd name="T19" fmla="*/ 0 h 124"/>
                <a:gd name="T20" fmla="*/ 0 w 201"/>
                <a:gd name="T21" fmla="*/ 0 h 124"/>
                <a:gd name="T22" fmla="*/ 0 w 201"/>
                <a:gd name="T23" fmla="*/ 0 h 124"/>
                <a:gd name="T24" fmla="*/ 0 w 201"/>
                <a:gd name="T25" fmla="*/ 0 h 124"/>
                <a:gd name="T26" fmla="*/ 0 w 201"/>
                <a:gd name="T27" fmla="*/ 0 h 124"/>
                <a:gd name="T28" fmla="*/ 0 w 201"/>
                <a:gd name="T29" fmla="*/ 0 h 124"/>
                <a:gd name="T30" fmla="*/ 0 w 201"/>
                <a:gd name="T31" fmla="*/ 0 h 124"/>
                <a:gd name="T32" fmla="*/ 0 w 201"/>
                <a:gd name="T33" fmla="*/ 0 h 124"/>
                <a:gd name="T34" fmla="*/ 0 w 201"/>
                <a:gd name="T35" fmla="*/ 0 h 124"/>
                <a:gd name="T36" fmla="*/ 0 w 201"/>
                <a:gd name="T37" fmla="*/ 0 h 124"/>
                <a:gd name="T38" fmla="*/ 0 w 201"/>
                <a:gd name="T39" fmla="*/ 0 h 124"/>
                <a:gd name="T40" fmla="*/ 0 w 201"/>
                <a:gd name="T41" fmla="*/ 0 h 124"/>
                <a:gd name="T42" fmla="*/ 0 w 201"/>
                <a:gd name="T43" fmla="*/ 0 h 124"/>
                <a:gd name="T44" fmla="*/ 0 w 201"/>
                <a:gd name="T45" fmla="*/ 0 h 124"/>
                <a:gd name="T46" fmla="*/ 0 w 201"/>
                <a:gd name="T47" fmla="*/ 0 h 124"/>
                <a:gd name="T48" fmla="*/ 0 w 201"/>
                <a:gd name="T49" fmla="*/ 0 h 124"/>
                <a:gd name="T50" fmla="*/ 0 w 201"/>
                <a:gd name="T51" fmla="*/ 0 h 124"/>
                <a:gd name="T52" fmla="*/ 0 w 201"/>
                <a:gd name="T53" fmla="*/ 0 h 124"/>
                <a:gd name="T54" fmla="*/ 0 w 201"/>
                <a:gd name="T55" fmla="*/ 0 h 124"/>
                <a:gd name="T56" fmla="*/ 0 w 201"/>
                <a:gd name="T57" fmla="*/ 0 h 124"/>
                <a:gd name="T58" fmla="*/ 0 w 201"/>
                <a:gd name="T59" fmla="*/ 0 h 124"/>
                <a:gd name="T60" fmla="*/ 0 w 201"/>
                <a:gd name="T61" fmla="*/ 0 h 124"/>
                <a:gd name="T62" fmla="*/ 0 w 201"/>
                <a:gd name="T63" fmla="*/ 0 h 124"/>
                <a:gd name="T64" fmla="*/ 0 w 201"/>
                <a:gd name="T65" fmla="*/ 0 h 124"/>
                <a:gd name="T66" fmla="*/ 0 w 201"/>
                <a:gd name="T67" fmla="*/ 0 h 124"/>
                <a:gd name="T68" fmla="*/ 0 w 201"/>
                <a:gd name="T69" fmla="*/ 0 h 124"/>
                <a:gd name="T70" fmla="*/ 0 w 201"/>
                <a:gd name="T71" fmla="*/ 0 h 124"/>
                <a:gd name="T72" fmla="*/ 0 w 201"/>
                <a:gd name="T73" fmla="*/ 0 h 124"/>
                <a:gd name="T74" fmla="*/ 0 w 201"/>
                <a:gd name="T75" fmla="*/ 0 h 124"/>
                <a:gd name="T76" fmla="*/ 0 w 201"/>
                <a:gd name="T77" fmla="*/ 0 h 124"/>
                <a:gd name="T78" fmla="*/ 0 w 201"/>
                <a:gd name="T79" fmla="*/ 0 h 124"/>
                <a:gd name="T80" fmla="*/ 0 w 201"/>
                <a:gd name="T81" fmla="*/ 0 h 124"/>
                <a:gd name="T82" fmla="*/ 0 w 201"/>
                <a:gd name="T83" fmla="*/ 0 h 124"/>
                <a:gd name="T84" fmla="*/ 0 w 201"/>
                <a:gd name="T85" fmla="*/ 0 h 124"/>
                <a:gd name="T86" fmla="*/ 0 w 201"/>
                <a:gd name="T87" fmla="*/ 0 h 1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"/>
                <a:gd name="T133" fmla="*/ 0 h 124"/>
                <a:gd name="T134" fmla="*/ 201 w 201"/>
                <a:gd name="T135" fmla="*/ 124 h 1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" h="124">
                  <a:moveTo>
                    <a:pt x="153" y="0"/>
                  </a:moveTo>
                  <a:lnTo>
                    <a:pt x="152" y="7"/>
                  </a:lnTo>
                  <a:lnTo>
                    <a:pt x="147" y="15"/>
                  </a:lnTo>
                  <a:lnTo>
                    <a:pt x="137" y="22"/>
                  </a:lnTo>
                  <a:lnTo>
                    <a:pt x="128" y="31"/>
                  </a:lnTo>
                  <a:lnTo>
                    <a:pt x="122" y="34"/>
                  </a:lnTo>
                  <a:lnTo>
                    <a:pt x="116" y="37"/>
                  </a:lnTo>
                  <a:lnTo>
                    <a:pt x="110" y="42"/>
                  </a:lnTo>
                  <a:lnTo>
                    <a:pt x="106" y="47"/>
                  </a:lnTo>
                  <a:lnTo>
                    <a:pt x="100" y="52"/>
                  </a:lnTo>
                  <a:lnTo>
                    <a:pt x="99" y="57"/>
                  </a:lnTo>
                  <a:lnTo>
                    <a:pt x="96" y="62"/>
                  </a:lnTo>
                  <a:lnTo>
                    <a:pt x="96" y="69"/>
                  </a:lnTo>
                  <a:lnTo>
                    <a:pt x="102" y="68"/>
                  </a:lnTo>
                  <a:lnTo>
                    <a:pt x="110" y="66"/>
                  </a:lnTo>
                  <a:lnTo>
                    <a:pt x="117" y="61"/>
                  </a:lnTo>
                  <a:lnTo>
                    <a:pt x="124" y="58"/>
                  </a:lnTo>
                  <a:lnTo>
                    <a:pt x="132" y="54"/>
                  </a:lnTo>
                  <a:lnTo>
                    <a:pt x="140" y="48"/>
                  </a:lnTo>
                  <a:lnTo>
                    <a:pt x="147" y="43"/>
                  </a:lnTo>
                  <a:lnTo>
                    <a:pt x="157" y="40"/>
                  </a:lnTo>
                  <a:lnTo>
                    <a:pt x="163" y="35"/>
                  </a:lnTo>
                  <a:lnTo>
                    <a:pt x="170" y="33"/>
                  </a:lnTo>
                  <a:lnTo>
                    <a:pt x="176" y="31"/>
                  </a:lnTo>
                  <a:lnTo>
                    <a:pt x="182" y="32"/>
                  </a:lnTo>
                  <a:lnTo>
                    <a:pt x="187" y="33"/>
                  </a:lnTo>
                  <a:lnTo>
                    <a:pt x="191" y="37"/>
                  </a:lnTo>
                  <a:lnTo>
                    <a:pt x="194" y="45"/>
                  </a:lnTo>
                  <a:lnTo>
                    <a:pt x="196" y="56"/>
                  </a:lnTo>
                  <a:lnTo>
                    <a:pt x="185" y="48"/>
                  </a:lnTo>
                  <a:lnTo>
                    <a:pt x="178" y="48"/>
                  </a:lnTo>
                  <a:lnTo>
                    <a:pt x="172" y="53"/>
                  </a:lnTo>
                  <a:lnTo>
                    <a:pt x="170" y="59"/>
                  </a:lnTo>
                  <a:lnTo>
                    <a:pt x="170" y="67"/>
                  </a:lnTo>
                  <a:lnTo>
                    <a:pt x="173" y="73"/>
                  </a:lnTo>
                  <a:lnTo>
                    <a:pt x="176" y="75"/>
                  </a:lnTo>
                  <a:lnTo>
                    <a:pt x="181" y="76"/>
                  </a:lnTo>
                  <a:lnTo>
                    <a:pt x="185" y="76"/>
                  </a:lnTo>
                  <a:lnTo>
                    <a:pt x="193" y="75"/>
                  </a:lnTo>
                  <a:lnTo>
                    <a:pt x="194" y="82"/>
                  </a:lnTo>
                  <a:lnTo>
                    <a:pt x="196" y="89"/>
                  </a:lnTo>
                  <a:lnTo>
                    <a:pt x="200" y="96"/>
                  </a:lnTo>
                  <a:lnTo>
                    <a:pt x="201" y="105"/>
                  </a:lnTo>
                  <a:lnTo>
                    <a:pt x="189" y="103"/>
                  </a:lnTo>
                  <a:lnTo>
                    <a:pt x="178" y="105"/>
                  </a:lnTo>
                  <a:lnTo>
                    <a:pt x="167" y="106"/>
                  </a:lnTo>
                  <a:lnTo>
                    <a:pt x="157" y="108"/>
                  </a:lnTo>
                  <a:lnTo>
                    <a:pt x="145" y="109"/>
                  </a:lnTo>
                  <a:lnTo>
                    <a:pt x="132" y="111"/>
                  </a:lnTo>
                  <a:lnTo>
                    <a:pt x="120" y="113"/>
                  </a:lnTo>
                  <a:lnTo>
                    <a:pt x="110" y="116"/>
                  </a:lnTo>
                  <a:lnTo>
                    <a:pt x="96" y="119"/>
                  </a:lnTo>
                  <a:lnTo>
                    <a:pt x="85" y="121"/>
                  </a:lnTo>
                  <a:lnTo>
                    <a:pt x="73" y="121"/>
                  </a:lnTo>
                  <a:lnTo>
                    <a:pt x="63" y="123"/>
                  </a:lnTo>
                  <a:lnTo>
                    <a:pt x="51" y="123"/>
                  </a:lnTo>
                  <a:lnTo>
                    <a:pt x="40" y="124"/>
                  </a:lnTo>
                  <a:lnTo>
                    <a:pt x="30" y="123"/>
                  </a:lnTo>
                  <a:lnTo>
                    <a:pt x="20" y="122"/>
                  </a:lnTo>
                  <a:lnTo>
                    <a:pt x="11" y="111"/>
                  </a:lnTo>
                  <a:lnTo>
                    <a:pt x="6" y="101"/>
                  </a:lnTo>
                  <a:lnTo>
                    <a:pt x="2" y="93"/>
                  </a:lnTo>
                  <a:lnTo>
                    <a:pt x="1" y="84"/>
                  </a:lnTo>
                  <a:lnTo>
                    <a:pt x="0" y="75"/>
                  </a:lnTo>
                  <a:lnTo>
                    <a:pt x="4" y="68"/>
                  </a:lnTo>
                  <a:lnTo>
                    <a:pt x="6" y="59"/>
                  </a:lnTo>
                  <a:lnTo>
                    <a:pt x="12" y="53"/>
                  </a:lnTo>
                  <a:lnTo>
                    <a:pt x="18" y="45"/>
                  </a:lnTo>
                  <a:lnTo>
                    <a:pt x="25" y="39"/>
                  </a:lnTo>
                  <a:lnTo>
                    <a:pt x="32" y="33"/>
                  </a:lnTo>
                  <a:lnTo>
                    <a:pt x="42" y="27"/>
                  </a:lnTo>
                  <a:lnTo>
                    <a:pt x="52" y="21"/>
                  </a:lnTo>
                  <a:lnTo>
                    <a:pt x="61" y="16"/>
                  </a:lnTo>
                  <a:lnTo>
                    <a:pt x="72" y="12"/>
                  </a:lnTo>
                  <a:lnTo>
                    <a:pt x="83" y="7"/>
                  </a:lnTo>
                  <a:lnTo>
                    <a:pt x="79" y="15"/>
                  </a:lnTo>
                  <a:lnTo>
                    <a:pt x="76" y="22"/>
                  </a:lnTo>
                  <a:lnTo>
                    <a:pt x="71" y="31"/>
                  </a:lnTo>
                  <a:lnTo>
                    <a:pt x="70" y="40"/>
                  </a:lnTo>
                  <a:lnTo>
                    <a:pt x="79" y="36"/>
                  </a:lnTo>
                  <a:lnTo>
                    <a:pt x="90" y="33"/>
                  </a:lnTo>
                  <a:lnTo>
                    <a:pt x="100" y="27"/>
                  </a:lnTo>
                  <a:lnTo>
                    <a:pt x="112" y="21"/>
                  </a:lnTo>
                  <a:lnTo>
                    <a:pt x="122" y="15"/>
                  </a:lnTo>
                  <a:lnTo>
                    <a:pt x="132" y="8"/>
                  </a:lnTo>
                  <a:lnTo>
                    <a:pt x="142" y="4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94" name="Freeform 444"/>
            <p:cNvSpPr>
              <a:spLocks/>
            </p:cNvSpPr>
            <p:nvPr/>
          </p:nvSpPr>
          <p:spPr bwMode="auto">
            <a:xfrm>
              <a:off x="6940" y="3800"/>
              <a:ext cx="14" cy="91"/>
            </a:xfrm>
            <a:custGeom>
              <a:avLst/>
              <a:gdLst>
                <a:gd name="T0" fmla="*/ 0 w 57"/>
                <a:gd name="T1" fmla="*/ 0 h 364"/>
                <a:gd name="T2" fmla="*/ 0 w 57"/>
                <a:gd name="T3" fmla="*/ 0 h 364"/>
                <a:gd name="T4" fmla="*/ 0 w 57"/>
                <a:gd name="T5" fmla="*/ 0 h 364"/>
                <a:gd name="T6" fmla="*/ 0 w 57"/>
                <a:gd name="T7" fmla="*/ 0 h 364"/>
                <a:gd name="T8" fmla="*/ 0 w 57"/>
                <a:gd name="T9" fmla="*/ 0 h 364"/>
                <a:gd name="T10" fmla="*/ 0 w 57"/>
                <a:gd name="T11" fmla="*/ 0 h 364"/>
                <a:gd name="T12" fmla="*/ 0 w 57"/>
                <a:gd name="T13" fmla="*/ 0 h 364"/>
                <a:gd name="T14" fmla="*/ 0 w 57"/>
                <a:gd name="T15" fmla="*/ 0 h 364"/>
                <a:gd name="T16" fmla="*/ 0 w 57"/>
                <a:gd name="T17" fmla="*/ 0 h 364"/>
                <a:gd name="T18" fmla="*/ 0 w 57"/>
                <a:gd name="T19" fmla="*/ 0 h 364"/>
                <a:gd name="T20" fmla="*/ 0 w 57"/>
                <a:gd name="T21" fmla="*/ 0 h 364"/>
                <a:gd name="T22" fmla="*/ 0 w 57"/>
                <a:gd name="T23" fmla="*/ 0 h 364"/>
                <a:gd name="T24" fmla="*/ 0 w 57"/>
                <a:gd name="T25" fmla="*/ 0 h 364"/>
                <a:gd name="T26" fmla="*/ 0 w 57"/>
                <a:gd name="T27" fmla="*/ 0 h 364"/>
                <a:gd name="T28" fmla="*/ 0 w 57"/>
                <a:gd name="T29" fmla="*/ 0 h 364"/>
                <a:gd name="T30" fmla="*/ 0 w 57"/>
                <a:gd name="T31" fmla="*/ 0 h 364"/>
                <a:gd name="T32" fmla="*/ 0 w 57"/>
                <a:gd name="T33" fmla="*/ 0 h 364"/>
                <a:gd name="T34" fmla="*/ 0 w 57"/>
                <a:gd name="T35" fmla="*/ 0 h 364"/>
                <a:gd name="T36" fmla="*/ 0 w 57"/>
                <a:gd name="T37" fmla="*/ 0 h 364"/>
                <a:gd name="T38" fmla="*/ 0 w 57"/>
                <a:gd name="T39" fmla="*/ 0 h 364"/>
                <a:gd name="T40" fmla="*/ 0 w 57"/>
                <a:gd name="T41" fmla="*/ 0 h 364"/>
                <a:gd name="T42" fmla="*/ 0 w 57"/>
                <a:gd name="T43" fmla="*/ 0 h 364"/>
                <a:gd name="T44" fmla="*/ 0 w 57"/>
                <a:gd name="T45" fmla="*/ 0 h 364"/>
                <a:gd name="T46" fmla="*/ 0 w 57"/>
                <a:gd name="T47" fmla="*/ 0 h 364"/>
                <a:gd name="T48" fmla="*/ 0 w 57"/>
                <a:gd name="T49" fmla="*/ 0 h 364"/>
                <a:gd name="T50" fmla="*/ 0 w 57"/>
                <a:gd name="T51" fmla="*/ 0 h 364"/>
                <a:gd name="T52" fmla="*/ 0 w 57"/>
                <a:gd name="T53" fmla="*/ 0 h 364"/>
                <a:gd name="T54" fmla="*/ 0 w 57"/>
                <a:gd name="T55" fmla="*/ 0 h 364"/>
                <a:gd name="T56" fmla="*/ 0 w 57"/>
                <a:gd name="T57" fmla="*/ 0 h 364"/>
                <a:gd name="T58" fmla="*/ 0 w 57"/>
                <a:gd name="T59" fmla="*/ 0 h 364"/>
                <a:gd name="T60" fmla="*/ 0 w 57"/>
                <a:gd name="T61" fmla="*/ 0 h 364"/>
                <a:gd name="T62" fmla="*/ 0 w 57"/>
                <a:gd name="T63" fmla="*/ 0 h 364"/>
                <a:gd name="T64" fmla="*/ 0 w 57"/>
                <a:gd name="T65" fmla="*/ 0 h 364"/>
                <a:gd name="T66" fmla="*/ 0 w 57"/>
                <a:gd name="T67" fmla="*/ 0 h 364"/>
                <a:gd name="T68" fmla="*/ 0 w 57"/>
                <a:gd name="T69" fmla="*/ 0 h 364"/>
                <a:gd name="T70" fmla="*/ 0 w 57"/>
                <a:gd name="T71" fmla="*/ 0 h 364"/>
                <a:gd name="T72" fmla="*/ 0 w 57"/>
                <a:gd name="T73" fmla="*/ 0 h 3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7"/>
                <a:gd name="T112" fmla="*/ 0 h 364"/>
                <a:gd name="T113" fmla="*/ 57 w 57"/>
                <a:gd name="T114" fmla="*/ 364 h 3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7" h="364">
                  <a:moveTo>
                    <a:pt x="22" y="2"/>
                  </a:moveTo>
                  <a:lnTo>
                    <a:pt x="28" y="1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8" y="1"/>
                  </a:lnTo>
                  <a:lnTo>
                    <a:pt x="53" y="4"/>
                  </a:lnTo>
                  <a:lnTo>
                    <a:pt x="54" y="8"/>
                  </a:lnTo>
                  <a:lnTo>
                    <a:pt x="55" y="14"/>
                  </a:lnTo>
                  <a:lnTo>
                    <a:pt x="52" y="16"/>
                  </a:lnTo>
                  <a:lnTo>
                    <a:pt x="48" y="19"/>
                  </a:lnTo>
                  <a:lnTo>
                    <a:pt x="49" y="28"/>
                  </a:lnTo>
                  <a:lnTo>
                    <a:pt x="52" y="38"/>
                  </a:lnTo>
                  <a:lnTo>
                    <a:pt x="54" y="47"/>
                  </a:lnTo>
                  <a:lnTo>
                    <a:pt x="55" y="56"/>
                  </a:lnTo>
                  <a:lnTo>
                    <a:pt x="55" y="65"/>
                  </a:lnTo>
                  <a:lnTo>
                    <a:pt x="55" y="75"/>
                  </a:lnTo>
                  <a:lnTo>
                    <a:pt x="55" y="84"/>
                  </a:lnTo>
                  <a:lnTo>
                    <a:pt x="57" y="94"/>
                  </a:lnTo>
                  <a:lnTo>
                    <a:pt x="55" y="103"/>
                  </a:lnTo>
                  <a:lnTo>
                    <a:pt x="55" y="111"/>
                  </a:lnTo>
                  <a:lnTo>
                    <a:pt x="54" y="120"/>
                  </a:lnTo>
                  <a:lnTo>
                    <a:pt x="53" y="129"/>
                  </a:lnTo>
                  <a:lnTo>
                    <a:pt x="51" y="137"/>
                  </a:lnTo>
                  <a:lnTo>
                    <a:pt x="48" y="147"/>
                  </a:lnTo>
                  <a:lnTo>
                    <a:pt x="46" y="156"/>
                  </a:lnTo>
                  <a:lnTo>
                    <a:pt x="43" y="165"/>
                  </a:lnTo>
                  <a:lnTo>
                    <a:pt x="45" y="171"/>
                  </a:lnTo>
                  <a:lnTo>
                    <a:pt x="47" y="178"/>
                  </a:lnTo>
                  <a:lnTo>
                    <a:pt x="47" y="185"/>
                  </a:lnTo>
                  <a:lnTo>
                    <a:pt x="47" y="194"/>
                  </a:lnTo>
                  <a:lnTo>
                    <a:pt x="46" y="201"/>
                  </a:lnTo>
                  <a:lnTo>
                    <a:pt x="46" y="209"/>
                  </a:lnTo>
                  <a:lnTo>
                    <a:pt x="45" y="216"/>
                  </a:lnTo>
                  <a:lnTo>
                    <a:pt x="45" y="225"/>
                  </a:lnTo>
                  <a:lnTo>
                    <a:pt x="43" y="233"/>
                  </a:lnTo>
                  <a:lnTo>
                    <a:pt x="42" y="241"/>
                  </a:lnTo>
                  <a:lnTo>
                    <a:pt x="41" y="249"/>
                  </a:lnTo>
                  <a:lnTo>
                    <a:pt x="41" y="256"/>
                  </a:lnTo>
                  <a:lnTo>
                    <a:pt x="40" y="264"/>
                  </a:lnTo>
                  <a:lnTo>
                    <a:pt x="40" y="273"/>
                  </a:lnTo>
                  <a:lnTo>
                    <a:pt x="40" y="280"/>
                  </a:lnTo>
                  <a:lnTo>
                    <a:pt x="42" y="288"/>
                  </a:lnTo>
                  <a:lnTo>
                    <a:pt x="37" y="295"/>
                  </a:lnTo>
                  <a:lnTo>
                    <a:pt x="37" y="303"/>
                  </a:lnTo>
                  <a:lnTo>
                    <a:pt x="37" y="310"/>
                  </a:lnTo>
                  <a:lnTo>
                    <a:pt x="40" y="318"/>
                  </a:lnTo>
                  <a:lnTo>
                    <a:pt x="40" y="327"/>
                  </a:lnTo>
                  <a:lnTo>
                    <a:pt x="41" y="335"/>
                  </a:lnTo>
                  <a:lnTo>
                    <a:pt x="40" y="344"/>
                  </a:lnTo>
                  <a:lnTo>
                    <a:pt x="37" y="355"/>
                  </a:lnTo>
                  <a:lnTo>
                    <a:pt x="29" y="357"/>
                  </a:lnTo>
                  <a:lnTo>
                    <a:pt x="21" y="359"/>
                  </a:lnTo>
                  <a:lnTo>
                    <a:pt x="12" y="361"/>
                  </a:lnTo>
                  <a:lnTo>
                    <a:pt x="6" y="364"/>
                  </a:lnTo>
                  <a:lnTo>
                    <a:pt x="4" y="342"/>
                  </a:lnTo>
                  <a:lnTo>
                    <a:pt x="2" y="319"/>
                  </a:lnTo>
                  <a:lnTo>
                    <a:pt x="1" y="296"/>
                  </a:lnTo>
                  <a:lnTo>
                    <a:pt x="1" y="274"/>
                  </a:lnTo>
                  <a:lnTo>
                    <a:pt x="0" y="251"/>
                  </a:lnTo>
                  <a:lnTo>
                    <a:pt x="0" y="228"/>
                  </a:lnTo>
                  <a:lnTo>
                    <a:pt x="0" y="205"/>
                  </a:lnTo>
                  <a:lnTo>
                    <a:pt x="0" y="183"/>
                  </a:lnTo>
                  <a:lnTo>
                    <a:pt x="0" y="159"/>
                  </a:lnTo>
                  <a:lnTo>
                    <a:pt x="0" y="137"/>
                  </a:lnTo>
                  <a:lnTo>
                    <a:pt x="1" y="115"/>
                  </a:lnTo>
                  <a:lnTo>
                    <a:pt x="2" y="93"/>
                  </a:lnTo>
                  <a:lnTo>
                    <a:pt x="2" y="71"/>
                  </a:lnTo>
                  <a:lnTo>
                    <a:pt x="5" y="50"/>
                  </a:lnTo>
                  <a:lnTo>
                    <a:pt x="6" y="29"/>
                  </a:lnTo>
                  <a:lnTo>
                    <a:pt x="9" y="10"/>
                  </a:lnTo>
                  <a:lnTo>
                    <a:pt x="15" y="7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95" name="Freeform 445"/>
            <p:cNvSpPr>
              <a:spLocks/>
            </p:cNvSpPr>
            <p:nvPr/>
          </p:nvSpPr>
          <p:spPr bwMode="auto">
            <a:xfrm>
              <a:off x="6875" y="3810"/>
              <a:ext cx="56" cy="25"/>
            </a:xfrm>
            <a:custGeom>
              <a:avLst/>
              <a:gdLst>
                <a:gd name="T0" fmla="*/ 0 w 224"/>
                <a:gd name="T1" fmla="*/ 0 h 101"/>
                <a:gd name="T2" fmla="*/ 0 w 224"/>
                <a:gd name="T3" fmla="*/ 0 h 101"/>
                <a:gd name="T4" fmla="*/ 0 w 224"/>
                <a:gd name="T5" fmla="*/ 0 h 101"/>
                <a:gd name="T6" fmla="*/ 0 w 224"/>
                <a:gd name="T7" fmla="*/ 0 h 101"/>
                <a:gd name="T8" fmla="*/ 0 w 224"/>
                <a:gd name="T9" fmla="*/ 0 h 101"/>
                <a:gd name="T10" fmla="*/ 0 w 224"/>
                <a:gd name="T11" fmla="*/ 0 h 101"/>
                <a:gd name="T12" fmla="*/ 0 w 224"/>
                <a:gd name="T13" fmla="*/ 0 h 101"/>
                <a:gd name="T14" fmla="*/ 0 w 224"/>
                <a:gd name="T15" fmla="*/ 0 h 101"/>
                <a:gd name="T16" fmla="*/ 0 w 224"/>
                <a:gd name="T17" fmla="*/ 0 h 101"/>
                <a:gd name="T18" fmla="*/ 0 w 224"/>
                <a:gd name="T19" fmla="*/ 0 h 101"/>
                <a:gd name="T20" fmla="*/ 0 w 224"/>
                <a:gd name="T21" fmla="*/ 0 h 101"/>
                <a:gd name="T22" fmla="*/ 0 w 224"/>
                <a:gd name="T23" fmla="*/ 0 h 101"/>
                <a:gd name="T24" fmla="*/ 0 w 224"/>
                <a:gd name="T25" fmla="*/ 0 h 101"/>
                <a:gd name="T26" fmla="*/ 0 w 224"/>
                <a:gd name="T27" fmla="*/ 0 h 101"/>
                <a:gd name="T28" fmla="*/ 0 w 224"/>
                <a:gd name="T29" fmla="*/ 0 h 101"/>
                <a:gd name="T30" fmla="*/ 0 w 224"/>
                <a:gd name="T31" fmla="*/ 0 h 101"/>
                <a:gd name="T32" fmla="*/ 0 w 224"/>
                <a:gd name="T33" fmla="*/ 0 h 101"/>
                <a:gd name="T34" fmla="*/ 0 w 224"/>
                <a:gd name="T35" fmla="*/ 0 h 101"/>
                <a:gd name="T36" fmla="*/ 0 w 224"/>
                <a:gd name="T37" fmla="*/ 0 h 101"/>
                <a:gd name="T38" fmla="*/ 0 w 224"/>
                <a:gd name="T39" fmla="*/ 0 h 101"/>
                <a:gd name="T40" fmla="*/ 0 w 224"/>
                <a:gd name="T41" fmla="*/ 0 h 101"/>
                <a:gd name="T42" fmla="*/ 0 w 224"/>
                <a:gd name="T43" fmla="*/ 0 h 101"/>
                <a:gd name="T44" fmla="*/ 0 w 224"/>
                <a:gd name="T45" fmla="*/ 0 h 101"/>
                <a:gd name="T46" fmla="*/ 0 w 224"/>
                <a:gd name="T47" fmla="*/ 0 h 101"/>
                <a:gd name="T48" fmla="*/ 0 w 224"/>
                <a:gd name="T49" fmla="*/ 0 h 101"/>
                <a:gd name="T50" fmla="*/ 0 w 224"/>
                <a:gd name="T51" fmla="*/ 0 h 101"/>
                <a:gd name="T52" fmla="*/ 0 w 224"/>
                <a:gd name="T53" fmla="*/ 0 h 101"/>
                <a:gd name="T54" fmla="*/ 0 w 224"/>
                <a:gd name="T55" fmla="*/ 0 h 101"/>
                <a:gd name="T56" fmla="*/ 0 w 224"/>
                <a:gd name="T57" fmla="*/ 0 h 101"/>
                <a:gd name="T58" fmla="*/ 0 w 224"/>
                <a:gd name="T59" fmla="*/ 0 h 101"/>
                <a:gd name="T60" fmla="*/ 0 w 224"/>
                <a:gd name="T61" fmla="*/ 0 h 101"/>
                <a:gd name="T62" fmla="*/ 0 w 224"/>
                <a:gd name="T63" fmla="*/ 0 h 101"/>
                <a:gd name="T64" fmla="*/ 0 w 224"/>
                <a:gd name="T65" fmla="*/ 0 h 101"/>
                <a:gd name="T66" fmla="*/ 0 w 224"/>
                <a:gd name="T67" fmla="*/ 0 h 101"/>
                <a:gd name="T68" fmla="*/ 0 w 224"/>
                <a:gd name="T69" fmla="*/ 0 h 101"/>
                <a:gd name="T70" fmla="*/ 0 w 224"/>
                <a:gd name="T71" fmla="*/ 0 h 101"/>
                <a:gd name="T72" fmla="*/ 0 w 224"/>
                <a:gd name="T73" fmla="*/ 0 h 101"/>
                <a:gd name="T74" fmla="*/ 0 w 224"/>
                <a:gd name="T75" fmla="*/ 0 h 101"/>
                <a:gd name="T76" fmla="*/ 0 w 224"/>
                <a:gd name="T77" fmla="*/ 0 h 101"/>
                <a:gd name="T78" fmla="*/ 0 w 224"/>
                <a:gd name="T79" fmla="*/ 0 h 101"/>
                <a:gd name="T80" fmla="*/ 0 w 224"/>
                <a:gd name="T81" fmla="*/ 0 h 101"/>
                <a:gd name="T82" fmla="*/ 0 w 224"/>
                <a:gd name="T83" fmla="*/ 0 h 101"/>
                <a:gd name="T84" fmla="*/ 0 w 224"/>
                <a:gd name="T85" fmla="*/ 0 h 101"/>
                <a:gd name="T86" fmla="*/ 0 w 224"/>
                <a:gd name="T87" fmla="*/ 0 h 101"/>
                <a:gd name="T88" fmla="*/ 0 w 224"/>
                <a:gd name="T89" fmla="*/ 0 h 101"/>
                <a:gd name="T90" fmla="*/ 0 w 224"/>
                <a:gd name="T91" fmla="*/ 0 h 101"/>
                <a:gd name="T92" fmla="*/ 0 w 224"/>
                <a:gd name="T93" fmla="*/ 0 h 101"/>
                <a:gd name="T94" fmla="*/ 0 w 224"/>
                <a:gd name="T95" fmla="*/ 0 h 101"/>
                <a:gd name="T96" fmla="*/ 0 w 224"/>
                <a:gd name="T97" fmla="*/ 0 h 101"/>
                <a:gd name="T98" fmla="*/ 0 w 224"/>
                <a:gd name="T99" fmla="*/ 0 h 1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4"/>
                <a:gd name="T151" fmla="*/ 0 h 101"/>
                <a:gd name="T152" fmla="*/ 224 w 224"/>
                <a:gd name="T153" fmla="*/ 101 h 1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4" h="101">
                  <a:moveTo>
                    <a:pt x="103" y="0"/>
                  </a:moveTo>
                  <a:lnTo>
                    <a:pt x="108" y="3"/>
                  </a:lnTo>
                  <a:lnTo>
                    <a:pt x="112" y="5"/>
                  </a:lnTo>
                  <a:lnTo>
                    <a:pt x="112" y="9"/>
                  </a:lnTo>
                  <a:lnTo>
                    <a:pt x="112" y="14"/>
                  </a:lnTo>
                  <a:lnTo>
                    <a:pt x="104" y="23"/>
                  </a:lnTo>
                  <a:lnTo>
                    <a:pt x="96" y="32"/>
                  </a:lnTo>
                  <a:lnTo>
                    <a:pt x="91" y="42"/>
                  </a:lnTo>
                  <a:lnTo>
                    <a:pt x="92" y="53"/>
                  </a:lnTo>
                  <a:lnTo>
                    <a:pt x="99" y="45"/>
                  </a:lnTo>
                  <a:lnTo>
                    <a:pt x="108" y="40"/>
                  </a:lnTo>
                  <a:lnTo>
                    <a:pt x="115" y="33"/>
                  </a:lnTo>
                  <a:lnTo>
                    <a:pt x="125" y="27"/>
                  </a:lnTo>
                  <a:lnTo>
                    <a:pt x="132" y="22"/>
                  </a:lnTo>
                  <a:lnTo>
                    <a:pt x="142" y="16"/>
                  </a:lnTo>
                  <a:lnTo>
                    <a:pt x="151" y="13"/>
                  </a:lnTo>
                  <a:lnTo>
                    <a:pt x="161" y="12"/>
                  </a:lnTo>
                  <a:lnTo>
                    <a:pt x="161" y="19"/>
                  </a:lnTo>
                  <a:lnTo>
                    <a:pt x="158" y="27"/>
                  </a:lnTo>
                  <a:lnTo>
                    <a:pt x="154" y="30"/>
                  </a:lnTo>
                  <a:lnTo>
                    <a:pt x="149" y="35"/>
                  </a:lnTo>
                  <a:lnTo>
                    <a:pt x="143" y="38"/>
                  </a:lnTo>
                  <a:lnTo>
                    <a:pt x="138" y="42"/>
                  </a:lnTo>
                  <a:lnTo>
                    <a:pt x="131" y="45"/>
                  </a:lnTo>
                  <a:lnTo>
                    <a:pt x="127" y="50"/>
                  </a:lnTo>
                  <a:lnTo>
                    <a:pt x="124" y="55"/>
                  </a:lnTo>
                  <a:lnTo>
                    <a:pt x="122" y="61"/>
                  </a:lnTo>
                  <a:lnTo>
                    <a:pt x="131" y="64"/>
                  </a:lnTo>
                  <a:lnTo>
                    <a:pt x="140" y="62"/>
                  </a:lnTo>
                  <a:lnTo>
                    <a:pt x="149" y="56"/>
                  </a:lnTo>
                  <a:lnTo>
                    <a:pt x="158" y="51"/>
                  </a:lnTo>
                  <a:lnTo>
                    <a:pt x="167" y="42"/>
                  </a:lnTo>
                  <a:lnTo>
                    <a:pt x="178" y="35"/>
                  </a:lnTo>
                  <a:lnTo>
                    <a:pt x="185" y="27"/>
                  </a:lnTo>
                  <a:lnTo>
                    <a:pt x="193" y="24"/>
                  </a:lnTo>
                  <a:lnTo>
                    <a:pt x="197" y="23"/>
                  </a:lnTo>
                  <a:lnTo>
                    <a:pt x="201" y="24"/>
                  </a:lnTo>
                  <a:lnTo>
                    <a:pt x="204" y="29"/>
                  </a:lnTo>
                  <a:lnTo>
                    <a:pt x="209" y="37"/>
                  </a:lnTo>
                  <a:lnTo>
                    <a:pt x="201" y="38"/>
                  </a:lnTo>
                  <a:lnTo>
                    <a:pt x="191" y="43"/>
                  </a:lnTo>
                  <a:lnTo>
                    <a:pt x="185" y="48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75" y="66"/>
                  </a:lnTo>
                  <a:lnTo>
                    <a:pt x="178" y="69"/>
                  </a:lnTo>
                  <a:lnTo>
                    <a:pt x="183" y="72"/>
                  </a:lnTo>
                  <a:lnTo>
                    <a:pt x="186" y="71"/>
                  </a:lnTo>
                  <a:lnTo>
                    <a:pt x="190" y="71"/>
                  </a:lnTo>
                  <a:lnTo>
                    <a:pt x="197" y="70"/>
                  </a:lnTo>
                  <a:lnTo>
                    <a:pt x="204" y="68"/>
                  </a:lnTo>
                  <a:lnTo>
                    <a:pt x="210" y="69"/>
                  </a:lnTo>
                  <a:lnTo>
                    <a:pt x="214" y="71"/>
                  </a:lnTo>
                  <a:lnTo>
                    <a:pt x="219" y="72"/>
                  </a:lnTo>
                  <a:lnTo>
                    <a:pt x="224" y="72"/>
                  </a:lnTo>
                  <a:lnTo>
                    <a:pt x="213" y="78"/>
                  </a:lnTo>
                  <a:lnTo>
                    <a:pt x="202" y="84"/>
                  </a:lnTo>
                  <a:lnTo>
                    <a:pt x="190" y="89"/>
                  </a:lnTo>
                  <a:lnTo>
                    <a:pt x="179" y="94"/>
                  </a:lnTo>
                  <a:lnTo>
                    <a:pt x="166" y="96"/>
                  </a:lnTo>
                  <a:lnTo>
                    <a:pt x="152" y="98"/>
                  </a:lnTo>
                  <a:lnTo>
                    <a:pt x="139" y="98"/>
                  </a:lnTo>
                  <a:lnTo>
                    <a:pt x="126" y="101"/>
                  </a:lnTo>
                  <a:lnTo>
                    <a:pt x="112" y="99"/>
                  </a:lnTo>
                  <a:lnTo>
                    <a:pt x="97" y="99"/>
                  </a:lnTo>
                  <a:lnTo>
                    <a:pt x="84" y="98"/>
                  </a:lnTo>
                  <a:lnTo>
                    <a:pt x="72" y="98"/>
                  </a:lnTo>
                  <a:lnTo>
                    <a:pt x="59" y="98"/>
                  </a:lnTo>
                  <a:lnTo>
                    <a:pt x="46" y="98"/>
                  </a:lnTo>
                  <a:lnTo>
                    <a:pt x="34" y="98"/>
                  </a:lnTo>
                  <a:lnTo>
                    <a:pt x="25" y="98"/>
                  </a:lnTo>
                  <a:lnTo>
                    <a:pt x="15" y="93"/>
                  </a:lnTo>
                  <a:lnTo>
                    <a:pt x="9" y="88"/>
                  </a:lnTo>
                  <a:lnTo>
                    <a:pt x="4" y="81"/>
                  </a:lnTo>
                  <a:lnTo>
                    <a:pt x="2" y="76"/>
                  </a:lnTo>
                  <a:lnTo>
                    <a:pt x="0" y="67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3" y="46"/>
                  </a:lnTo>
                  <a:lnTo>
                    <a:pt x="6" y="39"/>
                  </a:lnTo>
                  <a:lnTo>
                    <a:pt x="10" y="32"/>
                  </a:lnTo>
                  <a:lnTo>
                    <a:pt x="14" y="25"/>
                  </a:lnTo>
                  <a:lnTo>
                    <a:pt x="21" y="21"/>
                  </a:lnTo>
                  <a:lnTo>
                    <a:pt x="27" y="14"/>
                  </a:lnTo>
                  <a:lnTo>
                    <a:pt x="33" y="12"/>
                  </a:lnTo>
                  <a:lnTo>
                    <a:pt x="39" y="9"/>
                  </a:lnTo>
                  <a:lnTo>
                    <a:pt x="46" y="8"/>
                  </a:lnTo>
                  <a:lnTo>
                    <a:pt x="49" y="12"/>
                  </a:lnTo>
                  <a:lnTo>
                    <a:pt x="53" y="17"/>
                  </a:lnTo>
                  <a:lnTo>
                    <a:pt x="46" y="19"/>
                  </a:lnTo>
                  <a:lnTo>
                    <a:pt x="48" y="25"/>
                  </a:lnTo>
                  <a:lnTo>
                    <a:pt x="51" y="31"/>
                  </a:lnTo>
                  <a:lnTo>
                    <a:pt x="57" y="37"/>
                  </a:lnTo>
                  <a:lnTo>
                    <a:pt x="62" y="31"/>
                  </a:lnTo>
                  <a:lnTo>
                    <a:pt x="68" y="25"/>
                  </a:lnTo>
                  <a:lnTo>
                    <a:pt x="73" y="21"/>
                  </a:lnTo>
                  <a:lnTo>
                    <a:pt x="80" y="16"/>
                  </a:lnTo>
                  <a:lnTo>
                    <a:pt x="91" y="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96" name="Freeform 446"/>
            <p:cNvSpPr>
              <a:spLocks/>
            </p:cNvSpPr>
            <p:nvPr/>
          </p:nvSpPr>
          <p:spPr bwMode="auto">
            <a:xfrm>
              <a:off x="6968" y="3822"/>
              <a:ext cx="12" cy="5"/>
            </a:xfrm>
            <a:custGeom>
              <a:avLst/>
              <a:gdLst>
                <a:gd name="T0" fmla="*/ 0 w 50"/>
                <a:gd name="T1" fmla="*/ 0 h 21"/>
                <a:gd name="T2" fmla="*/ 0 w 50"/>
                <a:gd name="T3" fmla="*/ 0 h 21"/>
                <a:gd name="T4" fmla="*/ 0 w 50"/>
                <a:gd name="T5" fmla="*/ 0 h 21"/>
                <a:gd name="T6" fmla="*/ 0 w 50"/>
                <a:gd name="T7" fmla="*/ 0 h 21"/>
                <a:gd name="T8" fmla="*/ 0 w 50"/>
                <a:gd name="T9" fmla="*/ 0 h 21"/>
                <a:gd name="T10" fmla="*/ 0 w 50"/>
                <a:gd name="T11" fmla="*/ 0 h 21"/>
                <a:gd name="T12" fmla="*/ 0 w 50"/>
                <a:gd name="T13" fmla="*/ 0 h 21"/>
                <a:gd name="T14" fmla="*/ 0 w 50"/>
                <a:gd name="T15" fmla="*/ 0 h 21"/>
                <a:gd name="T16" fmla="*/ 0 w 50"/>
                <a:gd name="T17" fmla="*/ 0 h 21"/>
                <a:gd name="T18" fmla="*/ 0 w 50"/>
                <a:gd name="T19" fmla="*/ 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21"/>
                <a:gd name="T32" fmla="*/ 50 w 50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21">
                  <a:moveTo>
                    <a:pt x="0" y="0"/>
                  </a:moveTo>
                  <a:lnTo>
                    <a:pt x="9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8" y="2"/>
                  </a:lnTo>
                  <a:lnTo>
                    <a:pt x="50" y="7"/>
                  </a:lnTo>
                  <a:lnTo>
                    <a:pt x="3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97" name="Freeform 447"/>
            <p:cNvSpPr>
              <a:spLocks/>
            </p:cNvSpPr>
            <p:nvPr/>
          </p:nvSpPr>
          <p:spPr bwMode="auto">
            <a:xfrm>
              <a:off x="7112" y="3822"/>
              <a:ext cx="33" cy="13"/>
            </a:xfrm>
            <a:custGeom>
              <a:avLst/>
              <a:gdLst>
                <a:gd name="T0" fmla="*/ 0 w 130"/>
                <a:gd name="T1" fmla="*/ 0 h 54"/>
                <a:gd name="T2" fmla="*/ 0 w 130"/>
                <a:gd name="T3" fmla="*/ 0 h 54"/>
                <a:gd name="T4" fmla="*/ 0 w 130"/>
                <a:gd name="T5" fmla="*/ 0 h 54"/>
                <a:gd name="T6" fmla="*/ 0 w 130"/>
                <a:gd name="T7" fmla="*/ 0 h 54"/>
                <a:gd name="T8" fmla="*/ 0 w 130"/>
                <a:gd name="T9" fmla="*/ 0 h 54"/>
                <a:gd name="T10" fmla="*/ 0 w 130"/>
                <a:gd name="T11" fmla="*/ 0 h 54"/>
                <a:gd name="T12" fmla="*/ 0 w 130"/>
                <a:gd name="T13" fmla="*/ 0 h 54"/>
                <a:gd name="T14" fmla="*/ 0 w 130"/>
                <a:gd name="T15" fmla="*/ 0 h 54"/>
                <a:gd name="T16" fmla="*/ 0 w 130"/>
                <a:gd name="T17" fmla="*/ 0 h 54"/>
                <a:gd name="T18" fmla="*/ 0 w 130"/>
                <a:gd name="T19" fmla="*/ 0 h 54"/>
                <a:gd name="T20" fmla="*/ 0 w 130"/>
                <a:gd name="T21" fmla="*/ 0 h 54"/>
                <a:gd name="T22" fmla="*/ 0 w 130"/>
                <a:gd name="T23" fmla="*/ 0 h 54"/>
                <a:gd name="T24" fmla="*/ 0 w 130"/>
                <a:gd name="T25" fmla="*/ 0 h 54"/>
                <a:gd name="T26" fmla="*/ 0 w 130"/>
                <a:gd name="T27" fmla="*/ 0 h 54"/>
                <a:gd name="T28" fmla="*/ 0 w 130"/>
                <a:gd name="T29" fmla="*/ 0 h 54"/>
                <a:gd name="T30" fmla="*/ 0 w 130"/>
                <a:gd name="T31" fmla="*/ 0 h 54"/>
                <a:gd name="T32" fmla="*/ 0 w 130"/>
                <a:gd name="T33" fmla="*/ 0 h 54"/>
                <a:gd name="T34" fmla="*/ 0 w 130"/>
                <a:gd name="T35" fmla="*/ 0 h 54"/>
                <a:gd name="T36" fmla="*/ 0 w 130"/>
                <a:gd name="T37" fmla="*/ 0 h 54"/>
                <a:gd name="T38" fmla="*/ 0 w 130"/>
                <a:gd name="T39" fmla="*/ 0 h 54"/>
                <a:gd name="T40" fmla="*/ 0 w 130"/>
                <a:gd name="T41" fmla="*/ 0 h 54"/>
                <a:gd name="T42" fmla="*/ 0 w 130"/>
                <a:gd name="T43" fmla="*/ 0 h 54"/>
                <a:gd name="T44" fmla="*/ 0 w 130"/>
                <a:gd name="T45" fmla="*/ 0 h 54"/>
                <a:gd name="T46" fmla="*/ 0 w 130"/>
                <a:gd name="T47" fmla="*/ 0 h 54"/>
                <a:gd name="T48" fmla="*/ 0 w 130"/>
                <a:gd name="T49" fmla="*/ 0 h 54"/>
                <a:gd name="T50" fmla="*/ 0 w 130"/>
                <a:gd name="T51" fmla="*/ 0 h 54"/>
                <a:gd name="T52" fmla="*/ 0 w 130"/>
                <a:gd name="T53" fmla="*/ 0 h 54"/>
                <a:gd name="T54" fmla="*/ 0 w 130"/>
                <a:gd name="T55" fmla="*/ 0 h 54"/>
                <a:gd name="T56" fmla="*/ 0 w 130"/>
                <a:gd name="T57" fmla="*/ 0 h 54"/>
                <a:gd name="T58" fmla="*/ 0 w 130"/>
                <a:gd name="T59" fmla="*/ 0 h 54"/>
                <a:gd name="T60" fmla="*/ 0 w 130"/>
                <a:gd name="T61" fmla="*/ 0 h 54"/>
                <a:gd name="T62" fmla="*/ 0 w 130"/>
                <a:gd name="T63" fmla="*/ 0 h 54"/>
                <a:gd name="T64" fmla="*/ 0 w 130"/>
                <a:gd name="T65" fmla="*/ 0 h 54"/>
                <a:gd name="T66" fmla="*/ 0 w 130"/>
                <a:gd name="T67" fmla="*/ 0 h 54"/>
                <a:gd name="T68" fmla="*/ 0 w 130"/>
                <a:gd name="T69" fmla="*/ 0 h 54"/>
                <a:gd name="T70" fmla="*/ 0 w 130"/>
                <a:gd name="T71" fmla="*/ 0 h 54"/>
                <a:gd name="T72" fmla="*/ 0 w 130"/>
                <a:gd name="T73" fmla="*/ 0 h 54"/>
                <a:gd name="T74" fmla="*/ 0 w 130"/>
                <a:gd name="T75" fmla="*/ 0 h 54"/>
                <a:gd name="T76" fmla="*/ 0 w 130"/>
                <a:gd name="T77" fmla="*/ 0 h 54"/>
                <a:gd name="T78" fmla="*/ 0 w 130"/>
                <a:gd name="T79" fmla="*/ 0 h 54"/>
                <a:gd name="T80" fmla="*/ 0 w 130"/>
                <a:gd name="T81" fmla="*/ 0 h 54"/>
                <a:gd name="T82" fmla="*/ 0 w 130"/>
                <a:gd name="T83" fmla="*/ 0 h 54"/>
                <a:gd name="T84" fmla="*/ 0 w 130"/>
                <a:gd name="T85" fmla="*/ 0 h 54"/>
                <a:gd name="T86" fmla="*/ 0 w 130"/>
                <a:gd name="T87" fmla="*/ 0 h 54"/>
                <a:gd name="T88" fmla="*/ 0 w 130"/>
                <a:gd name="T89" fmla="*/ 0 h 54"/>
                <a:gd name="T90" fmla="*/ 0 w 130"/>
                <a:gd name="T91" fmla="*/ 0 h 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0"/>
                <a:gd name="T139" fmla="*/ 0 h 54"/>
                <a:gd name="T140" fmla="*/ 130 w 130"/>
                <a:gd name="T141" fmla="*/ 54 h 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0" h="54">
                  <a:moveTo>
                    <a:pt x="95" y="1"/>
                  </a:moveTo>
                  <a:lnTo>
                    <a:pt x="100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5" y="1"/>
                  </a:lnTo>
                  <a:lnTo>
                    <a:pt x="121" y="3"/>
                  </a:lnTo>
                  <a:lnTo>
                    <a:pt x="127" y="7"/>
                  </a:lnTo>
                  <a:lnTo>
                    <a:pt x="129" y="9"/>
                  </a:lnTo>
                  <a:lnTo>
                    <a:pt x="130" y="16"/>
                  </a:lnTo>
                  <a:lnTo>
                    <a:pt x="127" y="20"/>
                  </a:lnTo>
                  <a:lnTo>
                    <a:pt x="125" y="27"/>
                  </a:lnTo>
                  <a:lnTo>
                    <a:pt x="121" y="29"/>
                  </a:lnTo>
                  <a:lnTo>
                    <a:pt x="117" y="31"/>
                  </a:lnTo>
                  <a:lnTo>
                    <a:pt x="111" y="33"/>
                  </a:lnTo>
                  <a:lnTo>
                    <a:pt x="106" y="36"/>
                  </a:lnTo>
                  <a:lnTo>
                    <a:pt x="99" y="37"/>
                  </a:lnTo>
                  <a:lnTo>
                    <a:pt x="93" y="40"/>
                  </a:lnTo>
                  <a:lnTo>
                    <a:pt x="87" y="40"/>
                  </a:lnTo>
                  <a:lnTo>
                    <a:pt x="79" y="40"/>
                  </a:lnTo>
                  <a:lnTo>
                    <a:pt x="70" y="40"/>
                  </a:lnTo>
                  <a:lnTo>
                    <a:pt x="61" y="40"/>
                  </a:lnTo>
                  <a:lnTo>
                    <a:pt x="52" y="41"/>
                  </a:lnTo>
                  <a:lnTo>
                    <a:pt x="42" y="43"/>
                  </a:lnTo>
                  <a:lnTo>
                    <a:pt x="32" y="44"/>
                  </a:lnTo>
                  <a:lnTo>
                    <a:pt x="24" y="47"/>
                  </a:lnTo>
                  <a:lnTo>
                    <a:pt x="15" y="50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7"/>
                  </a:lnTo>
                  <a:lnTo>
                    <a:pt x="1" y="34"/>
                  </a:lnTo>
                  <a:lnTo>
                    <a:pt x="3" y="28"/>
                  </a:lnTo>
                  <a:lnTo>
                    <a:pt x="8" y="22"/>
                  </a:lnTo>
                  <a:lnTo>
                    <a:pt x="15" y="18"/>
                  </a:lnTo>
                  <a:lnTo>
                    <a:pt x="26" y="16"/>
                  </a:lnTo>
                  <a:lnTo>
                    <a:pt x="31" y="14"/>
                  </a:lnTo>
                  <a:lnTo>
                    <a:pt x="38" y="13"/>
                  </a:lnTo>
                  <a:lnTo>
                    <a:pt x="44" y="11"/>
                  </a:lnTo>
                  <a:lnTo>
                    <a:pt x="52" y="11"/>
                  </a:lnTo>
                  <a:lnTo>
                    <a:pt x="56" y="9"/>
                  </a:lnTo>
                  <a:lnTo>
                    <a:pt x="62" y="8"/>
                  </a:lnTo>
                  <a:lnTo>
                    <a:pt x="68" y="7"/>
                  </a:lnTo>
                  <a:lnTo>
                    <a:pt x="74" y="7"/>
                  </a:lnTo>
                  <a:lnTo>
                    <a:pt x="85" y="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98" name="Freeform 448"/>
            <p:cNvSpPr>
              <a:spLocks/>
            </p:cNvSpPr>
            <p:nvPr/>
          </p:nvSpPr>
          <p:spPr bwMode="auto">
            <a:xfrm>
              <a:off x="6708" y="3826"/>
              <a:ext cx="17" cy="7"/>
            </a:xfrm>
            <a:custGeom>
              <a:avLst/>
              <a:gdLst>
                <a:gd name="T0" fmla="*/ 0 w 69"/>
                <a:gd name="T1" fmla="*/ 0 h 27"/>
                <a:gd name="T2" fmla="*/ 0 w 69"/>
                <a:gd name="T3" fmla="*/ 0 h 27"/>
                <a:gd name="T4" fmla="*/ 0 w 69"/>
                <a:gd name="T5" fmla="*/ 0 h 27"/>
                <a:gd name="T6" fmla="*/ 0 w 69"/>
                <a:gd name="T7" fmla="*/ 0 h 27"/>
                <a:gd name="T8" fmla="*/ 0 w 69"/>
                <a:gd name="T9" fmla="*/ 0 h 27"/>
                <a:gd name="T10" fmla="*/ 0 w 69"/>
                <a:gd name="T11" fmla="*/ 0 h 27"/>
                <a:gd name="T12" fmla="*/ 0 w 69"/>
                <a:gd name="T13" fmla="*/ 0 h 27"/>
                <a:gd name="T14" fmla="*/ 0 w 69"/>
                <a:gd name="T15" fmla="*/ 0 h 27"/>
                <a:gd name="T16" fmla="*/ 0 w 69"/>
                <a:gd name="T17" fmla="*/ 0 h 27"/>
                <a:gd name="T18" fmla="*/ 0 w 69"/>
                <a:gd name="T19" fmla="*/ 0 h 27"/>
                <a:gd name="T20" fmla="*/ 0 w 69"/>
                <a:gd name="T21" fmla="*/ 0 h 27"/>
                <a:gd name="T22" fmla="*/ 0 w 69"/>
                <a:gd name="T23" fmla="*/ 0 h 27"/>
                <a:gd name="T24" fmla="*/ 0 w 69"/>
                <a:gd name="T25" fmla="*/ 0 h 27"/>
                <a:gd name="T26" fmla="*/ 0 w 69"/>
                <a:gd name="T27" fmla="*/ 0 h 27"/>
                <a:gd name="T28" fmla="*/ 0 w 69"/>
                <a:gd name="T29" fmla="*/ 0 h 27"/>
                <a:gd name="T30" fmla="*/ 0 w 69"/>
                <a:gd name="T31" fmla="*/ 0 h 27"/>
                <a:gd name="T32" fmla="*/ 0 w 69"/>
                <a:gd name="T33" fmla="*/ 0 h 27"/>
                <a:gd name="T34" fmla="*/ 0 w 69"/>
                <a:gd name="T35" fmla="*/ 0 h 27"/>
                <a:gd name="T36" fmla="*/ 0 w 69"/>
                <a:gd name="T37" fmla="*/ 0 h 27"/>
                <a:gd name="T38" fmla="*/ 0 w 69"/>
                <a:gd name="T39" fmla="*/ 0 h 27"/>
                <a:gd name="T40" fmla="*/ 0 w 69"/>
                <a:gd name="T41" fmla="*/ 0 h 27"/>
                <a:gd name="T42" fmla="*/ 0 w 69"/>
                <a:gd name="T43" fmla="*/ 0 h 27"/>
                <a:gd name="T44" fmla="*/ 0 w 69"/>
                <a:gd name="T45" fmla="*/ 0 h 27"/>
                <a:gd name="T46" fmla="*/ 0 w 69"/>
                <a:gd name="T47" fmla="*/ 0 h 27"/>
                <a:gd name="T48" fmla="*/ 0 w 69"/>
                <a:gd name="T49" fmla="*/ 0 h 27"/>
                <a:gd name="T50" fmla="*/ 0 w 69"/>
                <a:gd name="T51" fmla="*/ 0 h 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9"/>
                <a:gd name="T79" fmla="*/ 0 h 27"/>
                <a:gd name="T80" fmla="*/ 69 w 69"/>
                <a:gd name="T81" fmla="*/ 27 h 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9" h="27">
                  <a:moveTo>
                    <a:pt x="58" y="0"/>
                  </a:moveTo>
                  <a:lnTo>
                    <a:pt x="65" y="2"/>
                  </a:lnTo>
                  <a:lnTo>
                    <a:pt x="69" y="4"/>
                  </a:lnTo>
                  <a:lnTo>
                    <a:pt x="69" y="7"/>
                  </a:lnTo>
                  <a:lnTo>
                    <a:pt x="68" y="12"/>
                  </a:lnTo>
                  <a:lnTo>
                    <a:pt x="62" y="14"/>
                  </a:lnTo>
                  <a:lnTo>
                    <a:pt x="57" y="18"/>
                  </a:lnTo>
                  <a:lnTo>
                    <a:pt x="48" y="21"/>
                  </a:lnTo>
                  <a:lnTo>
                    <a:pt x="42" y="24"/>
                  </a:lnTo>
                  <a:lnTo>
                    <a:pt x="34" y="25"/>
                  </a:lnTo>
                  <a:lnTo>
                    <a:pt x="26" y="27"/>
                  </a:lnTo>
                  <a:lnTo>
                    <a:pt x="18" y="27"/>
                  </a:lnTo>
                  <a:lnTo>
                    <a:pt x="12" y="27"/>
                  </a:lnTo>
                  <a:lnTo>
                    <a:pt x="6" y="25"/>
                  </a:lnTo>
                  <a:lnTo>
                    <a:pt x="3" y="23"/>
                  </a:lnTo>
                  <a:lnTo>
                    <a:pt x="0" y="17"/>
                  </a:lnTo>
                  <a:lnTo>
                    <a:pt x="1" y="12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22" y="10"/>
                  </a:lnTo>
                  <a:lnTo>
                    <a:pt x="30" y="8"/>
                  </a:lnTo>
                  <a:lnTo>
                    <a:pt x="36" y="5"/>
                  </a:lnTo>
                  <a:lnTo>
                    <a:pt x="45" y="3"/>
                  </a:lnTo>
                  <a:lnTo>
                    <a:pt x="51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99" name="Freeform 449"/>
            <p:cNvSpPr>
              <a:spLocks/>
            </p:cNvSpPr>
            <p:nvPr/>
          </p:nvSpPr>
          <p:spPr bwMode="auto">
            <a:xfrm>
              <a:off x="7038" y="3826"/>
              <a:ext cx="47" cy="16"/>
            </a:xfrm>
            <a:custGeom>
              <a:avLst/>
              <a:gdLst>
                <a:gd name="T0" fmla="*/ 0 w 188"/>
                <a:gd name="T1" fmla="*/ 0 h 61"/>
                <a:gd name="T2" fmla="*/ 0 w 188"/>
                <a:gd name="T3" fmla="*/ 0 h 61"/>
                <a:gd name="T4" fmla="*/ 0 w 188"/>
                <a:gd name="T5" fmla="*/ 0 h 61"/>
                <a:gd name="T6" fmla="*/ 0 w 188"/>
                <a:gd name="T7" fmla="*/ 0 h 61"/>
                <a:gd name="T8" fmla="*/ 0 w 188"/>
                <a:gd name="T9" fmla="*/ 0 h 61"/>
                <a:gd name="T10" fmla="*/ 0 w 188"/>
                <a:gd name="T11" fmla="*/ 0 h 61"/>
                <a:gd name="T12" fmla="*/ 0 w 188"/>
                <a:gd name="T13" fmla="*/ 0 h 61"/>
                <a:gd name="T14" fmla="*/ 0 w 188"/>
                <a:gd name="T15" fmla="*/ 0 h 61"/>
                <a:gd name="T16" fmla="*/ 0 w 188"/>
                <a:gd name="T17" fmla="*/ 0 h 61"/>
                <a:gd name="T18" fmla="*/ 0 w 188"/>
                <a:gd name="T19" fmla="*/ 0 h 61"/>
                <a:gd name="T20" fmla="*/ 0 w 188"/>
                <a:gd name="T21" fmla="*/ 0 h 61"/>
                <a:gd name="T22" fmla="*/ 0 w 188"/>
                <a:gd name="T23" fmla="*/ 0 h 61"/>
                <a:gd name="T24" fmla="*/ 0 w 188"/>
                <a:gd name="T25" fmla="*/ 0 h 61"/>
                <a:gd name="T26" fmla="*/ 0 w 188"/>
                <a:gd name="T27" fmla="*/ 0 h 61"/>
                <a:gd name="T28" fmla="*/ 0 w 188"/>
                <a:gd name="T29" fmla="*/ 0 h 61"/>
                <a:gd name="T30" fmla="*/ 0 w 188"/>
                <a:gd name="T31" fmla="*/ 0 h 61"/>
                <a:gd name="T32" fmla="*/ 0 w 188"/>
                <a:gd name="T33" fmla="*/ 0 h 61"/>
                <a:gd name="T34" fmla="*/ 0 w 188"/>
                <a:gd name="T35" fmla="*/ 0 h 61"/>
                <a:gd name="T36" fmla="*/ 0 w 188"/>
                <a:gd name="T37" fmla="*/ 0 h 61"/>
                <a:gd name="T38" fmla="*/ 0 w 188"/>
                <a:gd name="T39" fmla="*/ 0 h 61"/>
                <a:gd name="T40" fmla="*/ 0 w 188"/>
                <a:gd name="T41" fmla="*/ 0 h 61"/>
                <a:gd name="T42" fmla="*/ 0 w 188"/>
                <a:gd name="T43" fmla="*/ 0 h 61"/>
                <a:gd name="T44" fmla="*/ 0 w 188"/>
                <a:gd name="T45" fmla="*/ 0 h 61"/>
                <a:gd name="T46" fmla="*/ 0 w 188"/>
                <a:gd name="T47" fmla="*/ 0 h 61"/>
                <a:gd name="T48" fmla="*/ 0 w 188"/>
                <a:gd name="T49" fmla="*/ 0 h 61"/>
                <a:gd name="T50" fmla="*/ 0 w 188"/>
                <a:gd name="T51" fmla="*/ 0 h 61"/>
                <a:gd name="T52" fmla="*/ 0 w 188"/>
                <a:gd name="T53" fmla="*/ 0 h 61"/>
                <a:gd name="T54" fmla="*/ 0 w 188"/>
                <a:gd name="T55" fmla="*/ 0 h 61"/>
                <a:gd name="T56" fmla="*/ 0 w 188"/>
                <a:gd name="T57" fmla="*/ 0 h 61"/>
                <a:gd name="T58" fmla="*/ 0 w 188"/>
                <a:gd name="T59" fmla="*/ 0 h 61"/>
                <a:gd name="T60" fmla="*/ 0 w 188"/>
                <a:gd name="T61" fmla="*/ 0 h 61"/>
                <a:gd name="T62" fmla="*/ 0 w 188"/>
                <a:gd name="T63" fmla="*/ 0 h 61"/>
                <a:gd name="T64" fmla="*/ 0 w 188"/>
                <a:gd name="T65" fmla="*/ 0 h 61"/>
                <a:gd name="T66" fmla="*/ 0 w 188"/>
                <a:gd name="T67" fmla="*/ 0 h 61"/>
                <a:gd name="T68" fmla="*/ 0 w 188"/>
                <a:gd name="T69" fmla="*/ 0 h 61"/>
                <a:gd name="T70" fmla="*/ 0 w 188"/>
                <a:gd name="T71" fmla="*/ 0 h 61"/>
                <a:gd name="T72" fmla="*/ 0 w 188"/>
                <a:gd name="T73" fmla="*/ 0 h 61"/>
                <a:gd name="T74" fmla="*/ 0 w 188"/>
                <a:gd name="T75" fmla="*/ 0 h 61"/>
                <a:gd name="T76" fmla="*/ 0 w 188"/>
                <a:gd name="T77" fmla="*/ 0 h 61"/>
                <a:gd name="T78" fmla="*/ 0 w 188"/>
                <a:gd name="T79" fmla="*/ 0 h 61"/>
                <a:gd name="T80" fmla="*/ 0 w 188"/>
                <a:gd name="T81" fmla="*/ 0 h 61"/>
                <a:gd name="T82" fmla="*/ 0 w 188"/>
                <a:gd name="T83" fmla="*/ 0 h 61"/>
                <a:gd name="T84" fmla="*/ 0 w 188"/>
                <a:gd name="T85" fmla="*/ 0 h 61"/>
                <a:gd name="T86" fmla="*/ 0 w 188"/>
                <a:gd name="T87" fmla="*/ 0 h 61"/>
                <a:gd name="T88" fmla="*/ 0 w 188"/>
                <a:gd name="T89" fmla="*/ 0 h 61"/>
                <a:gd name="T90" fmla="*/ 0 w 188"/>
                <a:gd name="T91" fmla="*/ 0 h 61"/>
                <a:gd name="T92" fmla="*/ 0 w 188"/>
                <a:gd name="T93" fmla="*/ 0 h 61"/>
                <a:gd name="T94" fmla="*/ 0 w 188"/>
                <a:gd name="T95" fmla="*/ 0 h 61"/>
                <a:gd name="T96" fmla="*/ 0 w 188"/>
                <a:gd name="T97" fmla="*/ 0 h 61"/>
                <a:gd name="T98" fmla="*/ 0 w 188"/>
                <a:gd name="T99" fmla="*/ 0 h 61"/>
                <a:gd name="T100" fmla="*/ 0 w 188"/>
                <a:gd name="T101" fmla="*/ 0 h 61"/>
                <a:gd name="T102" fmla="*/ 0 w 188"/>
                <a:gd name="T103" fmla="*/ 0 h 61"/>
                <a:gd name="T104" fmla="*/ 0 w 188"/>
                <a:gd name="T105" fmla="*/ 0 h 61"/>
                <a:gd name="T106" fmla="*/ 0 w 188"/>
                <a:gd name="T107" fmla="*/ 0 h 61"/>
                <a:gd name="T108" fmla="*/ 0 w 188"/>
                <a:gd name="T109" fmla="*/ 0 h 61"/>
                <a:gd name="T110" fmla="*/ 0 w 188"/>
                <a:gd name="T111" fmla="*/ 0 h 61"/>
                <a:gd name="T112" fmla="*/ 0 w 188"/>
                <a:gd name="T113" fmla="*/ 0 h 61"/>
                <a:gd name="T114" fmla="*/ 0 w 188"/>
                <a:gd name="T115" fmla="*/ 0 h 61"/>
                <a:gd name="T116" fmla="*/ 0 w 188"/>
                <a:gd name="T117" fmla="*/ 0 h 61"/>
                <a:gd name="T118" fmla="*/ 0 w 188"/>
                <a:gd name="T119" fmla="*/ 0 h 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8"/>
                <a:gd name="T181" fmla="*/ 0 h 61"/>
                <a:gd name="T182" fmla="*/ 188 w 188"/>
                <a:gd name="T183" fmla="*/ 61 h 6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8" h="61">
                  <a:moveTo>
                    <a:pt x="157" y="0"/>
                  </a:moveTo>
                  <a:lnTo>
                    <a:pt x="167" y="1"/>
                  </a:lnTo>
                  <a:lnTo>
                    <a:pt x="175" y="6"/>
                  </a:lnTo>
                  <a:lnTo>
                    <a:pt x="180" y="15"/>
                  </a:lnTo>
                  <a:lnTo>
                    <a:pt x="176" y="25"/>
                  </a:lnTo>
                  <a:lnTo>
                    <a:pt x="181" y="28"/>
                  </a:lnTo>
                  <a:lnTo>
                    <a:pt x="186" y="33"/>
                  </a:lnTo>
                  <a:lnTo>
                    <a:pt x="188" y="39"/>
                  </a:lnTo>
                  <a:lnTo>
                    <a:pt x="188" y="45"/>
                  </a:lnTo>
                  <a:lnTo>
                    <a:pt x="180" y="45"/>
                  </a:lnTo>
                  <a:lnTo>
                    <a:pt x="173" y="46"/>
                  </a:lnTo>
                  <a:lnTo>
                    <a:pt x="164" y="47"/>
                  </a:lnTo>
                  <a:lnTo>
                    <a:pt x="156" y="48"/>
                  </a:lnTo>
                  <a:lnTo>
                    <a:pt x="146" y="50"/>
                  </a:lnTo>
                  <a:lnTo>
                    <a:pt x="139" y="51"/>
                  </a:lnTo>
                  <a:lnTo>
                    <a:pt x="129" y="52"/>
                  </a:lnTo>
                  <a:lnTo>
                    <a:pt x="121" y="53"/>
                  </a:lnTo>
                  <a:lnTo>
                    <a:pt x="111" y="53"/>
                  </a:lnTo>
                  <a:lnTo>
                    <a:pt x="103" y="53"/>
                  </a:lnTo>
                  <a:lnTo>
                    <a:pt x="93" y="53"/>
                  </a:lnTo>
                  <a:lnTo>
                    <a:pt x="83" y="54"/>
                  </a:lnTo>
                  <a:lnTo>
                    <a:pt x="74" y="54"/>
                  </a:lnTo>
                  <a:lnTo>
                    <a:pt x="64" y="54"/>
                  </a:lnTo>
                  <a:lnTo>
                    <a:pt x="55" y="54"/>
                  </a:lnTo>
                  <a:lnTo>
                    <a:pt x="46" y="54"/>
                  </a:lnTo>
                  <a:lnTo>
                    <a:pt x="34" y="60"/>
                  </a:lnTo>
                  <a:lnTo>
                    <a:pt x="23" y="61"/>
                  </a:lnTo>
                  <a:lnTo>
                    <a:pt x="11" y="59"/>
                  </a:lnTo>
                  <a:lnTo>
                    <a:pt x="0" y="57"/>
                  </a:lnTo>
                  <a:lnTo>
                    <a:pt x="2" y="52"/>
                  </a:lnTo>
                  <a:lnTo>
                    <a:pt x="5" y="50"/>
                  </a:lnTo>
                  <a:lnTo>
                    <a:pt x="11" y="47"/>
                  </a:lnTo>
                  <a:lnTo>
                    <a:pt x="16" y="47"/>
                  </a:lnTo>
                  <a:lnTo>
                    <a:pt x="16" y="46"/>
                  </a:lnTo>
                  <a:lnTo>
                    <a:pt x="16" y="45"/>
                  </a:lnTo>
                  <a:lnTo>
                    <a:pt x="12" y="41"/>
                  </a:lnTo>
                  <a:lnTo>
                    <a:pt x="9" y="41"/>
                  </a:lnTo>
                  <a:lnTo>
                    <a:pt x="4" y="41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6" y="31"/>
                  </a:lnTo>
                  <a:lnTo>
                    <a:pt x="8" y="25"/>
                  </a:lnTo>
                  <a:lnTo>
                    <a:pt x="5" y="21"/>
                  </a:lnTo>
                  <a:lnTo>
                    <a:pt x="12" y="17"/>
                  </a:lnTo>
                  <a:lnTo>
                    <a:pt x="22" y="14"/>
                  </a:lnTo>
                  <a:lnTo>
                    <a:pt x="32" y="12"/>
                  </a:lnTo>
                  <a:lnTo>
                    <a:pt x="41" y="12"/>
                  </a:lnTo>
                  <a:lnTo>
                    <a:pt x="51" y="11"/>
                  </a:lnTo>
                  <a:lnTo>
                    <a:pt x="61" y="11"/>
                  </a:lnTo>
                  <a:lnTo>
                    <a:pt x="70" y="11"/>
                  </a:lnTo>
                  <a:lnTo>
                    <a:pt x="81" y="11"/>
                  </a:lnTo>
                  <a:lnTo>
                    <a:pt x="91" y="10"/>
                  </a:lnTo>
                  <a:lnTo>
                    <a:pt x="100" y="8"/>
                  </a:lnTo>
                  <a:lnTo>
                    <a:pt x="110" y="7"/>
                  </a:lnTo>
                  <a:lnTo>
                    <a:pt x="120" y="7"/>
                  </a:lnTo>
                  <a:lnTo>
                    <a:pt x="129" y="5"/>
                  </a:lnTo>
                  <a:lnTo>
                    <a:pt x="139" y="4"/>
                  </a:lnTo>
                  <a:lnTo>
                    <a:pt x="147" y="2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00" name="Freeform 450"/>
            <p:cNvSpPr>
              <a:spLocks/>
            </p:cNvSpPr>
            <p:nvPr/>
          </p:nvSpPr>
          <p:spPr bwMode="auto">
            <a:xfrm>
              <a:off x="6658" y="3827"/>
              <a:ext cx="41" cy="15"/>
            </a:xfrm>
            <a:custGeom>
              <a:avLst/>
              <a:gdLst>
                <a:gd name="T0" fmla="*/ 0 w 168"/>
                <a:gd name="T1" fmla="*/ 0 h 63"/>
                <a:gd name="T2" fmla="*/ 0 w 168"/>
                <a:gd name="T3" fmla="*/ 0 h 63"/>
                <a:gd name="T4" fmla="*/ 0 w 168"/>
                <a:gd name="T5" fmla="*/ 0 h 63"/>
                <a:gd name="T6" fmla="*/ 0 w 168"/>
                <a:gd name="T7" fmla="*/ 0 h 63"/>
                <a:gd name="T8" fmla="*/ 0 w 168"/>
                <a:gd name="T9" fmla="*/ 0 h 63"/>
                <a:gd name="T10" fmla="*/ 0 w 168"/>
                <a:gd name="T11" fmla="*/ 0 h 63"/>
                <a:gd name="T12" fmla="*/ 0 w 168"/>
                <a:gd name="T13" fmla="*/ 0 h 63"/>
                <a:gd name="T14" fmla="*/ 0 w 168"/>
                <a:gd name="T15" fmla="*/ 0 h 63"/>
                <a:gd name="T16" fmla="*/ 0 w 168"/>
                <a:gd name="T17" fmla="*/ 0 h 63"/>
                <a:gd name="T18" fmla="*/ 0 w 168"/>
                <a:gd name="T19" fmla="*/ 0 h 63"/>
                <a:gd name="T20" fmla="*/ 0 w 168"/>
                <a:gd name="T21" fmla="*/ 0 h 63"/>
                <a:gd name="T22" fmla="*/ 0 w 168"/>
                <a:gd name="T23" fmla="*/ 0 h 63"/>
                <a:gd name="T24" fmla="*/ 0 w 168"/>
                <a:gd name="T25" fmla="*/ 0 h 63"/>
                <a:gd name="T26" fmla="*/ 0 w 168"/>
                <a:gd name="T27" fmla="*/ 0 h 63"/>
                <a:gd name="T28" fmla="*/ 0 w 168"/>
                <a:gd name="T29" fmla="*/ 0 h 63"/>
                <a:gd name="T30" fmla="*/ 0 w 168"/>
                <a:gd name="T31" fmla="*/ 0 h 63"/>
                <a:gd name="T32" fmla="*/ 0 w 168"/>
                <a:gd name="T33" fmla="*/ 0 h 63"/>
                <a:gd name="T34" fmla="*/ 0 w 168"/>
                <a:gd name="T35" fmla="*/ 0 h 63"/>
                <a:gd name="T36" fmla="*/ 0 w 168"/>
                <a:gd name="T37" fmla="*/ 0 h 63"/>
                <a:gd name="T38" fmla="*/ 0 w 168"/>
                <a:gd name="T39" fmla="*/ 0 h 63"/>
                <a:gd name="T40" fmla="*/ 0 w 168"/>
                <a:gd name="T41" fmla="*/ 0 h 63"/>
                <a:gd name="T42" fmla="*/ 0 w 168"/>
                <a:gd name="T43" fmla="*/ 0 h 63"/>
                <a:gd name="T44" fmla="*/ 0 w 168"/>
                <a:gd name="T45" fmla="*/ 0 h 63"/>
                <a:gd name="T46" fmla="*/ 0 w 168"/>
                <a:gd name="T47" fmla="*/ 0 h 63"/>
                <a:gd name="T48" fmla="*/ 0 w 168"/>
                <a:gd name="T49" fmla="*/ 0 h 63"/>
                <a:gd name="T50" fmla="*/ 0 w 168"/>
                <a:gd name="T51" fmla="*/ 0 h 63"/>
                <a:gd name="T52" fmla="*/ 0 w 168"/>
                <a:gd name="T53" fmla="*/ 0 h 63"/>
                <a:gd name="T54" fmla="*/ 0 w 168"/>
                <a:gd name="T55" fmla="*/ 0 h 63"/>
                <a:gd name="T56" fmla="*/ 0 w 168"/>
                <a:gd name="T57" fmla="*/ 0 h 63"/>
                <a:gd name="T58" fmla="*/ 0 w 168"/>
                <a:gd name="T59" fmla="*/ 0 h 63"/>
                <a:gd name="T60" fmla="*/ 0 w 168"/>
                <a:gd name="T61" fmla="*/ 0 h 63"/>
                <a:gd name="T62" fmla="*/ 0 w 168"/>
                <a:gd name="T63" fmla="*/ 0 h 63"/>
                <a:gd name="T64" fmla="*/ 0 w 168"/>
                <a:gd name="T65" fmla="*/ 0 h 63"/>
                <a:gd name="T66" fmla="*/ 0 w 168"/>
                <a:gd name="T67" fmla="*/ 0 h 63"/>
                <a:gd name="T68" fmla="*/ 0 w 168"/>
                <a:gd name="T69" fmla="*/ 0 h 63"/>
                <a:gd name="T70" fmla="*/ 0 w 168"/>
                <a:gd name="T71" fmla="*/ 0 h 63"/>
                <a:gd name="T72" fmla="*/ 0 w 168"/>
                <a:gd name="T73" fmla="*/ 0 h 63"/>
                <a:gd name="T74" fmla="*/ 0 w 168"/>
                <a:gd name="T75" fmla="*/ 0 h 63"/>
                <a:gd name="T76" fmla="*/ 0 w 168"/>
                <a:gd name="T77" fmla="*/ 0 h 63"/>
                <a:gd name="T78" fmla="*/ 0 w 168"/>
                <a:gd name="T79" fmla="*/ 0 h 63"/>
                <a:gd name="T80" fmla="*/ 0 w 168"/>
                <a:gd name="T81" fmla="*/ 0 h 63"/>
                <a:gd name="T82" fmla="*/ 0 w 168"/>
                <a:gd name="T83" fmla="*/ 0 h 63"/>
                <a:gd name="T84" fmla="*/ 0 w 168"/>
                <a:gd name="T85" fmla="*/ 0 h 63"/>
                <a:gd name="T86" fmla="*/ 0 w 168"/>
                <a:gd name="T87" fmla="*/ 0 h 63"/>
                <a:gd name="T88" fmla="*/ 0 w 168"/>
                <a:gd name="T89" fmla="*/ 0 h 63"/>
                <a:gd name="T90" fmla="*/ 0 w 168"/>
                <a:gd name="T91" fmla="*/ 0 h 63"/>
                <a:gd name="T92" fmla="*/ 0 w 168"/>
                <a:gd name="T93" fmla="*/ 0 h 63"/>
                <a:gd name="T94" fmla="*/ 0 w 168"/>
                <a:gd name="T95" fmla="*/ 0 h 63"/>
                <a:gd name="T96" fmla="*/ 0 w 168"/>
                <a:gd name="T97" fmla="*/ 0 h 63"/>
                <a:gd name="T98" fmla="*/ 0 w 168"/>
                <a:gd name="T99" fmla="*/ 0 h 63"/>
                <a:gd name="T100" fmla="*/ 0 w 168"/>
                <a:gd name="T101" fmla="*/ 0 h 63"/>
                <a:gd name="T102" fmla="*/ 0 w 168"/>
                <a:gd name="T103" fmla="*/ 0 h 63"/>
                <a:gd name="T104" fmla="*/ 0 w 168"/>
                <a:gd name="T105" fmla="*/ 0 h 63"/>
                <a:gd name="T106" fmla="*/ 0 w 168"/>
                <a:gd name="T107" fmla="*/ 0 h 63"/>
                <a:gd name="T108" fmla="*/ 0 w 168"/>
                <a:gd name="T109" fmla="*/ 0 h 63"/>
                <a:gd name="T110" fmla="*/ 0 w 168"/>
                <a:gd name="T111" fmla="*/ 0 h 63"/>
                <a:gd name="T112" fmla="*/ 0 w 168"/>
                <a:gd name="T113" fmla="*/ 0 h 63"/>
                <a:gd name="T114" fmla="*/ 0 w 168"/>
                <a:gd name="T115" fmla="*/ 0 h 63"/>
                <a:gd name="T116" fmla="*/ 0 w 168"/>
                <a:gd name="T117" fmla="*/ 0 h 63"/>
                <a:gd name="T118" fmla="*/ 0 w 168"/>
                <a:gd name="T119" fmla="*/ 0 h 63"/>
                <a:gd name="T120" fmla="*/ 0 w 168"/>
                <a:gd name="T121" fmla="*/ 0 h 63"/>
                <a:gd name="T122" fmla="*/ 0 w 168"/>
                <a:gd name="T123" fmla="*/ 0 h 63"/>
                <a:gd name="T124" fmla="*/ 0 w 168"/>
                <a:gd name="T125" fmla="*/ 0 h 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8"/>
                <a:gd name="T190" fmla="*/ 0 h 63"/>
                <a:gd name="T191" fmla="*/ 168 w 168"/>
                <a:gd name="T192" fmla="*/ 63 h 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8" h="63">
                  <a:moveTo>
                    <a:pt x="101" y="1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5" y="0"/>
                  </a:lnTo>
                  <a:lnTo>
                    <a:pt x="134" y="2"/>
                  </a:lnTo>
                  <a:lnTo>
                    <a:pt x="141" y="2"/>
                  </a:lnTo>
                  <a:lnTo>
                    <a:pt x="151" y="5"/>
                  </a:lnTo>
                  <a:lnTo>
                    <a:pt x="159" y="10"/>
                  </a:lnTo>
                  <a:lnTo>
                    <a:pt x="168" y="15"/>
                  </a:lnTo>
                  <a:lnTo>
                    <a:pt x="159" y="15"/>
                  </a:lnTo>
                  <a:lnTo>
                    <a:pt x="152" y="16"/>
                  </a:lnTo>
                  <a:lnTo>
                    <a:pt x="143" y="18"/>
                  </a:lnTo>
                  <a:lnTo>
                    <a:pt x="136" y="21"/>
                  </a:lnTo>
                  <a:lnTo>
                    <a:pt x="128" y="24"/>
                  </a:lnTo>
                  <a:lnTo>
                    <a:pt x="121" y="27"/>
                  </a:lnTo>
                  <a:lnTo>
                    <a:pt x="112" y="31"/>
                  </a:lnTo>
                  <a:lnTo>
                    <a:pt x="106" y="35"/>
                  </a:lnTo>
                  <a:lnTo>
                    <a:pt x="96" y="38"/>
                  </a:lnTo>
                  <a:lnTo>
                    <a:pt x="89" y="41"/>
                  </a:lnTo>
                  <a:lnTo>
                    <a:pt x="82" y="45"/>
                  </a:lnTo>
                  <a:lnTo>
                    <a:pt x="75" y="50"/>
                  </a:lnTo>
                  <a:lnTo>
                    <a:pt x="68" y="52"/>
                  </a:lnTo>
                  <a:lnTo>
                    <a:pt x="60" y="55"/>
                  </a:lnTo>
                  <a:lnTo>
                    <a:pt x="53" y="58"/>
                  </a:lnTo>
                  <a:lnTo>
                    <a:pt x="47" y="62"/>
                  </a:lnTo>
                  <a:lnTo>
                    <a:pt x="40" y="63"/>
                  </a:lnTo>
                  <a:lnTo>
                    <a:pt x="35" y="63"/>
                  </a:lnTo>
                  <a:lnTo>
                    <a:pt x="28" y="63"/>
                  </a:lnTo>
                  <a:lnTo>
                    <a:pt x="23" y="63"/>
                  </a:lnTo>
                  <a:lnTo>
                    <a:pt x="11" y="61"/>
                  </a:lnTo>
                  <a:lnTo>
                    <a:pt x="0" y="55"/>
                  </a:lnTo>
                  <a:lnTo>
                    <a:pt x="9" y="52"/>
                  </a:lnTo>
                  <a:lnTo>
                    <a:pt x="18" y="50"/>
                  </a:lnTo>
                  <a:lnTo>
                    <a:pt x="28" y="46"/>
                  </a:lnTo>
                  <a:lnTo>
                    <a:pt x="37" y="43"/>
                  </a:lnTo>
                  <a:lnTo>
                    <a:pt x="45" y="41"/>
                  </a:lnTo>
                  <a:lnTo>
                    <a:pt x="52" y="38"/>
                  </a:lnTo>
                  <a:lnTo>
                    <a:pt x="60" y="35"/>
                  </a:lnTo>
                  <a:lnTo>
                    <a:pt x="68" y="32"/>
                  </a:lnTo>
                  <a:lnTo>
                    <a:pt x="74" y="30"/>
                  </a:lnTo>
                  <a:lnTo>
                    <a:pt x="83" y="29"/>
                  </a:lnTo>
                  <a:lnTo>
                    <a:pt x="90" y="27"/>
                  </a:lnTo>
                  <a:lnTo>
                    <a:pt x="99" y="27"/>
                  </a:lnTo>
                  <a:lnTo>
                    <a:pt x="93" y="19"/>
                  </a:lnTo>
                  <a:lnTo>
                    <a:pt x="84" y="16"/>
                  </a:lnTo>
                  <a:lnTo>
                    <a:pt x="74" y="16"/>
                  </a:lnTo>
                  <a:lnTo>
                    <a:pt x="63" y="21"/>
                  </a:lnTo>
                  <a:lnTo>
                    <a:pt x="57" y="21"/>
                  </a:lnTo>
                  <a:lnTo>
                    <a:pt x="51" y="23"/>
                  </a:lnTo>
                  <a:lnTo>
                    <a:pt x="45" y="25"/>
                  </a:lnTo>
                  <a:lnTo>
                    <a:pt x="39" y="28"/>
                  </a:lnTo>
                  <a:lnTo>
                    <a:pt x="27" y="30"/>
                  </a:lnTo>
                  <a:lnTo>
                    <a:pt x="18" y="31"/>
                  </a:lnTo>
                  <a:lnTo>
                    <a:pt x="27" y="5"/>
                  </a:lnTo>
                  <a:lnTo>
                    <a:pt x="35" y="5"/>
                  </a:lnTo>
                  <a:lnTo>
                    <a:pt x="43" y="5"/>
                  </a:lnTo>
                  <a:lnTo>
                    <a:pt x="53" y="5"/>
                  </a:lnTo>
                  <a:lnTo>
                    <a:pt x="63" y="6"/>
                  </a:lnTo>
                  <a:lnTo>
                    <a:pt x="71" y="5"/>
                  </a:lnTo>
                  <a:lnTo>
                    <a:pt x="82" y="5"/>
                  </a:lnTo>
                  <a:lnTo>
                    <a:pt x="92" y="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01" name="Freeform 451"/>
            <p:cNvSpPr>
              <a:spLocks/>
            </p:cNvSpPr>
            <p:nvPr/>
          </p:nvSpPr>
          <p:spPr bwMode="auto">
            <a:xfrm>
              <a:off x="6619" y="3830"/>
              <a:ext cx="16" cy="7"/>
            </a:xfrm>
            <a:custGeom>
              <a:avLst/>
              <a:gdLst>
                <a:gd name="T0" fmla="*/ 0 w 63"/>
                <a:gd name="T1" fmla="*/ 0 h 27"/>
                <a:gd name="T2" fmla="*/ 0 w 63"/>
                <a:gd name="T3" fmla="*/ 0 h 27"/>
                <a:gd name="T4" fmla="*/ 0 w 63"/>
                <a:gd name="T5" fmla="*/ 0 h 27"/>
                <a:gd name="T6" fmla="*/ 0 w 63"/>
                <a:gd name="T7" fmla="*/ 0 h 27"/>
                <a:gd name="T8" fmla="*/ 0 w 63"/>
                <a:gd name="T9" fmla="*/ 0 h 27"/>
                <a:gd name="T10" fmla="*/ 0 w 63"/>
                <a:gd name="T11" fmla="*/ 0 h 27"/>
                <a:gd name="T12" fmla="*/ 0 w 63"/>
                <a:gd name="T13" fmla="*/ 0 h 27"/>
                <a:gd name="T14" fmla="*/ 0 w 63"/>
                <a:gd name="T15" fmla="*/ 0 h 27"/>
                <a:gd name="T16" fmla="*/ 0 w 63"/>
                <a:gd name="T17" fmla="*/ 0 h 27"/>
                <a:gd name="T18" fmla="*/ 0 w 63"/>
                <a:gd name="T19" fmla="*/ 0 h 27"/>
                <a:gd name="T20" fmla="*/ 0 w 63"/>
                <a:gd name="T21" fmla="*/ 0 h 27"/>
                <a:gd name="T22" fmla="*/ 0 w 63"/>
                <a:gd name="T23" fmla="*/ 0 h 27"/>
                <a:gd name="T24" fmla="*/ 0 w 63"/>
                <a:gd name="T25" fmla="*/ 0 h 27"/>
                <a:gd name="T26" fmla="*/ 0 w 63"/>
                <a:gd name="T27" fmla="*/ 0 h 27"/>
                <a:gd name="T28" fmla="*/ 0 w 63"/>
                <a:gd name="T29" fmla="*/ 0 h 27"/>
                <a:gd name="T30" fmla="*/ 0 w 63"/>
                <a:gd name="T31" fmla="*/ 0 h 27"/>
                <a:gd name="T32" fmla="*/ 0 w 63"/>
                <a:gd name="T33" fmla="*/ 0 h 27"/>
                <a:gd name="T34" fmla="*/ 0 w 63"/>
                <a:gd name="T35" fmla="*/ 0 h 27"/>
                <a:gd name="T36" fmla="*/ 0 w 63"/>
                <a:gd name="T37" fmla="*/ 0 h 27"/>
                <a:gd name="T38" fmla="*/ 0 w 63"/>
                <a:gd name="T39" fmla="*/ 0 h 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27"/>
                <a:gd name="T62" fmla="*/ 63 w 63"/>
                <a:gd name="T63" fmla="*/ 27 h 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27">
                  <a:moveTo>
                    <a:pt x="49" y="0"/>
                  </a:moveTo>
                  <a:lnTo>
                    <a:pt x="57" y="1"/>
                  </a:lnTo>
                  <a:lnTo>
                    <a:pt x="63" y="6"/>
                  </a:lnTo>
                  <a:lnTo>
                    <a:pt x="53" y="8"/>
                  </a:lnTo>
                  <a:lnTo>
                    <a:pt x="47" y="10"/>
                  </a:lnTo>
                  <a:lnTo>
                    <a:pt x="38" y="13"/>
                  </a:lnTo>
                  <a:lnTo>
                    <a:pt x="31" y="16"/>
                  </a:lnTo>
                  <a:lnTo>
                    <a:pt x="23" y="18"/>
                  </a:lnTo>
                  <a:lnTo>
                    <a:pt x="16" y="21"/>
                  </a:lnTo>
                  <a:lnTo>
                    <a:pt x="7" y="24"/>
                  </a:lnTo>
                  <a:lnTo>
                    <a:pt x="0" y="27"/>
                  </a:lnTo>
                  <a:lnTo>
                    <a:pt x="4" y="19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9" y="8"/>
                  </a:lnTo>
                  <a:lnTo>
                    <a:pt x="37" y="6"/>
                  </a:lnTo>
                  <a:lnTo>
                    <a:pt x="42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02" name="Freeform 452"/>
            <p:cNvSpPr>
              <a:spLocks/>
            </p:cNvSpPr>
            <p:nvPr/>
          </p:nvSpPr>
          <p:spPr bwMode="auto">
            <a:xfrm>
              <a:off x="6729" y="3833"/>
              <a:ext cx="82" cy="26"/>
            </a:xfrm>
            <a:custGeom>
              <a:avLst/>
              <a:gdLst>
                <a:gd name="T0" fmla="*/ 0 w 328"/>
                <a:gd name="T1" fmla="*/ 0 h 103"/>
                <a:gd name="T2" fmla="*/ 0 w 328"/>
                <a:gd name="T3" fmla="*/ 0 h 103"/>
                <a:gd name="T4" fmla="*/ 0 w 328"/>
                <a:gd name="T5" fmla="*/ 0 h 103"/>
                <a:gd name="T6" fmla="*/ 0 w 328"/>
                <a:gd name="T7" fmla="*/ 0 h 103"/>
                <a:gd name="T8" fmla="*/ 0 w 328"/>
                <a:gd name="T9" fmla="*/ 0 h 103"/>
                <a:gd name="T10" fmla="*/ 0 w 328"/>
                <a:gd name="T11" fmla="*/ 0 h 103"/>
                <a:gd name="T12" fmla="*/ 0 w 328"/>
                <a:gd name="T13" fmla="*/ 0 h 103"/>
                <a:gd name="T14" fmla="*/ 0 w 328"/>
                <a:gd name="T15" fmla="*/ 0 h 103"/>
                <a:gd name="T16" fmla="*/ 0 w 328"/>
                <a:gd name="T17" fmla="*/ 0 h 103"/>
                <a:gd name="T18" fmla="*/ 0 w 328"/>
                <a:gd name="T19" fmla="*/ 0 h 103"/>
                <a:gd name="T20" fmla="*/ 0 w 328"/>
                <a:gd name="T21" fmla="*/ 0 h 103"/>
                <a:gd name="T22" fmla="*/ 0 w 328"/>
                <a:gd name="T23" fmla="*/ 0 h 103"/>
                <a:gd name="T24" fmla="*/ 0 w 328"/>
                <a:gd name="T25" fmla="*/ 0 h 103"/>
                <a:gd name="T26" fmla="*/ 0 w 328"/>
                <a:gd name="T27" fmla="*/ 0 h 103"/>
                <a:gd name="T28" fmla="*/ 0 w 328"/>
                <a:gd name="T29" fmla="*/ 0 h 103"/>
                <a:gd name="T30" fmla="*/ 0 w 328"/>
                <a:gd name="T31" fmla="*/ 0 h 103"/>
                <a:gd name="T32" fmla="*/ 0 w 328"/>
                <a:gd name="T33" fmla="*/ 0 h 103"/>
                <a:gd name="T34" fmla="*/ 0 w 328"/>
                <a:gd name="T35" fmla="*/ 0 h 103"/>
                <a:gd name="T36" fmla="*/ 0 w 328"/>
                <a:gd name="T37" fmla="*/ 0 h 103"/>
                <a:gd name="T38" fmla="*/ 0 w 328"/>
                <a:gd name="T39" fmla="*/ 0 h 103"/>
                <a:gd name="T40" fmla="*/ 0 w 328"/>
                <a:gd name="T41" fmla="*/ 0 h 103"/>
                <a:gd name="T42" fmla="*/ 0 w 328"/>
                <a:gd name="T43" fmla="*/ 0 h 103"/>
                <a:gd name="T44" fmla="*/ 0 w 328"/>
                <a:gd name="T45" fmla="*/ 0 h 103"/>
                <a:gd name="T46" fmla="*/ 0 w 328"/>
                <a:gd name="T47" fmla="*/ 0 h 103"/>
                <a:gd name="T48" fmla="*/ 0 w 328"/>
                <a:gd name="T49" fmla="*/ 0 h 103"/>
                <a:gd name="T50" fmla="*/ 0 w 328"/>
                <a:gd name="T51" fmla="*/ 0 h 103"/>
                <a:gd name="T52" fmla="*/ 0 w 328"/>
                <a:gd name="T53" fmla="*/ 0 h 103"/>
                <a:gd name="T54" fmla="*/ 0 w 328"/>
                <a:gd name="T55" fmla="*/ 0 h 103"/>
                <a:gd name="T56" fmla="*/ 0 w 328"/>
                <a:gd name="T57" fmla="*/ 0 h 103"/>
                <a:gd name="T58" fmla="*/ 0 w 328"/>
                <a:gd name="T59" fmla="*/ 0 h 103"/>
                <a:gd name="T60" fmla="*/ 0 w 328"/>
                <a:gd name="T61" fmla="*/ 0 h 103"/>
                <a:gd name="T62" fmla="*/ 0 w 328"/>
                <a:gd name="T63" fmla="*/ 0 h 103"/>
                <a:gd name="T64" fmla="*/ 0 w 328"/>
                <a:gd name="T65" fmla="*/ 0 h 103"/>
                <a:gd name="T66" fmla="*/ 0 w 328"/>
                <a:gd name="T67" fmla="*/ 0 h 103"/>
                <a:gd name="T68" fmla="*/ 0 w 328"/>
                <a:gd name="T69" fmla="*/ 0 h 103"/>
                <a:gd name="T70" fmla="*/ 0 w 328"/>
                <a:gd name="T71" fmla="*/ 0 h 103"/>
                <a:gd name="T72" fmla="*/ 0 w 328"/>
                <a:gd name="T73" fmla="*/ 0 h 103"/>
                <a:gd name="T74" fmla="*/ 0 w 328"/>
                <a:gd name="T75" fmla="*/ 0 h 103"/>
                <a:gd name="T76" fmla="*/ 0 w 328"/>
                <a:gd name="T77" fmla="*/ 0 h 103"/>
                <a:gd name="T78" fmla="*/ 0 w 328"/>
                <a:gd name="T79" fmla="*/ 0 h 103"/>
                <a:gd name="T80" fmla="*/ 0 w 328"/>
                <a:gd name="T81" fmla="*/ 0 h 103"/>
                <a:gd name="T82" fmla="*/ 0 w 328"/>
                <a:gd name="T83" fmla="*/ 0 h 103"/>
                <a:gd name="T84" fmla="*/ 0 w 328"/>
                <a:gd name="T85" fmla="*/ 0 h 103"/>
                <a:gd name="T86" fmla="*/ 0 w 328"/>
                <a:gd name="T87" fmla="*/ 0 h 103"/>
                <a:gd name="T88" fmla="*/ 0 w 328"/>
                <a:gd name="T89" fmla="*/ 0 h 103"/>
                <a:gd name="T90" fmla="*/ 0 w 328"/>
                <a:gd name="T91" fmla="*/ 0 h 103"/>
                <a:gd name="T92" fmla="*/ 0 w 328"/>
                <a:gd name="T93" fmla="*/ 0 h 103"/>
                <a:gd name="T94" fmla="*/ 0 w 328"/>
                <a:gd name="T95" fmla="*/ 0 h 103"/>
                <a:gd name="T96" fmla="*/ 0 w 328"/>
                <a:gd name="T97" fmla="*/ 0 h 103"/>
                <a:gd name="T98" fmla="*/ 0 w 328"/>
                <a:gd name="T99" fmla="*/ 0 h 103"/>
                <a:gd name="T100" fmla="*/ 0 w 328"/>
                <a:gd name="T101" fmla="*/ 0 h 103"/>
                <a:gd name="T102" fmla="*/ 0 w 328"/>
                <a:gd name="T103" fmla="*/ 0 h 103"/>
                <a:gd name="T104" fmla="*/ 0 w 328"/>
                <a:gd name="T105" fmla="*/ 0 h 103"/>
                <a:gd name="T106" fmla="*/ 0 w 328"/>
                <a:gd name="T107" fmla="*/ 0 h 103"/>
                <a:gd name="T108" fmla="*/ 0 w 328"/>
                <a:gd name="T109" fmla="*/ 0 h 103"/>
                <a:gd name="T110" fmla="*/ 0 w 328"/>
                <a:gd name="T111" fmla="*/ 0 h 103"/>
                <a:gd name="T112" fmla="*/ 0 w 328"/>
                <a:gd name="T113" fmla="*/ 0 h 103"/>
                <a:gd name="T114" fmla="*/ 0 w 328"/>
                <a:gd name="T115" fmla="*/ 0 h 103"/>
                <a:gd name="T116" fmla="*/ 0 w 328"/>
                <a:gd name="T117" fmla="*/ 0 h 103"/>
                <a:gd name="T118" fmla="*/ 0 w 328"/>
                <a:gd name="T119" fmla="*/ 0 h 1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8"/>
                <a:gd name="T181" fmla="*/ 0 h 103"/>
                <a:gd name="T182" fmla="*/ 328 w 328"/>
                <a:gd name="T183" fmla="*/ 103 h 1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8" h="103">
                  <a:moveTo>
                    <a:pt x="317" y="0"/>
                  </a:moveTo>
                  <a:lnTo>
                    <a:pt x="324" y="4"/>
                  </a:lnTo>
                  <a:lnTo>
                    <a:pt x="328" y="9"/>
                  </a:lnTo>
                  <a:lnTo>
                    <a:pt x="328" y="12"/>
                  </a:lnTo>
                  <a:lnTo>
                    <a:pt x="326" y="16"/>
                  </a:lnTo>
                  <a:lnTo>
                    <a:pt x="320" y="17"/>
                  </a:lnTo>
                  <a:lnTo>
                    <a:pt x="316" y="20"/>
                  </a:lnTo>
                  <a:lnTo>
                    <a:pt x="306" y="23"/>
                  </a:lnTo>
                  <a:lnTo>
                    <a:pt x="299" y="26"/>
                  </a:lnTo>
                  <a:lnTo>
                    <a:pt x="289" y="27"/>
                  </a:lnTo>
                  <a:lnTo>
                    <a:pt x="279" y="27"/>
                  </a:lnTo>
                  <a:lnTo>
                    <a:pt x="270" y="28"/>
                  </a:lnTo>
                  <a:lnTo>
                    <a:pt x="260" y="30"/>
                  </a:lnTo>
                  <a:lnTo>
                    <a:pt x="249" y="31"/>
                  </a:lnTo>
                  <a:lnTo>
                    <a:pt x="242" y="33"/>
                  </a:lnTo>
                  <a:lnTo>
                    <a:pt x="236" y="34"/>
                  </a:lnTo>
                  <a:lnTo>
                    <a:pt x="231" y="37"/>
                  </a:lnTo>
                  <a:lnTo>
                    <a:pt x="216" y="39"/>
                  </a:lnTo>
                  <a:lnTo>
                    <a:pt x="201" y="42"/>
                  </a:lnTo>
                  <a:lnTo>
                    <a:pt x="187" y="45"/>
                  </a:lnTo>
                  <a:lnTo>
                    <a:pt x="172" y="47"/>
                  </a:lnTo>
                  <a:lnTo>
                    <a:pt x="157" y="51"/>
                  </a:lnTo>
                  <a:lnTo>
                    <a:pt x="143" y="54"/>
                  </a:lnTo>
                  <a:lnTo>
                    <a:pt x="128" y="58"/>
                  </a:lnTo>
                  <a:lnTo>
                    <a:pt x="113" y="63"/>
                  </a:lnTo>
                  <a:lnTo>
                    <a:pt x="98" y="66"/>
                  </a:lnTo>
                  <a:lnTo>
                    <a:pt x="84" y="70"/>
                  </a:lnTo>
                  <a:lnTo>
                    <a:pt x="70" y="74"/>
                  </a:lnTo>
                  <a:lnTo>
                    <a:pt x="55" y="80"/>
                  </a:lnTo>
                  <a:lnTo>
                    <a:pt x="41" y="85"/>
                  </a:lnTo>
                  <a:lnTo>
                    <a:pt x="26" y="91"/>
                  </a:lnTo>
                  <a:lnTo>
                    <a:pt x="13" y="96"/>
                  </a:lnTo>
                  <a:lnTo>
                    <a:pt x="0" y="103"/>
                  </a:lnTo>
                  <a:lnTo>
                    <a:pt x="6" y="93"/>
                  </a:lnTo>
                  <a:lnTo>
                    <a:pt x="14" y="86"/>
                  </a:lnTo>
                  <a:lnTo>
                    <a:pt x="20" y="80"/>
                  </a:lnTo>
                  <a:lnTo>
                    <a:pt x="29" y="76"/>
                  </a:lnTo>
                  <a:lnTo>
                    <a:pt x="37" y="70"/>
                  </a:lnTo>
                  <a:lnTo>
                    <a:pt x="48" y="65"/>
                  </a:lnTo>
                  <a:lnTo>
                    <a:pt x="53" y="61"/>
                  </a:lnTo>
                  <a:lnTo>
                    <a:pt x="60" y="59"/>
                  </a:lnTo>
                  <a:lnTo>
                    <a:pt x="66" y="58"/>
                  </a:lnTo>
                  <a:lnTo>
                    <a:pt x="75" y="56"/>
                  </a:lnTo>
                  <a:lnTo>
                    <a:pt x="92" y="50"/>
                  </a:lnTo>
                  <a:lnTo>
                    <a:pt x="108" y="45"/>
                  </a:lnTo>
                  <a:lnTo>
                    <a:pt x="125" y="40"/>
                  </a:lnTo>
                  <a:lnTo>
                    <a:pt x="143" y="38"/>
                  </a:lnTo>
                  <a:lnTo>
                    <a:pt x="159" y="34"/>
                  </a:lnTo>
                  <a:lnTo>
                    <a:pt x="176" y="31"/>
                  </a:lnTo>
                  <a:lnTo>
                    <a:pt x="190" y="28"/>
                  </a:lnTo>
                  <a:lnTo>
                    <a:pt x="207" y="26"/>
                  </a:lnTo>
                  <a:lnTo>
                    <a:pt x="222" y="23"/>
                  </a:lnTo>
                  <a:lnTo>
                    <a:pt x="236" y="19"/>
                  </a:lnTo>
                  <a:lnTo>
                    <a:pt x="249" y="16"/>
                  </a:lnTo>
                  <a:lnTo>
                    <a:pt x="265" y="14"/>
                  </a:lnTo>
                  <a:lnTo>
                    <a:pt x="278" y="10"/>
                  </a:lnTo>
                  <a:lnTo>
                    <a:pt x="291" y="6"/>
                  </a:lnTo>
                  <a:lnTo>
                    <a:pt x="305" y="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03" name="Freeform 453"/>
            <p:cNvSpPr>
              <a:spLocks/>
            </p:cNvSpPr>
            <p:nvPr/>
          </p:nvSpPr>
          <p:spPr bwMode="auto">
            <a:xfrm>
              <a:off x="6960" y="3835"/>
              <a:ext cx="51" cy="13"/>
            </a:xfrm>
            <a:custGeom>
              <a:avLst/>
              <a:gdLst>
                <a:gd name="T0" fmla="*/ 0 w 205"/>
                <a:gd name="T1" fmla="*/ 0 h 52"/>
                <a:gd name="T2" fmla="*/ 0 w 205"/>
                <a:gd name="T3" fmla="*/ 0 h 52"/>
                <a:gd name="T4" fmla="*/ 0 w 205"/>
                <a:gd name="T5" fmla="*/ 0 h 52"/>
                <a:gd name="T6" fmla="*/ 0 w 205"/>
                <a:gd name="T7" fmla="*/ 0 h 52"/>
                <a:gd name="T8" fmla="*/ 0 w 205"/>
                <a:gd name="T9" fmla="*/ 0 h 52"/>
                <a:gd name="T10" fmla="*/ 0 w 205"/>
                <a:gd name="T11" fmla="*/ 0 h 52"/>
                <a:gd name="T12" fmla="*/ 0 w 205"/>
                <a:gd name="T13" fmla="*/ 0 h 52"/>
                <a:gd name="T14" fmla="*/ 0 w 205"/>
                <a:gd name="T15" fmla="*/ 0 h 52"/>
                <a:gd name="T16" fmla="*/ 0 w 205"/>
                <a:gd name="T17" fmla="*/ 0 h 52"/>
                <a:gd name="T18" fmla="*/ 0 w 205"/>
                <a:gd name="T19" fmla="*/ 0 h 52"/>
                <a:gd name="T20" fmla="*/ 0 w 205"/>
                <a:gd name="T21" fmla="*/ 0 h 52"/>
                <a:gd name="T22" fmla="*/ 0 w 205"/>
                <a:gd name="T23" fmla="*/ 0 h 52"/>
                <a:gd name="T24" fmla="*/ 0 w 205"/>
                <a:gd name="T25" fmla="*/ 0 h 52"/>
                <a:gd name="T26" fmla="*/ 0 w 205"/>
                <a:gd name="T27" fmla="*/ 0 h 52"/>
                <a:gd name="T28" fmla="*/ 0 w 205"/>
                <a:gd name="T29" fmla="*/ 0 h 52"/>
                <a:gd name="T30" fmla="*/ 0 w 205"/>
                <a:gd name="T31" fmla="*/ 0 h 52"/>
                <a:gd name="T32" fmla="*/ 0 w 205"/>
                <a:gd name="T33" fmla="*/ 0 h 52"/>
                <a:gd name="T34" fmla="*/ 0 w 205"/>
                <a:gd name="T35" fmla="*/ 0 h 52"/>
                <a:gd name="T36" fmla="*/ 0 w 205"/>
                <a:gd name="T37" fmla="*/ 0 h 52"/>
                <a:gd name="T38" fmla="*/ 0 w 205"/>
                <a:gd name="T39" fmla="*/ 0 h 52"/>
                <a:gd name="T40" fmla="*/ 0 w 205"/>
                <a:gd name="T41" fmla="*/ 0 h 52"/>
                <a:gd name="T42" fmla="*/ 0 w 205"/>
                <a:gd name="T43" fmla="*/ 0 h 52"/>
                <a:gd name="T44" fmla="*/ 0 w 205"/>
                <a:gd name="T45" fmla="*/ 0 h 52"/>
                <a:gd name="T46" fmla="*/ 0 w 205"/>
                <a:gd name="T47" fmla="*/ 0 h 52"/>
                <a:gd name="T48" fmla="*/ 0 w 205"/>
                <a:gd name="T49" fmla="*/ 0 h 52"/>
                <a:gd name="T50" fmla="*/ 0 w 205"/>
                <a:gd name="T51" fmla="*/ 0 h 52"/>
                <a:gd name="T52" fmla="*/ 0 w 205"/>
                <a:gd name="T53" fmla="*/ 0 h 52"/>
                <a:gd name="T54" fmla="*/ 0 w 205"/>
                <a:gd name="T55" fmla="*/ 0 h 52"/>
                <a:gd name="T56" fmla="*/ 0 w 205"/>
                <a:gd name="T57" fmla="*/ 0 h 52"/>
                <a:gd name="T58" fmla="*/ 0 w 205"/>
                <a:gd name="T59" fmla="*/ 0 h 52"/>
                <a:gd name="T60" fmla="*/ 0 w 205"/>
                <a:gd name="T61" fmla="*/ 0 h 52"/>
                <a:gd name="T62" fmla="*/ 0 w 205"/>
                <a:gd name="T63" fmla="*/ 0 h 52"/>
                <a:gd name="T64" fmla="*/ 0 w 205"/>
                <a:gd name="T65" fmla="*/ 0 h 52"/>
                <a:gd name="T66" fmla="*/ 0 w 205"/>
                <a:gd name="T67" fmla="*/ 0 h 52"/>
                <a:gd name="T68" fmla="*/ 0 w 205"/>
                <a:gd name="T69" fmla="*/ 0 h 52"/>
                <a:gd name="T70" fmla="*/ 0 w 205"/>
                <a:gd name="T71" fmla="*/ 0 h 52"/>
                <a:gd name="T72" fmla="*/ 0 w 205"/>
                <a:gd name="T73" fmla="*/ 0 h 52"/>
                <a:gd name="T74" fmla="*/ 0 w 205"/>
                <a:gd name="T75" fmla="*/ 0 h 52"/>
                <a:gd name="T76" fmla="*/ 0 w 205"/>
                <a:gd name="T77" fmla="*/ 0 h 52"/>
                <a:gd name="T78" fmla="*/ 0 w 205"/>
                <a:gd name="T79" fmla="*/ 0 h 52"/>
                <a:gd name="T80" fmla="*/ 0 w 205"/>
                <a:gd name="T81" fmla="*/ 0 h 52"/>
                <a:gd name="T82" fmla="*/ 0 w 205"/>
                <a:gd name="T83" fmla="*/ 0 h 52"/>
                <a:gd name="T84" fmla="*/ 0 w 205"/>
                <a:gd name="T85" fmla="*/ 0 h 52"/>
                <a:gd name="T86" fmla="*/ 0 w 205"/>
                <a:gd name="T87" fmla="*/ 0 h 52"/>
                <a:gd name="T88" fmla="*/ 0 w 205"/>
                <a:gd name="T89" fmla="*/ 0 h 52"/>
                <a:gd name="T90" fmla="*/ 0 w 205"/>
                <a:gd name="T91" fmla="*/ 0 h 52"/>
                <a:gd name="T92" fmla="*/ 0 w 205"/>
                <a:gd name="T93" fmla="*/ 0 h 52"/>
                <a:gd name="T94" fmla="*/ 0 w 205"/>
                <a:gd name="T95" fmla="*/ 0 h 52"/>
                <a:gd name="T96" fmla="*/ 0 w 205"/>
                <a:gd name="T97" fmla="*/ 0 h 52"/>
                <a:gd name="T98" fmla="*/ 0 w 205"/>
                <a:gd name="T99" fmla="*/ 0 h 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5"/>
                <a:gd name="T151" fmla="*/ 0 h 52"/>
                <a:gd name="T152" fmla="*/ 205 w 205"/>
                <a:gd name="T153" fmla="*/ 52 h 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5" h="52">
                  <a:moveTo>
                    <a:pt x="162" y="4"/>
                  </a:moveTo>
                  <a:lnTo>
                    <a:pt x="173" y="0"/>
                  </a:lnTo>
                  <a:lnTo>
                    <a:pt x="183" y="1"/>
                  </a:lnTo>
                  <a:lnTo>
                    <a:pt x="192" y="5"/>
                  </a:lnTo>
                  <a:lnTo>
                    <a:pt x="200" y="10"/>
                  </a:lnTo>
                  <a:lnTo>
                    <a:pt x="203" y="15"/>
                  </a:lnTo>
                  <a:lnTo>
                    <a:pt x="205" y="21"/>
                  </a:lnTo>
                  <a:lnTo>
                    <a:pt x="205" y="28"/>
                  </a:lnTo>
                  <a:lnTo>
                    <a:pt x="205" y="36"/>
                  </a:lnTo>
                  <a:lnTo>
                    <a:pt x="199" y="34"/>
                  </a:lnTo>
                  <a:lnTo>
                    <a:pt x="194" y="34"/>
                  </a:lnTo>
                  <a:lnTo>
                    <a:pt x="185" y="34"/>
                  </a:lnTo>
                  <a:lnTo>
                    <a:pt x="175" y="37"/>
                  </a:lnTo>
                  <a:lnTo>
                    <a:pt x="164" y="40"/>
                  </a:lnTo>
                  <a:lnTo>
                    <a:pt x="153" y="45"/>
                  </a:lnTo>
                  <a:lnTo>
                    <a:pt x="147" y="46"/>
                  </a:lnTo>
                  <a:lnTo>
                    <a:pt x="141" y="47"/>
                  </a:lnTo>
                  <a:lnTo>
                    <a:pt x="135" y="48"/>
                  </a:lnTo>
                  <a:lnTo>
                    <a:pt x="129" y="50"/>
                  </a:lnTo>
                  <a:lnTo>
                    <a:pt x="117" y="51"/>
                  </a:lnTo>
                  <a:lnTo>
                    <a:pt x="106" y="50"/>
                  </a:lnTo>
                  <a:lnTo>
                    <a:pt x="96" y="47"/>
                  </a:lnTo>
                  <a:lnTo>
                    <a:pt x="86" y="47"/>
                  </a:lnTo>
                  <a:lnTo>
                    <a:pt x="74" y="48"/>
                  </a:lnTo>
                  <a:lnTo>
                    <a:pt x="63" y="50"/>
                  </a:lnTo>
                  <a:lnTo>
                    <a:pt x="51" y="51"/>
                  </a:lnTo>
                  <a:lnTo>
                    <a:pt x="41" y="52"/>
                  </a:lnTo>
                  <a:lnTo>
                    <a:pt x="30" y="52"/>
                  </a:lnTo>
                  <a:lnTo>
                    <a:pt x="23" y="52"/>
                  </a:lnTo>
                  <a:lnTo>
                    <a:pt x="15" y="49"/>
                  </a:lnTo>
                  <a:lnTo>
                    <a:pt x="9" y="45"/>
                  </a:lnTo>
                  <a:lnTo>
                    <a:pt x="4" y="39"/>
                  </a:lnTo>
                  <a:lnTo>
                    <a:pt x="0" y="31"/>
                  </a:lnTo>
                  <a:lnTo>
                    <a:pt x="10" y="24"/>
                  </a:lnTo>
                  <a:lnTo>
                    <a:pt x="20" y="21"/>
                  </a:lnTo>
                  <a:lnTo>
                    <a:pt x="29" y="19"/>
                  </a:lnTo>
                  <a:lnTo>
                    <a:pt x="39" y="18"/>
                  </a:lnTo>
                  <a:lnTo>
                    <a:pt x="49" y="15"/>
                  </a:lnTo>
                  <a:lnTo>
                    <a:pt x="59" y="14"/>
                  </a:lnTo>
                  <a:lnTo>
                    <a:pt x="69" y="13"/>
                  </a:lnTo>
                  <a:lnTo>
                    <a:pt x="81" y="13"/>
                  </a:lnTo>
                  <a:lnTo>
                    <a:pt x="91" y="12"/>
                  </a:lnTo>
                  <a:lnTo>
                    <a:pt x="100" y="11"/>
                  </a:lnTo>
                  <a:lnTo>
                    <a:pt x="110" y="10"/>
                  </a:lnTo>
                  <a:lnTo>
                    <a:pt x="121" y="10"/>
                  </a:lnTo>
                  <a:lnTo>
                    <a:pt x="130" y="9"/>
                  </a:lnTo>
                  <a:lnTo>
                    <a:pt x="140" y="8"/>
                  </a:lnTo>
                  <a:lnTo>
                    <a:pt x="151" y="6"/>
                  </a:lnTo>
                  <a:lnTo>
                    <a:pt x="162" y="4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04" name="Freeform 454"/>
            <p:cNvSpPr>
              <a:spLocks/>
            </p:cNvSpPr>
            <p:nvPr/>
          </p:nvSpPr>
          <p:spPr bwMode="auto">
            <a:xfrm>
              <a:off x="6627" y="3839"/>
              <a:ext cx="15" cy="5"/>
            </a:xfrm>
            <a:custGeom>
              <a:avLst/>
              <a:gdLst>
                <a:gd name="T0" fmla="*/ 0 w 62"/>
                <a:gd name="T1" fmla="*/ 0 h 19"/>
                <a:gd name="T2" fmla="*/ 0 w 62"/>
                <a:gd name="T3" fmla="*/ 0 h 19"/>
                <a:gd name="T4" fmla="*/ 0 w 62"/>
                <a:gd name="T5" fmla="*/ 0 h 19"/>
                <a:gd name="T6" fmla="*/ 0 w 62"/>
                <a:gd name="T7" fmla="*/ 0 h 19"/>
                <a:gd name="T8" fmla="*/ 0 w 62"/>
                <a:gd name="T9" fmla="*/ 0 h 19"/>
                <a:gd name="T10" fmla="*/ 0 w 62"/>
                <a:gd name="T11" fmla="*/ 0 h 19"/>
                <a:gd name="T12" fmla="*/ 0 w 62"/>
                <a:gd name="T13" fmla="*/ 0 h 19"/>
                <a:gd name="T14" fmla="*/ 0 w 62"/>
                <a:gd name="T15" fmla="*/ 0 h 19"/>
                <a:gd name="T16" fmla="*/ 0 w 62"/>
                <a:gd name="T17" fmla="*/ 0 h 19"/>
                <a:gd name="T18" fmla="*/ 0 w 62"/>
                <a:gd name="T19" fmla="*/ 0 h 19"/>
                <a:gd name="T20" fmla="*/ 0 w 62"/>
                <a:gd name="T21" fmla="*/ 0 h 19"/>
                <a:gd name="T22" fmla="*/ 0 w 62"/>
                <a:gd name="T23" fmla="*/ 0 h 19"/>
                <a:gd name="T24" fmla="*/ 0 w 62"/>
                <a:gd name="T25" fmla="*/ 0 h 19"/>
                <a:gd name="T26" fmla="*/ 0 w 62"/>
                <a:gd name="T27" fmla="*/ 0 h 19"/>
                <a:gd name="T28" fmla="*/ 0 w 62"/>
                <a:gd name="T29" fmla="*/ 0 h 19"/>
                <a:gd name="T30" fmla="*/ 0 w 62"/>
                <a:gd name="T31" fmla="*/ 0 h 19"/>
                <a:gd name="T32" fmla="*/ 0 w 62"/>
                <a:gd name="T33" fmla="*/ 0 h 19"/>
                <a:gd name="T34" fmla="*/ 0 w 62"/>
                <a:gd name="T35" fmla="*/ 0 h 19"/>
                <a:gd name="T36" fmla="*/ 0 w 62"/>
                <a:gd name="T37" fmla="*/ 0 h 19"/>
                <a:gd name="T38" fmla="*/ 0 w 62"/>
                <a:gd name="T39" fmla="*/ 0 h 19"/>
                <a:gd name="T40" fmla="*/ 0 w 62"/>
                <a:gd name="T41" fmla="*/ 0 h 19"/>
                <a:gd name="T42" fmla="*/ 0 w 62"/>
                <a:gd name="T43" fmla="*/ 0 h 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2"/>
                <a:gd name="T67" fmla="*/ 0 h 19"/>
                <a:gd name="T68" fmla="*/ 62 w 62"/>
                <a:gd name="T69" fmla="*/ 19 h 1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2" h="19">
                  <a:moveTo>
                    <a:pt x="62" y="0"/>
                  </a:moveTo>
                  <a:lnTo>
                    <a:pt x="59" y="5"/>
                  </a:lnTo>
                  <a:lnTo>
                    <a:pt x="57" y="10"/>
                  </a:lnTo>
                  <a:lnTo>
                    <a:pt x="53" y="13"/>
                  </a:lnTo>
                  <a:lnTo>
                    <a:pt x="48" y="15"/>
                  </a:lnTo>
                  <a:lnTo>
                    <a:pt x="42" y="15"/>
                  </a:lnTo>
                  <a:lnTo>
                    <a:pt x="36" y="16"/>
                  </a:lnTo>
                  <a:lnTo>
                    <a:pt x="29" y="16"/>
                  </a:lnTo>
                  <a:lnTo>
                    <a:pt x="22" y="17"/>
                  </a:lnTo>
                  <a:lnTo>
                    <a:pt x="16" y="17"/>
                  </a:lnTo>
                  <a:lnTo>
                    <a:pt x="9" y="17"/>
                  </a:lnTo>
                  <a:lnTo>
                    <a:pt x="4" y="17"/>
                  </a:lnTo>
                  <a:lnTo>
                    <a:pt x="0" y="19"/>
                  </a:lnTo>
                  <a:lnTo>
                    <a:pt x="5" y="16"/>
                  </a:lnTo>
                  <a:lnTo>
                    <a:pt x="10" y="14"/>
                  </a:lnTo>
                  <a:lnTo>
                    <a:pt x="16" y="10"/>
                  </a:lnTo>
                  <a:lnTo>
                    <a:pt x="22" y="9"/>
                  </a:lnTo>
                  <a:lnTo>
                    <a:pt x="33" y="6"/>
                  </a:lnTo>
                  <a:lnTo>
                    <a:pt x="42" y="4"/>
                  </a:lnTo>
                  <a:lnTo>
                    <a:pt x="52" y="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05" name="Freeform 455"/>
            <p:cNvSpPr>
              <a:spLocks/>
            </p:cNvSpPr>
            <p:nvPr/>
          </p:nvSpPr>
          <p:spPr bwMode="auto">
            <a:xfrm>
              <a:off x="7108" y="3841"/>
              <a:ext cx="35" cy="23"/>
            </a:xfrm>
            <a:custGeom>
              <a:avLst/>
              <a:gdLst>
                <a:gd name="T0" fmla="*/ 0 w 137"/>
                <a:gd name="T1" fmla="*/ 0 h 92"/>
                <a:gd name="T2" fmla="*/ 0 w 137"/>
                <a:gd name="T3" fmla="*/ 0 h 92"/>
                <a:gd name="T4" fmla="*/ 0 w 137"/>
                <a:gd name="T5" fmla="*/ 0 h 92"/>
                <a:gd name="T6" fmla="*/ 0 w 137"/>
                <a:gd name="T7" fmla="*/ 0 h 92"/>
                <a:gd name="T8" fmla="*/ 0 w 137"/>
                <a:gd name="T9" fmla="*/ 0 h 92"/>
                <a:gd name="T10" fmla="*/ 0 w 137"/>
                <a:gd name="T11" fmla="*/ 0 h 92"/>
                <a:gd name="T12" fmla="*/ 0 w 137"/>
                <a:gd name="T13" fmla="*/ 0 h 92"/>
                <a:gd name="T14" fmla="*/ 0 w 137"/>
                <a:gd name="T15" fmla="*/ 0 h 92"/>
                <a:gd name="T16" fmla="*/ 0 w 137"/>
                <a:gd name="T17" fmla="*/ 0 h 92"/>
                <a:gd name="T18" fmla="*/ 0 w 137"/>
                <a:gd name="T19" fmla="*/ 0 h 92"/>
                <a:gd name="T20" fmla="*/ 0 w 137"/>
                <a:gd name="T21" fmla="*/ 0 h 92"/>
                <a:gd name="T22" fmla="*/ 0 w 137"/>
                <a:gd name="T23" fmla="*/ 0 h 92"/>
                <a:gd name="T24" fmla="*/ 0 w 137"/>
                <a:gd name="T25" fmla="*/ 0 h 92"/>
                <a:gd name="T26" fmla="*/ 0 w 137"/>
                <a:gd name="T27" fmla="*/ 0 h 92"/>
                <a:gd name="T28" fmla="*/ 0 w 137"/>
                <a:gd name="T29" fmla="*/ 0 h 92"/>
                <a:gd name="T30" fmla="*/ 0 w 137"/>
                <a:gd name="T31" fmla="*/ 0 h 92"/>
                <a:gd name="T32" fmla="*/ 0 w 137"/>
                <a:gd name="T33" fmla="*/ 0 h 92"/>
                <a:gd name="T34" fmla="*/ 0 w 137"/>
                <a:gd name="T35" fmla="*/ 0 h 92"/>
                <a:gd name="T36" fmla="*/ 0 w 137"/>
                <a:gd name="T37" fmla="*/ 0 h 92"/>
                <a:gd name="T38" fmla="*/ 0 w 137"/>
                <a:gd name="T39" fmla="*/ 0 h 92"/>
                <a:gd name="T40" fmla="*/ 0 w 137"/>
                <a:gd name="T41" fmla="*/ 0 h 92"/>
                <a:gd name="T42" fmla="*/ 0 w 137"/>
                <a:gd name="T43" fmla="*/ 0 h 92"/>
                <a:gd name="T44" fmla="*/ 0 w 137"/>
                <a:gd name="T45" fmla="*/ 0 h 92"/>
                <a:gd name="T46" fmla="*/ 0 w 137"/>
                <a:gd name="T47" fmla="*/ 0 h 92"/>
                <a:gd name="T48" fmla="*/ 0 w 137"/>
                <a:gd name="T49" fmla="*/ 0 h 92"/>
                <a:gd name="T50" fmla="*/ 0 w 137"/>
                <a:gd name="T51" fmla="*/ 0 h 92"/>
                <a:gd name="T52" fmla="*/ 0 w 137"/>
                <a:gd name="T53" fmla="*/ 0 h 92"/>
                <a:gd name="T54" fmla="*/ 0 w 137"/>
                <a:gd name="T55" fmla="*/ 0 h 92"/>
                <a:gd name="T56" fmla="*/ 0 w 137"/>
                <a:gd name="T57" fmla="*/ 0 h 92"/>
                <a:gd name="T58" fmla="*/ 0 w 137"/>
                <a:gd name="T59" fmla="*/ 0 h 92"/>
                <a:gd name="T60" fmla="*/ 0 w 137"/>
                <a:gd name="T61" fmla="*/ 0 h 92"/>
                <a:gd name="T62" fmla="*/ 0 w 137"/>
                <a:gd name="T63" fmla="*/ 0 h 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92"/>
                <a:gd name="T98" fmla="*/ 137 w 137"/>
                <a:gd name="T99" fmla="*/ 92 h 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92">
                  <a:moveTo>
                    <a:pt x="98" y="0"/>
                  </a:moveTo>
                  <a:lnTo>
                    <a:pt x="103" y="4"/>
                  </a:lnTo>
                  <a:lnTo>
                    <a:pt x="109" y="14"/>
                  </a:lnTo>
                  <a:lnTo>
                    <a:pt x="107" y="17"/>
                  </a:lnTo>
                  <a:lnTo>
                    <a:pt x="107" y="23"/>
                  </a:lnTo>
                  <a:lnTo>
                    <a:pt x="104" y="26"/>
                  </a:lnTo>
                  <a:lnTo>
                    <a:pt x="100" y="28"/>
                  </a:lnTo>
                  <a:lnTo>
                    <a:pt x="99" y="31"/>
                  </a:lnTo>
                  <a:lnTo>
                    <a:pt x="101" y="35"/>
                  </a:lnTo>
                  <a:lnTo>
                    <a:pt x="103" y="34"/>
                  </a:lnTo>
                  <a:lnTo>
                    <a:pt x="107" y="33"/>
                  </a:lnTo>
                  <a:lnTo>
                    <a:pt x="115" y="27"/>
                  </a:lnTo>
                  <a:lnTo>
                    <a:pt x="124" y="24"/>
                  </a:lnTo>
                  <a:lnTo>
                    <a:pt x="119" y="29"/>
                  </a:lnTo>
                  <a:lnTo>
                    <a:pt x="116" y="37"/>
                  </a:lnTo>
                  <a:lnTo>
                    <a:pt x="113" y="42"/>
                  </a:lnTo>
                  <a:lnTo>
                    <a:pt x="112" y="50"/>
                  </a:lnTo>
                  <a:lnTo>
                    <a:pt x="112" y="54"/>
                  </a:lnTo>
                  <a:lnTo>
                    <a:pt x="116" y="57"/>
                  </a:lnTo>
                  <a:lnTo>
                    <a:pt x="118" y="57"/>
                  </a:lnTo>
                  <a:lnTo>
                    <a:pt x="123" y="59"/>
                  </a:lnTo>
                  <a:lnTo>
                    <a:pt x="129" y="57"/>
                  </a:lnTo>
                  <a:lnTo>
                    <a:pt x="137" y="57"/>
                  </a:lnTo>
                  <a:lnTo>
                    <a:pt x="137" y="64"/>
                  </a:lnTo>
                  <a:lnTo>
                    <a:pt x="137" y="73"/>
                  </a:lnTo>
                  <a:lnTo>
                    <a:pt x="130" y="75"/>
                  </a:lnTo>
                  <a:lnTo>
                    <a:pt x="124" y="78"/>
                  </a:lnTo>
                  <a:lnTo>
                    <a:pt x="116" y="80"/>
                  </a:lnTo>
                  <a:lnTo>
                    <a:pt x="109" y="82"/>
                  </a:lnTo>
                  <a:lnTo>
                    <a:pt x="100" y="84"/>
                  </a:lnTo>
                  <a:lnTo>
                    <a:pt x="92" y="87"/>
                  </a:lnTo>
                  <a:lnTo>
                    <a:pt x="83" y="89"/>
                  </a:lnTo>
                  <a:lnTo>
                    <a:pt x="76" y="91"/>
                  </a:lnTo>
                  <a:lnTo>
                    <a:pt x="66" y="91"/>
                  </a:lnTo>
                  <a:lnTo>
                    <a:pt x="58" y="92"/>
                  </a:lnTo>
                  <a:lnTo>
                    <a:pt x="50" y="92"/>
                  </a:lnTo>
                  <a:lnTo>
                    <a:pt x="42" y="92"/>
                  </a:lnTo>
                  <a:lnTo>
                    <a:pt x="34" y="90"/>
                  </a:lnTo>
                  <a:lnTo>
                    <a:pt x="27" y="89"/>
                  </a:lnTo>
                  <a:lnTo>
                    <a:pt x="21" y="87"/>
                  </a:lnTo>
                  <a:lnTo>
                    <a:pt x="16" y="84"/>
                  </a:lnTo>
                  <a:lnTo>
                    <a:pt x="9" y="80"/>
                  </a:lnTo>
                  <a:lnTo>
                    <a:pt x="6" y="75"/>
                  </a:lnTo>
                  <a:lnTo>
                    <a:pt x="3" y="69"/>
                  </a:lnTo>
                  <a:lnTo>
                    <a:pt x="1" y="63"/>
                  </a:lnTo>
                  <a:lnTo>
                    <a:pt x="0" y="55"/>
                  </a:lnTo>
                  <a:lnTo>
                    <a:pt x="3" y="48"/>
                  </a:lnTo>
                  <a:lnTo>
                    <a:pt x="6" y="38"/>
                  </a:lnTo>
                  <a:lnTo>
                    <a:pt x="11" y="28"/>
                  </a:lnTo>
                  <a:lnTo>
                    <a:pt x="22" y="28"/>
                  </a:lnTo>
                  <a:lnTo>
                    <a:pt x="30" y="24"/>
                  </a:lnTo>
                  <a:lnTo>
                    <a:pt x="37" y="16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48" y="17"/>
                  </a:lnTo>
                  <a:lnTo>
                    <a:pt x="52" y="19"/>
                  </a:lnTo>
                  <a:lnTo>
                    <a:pt x="56" y="22"/>
                  </a:lnTo>
                  <a:lnTo>
                    <a:pt x="60" y="23"/>
                  </a:lnTo>
                  <a:lnTo>
                    <a:pt x="68" y="22"/>
                  </a:lnTo>
                  <a:lnTo>
                    <a:pt x="75" y="17"/>
                  </a:lnTo>
                  <a:lnTo>
                    <a:pt x="82" y="13"/>
                  </a:lnTo>
                  <a:lnTo>
                    <a:pt x="89" y="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06" name="Freeform 456"/>
            <p:cNvSpPr>
              <a:spLocks/>
            </p:cNvSpPr>
            <p:nvPr/>
          </p:nvSpPr>
          <p:spPr bwMode="auto">
            <a:xfrm>
              <a:off x="6744" y="3842"/>
              <a:ext cx="69" cy="21"/>
            </a:xfrm>
            <a:custGeom>
              <a:avLst/>
              <a:gdLst>
                <a:gd name="T0" fmla="*/ 0 w 274"/>
                <a:gd name="T1" fmla="*/ 0 h 81"/>
                <a:gd name="T2" fmla="*/ 0 w 274"/>
                <a:gd name="T3" fmla="*/ 0 h 81"/>
                <a:gd name="T4" fmla="*/ 0 w 274"/>
                <a:gd name="T5" fmla="*/ 0 h 81"/>
                <a:gd name="T6" fmla="*/ 0 w 274"/>
                <a:gd name="T7" fmla="*/ 0 h 81"/>
                <a:gd name="T8" fmla="*/ 0 w 274"/>
                <a:gd name="T9" fmla="*/ 0 h 81"/>
                <a:gd name="T10" fmla="*/ 0 w 274"/>
                <a:gd name="T11" fmla="*/ 0 h 81"/>
                <a:gd name="T12" fmla="*/ 0 w 274"/>
                <a:gd name="T13" fmla="*/ 0 h 81"/>
                <a:gd name="T14" fmla="*/ 0 w 274"/>
                <a:gd name="T15" fmla="*/ 0 h 81"/>
                <a:gd name="T16" fmla="*/ 0 w 274"/>
                <a:gd name="T17" fmla="*/ 0 h 81"/>
                <a:gd name="T18" fmla="*/ 0 w 274"/>
                <a:gd name="T19" fmla="*/ 0 h 81"/>
                <a:gd name="T20" fmla="*/ 0 w 274"/>
                <a:gd name="T21" fmla="*/ 0 h 81"/>
                <a:gd name="T22" fmla="*/ 0 w 274"/>
                <a:gd name="T23" fmla="*/ 0 h 81"/>
                <a:gd name="T24" fmla="*/ 0 w 274"/>
                <a:gd name="T25" fmla="*/ 0 h 81"/>
                <a:gd name="T26" fmla="*/ 0 w 274"/>
                <a:gd name="T27" fmla="*/ 0 h 81"/>
                <a:gd name="T28" fmla="*/ 0 w 274"/>
                <a:gd name="T29" fmla="*/ 0 h 81"/>
                <a:gd name="T30" fmla="*/ 0 w 274"/>
                <a:gd name="T31" fmla="*/ 0 h 81"/>
                <a:gd name="T32" fmla="*/ 0 w 274"/>
                <a:gd name="T33" fmla="*/ 0 h 81"/>
                <a:gd name="T34" fmla="*/ 0 w 274"/>
                <a:gd name="T35" fmla="*/ 0 h 81"/>
                <a:gd name="T36" fmla="*/ 0 w 274"/>
                <a:gd name="T37" fmla="*/ 0 h 81"/>
                <a:gd name="T38" fmla="*/ 0 w 274"/>
                <a:gd name="T39" fmla="*/ 0 h 81"/>
                <a:gd name="T40" fmla="*/ 0 w 274"/>
                <a:gd name="T41" fmla="*/ 0 h 81"/>
                <a:gd name="T42" fmla="*/ 0 w 274"/>
                <a:gd name="T43" fmla="*/ 0 h 81"/>
                <a:gd name="T44" fmla="*/ 0 w 274"/>
                <a:gd name="T45" fmla="*/ 0 h 81"/>
                <a:gd name="T46" fmla="*/ 0 w 274"/>
                <a:gd name="T47" fmla="*/ 0 h 81"/>
                <a:gd name="T48" fmla="*/ 0 w 274"/>
                <a:gd name="T49" fmla="*/ 0 h 81"/>
                <a:gd name="T50" fmla="*/ 0 w 274"/>
                <a:gd name="T51" fmla="*/ 0 h 81"/>
                <a:gd name="T52" fmla="*/ 0 w 274"/>
                <a:gd name="T53" fmla="*/ 0 h 81"/>
                <a:gd name="T54" fmla="*/ 0 w 274"/>
                <a:gd name="T55" fmla="*/ 0 h 81"/>
                <a:gd name="T56" fmla="*/ 0 w 274"/>
                <a:gd name="T57" fmla="*/ 0 h 81"/>
                <a:gd name="T58" fmla="*/ 0 w 274"/>
                <a:gd name="T59" fmla="*/ 0 h 81"/>
                <a:gd name="T60" fmla="*/ 0 w 274"/>
                <a:gd name="T61" fmla="*/ 0 h 81"/>
                <a:gd name="T62" fmla="*/ 0 w 274"/>
                <a:gd name="T63" fmla="*/ 0 h 81"/>
                <a:gd name="T64" fmla="*/ 0 w 274"/>
                <a:gd name="T65" fmla="*/ 0 h 81"/>
                <a:gd name="T66" fmla="*/ 0 w 274"/>
                <a:gd name="T67" fmla="*/ 0 h 81"/>
                <a:gd name="T68" fmla="*/ 0 w 274"/>
                <a:gd name="T69" fmla="*/ 0 h 81"/>
                <a:gd name="T70" fmla="*/ 0 w 274"/>
                <a:gd name="T71" fmla="*/ 0 h 81"/>
                <a:gd name="T72" fmla="*/ 0 w 274"/>
                <a:gd name="T73" fmla="*/ 0 h 81"/>
                <a:gd name="T74" fmla="*/ 0 w 274"/>
                <a:gd name="T75" fmla="*/ 0 h 81"/>
                <a:gd name="T76" fmla="*/ 0 w 274"/>
                <a:gd name="T77" fmla="*/ 0 h 81"/>
                <a:gd name="T78" fmla="*/ 0 w 274"/>
                <a:gd name="T79" fmla="*/ 0 h 81"/>
                <a:gd name="T80" fmla="*/ 0 w 274"/>
                <a:gd name="T81" fmla="*/ 0 h 81"/>
                <a:gd name="T82" fmla="*/ 0 w 274"/>
                <a:gd name="T83" fmla="*/ 0 h 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4"/>
                <a:gd name="T127" fmla="*/ 0 h 81"/>
                <a:gd name="T128" fmla="*/ 274 w 274"/>
                <a:gd name="T129" fmla="*/ 81 h 8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4" h="81">
                  <a:moveTo>
                    <a:pt x="255" y="0"/>
                  </a:moveTo>
                  <a:lnTo>
                    <a:pt x="262" y="1"/>
                  </a:lnTo>
                  <a:lnTo>
                    <a:pt x="270" y="6"/>
                  </a:lnTo>
                  <a:lnTo>
                    <a:pt x="272" y="14"/>
                  </a:lnTo>
                  <a:lnTo>
                    <a:pt x="274" y="23"/>
                  </a:lnTo>
                  <a:lnTo>
                    <a:pt x="256" y="26"/>
                  </a:lnTo>
                  <a:lnTo>
                    <a:pt x="238" y="28"/>
                  </a:lnTo>
                  <a:lnTo>
                    <a:pt x="220" y="31"/>
                  </a:lnTo>
                  <a:lnTo>
                    <a:pt x="203" y="33"/>
                  </a:lnTo>
                  <a:lnTo>
                    <a:pt x="186" y="36"/>
                  </a:lnTo>
                  <a:lnTo>
                    <a:pt x="168" y="40"/>
                  </a:lnTo>
                  <a:lnTo>
                    <a:pt x="152" y="42"/>
                  </a:lnTo>
                  <a:lnTo>
                    <a:pt x="135" y="46"/>
                  </a:lnTo>
                  <a:lnTo>
                    <a:pt x="118" y="49"/>
                  </a:lnTo>
                  <a:lnTo>
                    <a:pt x="100" y="53"/>
                  </a:lnTo>
                  <a:lnTo>
                    <a:pt x="83" y="57"/>
                  </a:lnTo>
                  <a:lnTo>
                    <a:pt x="66" y="62"/>
                  </a:lnTo>
                  <a:lnTo>
                    <a:pt x="49" y="66"/>
                  </a:lnTo>
                  <a:lnTo>
                    <a:pt x="32" y="71"/>
                  </a:lnTo>
                  <a:lnTo>
                    <a:pt x="15" y="74"/>
                  </a:lnTo>
                  <a:lnTo>
                    <a:pt x="0" y="81"/>
                  </a:lnTo>
                  <a:lnTo>
                    <a:pt x="7" y="73"/>
                  </a:lnTo>
                  <a:lnTo>
                    <a:pt x="15" y="68"/>
                  </a:lnTo>
                  <a:lnTo>
                    <a:pt x="24" y="62"/>
                  </a:lnTo>
                  <a:lnTo>
                    <a:pt x="32" y="57"/>
                  </a:lnTo>
                  <a:lnTo>
                    <a:pt x="46" y="49"/>
                  </a:lnTo>
                  <a:lnTo>
                    <a:pt x="60" y="44"/>
                  </a:lnTo>
                  <a:lnTo>
                    <a:pt x="73" y="39"/>
                  </a:lnTo>
                  <a:lnTo>
                    <a:pt x="88" y="35"/>
                  </a:lnTo>
                  <a:lnTo>
                    <a:pt x="101" y="32"/>
                  </a:lnTo>
                  <a:lnTo>
                    <a:pt x="115" y="29"/>
                  </a:lnTo>
                  <a:lnTo>
                    <a:pt x="130" y="27"/>
                  </a:lnTo>
                  <a:lnTo>
                    <a:pt x="143" y="26"/>
                  </a:lnTo>
                  <a:lnTo>
                    <a:pt x="156" y="22"/>
                  </a:lnTo>
                  <a:lnTo>
                    <a:pt x="170" y="20"/>
                  </a:lnTo>
                  <a:lnTo>
                    <a:pt x="184" y="18"/>
                  </a:lnTo>
                  <a:lnTo>
                    <a:pt x="199" y="16"/>
                  </a:lnTo>
                  <a:lnTo>
                    <a:pt x="212" y="12"/>
                  </a:lnTo>
                  <a:lnTo>
                    <a:pt x="225" y="9"/>
                  </a:lnTo>
                  <a:lnTo>
                    <a:pt x="239" y="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07" name="Freeform 457"/>
            <p:cNvSpPr>
              <a:spLocks/>
            </p:cNvSpPr>
            <p:nvPr/>
          </p:nvSpPr>
          <p:spPr bwMode="auto">
            <a:xfrm>
              <a:off x="6879" y="3842"/>
              <a:ext cx="53" cy="13"/>
            </a:xfrm>
            <a:custGeom>
              <a:avLst/>
              <a:gdLst>
                <a:gd name="T0" fmla="*/ 0 w 209"/>
                <a:gd name="T1" fmla="*/ 0 h 50"/>
                <a:gd name="T2" fmla="*/ 0 w 209"/>
                <a:gd name="T3" fmla="*/ 0 h 50"/>
                <a:gd name="T4" fmla="*/ 0 w 209"/>
                <a:gd name="T5" fmla="*/ 0 h 50"/>
                <a:gd name="T6" fmla="*/ 0 w 209"/>
                <a:gd name="T7" fmla="*/ 0 h 50"/>
                <a:gd name="T8" fmla="*/ 0 w 209"/>
                <a:gd name="T9" fmla="*/ 0 h 50"/>
                <a:gd name="T10" fmla="*/ 0 w 209"/>
                <a:gd name="T11" fmla="*/ 0 h 50"/>
                <a:gd name="T12" fmla="*/ 0 w 209"/>
                <a:gd name="T13" fmla="*/ 0 h 50"/>
                <a:gd name="T14" fmla="*/ 0 w 209"/>
                <a:gd name="T15" fmla="*/ 0 h 50"/>
                <a:gd name="T16" fmla="*/ 0 w 209"/>
                <a:gd name="T17" fmla="*/ 0 h 50"/>
                <a:gd name="T18" fmla="*/ 0 w 209"/>
                <a:gd name="T19" fmla="*/ 0 h 50"/>
                <a:gd name="T20" fmla="*/ 0 w 209"/>
                <a:gd name="T21" fmla="*/ 0 h 50"/>
                <a:gd name="T22" fmla="*/ 0 w 209"/>
                <a:gd name="T23" fmla="*/ 0 h 50"/>
                <a:gd name="T24" fmla="*/ 0 w 209"/>
                <a:gd name="T25" fmla="*/ 0 h 50"/>
                <a:gd name="T26" fmla="*/ 0 w 209"/>
                <a:gd name="T27" fmla="*/ 0 h 50"/>
                <a:gd name="T28" fmla="*/ 0 w 209"/>
                <a:gd name="T29" fmla="*/ 0 h 50"/>
                <a:gd name="T30" fmla="*/ 0 w 209"/>
                <a:gd name="T31" fmla="*/ 0 h 50"/>
                <a:gd name="T32" fmla="*/ 0 w 209"/>
                <a:gd name="T33" fmla="*/ 0 h 50"/>
                <a:gd name="T34" fmla="*/ 0 w 209"/>
                <a:gd name="T35" fmla="*/ 0 h 50"/>
                <a:gd name="T36" fmla="*/ 0 w 209"/>
                <a:gd name="T37" fmla="*/ 0 h 50"/>
                <a:gd name="T38" fmla="*/ 0 w 209"/>
                <a:gd name="T39" fmla="*/ 0 h 50"/>
                <a:gd name="T40" fmla="*/ 0 w 209"/>
                <a:gd name="T41" fmla="*/ 0 h 50"/>
                <a:gd name="T42" fmla="*/ 0 w 209"/>
                <a:gd name="T43" fmla="*/ 0 h 50"/>
                <a:gd name="T44" fmla="*/ 0 w 209"/>
                <a:gd name="T45" fmla="*/ 0 h 50"/>
                <a:gd name="T46" fmla="*/ 0 w 209"/>
                <a:gd name="T47" fmla="*/ 0 h 50"/>
                <a:gd name="T48" fmla="*/ 0 w 209"/>
                <a:gd name="T49" fmla="*/ 0 h 50"/>
                <a:gd name="T50" fmla="*/ 0 w 209"/>
                <a:gd name="T51" fmla="*/ 0 h 50"/>
                <a:gd name="T52" fmla="*/ 0 w 209"/>
                <a:gd name="T53" fmla="*/ 0 h 50"/>
                <a:gd name="T54" fmla="*/ 0 w 209"/>
                <a:gd name="T55" fmla="*/ 0 h 50"/>
                <a:gd name="T56" fmla="*/ 0 w 209"/>
                <a:gd name="T57" fmla="*/ 0 h 50"/>
                <a:gd name="T58" fmla="*/ 0 w 209"/>
                <a:gd name="T59" fmla="*/ 0 h 50"/>
                <a:gd name="T60" fmla="*/ 0 w 209"/>
                <a:gd name="T61" fmla="*/ 0 h 50"/>
                <a:gd name="T62" fmla="*/ 0 w 209"/>
                <a:gd name="T63" fmla="*/ 0 h 50"/>
                <a:gd name="T64" fmla="*/ 0 w 209"/>
                <a:gd name="T65" fmla="*/ 0 h 50"/>
                <a:gd name="T66" fmla="*/ 0 w 209"/>
                <a:gd name="T67" fmla="*/ 0 h 50"/>
                <a:gd name="T68" fmla="*/ 0 w 209"/>
                <a:gd name="T69" fmla="*/ 0 h 50"/>
                <a:gd name="T70" fmla="*/ 0 w 209"/>
                <a:gd name="T71" fmla="*/ 0 h 50"/>
                <a:gd name="T72" fmla="*/ 0 w 209"/>
                <a:gd name="T73" fmla="*/ 0 h 50"/>
                <a:gd name="T74" fmla="*/ 0 w 209"/>
                <a:gd name="T75" fmla="*/ 0 h 50"/>
                <a:gd name="T76" fmla="*/ 0 w 209"/>
                <a:gd name="T77" fmla="*/ 0 h 50"/>
                <a:gd name="T78" fmla="*/ 0 w 209"/>
                <a:gd name="T79" fmla="*/ 0 h 50"/>
                <a:gd name="T80" fmla="*/ 0 w 209"/>
                <a:gd name="T81" fmla="*/ 0 h 50"/>
                <a:gd name="T82" fmla="*/ 0 w 209"/>
                <a:gd name="T83" fmla="*/ 0 h 50"/>
                <a:gd name="T84" fmla="*/ 0 w 209"/>
                <a:gd name="T85" fmla="*/ 0 h 50"/>
                <a:gd name="T86" fmla="*/ 0 w 209"/>
                <a:gd name="T87" fmla="*/ 0 h 50"/>
                <a:gd name="T88" fmla="*/ 0 w 209"/>
                <a:gd name="T89" fmla="*/ 0 h 50"/>
                <a:gd name="T90" fmla="*/ 0 w 209"/>
                <a:gd name="T91" fmla="*/ 0 h 50"/>
                <a:gd name="T92" fmla="*/ 0 w 209"/>
                <a:gd name="T93" fmla="*/ 0 h 50"/>
                <a:gd name="T94" fmla="*/ 0 w 209"/>
                <a:gd name="T95" fmla="*/ 0 h 50"/>
                <a:gd name="T96" fmla="*/ 0 w 209"/>
                <a:gd name="T97" fmla="*/ 0 h 50"/>
                <a:gd name="T98" fmla="*/ 0 w 209"/>
                <a:gd name="T99" fmla="*/ 0 h 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9"/>
                <a:gd name="T151" fmla="*/ 0 h 50"/>
                <a:gd name="T152" fmla="*/ 209 w 209"/>
                <a:gd name="T153" fmla="*/ 50 h 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9" h="50">
                  <a:moveTo>
                    <a:pt x="129" y="1"/>
                  </a:moveTo>
                  <a:lnTo>
                    <a:pt x="137" y="2"/>
                  </a:lnTo>
                  <a:lnTo>
                    <a:pt x="147" y="2"/>
                  </a:lnTo>
                  <a:lnTo>
                    <a:pt x="156" y="1"/>
                  </a:lnTo>
                  <a:lnTo>
                    <a:pt x="166" y="1"/>
                  </a:lnTo>
                  <a:lnTo>
                    <a:pt x="176" y="1"/>
                  </a:lnTo>
                  <a:lnTo>
                    <a:pt x="185" y="0"/>
                  </a:lnTo>
                  <a:lnTo>
                    <a:pt x="195" y="0"/>
                  </a:lnTo>
                  <a:lnTo>
                    <a:pt x="205" y="1"/>
                  </a:lnTo>
                  <a:lnTo>
                    <a:pt x="205" y="7"/>
                  </a:lnTo>
                  <a:lnTo>
                    <a:pt x="207" y="13"/>
                  </a:lnTo>
                  <a:lnTo>
                    <a:pt x="208" y="19"/>
                  </a:lnTo>
                  <a:lnTo>
                    <a:pt x="209" y="24"/>
                  </a:lnTo>
                  <a:lnTo>
                    <a:pt x="203" y="23"/>
                  </a:lnTo>
                  <a:lnTo>
                    <a:pt x="196" y="21"/>
                  </a:lnTo>
                  <a:lnTo>
                    <a:pt x="186" y="26"/>
                  </a:lnTo>
                  <a:lnTo>
                    <a:pt x="178" y="30"/>
                  </a:lnTo>
                  <a:lnTo>
                    <a:pt x="167" y="33"/>
                  </a:lnTo>
                  <a:lnTo>
                    <a:pt x="156" y="36"/>
                  </a:lnTo>
                  <a:lnTo>
                    <a:pt x="144" y="37"/>
                  </a:lnTo>
                  <a:lnTo>
                    <a:pt x="132" y="40"/>
                  </a:lnTo>
                  <a:lnTo>
                    <a:pt x="120" y="41"/>
                  </a:lnTo>
                  <a:lnTo>
                    <a:pt x="108" y="43"/>
                  </a:lnTo>
                  <a:lnTo>
                    <a:pt x="95" y="43"/>
                  </a:lnTo>
                  <a:lnTo>
                    <a:pt x="82" y="43"/>
                  </a:lnTo>
                  <a:lnTo>
                    <a:pt x="68" y="43"/>
                  </a:lnTo>
                  <a:lnTo>
                    <a:pt x="55" y="44"/>
                  </a:lnTo>
                  <a:lnTo>
                    <a:pt x="42" y="44"/>
                  </a:lnTo>
                  <a:lnTo>
                    <a:pt x="31" y="46"/>
                  </a:lnTo>
                  <a:lnTo>
                    <a:pt x="20" y="47"/>
                  </a:lnTo>
                  <a:lnTo>
                    <a:pt x="9" y="50"/>
                  </a:lnTo>
                  <a:lnTo>
                    <a:pt x="3" y="41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3" y="22"/>
                  </a:lnTo>
                  <a:lnTo>
                    <a:pt x="8" y="18"/>
                  </a:lnTo>
                  <a:lnTo>
                    <a:pt x="15" y="16"/>
                  </a:lnTo>
                  <a:lnTo>
                    <a:pt x="23" y="13"/>
                  </a:lnTo>
                  <a:lnTo>
                    <a:pt x="34" y="12"/>
                  </a:lnTo>
                  <a:lnTo>
                    <a:pt x="43" y="10"/>
                  </a:lnTo>
                  <a:lnTo>
                    <a:pt x="54" y="9"/>
                  </a:lnTo>
                  <a:lnTo>
                    <a:pt x="65" y="8"/>
                  </a:lnTo>
                  <a:lnTo>
                    <a:pt x="77" y="8"/>
                  </a:lnTo>
                  <a:lnTo>
                    <a:pt x="88" y="7"/>
                  </a:lnTo>
                  <a:lnTo>
                    <a:pt x="99" y="7"/>
                  </a:lnTo>
                  <a:lnTo>
                    <a:pt x="107" y="6"/>
                  </a:lnTo>
                  <a:lnTo>
                    <a:pt x="115" y="5"/>
                  </a:lnTo>
                  <a:lnTo>
                    <a:pt x="123" y="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08" name="Freeform 458"/>
            <p:cNvSpPr>
              <a:spLocks/>
            </p:cNvSpPr>
            <p:nvPr/>
          </p:nvSpPr>
          <p:spPr bwMode="auto">
            <a:xfrm>
              <a:off x="7038" y="3845"/>
              <a:ext cx="47" cy="28"/>
            </a:xfrm>
            <a:custGeom>
              <a:avLst/>
              <a:gdLst>
                <a:gd name="T0" fmla="*/ 0 w 188"/>
                <a:gd name="T1" fmla="*/ 0 h 109"/>
                <a:gd name="T2" fmla="*/ 0 w 188"/>
                <a:gd name="T3" fmla="*/ 0 h 109"/>
                <a:gd name="T4" fmla="*/ 0 w 188"/>
                <a:gd name="T5" fmla="*/ 0 h 109"/>
                <a:gd name="T6" fmla="*/ 0 w 188"/>
                <a:gd name="T7" fmla="*/ 0 h 109"/>
                <a:gd name="T8" fmla="*/ 0 w 188"/>
                <a:gd name="T9" fmla="*/ 0 h 109"/>
                <a:gd name="T10" fmla="*/ 0 w 188"/>
                <a:gd name="T11" fmla="*/ 0 h 109"/>
                <a:gd name="T12" fmla="*/ 0 w 188"/>
                <a:gd name="T13" fmla="*/ 0 h 109"/>
                <a:gd name="T14" fmla="*/ 0 w 188"/>
                <a:gd name="T15" fmla="*/ 0 h 109"/>
                <a:gd name="T16" fmla="*/ 0 w 188"/>
                <a:gd name="T17" fmla="*/ 0 h 109"/>
                <a:gd name="T18" fmla="*/ 0 w 188"/>
                <a:gd name="T19" fmla="*/ 0 h 109"/>
                <a:gd name="T20" fmla="*/ 0 w 188"/>
                <a:gd name="T21" fmla="*/ 0 h 109"/>
                <a:gd name="T22" fmla="*/ 0 w 188"/>
                <a:gd name="T23" fmla="*/ 0 h 109"/>
                <a:gd name="T24" fmla="*/ 0 w 188"/>
                <a:gd name="T25" fmla="*/ 0 h 109"/>
                <a:gd name="T26" fmla="*/ 0 w 188"/>
                <a:gd name="T27" fmla="*/ 0 h 109"/>
                <a:gd name="T28" fmla="*/ 0 w 188"/>
                <a:gd name="T29" fmla="*/ 0 h 109"/>
                <a:gd name="T30" fmla="*/ 0 w 188"/>
                <a:gd name="T31" fmla="*/ 0 h 109"/>
                <a:gd name="T32" fmla="*/ 0 w 188"/>
                <a:gd name="T33" fmla="*/ 0 h 109"/>
                <a:gd name="T34" fmla="*/ 0 w 188"/>
                <a:gd name="T35" fmla="*/ 0 h 109"/>
                <a:gd name="T36" fmla="*/ 0 w 188"/>
                <a:gd name="T37" fmla="*/ 0 h 109"/>
                <a:gd name="T38" fmla="*/ 0 w 188"/>
                <a:gd name="T39" fmla="*/ 0 h 109"/>
                <a:gd name="T40" fmla="*/ 0 w 188"/>
                <a:gd name="T41" fmla="*/ 0 h 109"/>
                <a:gd name="T42" fmla="*/ 0 w 188"/>
                <a:gd name="T43" fmla="*/ 0 h 109"/>
                <a:gd name="T44" fmla="*/ 0 w 188"/>
                <a:gd name="T45" fmla="*/ 0 h 109"/>
                <a:gd name="T46" fmla="*/ 0 w 188"/>
                <a:gd name="T47" fmla="*/ 0 h 109"/>
                <a:gd name="T48" fmla="*/ 0 w 188"/>
                <a:gd name="T49" fmla="*/ 0 h 109"/>
                <a:gd name="T50" fmla="*/ 0 w 188"/>
                <a:gd name="T51" fmla="*/ 0 h 109"/>
                <a:gd name="T52" fmla="*/ 0 w 188"/>
                <a:gd name="T53" fmla="*/ 0 h 109"/>
                <a:gd name="T54" fmla="*/ 0 w 188"/>
                <a:gd name="T55" fmla="*/ 0 h 109"/>
                <a:gd name="T56" fmla="*/ 0 w 188"/>
                <a:gd name="T57" fmla="*/ 0 h 109"/>
                <a:gd name="T58" fmla="*/ 0 w 188"/>
                <a:gd name="T59" fmla="*/ 0 h 109"/>
                <a:gd name="T60" fmla="*/ 0 w 188"/>
                <a:gd name="T61" fmla="*/ 0 h 109"/>
                <a:gd name="T62" fmla="*/ 0 w 188"/>
                <a:gd name="T63" fmla="*/ 0 h 109"/>
                <a:gd name="T64" fmla="*/ 0 w 188"/>
                <a:gd name="T65" fmla="*/ 0 h 109"/>
                <a:gd name="T66" fmla="*/ 0 w 188"/>
                <a:gd name="T67" fmla="*/ 0 h 109"/>
                <a:gd name="T68" fmla="*/ 0 w 188"/>
                <a:gd name="T69" fmla="*/ 0 h 109"/>
                <a:gd name="T70" fmla="*/ 0 w 188"/>
                <a:gd name="T71" fmla="*/ 0 h 109"/>
                <a:gd name="T72" fmla="*/ 0 w 188"/>
                <a:gd name="T73" fmla="*/ 0 h 109"/>
                <a:gd name="T74" fmla="*/ 0 w 188"/>
                <a:gd name="T75" fmla="*/ 0 h 109"/>
                <a:gd name="T76" fmla="*/ 0 w 188"/>
                <a:gd name="T77" fmla="*/ 0 h 109"/>
                <a:gd name="T78" fmla="*/ 0 w 188"/>
                <a:gd name="T79" fmla="*/ 0 h 109"/>
                <a:gd name="T80" fmla="*/ 0 w 188"/>
                <a:gd name="T81" fmla="*/ 0 h 109"/>
                <a:gd name="T82" fmla="*/ 0 w 188"/>
                <a:gd name="T83" fmla="*/ 0 h 109"/>
                <a:gd name="T84" fmla="*/ 0 w 188"/>
                <a:gd name="T85" fmla="*/ 0 h 109"/>
                <a:gd name="T86" fmla="*/ 0 w 188"/>
                <a:gd name="T87" fmla="*/ 0 h 109"/>
                <a:gd name="T88" fmla="*/ 0 w 188"/>
                <a:gd name="T89" fmla="*/ 0 h 109"/>
                <a:gd name="T90" fmla="*/ 0 w 188"/>
                <a:gd name="T91" fmla="*/ 0 h 109"/>
                <a:gd name="T92" fmla="*/ 0 w 188"/>
                <a:gd name="T93" fmla="*/ 0 h 1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8"/>
                <a:gd name="T142" fmla="*/ 0 h 109"/>
                <a:gd name="T143" fmla="*/ 188 w 188"/>
                <a:gd name="T144" fmla="*/ 109 h 1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8" h="109">
                  <a:moveTo>
                    <a:pt x="85" y="0"/>
                  </a:moveTo>
                  <a:lnTo>
                    <a:pt x="88" y="8"/>
                  </a:lnTo>
                  <a:lnTo>
                    <a:pt x="85" y="16"/>
                  </a:lnTo>
                  <a:lnTo>
                    <a:pt x="81" y="20"/>
                  </a:lnTo>
                  <a:lnTo>
                    <a:pt x="77" y="24"/>
                  </a:lnTo>
                  <a:lnTo>
                    <a:pt x="73" y="30"/>
                  </a:lnTo>
                  <a:lnTo>
                    <a:pt x="70" y="35"/>
                  </a:lnTo>
                  <a:lnTo>
                    <a:pt x="73" y="33"/>
                  </a:lnTo>
                  <a:lnTo>
                    <a:pt x="79" y="31"/>
                  </a:lnTo>
                  <a:lnTo>
                    <a:pt x="85" y="29"/>
                  </a:lnTo>
                  <a:lnTo>
                    <a:pt x="92" y="27"/>
                  </a:lnTo>
                  <a:lnTo>
                    <a:pt x="98" y="22"/>
                  </a:lnTo>
                  <a:lnTo>
                    <a:pt x="105" y="19"/>
                  </a:lnTo>
                  <a:lnTo>
                    <a:pt x="112" y="16"/>
                  </a:lnTo>
                  <a:lnTo>
                    <a:pt x="120" y="14"/>
                  </a:lnTo>
                  <a:lnTo>
                    <a:pt x="129" y="8"/>
                  </a:lnTo>
                  <a:lnTo>
                    <a:pt x="136" y="10"/>
                  </a:lnTo>
                  <a:lnTo>
                    <a:pt x="136" y="13"/>
                  </a:lnTo>
                  <a:lnTo>
                    <a:pt x="135" y="17"/>
                  </a:lnTo>
                  <a:lnTo>
                    <a:pt x="132" y="22"/>
                  </a:lnTo>
                  <a:lnTo>
                    <a:pt x="127" y="31"/>
                  </a:lnTo>
                  <a:lnTo>
                    <a:pt x="118" y="34"/>
                  </a:lnTo>
                  <a:lnTo>
                    <a:pt x="111" y="37"/>
                  </a:lnTo>
                  <a:lnTo>
                    <a:pt x="112" y="44"/>
                  </a:lnTo>
                  <a:lnTo>
                    <a:pt x="117" y="45"/>
                  </a:lnTo>
                  <a:lnTo>
                    <a:pt x="123" y="43"/>
                  </a:lnTo>
                  <a:lnTo>
                    <a:pt x="130" y="40"/>
                  </a:lnTo>
                  <a:lnTo>
                    <a:pt x="139" y="32"/>
                  </a:lnTo>
                  <a:lnTo>
                    <a:pt x="147" y="28"/>
                  </a:lnTo>
                  <a:lnTo>
                    <a:pt x="156" y="23"/>
                  </a:lnTo>
                  <a:lnTo>
                    <a:pt x="164" y="23"/>
                  </a:lnTo>
                  <a:lnTo>
                    <a:pt x="164" y="31"/>
                  </a:lnTo>
                  <a:lnTo>
                    <a:pt x="160" y="39"/>
                  </a:lnTo>
                  <a:lnTo>
                    <a:pt x="153" y="42"/>
                  </a:lnTo>
                  <a:lnTo>
                    <a:pt x="147" y="47"/>
                  </a:lnTo>
                  <a:lnTo>
                    <a:pt x="139" y="52"/>
                  </a:lnTo>
                  <a:lnTo>
                    <a:pt x="132" y="56"/>
                  </a:lnTo>
                  <a:lnTo>
                    <a:pt x="127" y="61"/>
                  </a:lnTo>
                  <a:lnTo>
                    <a:pt x="124" y="69"/>
                  </a:lnTo>
                  <a:lnTo>
                    <a:pt x="130" y="68"/>
                  </a:lnTo>
                  <a:lnTo>
                    <a:pt x="139" y="66"/>
                  </a:lnTo>
                  <a:lnTo>
                    <a:pt x="146" y="62"/>
                  </a:lnTo>
                  <a:lnTo>
                    <a:pt x="153" y="60"/>
                  </a:lnTo>
                  <a:lnTo>
                    <a:pt x="160" y="56"/>
                  </a:lnTo>
                  <a:lnTo>
                    <a:pt x="167" y="53"/>
                  </a:lnTo>
                  <a:lnTo>
                    <a:pt x="175" y="52"/>
                  </a:lnTo>
                  <a:lnTo>
                    <a:pt x="185" y="53"/>
                  </a:lnTo>
                  <a:lnTo>
                    <a:pt x="187" y="60"/>
                  </a:lnTo>
                  <a:lnTo>
                    <a:pt x="188" y="69"/>
                  </a:lnTo>
                  <a:lnTo>
                    <a:pt x="177" y="72"/>
                  </a:lnTo>
                  <a:lnTo>
                    <a:pt x="168" y="75"/>
                  </a:lnTo>
                  <a:lnTo>
                    <a:pt x="157" y="79"/>
                  </a:lnTo>
                  <a:lnTo>
                    <a:pt x="147" y="82"/>
                  </a:lnTo>
                  <a:lnTo>
                    <a:pt x="135" y="83"/>
                  </a:lnTo>
                  <a:lnTo>
                    <a:pt x="126" y="84"/>
                  </a:lnTo>
                  <a:lnTo>
                    <a:pt x="114" y="85"/>
                  </a:lnTo>
                  <a:lnTo>
                    <a:pt x="104" y="87"/>
                  </a:lnTo>
                  <a:lnTo>
                    <a:pt x="92" y="87"/>
                  </a:lnTo>
                  <a:lnTo>
                    <a:pt x="81" y="89"/>
                  </a:lnTo>
                  <a:lnTo>
                    <a:pt x="70" y="90"/>
                  </a:lnTo>
                  <a:lnTo>
                    <a:pt x="59" y="93"/>
                  </a:lnTo>
                  <a:lnTo>
                    <a:pt x="48" y="95"/>
                  </a:lnTo>
                  <a:lnTo>
                    <a:pt x="39" y="99"/>
                  </a:lnTo>
                  <a:lnTo>
                    <a:pt x="30" y="103"/>
                  </a:lnTo>
                  <a:lnTo>
                    <a:pt x="23" y="109"/>
                  </a:lnTo>
                  <a:lnTo>
                    <a:pt x="18" y="103"/>
                  </a:lnTo>
                  <a:lnTo>
                    <a:pt x="14" y="98"/>
                  </a:lnTo>
                  <a:lnTo>
                    <a:pt x="11" y="93"/>
                  </a:lnTo>
                  <a:lnTo>
                    <a:pt x="9" y="86"/>
                  </a:lnTo>
                  <a:lnTo>
                    <a:pt x="5" y="80"/>
                  </a:lnTo>
                  <a:lnTo>
                    <a:pt x="3" y="72"/>
                  </a:lnTo>
                  <a:lnTo>
                    <a:pt x="0" y="66"/>
                  </a:lnTo>
                  <a:lnTo>
                    <a:pt x="0" y="59"/>
                  </a:lnTo>
                  <a:lnTo>
                    <a:pt x="0" y="50"/>
                  </a:lnTo>
                  <a:lnTo>
                    <a:pt x="2" y="42"/>
                  </a:lnTo>
                  <a:lnTo>
                    <a:pt x="4" y="34"/>
                  </a:lnTo>
                  <a:lnTo>
                    <a:pt x="8" y="28"/>
                  </a:lnTo>
                  <a:lnTo>
                    <a:pt x="11" y="20"/>
                  </a:lnTo>
                  <a:lnTo>
                    <a:pt x="17" y="16"/>
                  </a:lnTo>
                  <a:lnTo>
                    <a:pt x="24" y="10"/>
                  </a:lnTo>
                  <a:lnTo>
                    <a:pt x="34" y="8"/>
                  </a:lnTo>
                  <a:lnTo>
                    <a:pt x="34" y="15"/>
                  </a:lnTo>
                  <a:lnTo>
                    <a:pt x="30" y="22"/>
                  </a:lnTo>
                  <a:lnTo>
                    <a:pt x="27" y="29"/>
                  </a:lnTo>
                  <a:lnTo>
                    <a:pt x="27" y="37"/>
                  </a:lnTo>
                  <a:lnTo>
                    <a:pt x="35" y="33"/>
                  </a:lnTo>
                  <a:lnTo>
                    <a:pt x="44" y="30"/>
                  </a:lnTo>
                  <a:lnTo>
                    <a:pt x="50" y="26"/>
                  </a:lnTo>
                  <a:lnTo>
                    <a:pt x="58" y="20"/>
                  </a:lnTo>
                  <a:lnTo>
                    <a:pt x="64" y="15"/>
                  </a:lnTo>
                  <a:lnTo>
                    <a:pt x="70" y="9"/>
                  </a:lnTo>
                  <a:lnTo>
                    <a:pt x="77" y="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09" name="Freeform 459"/>
            <p:cNvSpPr>
              <a:spLocks/>
            </p:cNvSpPr>
            <p:nvPr/>
          </p:nvSpPr>
          <p:spPr bwMode="auto">
            <a:xfrm>
              <a:off x="6644" y="3846"/>
              <a:ext cx="13" cy="5"/>
            </a:xfrm>
            <a:custGeom>
              <a:avLst/>
              <a:gdLst>
                <a:gd name="T0" fmla="*/ 0 w 53"/>
                <a:gd name="T1" fmla="*/ 0 h 16"/>
                <a:gd name="T2" fmla="*/ 0 w 53"/>
                <a:gd name="T3" fmla="*/ 0 h 16"/>
                <a:gd name="T4" fmla="*/ 0 w 53"/>
                <a:gd name="T5" fmla="*/ 0 h 16"/>
                <a:gd name="T6" fmla="*/ 0 w 53"/>
                <a:gd name="T7" fmla="*/ 0 h 16"/>
                <a:gd name="T8" fmla="*/ 0 w 53"/>
                <a:gd name="T9" fmla="*/ 0 h 16"/>
                <a:gd name="T10" fmla="*/ 0 w 53"/>
                <a:gd name="T11" fmla="*/ 0 h 16"/>
                <a:gd name="T12" fmla="*/ 0 w 53"/>
                <a:gd name="T13" fmla="*/ 0 h 16"/>
                <a:gd name="T14" fmla="*/ 0 w 53"/>
                <a:gd name="T15" fmla="*/ 0 h 16"/>
                <a:gd name="T16" fmla="*/ 0 w 53"/>
                <a:gd name="T17" fmla="*/ 0 h 16"/>
                <a:gd name="T18" fmla="*/ 0 w 53"/>
                <a:gd name="T19" fmla="*/ 0 h 16"/>
                <a:gd name="T20" fmla="*/ 0 w 53"/>
                <a:gd name="T21" fmla="*/ 0 h 16"/>
                <a:gd name="T22" fmla="*/ 0 w 53"/>
                <a:gd name="T23" fmla="*/ 0 h 16"/>
                <a:gd name="T24" fmla="*/ 0 w 53"/>
                <a:gd name="T25" fmla="*/ 0 h 16"/>
                <a:gd name="T26" fmla="*/ 0 w 53"/>
                <a:gd name="T27" fmla="*/ 0 h 16"/>
                <a:gd name="T28" fmla="*/ 0 w 53"/>
                <a:gd name="T29" fmla="*/ 0 h 16"/>
                <a:gd name="T30" fmla="*/ 0 w 53"/>
                <a:gd name="T31" fmla="*/ 0 h 16"/>
                <a:gd name="T32" fmla="*/ 0 w 53"/>
                <a:gd name="T33" fmla="*/ 0 h 16"/>
                <a:gd name="T34" fmla="*/ 0 w 53"/>
                <a:gd name="T35" fmla="*/ 0 h 16"/>
                <a:gd name="T36" fmla="*/ 0 w 53"/>
                <a:gd name="T37" fmla="*/ 0 h 16"/>
                <a:gd name="T38" fmla="*/ 0 w 53"/>
                <a:gd name="T39" fmla="*/ 0 h 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3"/>
                <a:gd name="T61" fmla="*/ 0 h 16"/>
                <a:gd name="T62" fmla="*/ 53 w 53"/>
                <a:gd name="T63" fmla="*/ 16 h 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3" h="16">
                  <a:moveTo>
                    <a:pt x="23" y="0"/>
                  </a:moveTo>
                  <a:lnTo>
                    <a:pt x="27" y="1"/>
                  </a:lnTo>
                  <a:lnTo>
                    <a:pt x="35" y="2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0" y="9"/>
                  </a:lnTo>
                  <a:lnTo>
                    <a:pt x="53" y="16"/>
                  </a:lnTo>
                  <a:lnTo>
                    <a:pt x="45" y="16"/>
                  </a:lnTo>
                  <a:lnTo>
                    <a:pt x="39" y="16"/>
                  </a:lnTo>
                  <a:lnTo>
                    <a:pt x="33" y="16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13" y="16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2" y="9"/>
                  </a:lnTo>
                  <a:lnTo>
                    <a:pt x="9" y="5"/>
                  </a:lnTo>
                  <a:lnTo>
                    <a:pt x="15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10" name="Freeform 460"/>
            <p:cNvSpPr>
              <a:spLocks/>
            </p:cNvSpPr>
            <p:nvPr/>
          </p:nvSpPr>
          <p:spPr bwMode="auto">
            <a:xfrm>
              <a:off x="6642" y="3855"/>
              <a:ext cx="20" cy="3"/>
            </a:xfrm>
            <a:custGeom>
              <a:avLst/>
              <a:gdLst>
                <a:gd name="T0" fmla="*/ 0 w 78"/>
                <a:gd name="T1" fmla="*/ 0 h 13"/>
                <a:gd name="T2" fmla="*/ 0 w 78"/>
                <a:gd name="T3" fmla="*/ 0 h 13"/>
                <a:gd name="T4" fmla="*/ 0 w 78"/>
                <a:gd name="T5" fmla="*/ 0 h 13"/>
                <a:gd name="T6" fmla="*/ 0 w 78"/>
                <a:gd name="T7" fmla="*/ 0 h 13"/>
                <a:gd name="T8" fmla="*/ 0 w 78"/>
                <a:gd name="T9" fmla="*/ 0 h 13"/>
                <a:gd name="T10" fmla="*/ 0 w 78"/>
                <a:gd name="T11" fmla="*/ 0 h 13"/>
                <a:gd name="T12" fmla="*/ 0 w 78"/>
                <a:gd name="T13" fmla="*/ 0 h 13"/>
                <a:gd name="T14" fmla="*/ 0 w 78"/>
                <a:gd name="T15" fmla="*/ 0 h 13"/>
                <a:gd name="T16" fmla="*/ 0 w 78"/>
                <a:gd name="T17" fmla="*/ 0 h 13"/>
                <a:gd name="T18" fmla="*/ 0 w 78"/>
                <a:gd name="T19" fmla="*/ 0 h 13"/>
                <a:gd name="T20" fmla="*/ 0 w 78"/>
                <a:gd name="T21" fmla="*/ 0 h 13"/>
                <a:gd name="T22" fmla="*/ 0 w 78"/>
                <a:gd name="T23" fmla="*/ 0 h 13"/>
                <a:gd name="T24" fmla="*/ 0 w 78"/>
                <a:gd name="T25" fmla="*/ 0 h 13"/>
                <a:gd name="T26" fmla="*/ 0 w 78"/>
                <a:gd name="T27" fmla="*/ 0 h 13"/>
                <a:gd name="T28" fmla="*/ 0 w 78"/>
                <a:gd name="T29" fmla="*/ 0 h 13"/>
                <a:gd name="T30" fmla="*/ 0 w 78"/>
                <a:gd name="T31" fmla="*/ 0 h 13"/>
                <a:gd name="T32" fmla="*/ 0 w 78"/>
                <a:gd name="T33" fmla="*/ 0 h 13"/>
                <a:gd name="T34" fmla="*/ 0 w 78"/>
                <a:gd name="T35" fmla="*/ 0 h 13"/>
                <a:gd name="T36" fmla="*/ 0 w 78"/>
                <a:gd name="T37" fmla="*/ 0 h 13"/>
                <a:gd name="T38" fmla="*/ 0 w 78"/>
                <a:gd name="T39" fmla="*/ 0 h 13"/>
                <a:gd name="T40" fmla="*/ 0 w 78"/>
                <a:gd name="T41" fmla="*/ 0 h 13"/>
                <a:gd name="T42" fmla="*/ 0 w 78"/>
                <a:gd name="T43" fmla="*/ 0 h 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8"/>
                <a:gd name="T67" fmla="*/ 0 h 13"/>
                <a:gd name="T68" fmla="*/ 78 w 78"/>
                <a:gd name="T69" fmla="*/ 13 h 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8" h="13">
                  <a:moveTo>
                    <a:pt x="4" y="1"/>
                  </a:moveTo>
                  <a:lnTo>
                    <a:pt x="12" y="0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9" y="4"/>
                  </a:lnTo>
                  <a:lnTo>
                    <a:pt x="69" y="6"/>
                  </a:lnTo>
                  <a:lnTo>
                    <a:pt x="78" y="11"/>
                  </a:lnTo>
                  <a:lnTo>
                    <a:pt x="71" y="9"/>
                  </a:lnTo>
                  <a:lnTo>
                    <a:pt x="63" y="9"/>
                  </a:lnTo>
                  <a:lnTo>
                    <a:pt x="53" y="10"/>
                  </a:lnTo>
                  <a:lnTo>
                    <a:pt x="44" y="11"/>
                  </a:lnTo>
                  <a:lnTo>
                    <a:pt x="35" y="11"/>
                  </a:lnTo>
                  <a:lnTo>
                    <a:pt x="25" y="12"/>
                  </a:lnTo>
                  <a:lnTo>
                    <a:pt x="16" y="12"/>
                  </a:lnTo>
                  <a:lnTo>
                    <a:pt x="10" y="13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11" name="Freeform 461"/>
            <p:cNvSpPr>
              <a:spLocks/>
            </p:cNvSpPr>
            <p:nvPr/>
          </p:nvSpPr>
          <p:spPr bwMode="auto">
            <a:xfrm>
              <a:off x="6957" y="3855"/>
              <a:ext cx="51" cy="24"/>
            </a:xfrm>
            <a:custGeom>
              <a:avLst/>
              <a:gdLst>
                <a:gd name="T0" fmla="*/ 0 w 202"/>
                <a:gd name="T1" fmla="*/ 0 h 99"/>
                <a:gd name="T2" fmla="*/ 0 w 202"/>
                <a:gd name="T3" fmla="*/ 0 h 99"/>
                <a:gd name="T4" fmla="*/ 0 w 202"/>
                <a:gd name="T5" fmla="*/ 0 h 99"/>
                <a:gd name="T6" fmla="*/ 0 w 202"/>
                <a:gd name="T7" fmla="*/ 0 h 99"/>
                <a:gd name="T8" fmla="*/ 0 w 202"/>
                <a:gd name="T9" fmla="*/ 0 h 99"/>
                <a:gd name="T10" fmla="*/ 0 w 202"/>
                <a:gd name="T11" fmla="*/ 0 h 99"/>
                <a:gd name="T12" fmla="*/ 0 w 202"/>
                <a:gd name="T13" fmla="*/ 0 h 99"/>
                <a:gd name="T14" fmla="*/ 0 w 202"/>
                <a:gd name="T15" fmla="*/ 0 h 99"/>
                <a:gd name="T16" fmla="*/ 0 w 202"/>
                <a:gd name="T17" fmla="*/ 0 h 99"/>
                <a:gd name="T18" fmla="*/ 0 w 202"/>
                <a:gd name="T19" fmla="*/ 0 h 99"/>
                <a:gd name="T20" fmla="*/ 0 w 202"/>
                <a:gd name="T21" fmla="*/ 0 h 99"/>
                <a:gd name="T22" fmla="*/ 0 w 202"/>
                <a:gd name="T23" fmla="*/ 0 h 99"/>
                <a:gd name="T24" fmla="*/ 0 w 202"/>
                <a:gd name="T25" fmla="*/ 0 h 99"/>
                <a:gd name="T26" fmla="*/ 0 w 202"/>
                <a:gd name="T27" fmla="*/ 0 h 99"/>
                <a:gd name="T28" fmla="*/ 0 w 202"/>
                <a:gd name="T29" fmla="*/ 0 h 99"/>
                <a:gd name="T30" fmla="*/ 0 w 202"/>
                <a:gd name="T31" fmla="*/ 0 h 99"/>
                <a:gd name="T32" fmla="*/ 0 w 202"/>
                <a:gd name="T33" fmla="*/ 0 h 99"/>
                <a:gd name="T34" fmla="*/ 0 w 202"/>
                <a:gd name="T35" fmla="*/ 0 h 99"/>
                <a:gd name="T36" fmla="*/ 0 w 202"/>
                <a:gd name="T37" fmla="*/ 0 h 99"/>
                <a:gd name="T38" fmla="*/ 0 w 202"/>
                <a:gd name="T39" fmla="*/ 0 h 99"/>
                <a:gd name="T40" fmla="*/ 0 w 202"/>
                <a:gd name="T41" fmla="*/ 0 h 99"/>
                <a:gd name="T42" fmla="*/ 0 w 202"/>
                <a:gd name="T43" fmla="*/ 0 h 99"/>
                <a:gd name="T44" fmla="*/ 0 w 202"/>
                <a:gd name="T45" fmla="*/ 0 h 99"/>
                <a:gd name="T46" fmla="*/ 0 w 202"/>
                <a:gd name="T47" fmla="*/ 0 h 99"/>
                <a:gd name="T48" fmla="*/ 0 w 202"/>
                <a:gd name="T49" fmla="*/ 0 h 99"/>
                <a:gd name="T50" fmla="*/ 0 w 202"/>
                <a:gd name="T51" fmla="*/ 0 h 99"/>
                <a:gd name="T52" fmla="*/ 0 w 202"/>
                <a:gd name="T53" fmla="*/ 0 h 99"/>
                <a:gd name="T54" fmla="*/ 0 w 202"/>
                <a:gd name="T55" fmla="*/ 0 h 99"/>
                <a:gd name="T56" fmla="*/ 0 w 202"/>
                <a:gd name="T57" fmla="*/ 0 h 99"/>
                <a:gd name="T58" fmla="*/ 0 w 202"/>
                <a:gd name="T59" fmla="*/ 0 h 99"/>
                <a:gd name="T60" fmla="*/ 0 w 202"/>
                <a:gd name="T61" fmla="*/ 0 h 99"/>
                <a:gd name="T62" fmla="*/ 0 w 202"/>
                <a:gd name="T63" fmla="*/ 0 h 99"/>
                <a:gd name="T64" fmla="*/ 0 w 202"/>
                <a:gd name="T65" fmla="*/ 0 h 99"/>
                <a:gd name="T66" fmla="*/ 0 w 202"/>
                <a:gd name="T67" fmla="*/ 0 h 99"/>
                <a:gd name="T68" fmla="*/ 0 w 202"/>
                <a:gd name="T69" fmla="*/ 0 h 99"/>
                <a:gd name="T70" fmla="*/ 0 w 202"/>
                <a:gd name="T71" fmla="*/ 0 h 99"/>
                <a:gd name="T72" fmla="*/ 0 w 202"/>
                <a:gd name="T73" fmla="*/ 0 h 99"/>
                <a:gd name="T74" fmla="*/ 0 w 202"/>
                <a:gd name="T75" fmla="*/ 0 h 99"/>
                <a:gd name="T76" fmla="*/ 0 w 202"/>
                <a:gd name="T77" fmla="*/ 0 h 99"/>
                <a:gd name="T78" fmla="*/ 0 w 202"/>
                <a:gd name="T79" fmla="*/ 0 h 99"/>
                <a:gd name="T80" fmla="*/ 0 w 202"/>
                <a:gd name="T81" fmla="*/ 0 h 99"/>
                <a:gd name="T82" fmla="*/ 0 w 202"/>
                <a:gd name="T83" fmla="*/ 0 h 99"/>
                <a:gd name="T84" fmla="*/ 0 w 202"/>
                <a:gd name="T85" fmla="*/ 0 h 99"/>
                <a:gd name="T86" fmla="*/ 0 w 202"/>
                <a:gd name="T87" fmla="*/ 0 h 99"/>
                <a:gd name="T88" fmla="*/ 0 w 202"/>
                <a:gd name="T89" fmla="*/ 0 h 99"/>
                <a:gd name="T90" fmla="*/ 0 w 202"/>
                <a:gd name="T91" fmla="*/ 0 h 99"/>
                <a:gd name="T92" fmla="*/ 0 w 202"/>
                <a:gd name="T93" fmla="*/ 0 h 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2"/>
                <a:gd name="T142" fmla="*/ 0 h 99"/>
                <a:gd name="T143" fmla="*/ 202 w 202"/>
                <a:gd name="T144" fmla="*/ 99 h 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2" h="99">
                  <a:moveTo>
                    <a:pt x="172" y="0"/>
                  </a:moveTo>
                  <a:lnTo>
                    <a:pt x="178" y="6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71" y="20"/>
                  </a:lnTo>
                  <a:lnTo>
                    <a:pt x="163" y="24"/>
                  </a:lnTo>
                  <a:lnTo>
                    <a:pt x="159" y="29"/>
                  </a:lnTo>
                  <a:lnTo>
                    <a:pt x="150" y="33"/>
                  </a:lnTo>
                  <a:lnTo>
                    <a:pt x="144" y="36"/>
                  </a:lnTo>
                  <a:lnTo>
                    <a:pt x="138" y="40"/>
                  </a:lnTo>
                  <a:lnTo>
                    <a:pt x="134" y="46"/>
                  </a:lnTo>
                  <a:lnTo>
                    <a:pt x="140" y="45"/>
                  </a:lnTo>
                  <a:lnTo>
                    <a:pt x="148" y="44"/>
                  </a:lnTo>
                  <a:lnTo>
                    <a:pt x="154" y="40"/>
                  </a:lnTo>
                  <a:lnTo>
                    <a:pt x="161" y="38"/>
                  </a:lnTo>
                  <a:lnTo>
                    <a:pt x="168" y="35"/>
                  </a:lnTo>
                  <a:lnTo>
                    <a:pt x="174" y="31"/>
                  </a:lnTo>
                  <a:lnTo>
                    <a:pt x="181" y="26"/>
                  </a:lnTo>
                  <a:lnTo>
                    <a:pt x="189" y="24"/>
                  </a:lnTo>
                  <a:lnTo>
                    <a:pt x="192" y="30"/>
                  </a:lnTo>
                  <a:lnTo>
                    <a:pt x="193" y="35"/>
                  </a:lnTo>
                  <a:lnTo>
                    <a:pt x="187" y="43"/>
                  </a:lnTo>
                  <a:lnTo>
                    <a:pt x="184" y="51"/>
                  </a:lnTo>
                  <a:lnTo>
                    <a:pt x="192" y="47"/>
                  </a:lnTo>
                  <a:lnTo>
                    <a:pt x="197" y="51"/>
                  </a:lnTo>
                  <a:lnTo>
                    <a:pt x="199" y="55"/>
                  </a:lnTo>
                  <a:lnTo>
                    <a:pt x="201" y="59"/>
                  </a:lnTo>
                  <a:lnTo>
                    <a:pt x="201" y="64"/>
                  </a:lnTo>
                  <a:lnTo>
                    <a:pt x="202" y="70"/>
                  </a:lnTo>
                  <a:lnTo>
                    <a:pt x="192" y="71"/>
                  </a:lnTo>
                  <a:lnTo>
                    <a:pt x="183" y="73"/>
                  </a:lnTo>
                  <a:lnTo>
                    <a:pt x="173" y="76"/>
                  </a:lnTo>
                  <a:lnTo>
                    <a:pt x="162" y="78"/>
                  </a:lnTo>
                  <a:lnTo>
                    <a:pt x="151" y="82"/>
                  </a:lnTo>
                  <a:lnTo>
                    <a:pt x="140" y="85"/>
                  </a:lnTo>
                  <a:lnTo>
                    <a:pt x="130" y="88"/>
                  </a:lnTo>
                  <a:lnTo>
                    <a:pt x="119" y="91"/>
                  </a:lnTo>
                  <a:lnTo>
                    <a:pt x="107" y="93"/>
                  </a:lnTo>
                  <a:lnTo>
                    <a:pt x="96" y="96"/>
                  </a:lnTo>
                  <a:lnTo>
                    <a:pt x="84" y="97"/>
                  </a:lnTo>
                  <a:lnTo>
                    <a:pt x="73" y="98"/>
                  </a:lnTo>
                  <a:lnTo>
                    <a:pt x="62" y="97"/>
                  </a:lnTo>
                  <a:lnTo>
                    <a:pt x="51" y="96"/>
                  </a:lnTo>
                  <a:lnTo>
                    <a:pt x="42" y="92"/>
                  </a:lnTo>
                  <a:lnTo>
                    <a:pt x="33" y="89"/>
                  </a:lnTo>
                  <a:lnTo>
                    <a:pt x="26" y="90"/>
                  </a:lnTo>
                  <a:lnTo>
                    <a:pt x="21" y="93"/>
                  </a:lnTo>
                  <a:lnTo>
                    <a:pt x="14" y="97"/>
                  </a:lnTo>
                  <a:lnTo>
                    <a:pt x="9" y="99"/>
                  </a:lnTo>
                  <a:lnTo>
                    <a:pt x="3" y="88"/>
                  </a:lnTo>
                  <a:lnTo>
                    <a:pt x="1" y="79"/>
                  </a:lnTo>
                  <a:lnTo>
                    <a:pt x="0" y="71"/>
                  </a:lnTo>
                  <a:lnTo>
                    <a:pt x="2" y="62"/>
                  </a:lnTo>
                  <a:lnTo>
                    <a:pt x="6" y="52"/>
                  </a:lnTo>
                  <a:lnTo>
                    <a:pt x="10" y="45"/>
                  </a:lnTo>
                  <a:lnTo>
                    <a:pt x="18" y="36"/>
                  </a:lnTo>
                  <a:lnTo>
                    <a:pt x="26" y="30"/>
                  </a:lnTo>
                  <a:lnTo>
                    <a:pt x="33" y="23"/>
                  </a:lnTo>
                  <a:lnTo>
                    <a:pt x="42" y="17"/>
                  </a:lnTo>
                  <a:lnTo>
                    <a:pt x="49" y="10"/>
                  </a:lnTo>
                  <a:lnTo>
                    <a:pt x="56" y="4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67" y="11"/>
                  </a:lnTo>
                  <a:lnTo>
                    <a:pt x="66" y="15"/>
                  </a:lnTo>
                  <a:lnTo>
                    <a:pt x="57" y="22"/>
                  </a:lnTo>
                  <a:lnTo>
                    <a:pt x="48" y="30"/>
                  </a:lnTo>
                  <a:lnTo>
                    <a:pt x="55" y="30"/>
                  </a:lnTo>
                  <a:lnTo>
                    <a:pt x="61" y="30"/>
                  </a:lnTo>
                  <a:lnTo>
                    <a:pt x="67" y="27"/>
                  </a:lnTo>
                  <a:lnTo>
                    <a:pt x="73" y="25"/>
                  </a:lnTo>
                  <a:lnTo>
                    <a:pt x="79" y="22"/>
                  </a:lnTo>
                  <a:lnTo>
                    <a:pt x="84" y="19"/>
                  </a:lnTo>
                  <a:lnTo>
                    <a:pt x="91" y="15"/>
                  </a:lnTo>
                  <a:lnTo>
                    <a:pt x="97" y="12"/>
                  </a:lnTo>
                  <a:lnTo>
                    <a:pt x="103" y="9"/>
                  </a:lnTo>
                  <a:lnTo>
                    <a:pt x="113" y="8"/>
                  </a:lnTo>
                  <a:lnTo>
                    <a:pt x="113" y="13"/>
                  </a:lnTo>
                  <a:lnTo>
                    <a:pt x="110" y="19"/>
                  </a:lnTo>
                  <a:lnTo>
                    <a:pt x="106" y="23"/>
                  </a:lnTo>
                  <a:lnTo>
                    <a:pt x="102" y="27"/>
                  </a:lnTo>
                  <a:lnTo>
                    <a:pt x="95" y="32"/>
                  </a:lnTo>
                  <a:lnTo>
                    <a:pt x="90" y="36"/>
                  </a:lnTo>
                  <a:lnTo>
                    <a:pt x="85" y="42"/>
                  </a:lnTo>
                  <a:lnTo>
                    <a:pt x="84" y="47"/>
                  </a:lnTo>
                  <a:lnTo>
                    <a:pt x="95" y="44"/>
                  </a:lnTo>
                  <a:lnTo>
                    <a:pt x="107" y="39"/>
                  </a:lnTo>
                  <a:lnTo>
                    <a:pt x="118" y="33"/>
                  </a:lnTo>
                  <a:lnTo>
                    <a:pt x="128" y="26"/>
                  </a:lnTo>
                  <a:lnTo>
                    <a:pt x="138" y="19"/>
                  </a:lnTo>
                  <a:lnTo>
                    <a:pt x="149" y="13"/>
                  </a:lnTo>
                  <a:lnTo>
                    <a:pt x="161" y="6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12" name="Freeform 462"/>
            <p:cNvSpPr>
              <a:spLocks/>
            </p:cNvSpPr>
            <p:nvPr/>
          </p:nvSpPr>
          <p:spPr bwMode="auto">
            <a:xfrm>
              <a:off x="6927" y="3858"/>
              <a:ext cx="5" cy="3"/>
            </a:xfrm>
            <a:custGeom>
              <a:avLst/>
              <a:gdLst>
                <a:gd name="T0" fmla="*/ 0 w 22"/>
                <a:gd name="T1" fmla="*/ 0 h 13"/>
                <a:gd name="T2" fmla="*/ 0 w 22"/>
                <a:gd name="T3" fmla="*/ 0 h 13"/>
                <a:gd name="T4" fmla="*/ 0 w 22"/>
                <a:gd name="T5" fmla="*/ 0 h 13"/>
                <a:gd name="T6" fmla="*/ 0 w 22"/>
                <a:gd name="T7" fmla="*/ 0 h 13"/>
                <a:gd name="T8" fmla="*/ 0 w 22"/>
                <a:gd name="T9" fmla="*/ 0 h 13"/>
                <a:gd name="T10" fmla="*/ 0 w 22"/>
                <a:gd name="T11" fmla="*/ 0 h 13"/>
                <a:gd name="T12" fmla="*/ 0 w 22"/>
                <a:gd name="T13" fmla="*/ 0 h 13"/>
                <a:gd name="T14" fmla="*/ 0 w 22"/>
                <a:gd name="T15" fmla="*/ 0 h 13"/>
                <a:gd name="T16" fmla="*/ 0 w 22"/>
                <a:gd name="T17" fmla="*/ 0 h 13"/>
                <a:gd name="T18" fmla="*/ 0 w 22"/>
                <a:gd name="T19" fmla="*/ 0 h 13"/>
                <a:gd name="T20" fmla="*/ 0 w 22"/>
                <a:gd name="T21" fmla="*/ 0 h 13"/>
                <a:gd name="T22" fmla="*/ 0 w 22"/>
                <a:gd name="T23" fmla="*/ 0 h 13"/>
                <a:gd name="T24" fmla="*/ 0 w 22"/>
                <a:gd name="T25" fmla="*/ 0 h 13"/>
                <a:gd name="T26" fmla="*/ 0 w 22"/>
                <a:gd name="T27" fmla="*/ 0 h 13"/>
                <a:gd name="T28" fmla="*/ 0 w 22"/>
                <a:gd name="T29" fmla="*/ 0 h 13"/>
                <a:gd name="T30" fmla="*/ 0 w 22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13"/>
                <a:gd name="T50" fmla="*/ 22 w 22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13">
                  <a:moveTo>
                    <a:pt x="6" y="0"/>
                  </a:moveTo>
                  <a:lnTo>
                    <a:pt x="12" y="0"/>
                  </a:lnTo>
                  <a:lnTo>
                    <a:pt x="16" y="1"/>
                  </a:lnTo>
                  <a:lnTo>
                    <a:pt x="18" y="3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13" name="Freeform 463"/>
            <p:cNvSpPr>
              <a:spLocks/>
            </p:cNvSpPr>
            <p:nvPr/>
          </p:nvSpPr>
          <p:spPr bwMode="auto">
            <a:xfrm>
              <a:off x="6876" y="3860"/>
              <a:ext cx="52" cy="29"/>
            </a:xfrm>
            <a:custGeom>
              <a:avLst/>
              <a:gdLst>
                <a:gd name="T0" fmla="*/ 0 w 208"/>
                <a:gd name="T1" fmla="*/ 0 h 116"/>
                <a:gd name="T2" fmla="*/ 0 w 208"/>
                <a:gd name="T3" fmla="*/ 0 h 116"/>
                <a:gd name="T4" fmla="*/ 0 w 208"/>
                <a:gd name="T5" fmla="*/ 0 h 116"/>
                <a:gd name="T6" fmla="*/ 0 w 208"/>
                <a:gd name="T7" fmla="*/ 0 h 116"/>
                <a:gd name="T8" fmla="*/ 0 w 208"/>
                <a:gd name="T9" fmla="*/ 0 h 116"/>
                <a:gd name="T10" fmla="*/ 0 w 208"/>
                <a:gd name="T11" fmla="*/ 0 h 116"/>
                <a:gd name="T12" fmla="*/ 0 w 208"/>
                <a:gd name="T13" fmla="*/ 0 h 116"/>
                <a:gd name="T14" fmla="*/ 0 w 208"/>
                <a:gd name="T15" fmla="*/ 0 h 116"/>
                <a:gd name="T16" fmla="*/ 0 w 208"/>
                <a:gd name="T17" fmla="*/ 0 h 116"/>
                <a:gd name="T18" fmla="*/ 0 w 208"/>
                <a:gd name="T19" fmla="*/ 0 h 116"/>
                <a:gd name="T20" fmla="*/ 0 w 208"/>
                <a:gd name="T21" fmla="*/ 0 h 116"/>
                <a:gd name="T22" fmla="*/ 0 w 208"/>
                <a:gd name="T23" fmla="*/ 0 h 116"/>
                <a:gd name="T24" fmla="*/ 0 w 208"/>
                <a:gd name="T25" fmla="*/ 0 h 116"/>
                <a:gd name="T26" fmla="*/ 0 w 208"/>
                <a:gd name="T27" fmla="*/ 0 h 116"/>
                <a:gd name="T28" fmla="*/ 0 w 208"/>
                <a:gd name="T29" fmla="*/ 0 h 116"/>
                <a:gd name="T30" fmla="*/ 0 w 208"/>
                <a:gd name="T31" fmla="*/ 0 h 116"/>
                <a:gd name="T32" fmla="*/ 0 w 208"/>
                <a:gd name="T33" fmla="*/ 0 h 116"/>
                <a:gd name="T34" fmla="*/ 0 w 208"/>
                <a:gd name="T35" fmla="*/ 0 h 116"/>
                <a:gd name="T36" fmla="*/ 0 w 208"/>
                <a:gd name="T37" fmla="*/ 0 h 116"/>
                <a:gd name="T38" fmla="*/ 0 w 208"/>
                <a:gd name="T39" fmla="*/ 0 h 116"/>
                <a:gd name="T40" fmla="*/ 0 w 208"/>
                <a:gd name="T41" fmla="*/ 0 h 116"/>
                <a:gd name="T42" fmla="*/ 0 w 208"/>
                <a:gd name="T43" fmla="*/ 0 h 116"/>
                <a:gd name="T44" fmla="*/ 0 w 208"/>
                <a:gd name="T45" fmla="*/ 0 h 116"/>
                <a:gd name="T46" fmla="*/ 0 w 208"/>
                <a:gd name="T47" fmla="*/ 0 h 116"/>
                <a:gd name="T48" fmla="*/ 0 w 208"/>
                <a:gd name="T49" fmla="*/ 0 h 116"/>
                <a:gd name="T50" fmla="*/ 0 w 208"/>
                <a:gd name="T51" fmla="*/ 0 h 116"/>
                <a:gd name="T52" fmla="*/ 0 w 208"/>
                <a:gd name="T53" fmla="*/ 0 h 116"/>
                <a:gd name="T54" fmla="*/ 0 w 208"/>
                <a:gd name="T55" fmla="*/ 0 h 116"/>
                <a:gd name="T56" fmla="*/ 0 w 208"/>
                <a:gd name="T57" fmla="*/ 0 h 116"/>
                <a:gd name="T58" fmla="*/ 0 w 208"/>
                <a:gd name="T59" fmla="*/ 0 h 116"/>
                <a:gd name="T60" fmla="*/ 0 w 208"/>
                <a:gd name="T61" fmla="*/ 0 h 116"/>
                <a:gd name="T62" fmla="*/ 0 w 208"/>
                <a:gd name="T63" fmla="*/ 0 h 116"/>
                <a:gd name="T64" fmla="*/ 0 w 208"/>
                <a:gd name="T65" fmla="*/ 0 h 116"/>
                <a:gd name="T66" fmla="*/ 0 w 208"/>
                <a:gd name="T67" fmla="*/ 0 h 116"/>
                <a:gd name="T68" fmla="*/ 0 w 208"/>
                <a:gd name="T69" fmla="*/ 0 h 116"/>
                <a:gd name="T70" fmla="*/ 0 w 208"/>
                <a:gd name="T71" fmla="*/ 0 h 116"/>
                <a:gd name="T72" fmla="*/ 0 w 208"/>
                <a:gd name="T73" fmla="*/ 0 h 116"/>
                <a:gd name="T74" fmla="*/ 0 w 208"/>
                <a:gd name="T75" fmla="*/ 0 h 116"/>
                <a:gd name="T76" fmla="*/ 0 w 208"/>
                <a:gd name="T77" fmla="*/ 0 h 116"/>
                <a:gd name="T78" fmla="*/ 0 w 208"/>
                <a:gd name="T79" fmla="*/ 0 h 116"/>
                <a:gd name="T80" fmla="*/ 0 w 208"/>
                <a:gd name="T81" fmla="*/ 0 h 116"/>
                <a:gd name="T82" fmla="*/ 0 w 208"/>
                <a:gd name="T83" fmla="*/ 0 h 1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8"/>
                <a:gd name="T127" fmla="*/ 0 h 116"/>
                <a:gd name="T128" fmla="*/ 208 w 208"/>
                <a:gd name="T129" fmla="*/ 116 h 11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8" h="116">
                  <a:moveTo>
                    <a:pt x="122" y="0"/>
                  </a:moveTo>
                  <a:lnTo>
                    <a:pt x="130" y="1"/>
                  </a:lnTo>
                  <a:lnTo>
                    <a:pt x="136" y="4"/>
                  </a:lnTo>
                  <a:lnTo>
                    <a:pt x="137" y="6"/>
                  </a:lnTo>
                  <a:lnTo>
                    <a:pt x="136" y="12"/>
                  </a:lnTo>
                  <a:lnTo>
                    <a:pt x="129" y="16"/>
                  </a:lnTo>
                  <a:lnTo>
                    <a:pt x="122" y="23"/>
                  </a:lnTo>
                  <a:lnTo>
                    <a:pt x="112" y="28"/>
                  </a:lnTo>
                  <a:lnTo>
                    <a:pt x="105" y="36"/>
                  </a:lnTo>
                  <a:lnTo>
                    <a:pt x="102" y="47"/>
                  </a:lnTo>
                  <a:lnTo>
                    <a:pt x="112" y="45"/>
                  </a:lnTo>
                  <a:lnTo>
                    <a:pt x="123" y="40"/>
                  </a:lnTo>
                  <a:lnTo>
                    <a:pt x="128" y="36"/>
                  </a:lnTo>
                  <a:lnTo>
                    <a:pt x="135" y="32"/>
                  </a:lnTo>
                  <a:lnTo>
                    <a:pt x="140" y="28"/>
                  </a:lnTo>
                  <a:lnTo>
                    <a:pt x="147" y="26"/>
                  </a:lnTo>
                  <a:lnTo>
                    <a:pt x="157" y="19"/>
                  </a:lnTo>
                  <a:lnTo>
                    <a:pt x="168" y="18"/>
                  </a:lnTo>
                  <a:lnTo>
                    <a:pt x="172" y="19"/>
                  </a:lnTo>
                  <a:lnTo>
                    <a:pt x="176" y="23"/>
                  </a:lnTo>
                  <a:lnTo>
                    <a:pt x="180" y="27"/>
                  </a:lnTo>
                  <a:lnTo>
                    <a:pt x="184" y="36"/>
                  </a:lnTo>
                  <a:lnTo>
                    <a:pt x="176" y="32"/>
                  </a:lnTo>
                  <a:lnTo>
                    <a:pt x="170" y="33"/>
                  </a:lnTo>
                  <a:lnTo>
                    <a:pt x="164" y="36"/>
                  </a:lnTo>
                  <a:lnTo>
                    <a:pt x="162" y="41"/>
                  </a:lnTo>
                  <a:lnTo>
                    <a:pt x="158" y="47"/>
                  </a:lnTo>
                  <a:lnTo>
                    <a:pt x="158" y="54"/>
                  </a:lnTo>
                  <a:lnTo>
                    <a:pt x="159" y="59"/>
                  </a:lnTo>
                  <a:lnTo>
                    <a:pt x="164" y="66"/>
                  </a:lnTo>
                  <a:lnTo>
                    <a:pt x="172" y="59"/>
                  </a:lnTo>
                  <a:lnTo>
                    <a:pt x="180" y="56"/>
                  </a:lnTo>
                  <a:lnTo>
                    <a:pt x="187" y="53"/>
                  </a:lnTo>
                  <a:lnTo>
                    <a:pt x="198" y="54"/>
                  </a:lnTo>
                  <a:lnTo>
                    <a:pt x="198" y="58"/>
                  </a:lnTo>
                  <a:lnTo>
                    <a:pt x="204" y="62"/>
                  </a:lnTo>
                  <a:lnTo>
                    <a:pt x="200" y="68"/>
                  </a:lnTo>
                  <a:lnTo>
                    <a:pt x="198" y="73"/>
                  </a:lnTo>
                  <a:lnTo>
                    <a:pt x="202" y="75"/>
                  </a:lnTo>
                  <a:lnTo>
                    <a:pt x="207" y="78"/>
                  </a:lnTo>
                  <a:lnTo>
                    <a:pt x="207" y="81"/>
                  </a:lnTo>
                  <a:lnTo>
                    <a:pt x="208" y="87"/>
                  </a:lnTo>
                  <a:lnTo>
                    <a:pt x="206" y="92"/>
                  </a:lnTo>
                  <a:lnTo>
                    <a:pt x="205" y="98"/>
                  </a:lnTo>
                  <a:lnTo>
                    <a:pt x="205" y="103"/>
                  </a:lnTo>
                  <a:lnTo>
                    <a:pt x="206" y="109"/>
                  </a:lnTo>
                  <a:lnTo>
                    <a:pt x="193" y="109"/>
                  </a:lnTo>
                  <a:lnTo>
                    <a:pt x="181" y="110"/>
                  </a:lnTo>
                  <a:lnTo>
                    <a:pt x="168" y="110"/>
                  </a:lnTo>
                  <a:lnTo>
                    <a:pt x="155" y="111"/>
                  </a:lnTo>
                  <a:lnTo>
                    <a:pt x="142" y="112"/>
                  </a:lnTo>
                  <a:lnTo>
                    <a:pt x="129" y="113"/>
                  </a:lnTo>
                  <a:lnTo>
                    <a:pt x="117" y="115"/>
                  </a:lnTo>
                  <a:lnTo>
                    <a:pt x="105" y="116"/>
                  </a:lnTo>
                  <a:lnTo>
                    <a:pt x="93" y="115"/>
                  </a:lnTo>
                  <a:lnTo>
                    <a:pt x="80" y="115"/>
                  </a:lnTo>
                  <a:lnTo>
                    <a:pt x="68" y="113"/>
                  </a:lnTo>
                  <a:lnTo>
                    <a:pt x="57" y="113"/>
                  </a:lnTo>
                  <a:lnTo>
                    <a:pt x="43" y="111"/>
                  </a:lnTo>
                  <a:lnTo>
                    <a:pt x="33" y="110"/>
                  </a:lnTo>
                  <a:lnTo>
                    <a:pt x="21" y="108"/>
                  </a:lnTo>
                  <a:lnTo>
                    <a:pt x="11" y="105"/>
                  </a:lnTo>
                  <a:lnTo>
                    <a:pt x="5" y="99"/>
                  </a:lnTo>
                  <a:lnTo>
                    <a:pt x="1" y="93"/>
                  </a:lnTo>
                  <a:lnTo>
                    <a:pt x="0" y="87"/>
                  </a:lnTo>
                  <a:lnTo>
                    <a:pt x="1" y="81"/>
                  </a:lnTo>
                  <a:lnTo>
                    <a:pt x="1" y="75"/>
                  </a:lnTo>
                  <a:lnTo>
                    <a:pt x="3" y="68"/>
                  </a:lnTo>
                  <a:lnTo>
                    <a:pt x="6" y="62"/>
                  </a:lnTo>
                  <a:lnTo>
                    <a:pt x="11" y="56"/>
                  </a:lnTo>
                  <a:lnTo>
                    <a:pt x="13" y="49"/>
                  </a:lnTo>
                  <a:lnTo>
                    <a:pt x="19" y="43"/>
                  </a:lnTo>
                  <a:lnTo>
                    <a:pt x="24" y="38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2" y="26"/>
                  </a:lnTo>
                  <a:lnTo>
                    <a:pt x="59" y="32"/>
                  </a:lnTo>
                  <a:lnTo>
                    <a:pt x="69" y="36"/>
                  </a:lnTo>
                  <a:lnTo>
                    <a:pt x="76" y="32"/>
                  </a:lnTo>
                  <a:lnTo>
                    <a:pt x="86" y="27"/>
                  </a:lnTo>
                  <a:lnTo>
                    <a:pt x="94" y="19"/>
                  </a:lnTo>
                  <a:lnTo>
                    <a:pt x="104" y="12"/>
                  </a:lnTo>
                  <a:lnTo>
                    <a:pt x="112" y="4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14" name="Freeform 464"/>
            <p:cNvSpPr>
              <a:spLocks/>
            </p:cNvSpPr>
            <p:nvPr/>
          </p:nvSpPr>
          <p:spPr bwMode="auto">
            <a:xfrm>
              <a:off x="6537" y="3868"/>
              <a:ext cx="126" cy="92"/>
            </a:xfrm>
            <a:custGeom>
              <a:avLst/>
              <a:gdLst>
                <a:gd name="T0" fmla="*/ 0 w 503"/>
                <a:gd name="T1" fmla="*/ 0 h 370"/>
                <a:gd name="T2" fmla="*/ 0 w 503"/>
                <a:gd name="T3" fmla="*/ 0 h 370"/>
                <a:gd name="T4" fmla="*/ 0 w 503"/>
                <a:gd name="T5" fmla="*/ 0 h 370"/>
                <a:gd name="T6" fmla="*/ 0 w 503"/>
                <a:gd name="T7" fmla="*/ 0 h 370"/>
                <a:gd name="T8" fmla="*/ 0 w 503"/>
                <a:gd name="T9" fmla="*/ 0 h 370"/>
                <a:gd name="T10" fmla="*/ 0 w 503"/>
                <a:gd name="T11" fmla="*/ 0 h 370"/>
                <a:gd name="T12" fmla="*/ 0 w 503"/>
                <a:gd name="T13" fmla="*/ 0 h 370"/>
                <a:gd name="T14" fmla="*/ 0 w 503"/>
                <a:gd name="T15" fmla="*/ 0 h 370"/>
                <a:gd name="T16" fmla="*/ 0 w 503"/>
                <a:gd name="T17" fmla="*/ 0 h 370"/>
                <a:gd name="T18" fmla="*/ 0 w 503"/>
                <a:gd name="T19" fmla="*/ 0 h 370"/>
                <a:gd name="T20" fmla="*/ 0 w 503"/>
                <a:gd name="T21" fmla="*/ 0 h 370"/>
                <a:gd name="T22" fmla="*/ 0 w 503"/>
                <a:gd name="T23" fmla="*/ 0 h 370"/>
                <a:gd name="T24" fmla="*/ 0 w 503"/>
                <a:gd name="T25" fmla="*/ 0 h 370"/>
                <a:gd name="T26" fmla="*/ 0 w 503"/>
                <a:gd name="T27" fmla="*/ 0 h 370"/>
                <a:gd name="T28" fmla="*/ 0 w 503"/>
                <a:gd name="T29" fmla="*/ 0 h 370"/>
                <a:gd name="T30" fmla="*/ 0 w 503"/>
                <a:gd name="T31" fmla="*/ 0 h 370"/>
                <a:gd name="T32" fmla="*/ 0 w 503"/>
                <a:gd name="T33" fmla="*/ 0 h 370"/>
                <a:gd name="T34" fmla="*/ 0 w 503"/>
                <a:gd name="T35" fmla="*/ 0 h 370"/>
                <a:gd name="T36" fmla="*/ 0 w 503"/>
                <a:gd name="T37" fmla="*/ 0 h 370"/>
                <a:gd name="T38" fmla="*/ 0 w 503"/>
                <a:gd name="T39" fmla="*/ 0 h 370"/>
                <a:gd name="T40" fmla="*/ 0 w 503"/>
                <a:gd name="T41" fmla="*/ 0 h 370"/>
                <a:gd name="T42" fmla="*/ 0 w 503"/>
                <a:gd name="T43" fmla="*/ 0 h 370"/>
                <a:gd name="T44" fmla="*/ 0 w 503"/>
                <a:gd name="T45" fmla="*/ 0 h 370"/>
                <a:gd name="T46" fmla="*/ 0 w 503"/>
                <a:gd name="T47" fmla="*/ 0 h 370"/>
                <a:gd name="T48" fmla="*/ 0 w 503"/>
                <a:gd name="T49" fmla="*/ 0 h 370"/>
                <a:gd name="T50" fmla="*/ 0 w 503"/>
                <a:gd name="T51" fmla="*/ 0 h 370"/>
                <a:gd name="T52" fmla="*/ 0 w 503"/>
                <a:gd name="T53" fmla="*/ 0 h 370"/>
                <a:gd name="T54" fmla="*/ 0 w 503"/>
                <a:gd name="T55" fmla="*/ 0 h 370"/>
                <a:gd name="T56" fmla="*/ 0 w 503"/>
                <a:gd name="T57" fmla="*/ 0 h 370"/>
                <a:gd name="T58" fmla="*/ 0 w 503"/>
                <a:gd name="T59" fmla="*/ 0 h 370"/>
                <a:gd name="T60" fmla="*/ 0 w 503"/>
                <a:gd name="T61" fmla="*/ 0 h 370"/>
                <a:gd name="T62" fmla="*/ 0 w 503"/>
                <a:gd name="T63" fmla="*/ 0 h 370"/>
                <a:gd name="T64" fmla="*/ 0 w 503"/>
                <a:gd name="T65" fmla="*/ 0 h 370"/>
                <a:gd name="T66" fmla="*/ 0 w 503"/>
                <a:gd name="T67" fmla="*/ 0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3"/>
                <a:gd name="T103" fmla="*/ 0 h 370"/>
                <a:gd name="T104" fmla="*/ 503 w 503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3" h="370">
                  <a:moveTo>
                    <a:pt x="22" y="0"/>
                  </a:moveTo>
                  <a:lnTo>
                    <a:pt x="52" y="0"/>
                  </a:lnTo>
                  <a:lnTo>
                    <a:pt x="81" y="2"/>
                  </a:lnTo>
                  <a:lnTo>
                    <a:pt x="111" y="4"/>
                  </a:lnTo>
                  <a:lnTo>
                    <a:pt x="141" y="6"/>
                  </a:lnTo>
                  <a:lnTo>
                    <a:pt x="170" y="7"/>
                  </a:lnTo>
                  <a:lnTo>
                    <a:pt x="201" y="10"/>
                  </a:lnTo>
                  <a:lnTo>
                    <a:pt x="230" y="13"/>
                  </a:lnTo>
                  <a:lnTo>
                    <a:pt x="262" y="16"/>
                  </a:lnTo>
                  <a:lnTo>
                    <a:pt x="291" y="18"/>
                  </a:lnTo>
                  <a:lnTo>
                    <a:pt x="321" y="21"/>
                  </a:lnTo>
                  <a:lnTo>
                    <a:pt x="350" y="24"/>
                  </a:lnTo>
                  <a:lnTo>
                    <a:pt x="380" y="27"/>
                  </a:lnTo>
                  <a:lnTo>
                    <a:pt x="409" y="31"/>
                  </a:lnTo>
                  <a:lnTo>
                    <a:pt x="438" y="36"/>
                  </a:lnTo>
                  <a:lnTo>
                    <a:pt x="468" y="39"/>
                  </a:lnTo>
                  <a:lnTo>
                    <a:pt x="498" y="45"/>
                  </a:lnTo>
                  <a:lnTo>
                    <a:pt x="495" y="62"/>
                  </a:lnTo>
                  <a:lnTo>
                    <a:pt x="495" y="81"/>
                  </a:lnTo>
                  <a:lnTo>
                    <a:pt x="495" y="102"/>
                  </a:lnTo>
                  <a:lnTo>
                    <a:pt x="498" y="124"/>
                  </a:lnTo>
                  <a:lnTo>
                    <a:pt x="498" y="145"/>
                  </a:lnTo>
                  <a:lnTo>
                    <a:pt x="500" y="168"/>
                  </a:lnTo>
                  <a:lnTo>
                    <a:pt x="500" y="191"/>
                  </a:lnTo>
                  <a:lnTo>
                    <a:pt x="503" y="213"/>
                  </a:lnTo>
                  <a:lnTo>
                    <a:pt x="501" y="235"/>
                  </a:lnTo>
                  <a:lnTo>
                    <a:pt x="500" y="257"/>
                  </a:lnTo>
                  <a:lnTo>
                    <a:pt x="498" y="277"/>
                  </a:lnTo>
                  <a:lnTo>
                    <a:pt x="495" y="299"/>
                  </a:lnTo>
                  <a:lnTo>
                    <a:pt x="491" y="317"/>
                  </a:lnTo>
                  <a:lnTo>
                    <a:pt x="483" y="335"/>
                  </a:lnTo>
                  <a:lnTo>
                    <a:pt x="476" y="354"/>
                  </a:lnTo>
                  <a:lnTo>
                    <a:pt x="466" y="370"/>
                  </a:lnTo>
                  <a:lnTo>
                    <a:pt x="438" y="368"/>
                  </a:lnTo>
                  <a:lnTo>
                    <a:pt x="410" y="367"/>
                  </a:lnTo>
                  <a:lnTo>
                    <a:pt x="380" y="364"/>
                  </a:lnTo>
                  <a:lnTo>
                    <a:pt x="353" y="362"/>
                  </a:lnTo>
                  <a:lnTo>
                    <a:pt x="324" y="359"/>
                  </a:lnTo>
                  <a:lnTo>
                    <a:pt x="298" y="356"/>
                  </a:lnTo>
                  <a:lnTo>
                    <a:pt x="269" y="353"/>
                  </a:lnTo>
                  <a:lnTo>
                    <a:pt x="241" y="350"/>
                  </a:lnTo>
                  <a:lnTo>
                    <a:pt x="214" y="345"/>
                  </a:lnTo>
                  <a:lnTo>
                    <a:pt x="186" y="342"/>
                  </a:lnTo>
                  <a:lnTo>
                    <a:pt x="158" y="338"/>
                  </a:lnTo>
                  <a:lnTo>
                    <a:pt x="132" y="334"/>
                  </a:lnTo>
                  <a:lnTo>
                    <a:pt x="105" y="332"/>
                  </a:lnTo>
                  <a:lnTo>
                    <a:pt x="79" y="329"/>
                  </a:lnTo>
                  <a:lnTo>
                    <a:pt x="53" y="327"/>
                  </a:lnTo>
                  <a:lnTo>
                    <a:pt x="29" y="327"/>
                  </a:lnTo>
                  <a:lnTo>
                    <a:pt x="28" y="305"/>
                  </a:lnTo>
                  <a:lnTo>
                    <a:pt x="27" y="285"/>
                  </a:lnTo>
                  <a:lnTo>
                    <a:pt x="24" y="264"/>
                  </a:lnTo>
                  <a:lnTo>
                    <a:pt x="22" y="244"/>
                  </a:lnTo>
                  <a:lnTo>
                    <a:pt x="20" y="223"/>
                  </a:lnTo>
                  <a:lnTo>
                    <a:pt x="16" y="204"/>
                  </a:lnTo>
                  <a:lnTo>
                    <a:pt x="12" y="184"/>
                  </a:lnTo>
                  <a:lnTo>
                    <a:pt x="10" y="164"/>
                  </a:lnTo>
                  <a:lnTo>
                    <a:pt x="8" y="143"/>
                  </a:lnTo>
                  <a:lnTo>
                    <a:pt x="4" y="122"/>
                  </a:lnTo>
                  <a:lnTo>
                    <a:pt x="2" y="103"/>
                  </a:lnTo>
                  <a:lnTo>
                    <a:pt x="2" y="84"/>
                  </a:lnTo>
                  <a:lnTo>
                    <a:pt x="0" y="63"/>
                  </a:lnTo>
                  <a:lnTo>
                    <a:pt x="0" y="45"/>
                  </a:lnTo>
                  <a:lnTo>
                    <a:pt x="2" y="24"/>
                  </a:lnTo>
                  <a:lnTo>
                    <a:pt x="5" y="5"/>
                  </a:lnTo>
                  <a:lnTo>
                    <a:pt x="14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15" name="Freeform 465"/>
            <p:cNvSpPr>
              <a:spLocks/>
            </p:cNvSpPr>
            <p:nvPr/>
          </p:nvSpPr>
          <p:spPr bwMode="auto">
            <a:xfrm>
              <a:off x="6787" y="3877"/>
              <a:ext cx="16" cy="4"/>
            </a:xfrm>
            <a:custGeom>
              <a:avLst/>
              <a:gdLst>
                <a:gd name="T0" fmla="*/ 0 w 63"/>
                <a:gd name="T1" fmla="*/ 0 h 17"/>
                <a:gd name="T2" fmla="*/ 0 w 63"/>
                <a:gd name="T3" fmla="*/ 0 h 17"/>
                <a:gd name="T4" fmla="*/ 0 w 63"/>
                <a:gd name="T5" fmla="*/ 0 h 17"/>
                <a:gd name="T6" fmla="*/ 0 w 63"/>
                <a:gd name="T7" fmla="*/ 0 h 17"/>
                <a:gd name="T8" fmla="*/ 0 w 63"/>
                <a:gd name="T9" fmla="*/ 0 h 17"/>
                <a:gd name="T10" fmla="*/ 0 w 63"/>
                <a:gd name="T11" fmla="*/ 0 h 17"/>
                <a:gd name="T12" fmla="*/ 0 w 63"/>
                <a:gd name="T13" fmla="*/ 0 h 17"/>
                <a:gd name="T14" fmla="*/ 0 w 63"/>
                <a:gd name="T15" fmla="*/ 0 h 17"/>
                <a:gd name="T16" fmla="*/ 0 w 63"/>
                <a:gd name="T17" fmla="*/ 0 h 17"/>
                <a:gd name="T18" fmla="*/ 0 w 63"/>
                <a:gd name="T19" fmla="*/ 0 h 17"/>
                <a:gd name="T20" fmla="*/ 0 w 63"/>
                <a:gd name="T21" fmla="*/ 0 h 17"/>
                <a:gd name="T22" fmla="*/ 0 w 63"/>
                <a:gd name="T23" fmla="*/ 0 h 17"/>
                <a:gd name="T24" fmla="*/ 0 w 63"/>
                <a:gd name="T25" fmla="*/ 0 h 17"/>
                <a:gd name="T26" fmla="*/ 0 w 63"/>
                <a:gd name="T27" fmla="*/ 0 h 17"/>
                <a:gd name="T28" fmla="*/ 0 w 63"/>
                <a:gd name="T29" fmla="*/ 0 h 17"/>
                <a:gd name="T30" fmla="*/ 0 w 63"/>
                <a:gd name="T31" fmla="*/ 0 h 17"/>
                <a:gd name="T32" fmla="*/ 0 w 63"/>
                <a:gd name="T33" fmla="*/ 0 h 17"/>
                <a:gd name="T34" fmla="*/ 0 w 63"/>
                <a:gd name="T35" fmla="*/ 0 h 17"/>
                <a:gd name="T36" fmla="*/ 0 w 63"/>
                <a:gd name="T37" fmla="*/ 0 h 17"/>
                <a:gd name="T38" fmla="*/ 0 w 63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17"/>
                <a:gd name="T62" fmla="*/ 63 w 63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17">
                  <a:moveTo>
                    <a:pt x="35" y="1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57" y="2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52" y="16"/>
                  </a:lnTo>
                  <a:lnTo>
                    <a:pt x="44" y="16"/>
                  </a:lnTo>
                  <a:lnTo>
                    <a:pt x="35" y="15"/>
                  </a:lnTo>
                  <a:lnTo>
                    <a:pt x="28" y="15"/>
                  </a:lnTo>
                  <a:lnTo>
                    <a:pt x="19" y="13"/>
                  </a:lnTo>
                  <a:lnTo>
                    <a:pt x="12" y="12"/>
                  </a:lnTo>
                  <a:lnTo>
                    <a:pt x="5" y="9"/>
                  </a:lnTo>
                  <a:lnTo>
                    <a:pt x="0" y="5"/>
                  </a:lnTo>
                  <a:lnTo>
                    <a:pt x="6" y="4"/>
                  </a:lnTo>
                  <a:lnTo>
                    <a:pt x="17" y="4"/>
                  </a:lnTo>
                  <a:lnTo>
                    <a:pt x="26" y="3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16" name="Freeform 466"/>
            <p:cNvSpPr>
              <a:spLocks/>
            </p:cNvSpPr>
            <p:nvPr/>
          </p:nvSpPr>
          <p:spPr bwMode="auto">
            <a:xfrm>
              <a:off x="6545" y="3878"/>
              <a:ext cx="110" cy="75"/>
            </a:xfrm>
            <a:custGeom>
              <a:avLst/>
              <a:gdLst>
                <a:gd name="T0" fmla="*/ 0 w 438"/>
                <a:gd name="T1" fmla="*/ 0 h 299"/>
                <a:gd name="T2" fmla="*/ 0 w 438"/>
                <a:gd name="T3" fmla="*/ 0 h 299"/>
                <a:gd name="T4" fmla="*/ 0 w 438"/>
                <a:gd name="T5" fmla="*/ 0 h 299"/>
                <a:gd name="T6" fmla="*/ 0 w 438"/>
                <a:gd name="T7" fmla="*/ 0 h 299"/>
                <a:gd name="T8" fmla="*/ 0 w 438"/>
                <a:gd name="T9" fmla="*/ 0 h 299"/>
                <a:gd name="T10" fmla="*/ 0 w 438"/>
                <a:gd name="T11" fmla="*/ 0 h 299"/>
                <a:gd name="T12" fmla="*/ 0 w 438"/>
                <a:gd name="T13" fmla="*/ 0 h 299"/>
                <a:gd name="T14" fmla="*/ 0 w 438"/>
                <a:gd name="T15" fmla="*/ 0 h 299"/>
                <a:gd name="T16" fmla="*/ 0 w 438"/>
                <a:gd name="T17" fmla="*/ 0 h 299"/>
                <a:gd name="T18" fmla="*/ 0 w 438"/>
                <a:gd name="T19" fmla="*/ 0 h 299"/>
                <a:gd name="T20" fmla="*/ 0 w 438"/>
                <a:gd name="T21" fmla="*/ 0 h 299"/>
                <a:gd name="T22" fmla="*/ 0 w 438"/>
                <a:gd name="T23" fmla="*/ 0 h 299"/>
                <a:gd name="T24" fmla="*/ 0 w 438"/>
                <a:gd name="T25" fmla="*/ 0 h 299"/>
                <a:gd name="T26" fmla="*/ 0 w 438"/>
                <a:gd name="T27" fmla="*/ 0 h 299"/>
                <a:gd name="T28" fmla="*/ 0 w 438"/>
                <a:gd name="T29" fmla="*/ 0 h 299"/>
                <a:gd name="T30" fmla="*/ 0 w 438"/>
                <a:gd name="T31" fmla="*/ 0 h 299"/>
                <a:gd name="T32" fmla="*/ 0 w 438"/>
                <a:gd name="T33" fmla="*/ 0 h 299"/>
                <a:gd name="T34" fmla="*/ 0 w 438"/>
                <a:gd name="T35" fmla="*/ 0 h 299"/>
                <a:gd name="T36" fmla="*/ 0 w 438"/>
                <a:gd name="T37" fmla="*/ 0 h 299"/>
                <a:gd name="T38" fmla="*/ 0 w 438"/>
                <a:gd name="T39" fmla="*/ 0 h 299"/>
                <a:gd name="T40" fmla="*/ 0 w 438"/>
                <a:gd name="T41" fmla="*/ 0 h 299"/>
                <a:gd name="T42" fmla="*/ 0 w 438"/>
                <a:gd name="T43" fmla="*/ 0 h 299"/>
                <a:gd name="T44" fmla="*/ 0 w 438"/>
                <a:gd name="T45" fmla="*/ 0 h 299"/>
                <a:gd name="T46" fmla="*/ 0 w 438"/>
                <a:gd name="T47" fmla="*/ 0 h 299"/>
                <a:gd name="T48" fmla="*/ 0 w 438"/>
                <a:gd name="T49" fmla="*/ 0 h 299"/>
                <a:gd name="T50" fmla="*/ 0 w 438"/>
                <a:gd name="T51" fmla="*/ 0 h 299"/>
                <a:gd name="T52" fmla="*/ 0 w 438"/>
                <a:gd name="T53" fmla="*/ 0 h 299"/>
                <a:gd name="T54" fmla="*/ 0 w 438"/>
                <a:gd name="T55" fmla="*/ 0 h 299"/>
                <a:gd name="T56" fmla="*/ 0 w 438"/>
                <a:gd name="T57" fmla="*/ 0 h 299"/>
                <a:gd name="T58" fmla="*/ 0 w 438"/>
                <a:gd name="T59" fmla="*/ 0 h 299"/>
                <a:gd name="T60" fmla="*/ 0 w 438"/>
                <a:gd name="T61" fmla="*/ 0 h 299"/>
                <a:gd name="T62" fmla="*/ 0 w 438"/>
                <a:gd name="T63" fmla="*/ 0 h 299"/>
                <a:gd name="T64" fmla="*/ 0 w 438"/>
                <a:gd name="T65" fmla="*/ 0 h 299"/>
                <a:gd name="T66" fmla="*/ 0 w 438"/>
                <a:gd name="T67" fmla="*/ 0 h 299"/>
                <a:gd name="T68" fmla="*/ 0 w 438"/>
                <a:gd name="T69" fmla="*/ 0 h 299"/>
                <a:gd name="T70" fmla="*/ 0 w 438"/>
                <a:gd name="T71" fmla="*/ 0 h 299"/>
                <a:gd name="T72" fmla="*/ 0 w 438"/>
                <a:gd name="T73" fmla="*/ 0 h 299"/>
                <a:gd name="T74" fmla="*/ 0 w 438"/>
                <a:gd name="T75" fmla="*/ 0 h 299"/>
                <a:gd name="T76" fmla="*/ 0 w 438"/>
                <a:gd name="T77" fmla="*/ 0 h 299"/>
                <a:gd name="T78" fmla="*/ 0 w 438"/>
                <a:gd name="T79" fmla="*/ 0 h 299"/>
                <a:gd name="T80" fmla="*/ 0 w 438"/>
                <a:gd name="T81" fmla="*/ 0 h 299"/>
                <a:gd name="T82" fmla="*/ 0 w 438"/>
                <a:gd name="T83" fmla="*/ 0 h 299"/>
                <a:gd name="T84" fmla="*/ 0 w 438"/>
                <a:gd name="T85" fmla="*/ 0 h 299"/>
                <a:gd name="T86" fmla="*/ 0 w 438"/>
                <a:gd name="T87" fmla="*/ 0 h 299"/>
                <a:gd name="T88" fmla="*/ 0 w 438"/>
                <a:gd name="T89" fmla="*/ 0 h 299"/>
                <a:gd name="T90" fmla="*/ 0 w 438"/>
                <a:gd name="T91" fmla="*/ 0 h 299"/>
                <a:gd name="T92" fmla="*/ 0 w 438"/>
                <a:gd name="T93" fmla="*/ 0 h 299"/>
                <a:gd name="T94" fmla="*/ 0 w 438"/>
                <a:gd name="T95" fmla="*/ 0 h 299"/>
                <a:gd name="T96" fmla="*/ 0 w 438"/>
                <a:gd name="T97" fmla="*/ 0 h 299"/>
                <a:gd name="T98" fmla="*/ 0 w 438"/>
                <a:gd name="T99" fmla="*/ 0 h 299"/>
                <a:gd name="T100" fmla="*/ 0 w 438"/>
                <a:gd name="T101" fmla="*/ 0 h 299"/>
                <a:gd name="T102" fmla="*/ 0 w 438"/>
                <a:gd name="T103" fmla="*/ 0 h 2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8"/>
                <a:gd name="T157" fmla="*/ 0 h 299"/>
                <a:gd name="T158" fmla="*/ 438 w 438"/>
                <a:gd name="T159" fmla="*/ 299 h 2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8" h="299">
                  <a:moveTo>
                    <a:pt x="68" y="0"/>
                  </a:moveTo>
                  <a:lnTo>
                    <a:pt x="89" y="0"/>
                  </a:lnTo>
                  <a:lnTo>
                    <a:pt x="110" y="3"/>
                  </a:lnTo>
                  <a:lnTo>
                    <a:pt x="132" y="3"/>
                  </a:lnTo>
                  <a:lnTo>
                    <a:pt x="155" y="5"/>
                  </a:lnTo>
                  <a:lnTo>
                    <a:pt x="178" y="6"/>
                  </a:lnTo>
                  <a:lnTo>
                    <a:pt x="201" y="7"/>
                  </a:lnTo>
                  <a:lnTo>
                    <a:pt x="224" y="8"/>
                  </a:lnTo>
                  <a:lnTo>
                    <a:pt x="247" y="11"/>
                  </a:lnTo>
                  <a:lnTo>
                    <a:pt x="268" y="13"/>
                  </a:lnTo>
                  <a:lnTo>
                    <a:pt x="291" y="16"/>
                  </a:lnTo>
                  <a:lnTo>
                    <a:pt x="313" y="18"/>
                  </a:lnTo>
                  <a:lnTo>
                    <a:pt x="336" y="21"/>
                  </a:lnTo>
                  <a:lnTo>
                    <a:pt x="359" y="24"/>
                  </a:lnTo>
                  <a:lnTo>
                    <a:pt x="380" y="27"/>
                  </a:lnTo>
                  <a:lnTo>
                    <a:pt x="402" y="32"/>
                  </a:lnTo>
                  <a:lnTo>
                    <a:pt x="424" y="37"/>
                  </a:lnTo>
                  <a:lnTo>
                    <a:pt x="427" y="49"/>
                  </a:lnTo>
                  <a:lnTo>
                    <a:pt x="430" y="64"/>
                  </a:lnTo>
                  <a:lnTo>
                    <a:pt x="432" y="79"/>
                  </a:lnTo>
                  <a:lnTo>
                    <a:pt x="434" y="93"/>
                  </a:lnTo>
                  <a:lnTo>
                    <a:pt x="436" y="109"/>
                  </a:lnTo>
                  <a:lnTo>
                    <a:pt x="437" y="125"/>
                  </a:lnTo>
                  <a:lnTo>
                    <a:pt x="437" y="141"/>
                  </a:lnTo>
                  <a:lnTo>
                    <a:pt x="438" y="157"/>
                  </a:lnTo>
                  <a:lnTo>
                    <a:pt x="437" y="172"/>
                  </a:lnTo>
                  <a:lnTo>
                    <a:pt x="437" y="189"/>
                  </a:lnTo>
                  <a:lnTo>
                    <a:pt x="436" y="205"/>
                  </a:lnTo>
                  <a:lnTo>
                    <a:pt x="436" y="221"/>
                  </a:lnTo>
                  <a:lnTo>
                    <a:pt x="433" y="236"/>
                  </a:lnTo>
                  <a:lnTo>
                    <a:pt x="432" y="251"/>
                  </a:lnTo>
                  <a:lnTo>
                    <a:pt x="431" y="268"/>
                  </a:lnTo>
                  <a:lnTo>
                    <a:pt x="430" y="283"/>
                  </a:lnTo>
                  <a:lnTo>
                    <a:pt x="424" y="284"/>
                  </a:lnTo>
                  <a:lnTo>
                    <a:pt x="419" y="285"/>
                  </a:lnTo>
                  <a:lnTo>
                    <a:pt x="410" y="290"/>
                  </a:lnTo>
                  <a:lnTo>
                    <a:pt x="403" y="295"/>
                  </a:lnTo>
                  <a:lnTo>
                    <a:pt x="394" y="297"/>
                  </a:lnTo>
                  <a:lnTo>
                    <a:pt x="384" y="299"/>
                  </a:lnTo>
                  <a:lnTo>
                    <a:pt x="372" y="298"/>
                  </a:lnTo>
                  <a:lnTo>
                    <a:pt x="361" y="298"/>
                  </a:lnTo>
                  <a:lnTo>
                    <a:pt x="350" y="297"/>
                  </a:lnTo>
                  <a:lnTo>
                    <a:pt x="339" y="296"/>
                  </a:lnTo>
                  <a:lnTo>
                    <a:pt x="326" y="292"/>
                  </a:lnTo>
                  <a:lnTo>
                    <a:pt x="314" y="290"/>
                  </a:lnTo>
                  <a:lnTo>
                    <a:pt x="302" y="289"/>
                  </a:lnTo>
                  <a:lnTo>
                    <a:pt x="290" y="287"/>
                  </a:lnTo>
                  <a:lnTo>
                    <a:pt x="278" y="285"/>
                  </a:lnTo>
                  <a:lnTo>
                    <a:pt x="267" y="284"/>
                  </a:lnTo>
                  <a:lnTo>
                    <a:pt x="255" y="284"/>
                  </a:lnTo>
                  <a:lnTo>
                    <a:pt x="245" y="285"/>
                  </a:lnTo>
                  <a:lnTo>
                    <a:pt x="231" y="280"/>
                  </a:lnTo>
                  <a:lnTo>
                    <a:pt x="219" y="278"/>
                  </a:lnTo>
                  <a:lnTo>
                    <a:pt x="204" y="275"/>
                  </a:lnTo>
                  <a:lnTo>
                    <a:pt x="191" y="274"/>
                  </a:lnTo>
                  <a:lnTo>
                    <a:pt x="176" y="272"/>
                  </a:lnTo>
                  <a:lnTo>
                    <a:pt x="162" y="272"/>
                  </a:lnTo>
                  <a:lnTo>
                    <a:pt x="148" y="271"/>
                  </a:lnTo>
                  <a:lnTo>
                    <a:pt x="135" y="271"/>
                  </a:lnTo>
                  <a:lnTo>
                    <a:pt x="119" y="270"/>
                  </a:lnTo>
                  <a:lnTo>
                    <a:pt x="104" y="270"/>
                  </a:lnTo>
                  <a:lnTo>
                    <a:pt x="92" y="268"/>
                  </a:lnTo>
                  <a:lnTo>
                    <a:pt x="79" y="266"/>
                  </a:lnTo>
                  <a:lnTo>
                    <a:pt x="65" y="262"/>
                  </a:lnTo>
                  <a:lnTo>
                    <a:pt x="53" y="259"/>
                  </a:lnTo>
                  <a:lnTo>
                    <a:pt x="39" y="255"/>
                  </a:lnTo>
                  <a:lnTo>
                    <a:pt x="30" y="249"/>
                  </a:lnTo>
                  <a:lnTo>
                    <a:pt x="29" y="247"/>
                  </a:lnTo>
                  <a:lnTo>
                    <a:pt x="27" y="246"/>
                  </a:lnTo>
                  <a:lnTo>
                    <a:pt x="30" y="236"/>
                  </a:lnTo>
                  <a:lnTo>
                    <a:pt x="32" y="226"/>
                  </a:lnTo>
                  <a:lnTo>
                    <a:pt x="33" y="218"/>
                  </a:lnTo>
                  <a:lnTo>
                    <a:pt x="35" y="209"/>
                  </a:lnTo>
                  <a:lnTo>
                    <a:pt x="33" y="198"/>
                  </a:lnTo>
                  <a:lnTo>
                    <a:pt x="33" y="190"/>
                  </a:lnTo>
                  <a:lnTo>
                    <a:pt x="31" y="179"/>
                  </a:lnTo>
                  <a:lnTo>
                    <a:pt x="30" y="170"/>
                  </a:lnTo>
                  <a:lnTo>
                    <a:pt x="26" y="159"/>
                  </a:lnTo>
                  <a:lnTo>
                    <a:pt x="24" y="151"/>
                  </a:lnTo>
                  <a:lnTo>
                    <a:pt x="23" y="140"/>
                  </a:lnTo>
                  <a:lnTo>
                    <a:pt x="20" y="131"/>
                  </a:lnTo>
                  <a:lnTo>
                    <a:pt x="17" y="122"/>
                  </a:lnTo>
                  <a:lnTo>
                    <a:pt x="13" y="112"/>
                  </a:lnTo>
                  <a:lnTo>
                    <a:pt x="12" y="103"/>
                  </a:lnTo>
                  <a:lnTo>
                    <a:pt x="11" y="96"/>
                  </a:lnTo>
                  <a:lnTo>
                    <a:pt x="14" y="86"/>
                  </a:lnTo>
                  <a:lnTo>
                    <a:pt x="17" y="77"/>
                  </a:lnTo>
                  <a:lnTo>
                    <a:pt x="14" y="69"/>
                  </a:lnTo>
                  <a:lnTo>
                    <a:pt x="13" y="59"/>
                  </a:lnTo>
                  <a:lnTo>
                    <a:pt x="11" y="50"/>
                  </a:lnTo>
                  <a:lnTo>
                    <a:pt x="7" y="42"/>
                  </a:lnTo>
                  <a:lnTo>
                    <a:pt x="3" y="32"/>
                  </a:lnTo>
                  <a:lnTo>
                    <a:pt x="1" y="23"/>
                  </a:lnTo>
                  <a:lnTo>
                    <a:pt x="0" y="13"/>
                  </a:lnTo>
                  <a:lnTo>
                    <a:pt x="1" y="5"/>
                  </a:lnTo>
                  <a:lnTo>
                    <a:pt x="9" y="4"/>
                  </a:lnTo>
                  <a:lnTo>
                    <a:pt x="18" y="4"/>
                  </a:lnTo>
                  <a:lnTo>
                    <a:pt x="25" y="4"/>
                  </a:lnTo>
                  <a:lnTo>
                    <a:pt x="35" y="5"/>
                  </a:lnTo>
                  <a:lnTo>
                    <a:pt x="43" y="4"/>
                  </a:lnTo>
                  <a:lnTo>
                    <a:pt x="51" y="4"/>
                  </a:lnTo>
                  <a:lnTo>
                    <a:pt x="59" y="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17" name="Freeform 467"/>
            <p:cNvSpPr>
              <a:spLocks/>
            </p:cNvSpPr>
            <p:nvPr/>
          </p:nvSpPr>
          <p:spPr bwMode="auto">
            <a:xfrm>
              <a:off x="6639" y="3880"/>
              <a:ext cx="12" cy="3"/>
            </a:xfrm>
            <a:custGeom>
              <a:avLst/>
              <a:gdLst>
                <a:gd name="T0" fmla="*/ 0 w 46"/>
                <a:gd name="T1" fmla="*/ 0 h 13"/>
                <a:gd name="T2" fmla="*/ 0 w 46"/>
                <a:gd name="T3" fmla="*/ 0 h 13"/>
                <a:gd name="T4" fmla="*/ 0 w 46"/>
                <a:gd name="T5" fmla="*/ 0 h 13"/>
                <a:gd name="T6" fmla="*/ 0 w 46"/>
                <a:gd name="T7" fmla="*/ 0 h 13"/>
                <a:gd name="T8" fmla="*/ 0 w 46"/>
                <a:gd name="T9" fmla="*/ 0 h 13"/>
                <a:gd name="T10" fmla="*/ 0 w 46"/>
                <a:gd name="T11" fmla="*/ 0 h 13"/>
                <a:gd name="T12" fmla="*/ 0 w 46"/>
                <a:gd name="T13" fmla="*/ 0 h 13"/>
                <a:gd name="T14" fmla="*/ 0 w 46"/>
                <a:gd name="T15" fmla="*/ 0 h 13"/>
                <a:gd name="T16" fmla="*/ 0 w 46"/>
                <a:gd name="T17" fmla="*/ 0 h 13"/>
                <a:gd name="T18" fmla="*/ 0 w 46"/>
                <a:gd name="T19" fmla="*/ 0 h 13"/>
                <a:gd name="T20" fmla="*/ 0 w 46"/>
                <a:gd name="T21" fmla="*/ 0 h 13"/>
                <a:gd name="T22" fmla="*/ 0 w 46"/>
                <a:gd name="T23" fmla="*/ 0 h 13"/>
                <a:gd name="T24" fmla="*/ 0 w 46"/>
                <a:gd name="T25" fmla="*/ 0 h 13"/>
                <a:gd name="T26" fmla="*/ 0 w 46"/>
                <a:gd name="T27" fmla="*/ 0 h 13"/>
                <a:gd name="T28" fmla="*/ 0 w 46"/>
                <a:gd name="T29" fmla="*/ 0 h 13"/>
                <a:gd name="T30" fmla="*/ 0 w 46"/>
                <a:gd name="T31" fmla="*/ 0 h 13"/>
                <a:gd name="T32" fmla="*/ 0 w 46"/>
                <a:gd name="T33" fmla="*/ 0 h 13"/>
                <a:gd name="T34" fmla="*/ 0 w 46"/>
                <a:gd name="T35" fmla="*/ 0 h 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3"/>
                <a:gd name="T56" fmla="*/ 46 w 46"/>
                <a:gd name="T57" fmla="*/ 13 h 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3">
                  <a:moveTo>
                    <a:pt x="2" y="1"/>
                  </a:moveTo>
                  <a:lnTo>
                    <a:pt x="11" y="1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5" y="1"/>
                  </a:lnTo>
                  <a:lnTo>
                    <a:pt x="40" y="2"/>
                  </a:lnTo>
                  <a:lnTo>
                    <a:pt x="43" y="5"/>
                  </a:lnTo>
                  <a:lnTo>
                    <a:pt x="44" y="9"/>
                  </a:lnTo>
                  <a:lnTo>
                    <a:pt x="46" y="13"/>
                  </a:lnTo>
                  <a:lnTo>
                    <a:pt x="40" y="13"/>
                  </a:lnTo>
                  <a:lnTo>
                    <a:pt x="32" y="13"/>
                  </a:lnTo>
                  <a:lnTo>
                    <a:pt x="28" y="12"/>
                  </a:lnTo>
                  <a:lnTo>
                    <a:pt x="22" y="11"/>
                  </a:lnTo>
                  <a:lnTo>
                    <a:pt x="11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18" name="Freeform 468"/>
            <p:cNvSpPr>
              <a:spLocks/>
            </p:cNvSpPr>
            <p:nvPr/>
          </p:nvSpPr>
          <p:spPr bwMode="auto">
            <a:xfrm>
              <a:off x="6558" y="3887"/>
              <a:ext cx="88" cy="14"/>
            </a:xfrm>
            <a:custGeom>
              <a:avLst/>
              <a:gdLst>
                <a:gd name="T0" fmla="*/ 0 w 353"/>
                <a:gd name="T1" fmla="*/ 0 h 57"/>
                <a:gd name="T2" fmla="*/ 0 w 353"/>
                <a:gd name="T3" fmla="*/ 0 h 57"/>
                <a:gd name="T4" fmla="*/ 0 w 353"/>
                <a:gd name="T5" fmla="*/ 0 h 57"/>
                <a:gd name="T6" fmla="*/ 0 w 353"/>
                <a:gd name="T7" fmla="*/ 0 h 57"/>
                <a:gd name="T8" fmla="*/ 0 w 353"/>
                <a:gd name="T9" fmla="*/ 0 h 57"/>
                <a:gd name="T10" fmla="*/ 0 w 353"/>
                <a:gd name="T11" fmla="*/ 0 h 57"/>
                <a:gd name="T12" fmla="*/ 0 w 353"/>
                <a:gd name="T13" fmla="*/ 0 h 57"/>
                <a:gd name="T14" fmla="*/ 0 w 353"/>
                <a:gd name="T15" fmla="*/ 0 h 57"/>
                <a:gd name="T16" fmla="*/ 0 w 353"/>
                <a:gd name="T17" fmla="*/ 0 h 57"/>
                <a:gd name="T18" fmla="*/ 0 w 353"/>
                <a:gd name="T19" fmla="*/ 0 h 57"/>
                <a:gd name="T20" fmla="*/ 0 w 353"/>
                <a:gd name="T21" fmla="*/ 0 h 57"/>
                <a:gd name="T22" fmla="*/ 0 w 353"/>
                <a:gd name="T23" fmla="*/ 0 h 57"/>
                <a:gd name="T24" fmla="*/ 0 w 353"/>
                <a:gd name="T25" fmla="*/ 0 h 57"/>
                <a:gd name="T26" fmla="*/ 0 w 353"/>
                <a:gd name="T27" fmla="*/ 0 h 57"/>
                <a:gd name="T28" fmla="*/ 0 w 353"/>
                <a:gd name="T29" fmla="*/ 0 h 57"/>
                <a:gd name="T30" fmla="*/ 0 w 353"/>
                <a:gd name="T31" fmla="*/ 0 h 57"/>
                <a:gd name="T32" fmla="*/ 0 w 353"/>
                <a:gd name="T33" fmla="*/ 0 h 57"/>
                <a:gd name="T34" fmla="*/ 0 w 353"/>
                <a:gd name="T35" fmla="*/ 0 h 57"/>
                <a:gd name="T36" fmla="*/ 0 w 353"/>
                <a:gd name="T37" fmla="*/ 0 h 57"/>
                <a:gd name="T38" fmla="*/ 0 w 353"/>
                <a:gd name="T39" fmla="*/ 0 h 57"/>
                <a:gd name="T40" fmla="*/ 0 w 353"/>
                <a:gd name="T41" fmla="*/ 0 h 57"/>
                <a:gd name="T42" fmla="*/ 0 w 353"/>
                <a:gd name="T43" fmla="*/ 0 h 57"/>
                <a:gd name="T44" fmla="*/ 0 w 353"/>
                <a:gd name="T45" fmla="*/ 0 h 57"/>
                <a:gd name="T46" fmla="*/ 0 w 353"/>
                <a:gd name="T47" fmla="*/ 0 h 57"/>
                <a:gd name="T48" fmla="*/ 0 w 353"/>
                <a:gd name="T49" fmla="*/ 0 h 57"/>
                <a:gd name="T50" fmla="*/ 0 w 353"/>
                <a:gd name="T51" fmla="*/ 0 h 57"/>
                <a:gd name="T52" fmla="*/ 0 w 353"/>
                <a:gd name="T53" fmla="*/ 0 h 57"/>
                <a:gd name="T54" fmla="*/ 0 w 353"/>
                <a:gd name="T55" fmla="*/ 0 h 57"/>
                <a:gd name="T56" fmla="*/ 0 w 353"/>
                <a:gd name="T57" fmla="*/ 0 h 57"/>
                <a:gd name="T58" fmla="*/ 0 w 353"/>
                <a:gd name="T59" fmla="*/ 0 h 57"/>
                <a:gd name="T60" fmla="*/ 0 w 353"/>
                <a:gd name="T61" fmla="*/ 0 h 57"/>
                <a:gd name="T62" fmla="*/ 0 w 353"/>
                <a:gd name="T63" fmla="*/ 0 h 57"/>
                <a:gd name="T64" fmla="*/ 0 w 353"/>
                <a:gd name="T65" fmla="*/ 0 h 57"/>
                <a:gd name="T66" fmla="*/ 0 w 353"/>
                <a:gd name="T67" fmla="*/ 0 h 57"/>
                <a:gd name="T68" fmla="*/ 0 w 353"/>
                <a:gd name="T69" fmla="*/ 0 h 57"/>
                <a:gd name="T70" fmla="*/ 0 w 353"/>
                <a:gd name="T71" fmla="*/ 0 h 57"/>
                <a:gd name="T72" fmla="*/ 0 w 353"/>
                <a:gd name="T73" fmla="*/ 0 h 57"/>
                <a:gd name="T74" fmla="*/ 0 w 353"/>
                <a:gd name="T75" fmla="*/ 0 h 57"/>
                <a:gd name="T76" fmla="*/ 0 w 353"/>
                <a:gd name="T77" fmla="*/ 0 h 57"/>
                <a:gd name="T78" fmla="*/ 0 w 353"/>
                <a:gd name="T79" fmla="*/ 0 h 57"/>
                <a:gd name="T80" fmla="*/ 0 w 353"/>
                <a:gd name="T81" fmla="*/ 0 h 57"/>
                <a:gd name="T82" fmla="*/ 0 w 353"/>
                <a:gd name="T83" fmla="*/ 0 h 57"/>
                <a:gd name="T84" fmla="*/ 0 w 353"/>
                <a:gd name="T85" fmla="*/ 0 h 57"/>
                <a:gd name="T86" fmla="*/ 0 w 353"/>
                <a:gd name="T87" fmla="*/ 0 h 57"/>
                <a:gd name="T88" fmla="*/ 0 w 353"/>
                <a:gd name="T89" fmla="*/ 0 h 57"/>
                <a:gd name="T90" fmla="*/ 0 w 353"/>
                <a:gd name="T91" fmla="*/ 0 h 57"/>
                <a:gd name="T92" fmla="*/ 0 w 353"/>
                <a:gd name="T93" fmla="*/ 0 h 57"/>
                <a:gd name="T94" fmla="*/ 0 w 353"/>
                <a:gd name="T95" fmla="*/ 0 h 57"/>
                <a:gd name="T96" fmla="*/ 0 w 353"/>
                <a:gd name="T97" fmla="*/ 0 h 57"/>
                <a:gd name="T98" fmla="*/ 0 w 353"/>
                <a:gd name="T99" fmla="*/ 0 h 57"/>
                <a:gd name="T100" fmla="*/ 0 w 353"/>
                <a:gd name="T101" fmla="*/ 0 h 57"/>
                <a:gd name="T102" fmla="*/ 0 w 353"/>
                <a:gd name="T103" fmla="*/ 0 h 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53"/>
                <a:gd name="T157" fmla="*/ 0 h 57"/>
                <a:gd name="T158" fmla="*/ 353 w 353"/>
                <a:gd name="T159" fmla="*/ 57 h 5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53" h="57">
                  <a:moveTo>
                    <a:pt x="12" y="0"/>
                  </a:moveTo>
                  <a:lnTo>
                    <a:pt x="33" y="0"/>
                  </a:lnTo>
                  <a:lnTo>
                    <a:pt x="55" y="0"/>
                  </a:lnTo>
                  <a:lnTo>
                    <a:pt x="75" y="1"/>
                  </a:lnTo>
                  <a:lnTo>
                    <a:pt x="98" y="1"/>
                  </a:lnTo>
                  <a:lnTo>
                    <a:pt x="118" y="2"/>
                  </a:lnTo>
                  <a:lnTo>
                    <a:pt x="140" y="4"/>
                  </a:lnTo>
                  <a:lnTo>
                    <a:pt x="161" y="7"/>
                  </a:lnTo>
                  <a:lnTo>
                    <a:pt x="182" y="10"/>
                  </a:lnTo>
                  <a:lnTo>
                    <a:pt x="204" y="11"/>
                  </a:lnTo>
                  <a:lnTo>
                    <a:pt x="224" y="13"/>
                  </a:lnTo>
                  <a:lnTo>
                    <a:pt x="245" y="16"/>
                  </a:lnTo>
                  <a:lnTo>
                    <a:pt x="267" y="20"/>
                  </a:lnTo>
                  <a:lnTo>
                    <a:pt x="287" y="22"/>
                  </a:lnTo>
                  <a:lnTo>
                    <a:pt x="309" y="24"/>
                  </a:lnTo>
                  <a:lnTo>
                    <a:pt x="330" y="26"/>
                  </a:lnTo>
                  <a:lnTo>
                    <a:pt x="353" y="29"/>
                  </a:lnTo>
                  <a:lnTo>
                    <a:pt x="351" y="35"/>
                  </a:lnTo>
                  <a:lnTo>
                    <a:pt x="350" y="42"/>
                  </a:lnTo>
                  <a:lnTo>
                    <a:pt x="349" y="49"/>
                  </a:lnTo>
                  <a:lnTo>
                    <a:pt x="349" y="57"/>
                  </a:lnTo>
                  <a:lnTo>
                    <a:pt x="332" y="53"/>
                  </a:lnTo>
                  <a:lnTo>
                    <a:pt x="317" y="49"/>
                  </a:lnTo>
                  <a:lnTo>
                    <a:pt x="300" y="46"/>
                  </a:lnTo>
                  <a:lnTo>
                    <a:pt x="285" y="43"/>
                  </a:lnTo>
                  <a:lnTo>
                    <a:pt x="269" y="41"/>
                  </a:lnTo>
                  <a:lnTo>
                    <a:pt x="252" y="39"/>
                  </a:lnTo>
                  <a:lnTo>
                    <a:pt x="237" y="37"/>
                  </a:lnTo>
                  <a:lnTo>
                    <a:pt x="220" y="36"/>
                  </a:lnTo>
                  <a:lnTo>
                    <a:pt x="203" y="34"/>
                  </a:lnTo>
                  <a:lnTo>
                    <a:pt x="185" y="34"/>
                  </a:lnTo>
                  <a:lnTo>
                    <a:pt x="169" y="31"/>
                  </a:lnTo>
                  <a:lnTo>
                    <a:pt x="152" y="31"/>
                  </a:lnTo>
                  <a:lnTo>
                    <a:pt x="134" y="30"/>
                  </a:lnTo>
                  <a:lnTo>
                    <a:pt x="118" y="30"/>
                  </a:lnTo>
                  <a:lnTo>
                    <a:pt x="102" y="29"/>
                  </a:lnTo>
                  <a:lnTo>
                    <a:pt x="87" y="29"/>
                  </a:lnTo>
                  <a:lnTo>
                    <a:pt x="80" y="25"/>
                  </a:lnTo>
                  <a:lnTo>
                    <a:pt x="73" y="24"/>
                  </a:lnTo>
                  <a:lnTo>
                    <a:pt x="62" y="22"/>
                  </a:lnTo>
                  <a:lnTo>
                    <a:pt x="52" y="22"/>
                  </a:lnTo>
                  <a:lnTo>
                    <a:pt x="40" y="22"/>
                  </a:lnTo>
                  <a:lnTo>
                    <a:pt x="29" y="22"/>
                  </a:lnTo>
                  <a:lnTo>
                    <a:pt x="19" y="22"/>
                  </a:lnTo>
                  <a:lnTo>
                    <a:pt x="10" y="22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3"/>
                  </a:lnTo>
                  <a:lnTo>
                    <a:pt x="1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19" name="Freeform 469"/>
            <p:cNvSpPr>
              <a:spLocks/>
            </p:cNvSpPr>
            <p:nvPr/>
          </p:nvSpPr>
          <p:spPr bwMode="auto">
            <a:xfrm>
              <a:off x="7123" y="3887"/>
              <a:ext cx="22" cy="3"/>
            </a:xfrm>
            <a:custGeom>
              <a:avLst/>
              <a:gdLst>
                <a:gd name="T0" fmla="*/ 0 w 88"/>
                <a:gd name="T1" fmla="*/ 0 h 11"/>
                <a:gd name="T2" fmla="*/ 0 w 88"/>
                <a:gd name="T3" fmla="*/ 0 h 11"/>
                <a:gd name="T4" fmla="*/ 0 w 88"/>
                <a:gd name="T5" fmla="*/ 0 h 11"/>
                <a:gd name="T6" fmla="*/ 0 w 88"/>
                <a:gd name="T7" fmla="*/ 0 h 11"/>
                <a:gd name="T8" fmla="*/ 0 w 88"/>
                <a:gd name="T9" fmla="*/ 0 h 11"/>
                <a:gd name="T10" fmla="*/ 0 w 88"/>
                <a:gd name="T11" fmla="*/ 0 h 11"/>
                <a:gd name="T12" fmla="*/ 0 w 88"/>
                <a:gd name="T13" fmla="*/ 0 h 11"/>
                <a:gd name="T14" fmla="*/ 0 w 88"/>
                <a:gd name="T15" fmla="*/ 0 h 11"/>
                <a:gd name="T16" fmla="*/ 0 w 88"/>
                <a:gd name="T17" fmla="*/ 0 h 11"/>
                <a:gd name="T18" fmla="*/ 0 w 88"/>
                <a:gd name="T19" fmla="*/ 0 h 11"/>
                <a:gd name="T20" fmla="*/ 0 w 88"/>
                <a:gd name="T21" fmla="*/ 0 h 11"/>
                <a:gd name="T22" fmla="*/ 0 w 88"/>
                <a:gd name="T23" fmla="*/ 0 h 11"/>
                <a:gd name="T24" fmla="*/ 0 w 88"/>
                <a:gd name="T25" fmla="*/ 0 h 11"/>
                <a:gd name="T26" fmla="*/ 0 w 88"/>
                <a:gd name="T27" fmla="*/ 0 h 11"/>
                <a:gd name="T28" fmla="*/ 0 w 88"/>
                <a:gd name="T29" fmla="*/ 0 h 11"/>
                <a:gd name="T30" fmla="*/ 0 w 88"/>
                <a:gd name="T31" fmla="*/ 0 h 11"/>
                <a:gd name="T32" fmla="*/ 0 w 88"/>
                <a:gd name="T33" fmla="*/ 0 h 11"/>
                <a:gd name="T34" fmla="*/ 0 w 88"/>
                <a:gd name="T35" fmla="*/ 0 h 11"/>
                <a:gd name="T36" fmla="*/ 0 w 88"/>
                <a:gd name="T37" fmla="*/ 0 h 11"/>
                <a:gd name="T38" fmla="*/ 0 w 88"/>
                <a:gd name="T39" fmla="*/ 0 h 11"/>
                <a:gd name="T40" fmla="*/ 0 w 88"/>
                <a:gd name="T41" fmla="*/ 0 h 11"/>
                <a:gd name="T42" fmla="*/ 0 w 88"/>
                <a:gd name="T43" fmla="*/ 0 h 11"/>
                <a:gd name="T44" fmla="*/ 0 w 88"/>
                <a:gd name="T45" fmla="*/ 0 h 11"/>
                <a:gd name="T46" fmla="*/ 0 w 88"/>
                <a:gd name="T47" fmla="*/ 0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8"/>
                <a:gd name="T73" fmla="*/ 0 h 11"/>
                <a:gd name="T74" fmla="*/ 88 w 88"/>
                <a:gd name="T75" fmla="*/ 11 h 1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8" h="11">
                  <a:moveTo>
                    <a:pt x="31" y="0"/>
                  </a:moveTo>
                  <a:lnTo>
                    <a:pt x="37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79" y="1"/>
                  </a:lnTo>
                  <a:lnTo>
                    <a:pt x="71" y="4"/>
                  </a:lnTo>
                  <a:lnTo>
                    <a:pt x="63" y="7"/>
                  </a:lnTo>
                  <a:lnTo>
                    <a:pt x="55" y="10"/>
                  </a:lnTo>
                  <a:lnTo>
                    <a:pt x="45" y="11"/>
                  </a:lnTo>
                  <a:lnTo>
                    <a:pt x="36" y="11"/>
                  </a:lnTo>
                  <a:lnTo>
                    <a:pt x="28" y="11"/>
                  </a:lnTo>
                  <a:lnTo>
                    <a:pt x="20" y="11"/>
                  </a:lnTo>
                  <a:lnTo>
                    <a:pt x="10" y="9"/>
                  </a:lnTo>
                  <a:lnTo>
                    <a:pt x="0" y="6"/>
                  </a:lnTo>
                  <a:lnTo>
                    <a:pt x="7" y="3"/>
                  </a:lnTo>
                  <a:lnTo>
                    <a:pt x="16" y="3"/>
                  </a:lnTo>
                  <a:lnTo>
                    <a:pt x="23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20" name="Freeform 470"/>
            <p:cNvSpPr>
              <a:spLocks/>
            </p:cNvSpPr>
            <p:nvPr/>
          </p:nvSpPr>
          <p:spPr bwMode="auto">
            <a:xfrm>
              <a:off x="6498" y="3889"/>
              <a:ext cx="38" cy="67"/>
            </a:xfrm>
            <a:custGeom>
              <a:avLst/>
              <a:gdLst>
                <a:gd name="T0" fmla="*/ 0 w 153"/>
                <a:gd name="T1" fmla="*/ 0 h 267"/>
                <a:gd name="T2" fmla="*/ 0 w 153"/>
                <a:gd name="T3" fmla="*/ 0 h 267"/>
                <a:gd name="T4" fmla="*/ 0 w 153"/>
                <a:gd name="T5" fmla="*/ 0 h 267"/>
                <a:gd name="T6" fmla="*/ 0 w 153"/>
                <a:gd name="T7" fmla="*/ 0 h 267"/>
                <a:gd name="T8" fmla="*/ 0 w 153"/>
                <a:gd name="T9" fmla="*/ 0 h 267"/>
                <a:gd name="T10" fmla="*/ 0 w 153"/>
                <a:gd name="T11" fmla="*/ 0 h 267"/>
                <a:gd name="T12" fmla="*/ 0 w 153"/>
                <a:gd name="T13" fmla="*/ 0 h 267"/>
                <a:gd name="T14" fmla="*/ 0 w 153"/>
                <a:gd name="T15" fmla="*/ 0 h 267"/>
                <a:gd name="T16" fmla="*/ 0 w 153"/>
                <a:gd name="T17" fmla="*/ 0 h 267"/>
                <a:gd name="T18" fmla="*/ 0 w 153"/>
                <a:gd name="T19" fmla="*/ 0 h 267"/>
                <a:gd name="T20" fmla="*/ 0 w 153"/>
                <a:gd name="T21" fmla="*/ 0 h 267"/>
                <a:gd name="T22" fmla="*/ 0 w 153"/>
                <a:gd name="T23" fmla="*/ 0 h 267"/>
                <a:gd name="T24" fmla="*/ 0 w 153"/>
                <a:gd name="T25" fmla="*/ 0 h 267"/>
                <a:gd name="T26" fmla="*/ 0 w 153"/>
                <a:gd name="T27" fmla="*/ 0 h 267"/>
                <a:gd name="T28" fmla="*/ 0 w 153"/>
                <a:gd name="T29" fmla="*/ 0 h 267"/>
                <a:gd name="T30" fmla="*/ 0 w 153"/>
                <a:gd name="T31" fmla="*/ 0 h 267"/>
                <a:gd name="T32" fmla="*/ 0 w 153"/>
                <a:gd name="T33" fmla="*/ 0 h 267"/>
                <a:gd name="T34" fmla="*/ 0 w 153"/>
                <a:gd name="T35" fmla="*/ 0 h 267"/>
                <a:gd name="T36" fmla="*/ 0 w 153"/>
                <a:gd name="T37" fmla="*/ 0 h 267"/>
                <a:gd name="T38" fmla="*/ 0 w 153"/>
                <a:gd name="T39" fmla="*/ 0 h 267"/>
                <a:gd name="T40" fmla="*/ 0 w 153"/>
                <a:gd name="T41" fmla="*/ 0 h 267"/>
                <a:gd name="T42" fmla="*/ 0 w 153"/>
                <a:gd name="T43" fmla="*/ 0 h 267"/>
                <a:gd name="T44" fmla="*/ 0 w 153"/>
                <a:gd name="T45" fmla="*/ 0 h 267"/>
                <a:gd name="T46" fmla="*/ 0 w 153"/>
                <a:gd name="T47" fmla="*/ 0 h 267"/>
                <a:gd name="T48" fmla="*/ 0 w 153"/>
                <a:gd name="T49" fmla="*/ 0 h 267"/>
                <a:gd name="T50" fmla="*/ 0 w 153"/>
                <a:gd name="T51" fmla="*/ 0 h 267"/>
                <a:gd name="T52" fmla="*/ 0 w 153"/>
                <a:gd name="T53" fmla="*/ 0 h 267"/>
                <a:gd name="T54" fmla="*/ 0 w 153"/>
                <a:gd name="T55" fmla="*/ 0 h 267"/>
                <a:gd name="T56" fmla="*/ 0 w 153"/>
                <a:gd name="T57" fmla="*/ 0 h 267"/>
                <a:gd name="T58" fmla="*/ 0 w 153"/>
                <a:gd name="T59" fmla="*/ 0 h 267"/>
                <a:gd name="T60" fmla="*/ 0 w 153"/>
                <a:gd name="T61" fmla="*/ 0 h 267"/>
                <a:gd name="T62" fmla="*/ 0 w 153"/>
                <a:gd name="T63" fmla="*/ 0 h 267"/>
                <a:gd name="T64" fmla="*/ 0 w 153"/>
                <a:gd name="T65" fmla="*/ 0 h 267"/>
                <a:gd name="T66" fmla="*/ 0 w 153"/>
                <a:gd name="T67" fmla="*/ 0 h 267"/>
                <a:gd name="T68" fmla="*/ 0 w 153"/>
                <a:gd name="T69" fmla="*/ 0 h 267"/>
                <a:gd name="T70" fmla="*/ 0 w 153"/>
                <a:gd name="T71" fmla="*/ 0 h 267"/>
                <a:gd name="T72" fmla="*/ 0 w 153"/>
                <a:gd name="T73" fmla="*/ 0 h 267"/>
                <a:gd name="T74" fmla="*/ 0 w 153"/>
                <a:gd name="T75" fmla="*/ 0 h 267"/>
                <a:gd name="T76" fmla="*/ 0 w 153"/>
                <a:gd name="T77" fmla="*/ 0 h 267"/>
                <a:gd name="T78" fmla="*/ 0 w 153"/>
                <a:gd name="T79" fmla="*/ 0 h 267"/>
                <a:gd name="T80" fmla="*/ 0 w 153"/>
                <a:gd name="T81" fmla="*/ 0 h 267"/>
                <a:gd name="T82" fmla="*/ 0 w 153"/>
                <a:gd name="T83" fmla="*/ 0 h 267"/>
                <a:gd name="T84" fmla="*/ 0 w 153"/>
                <a:gd name="T85" fmla="*/ 0 h 267"/>
                <a:gd name="T86" fmla="*/ 0 w 153"/>
                <a:gd name="T87" fmla="*/ 0 h 267"/>
                <a:gd name="T88" fmla="*/ 0 w 153"/>
                <a:gd name="T89" fmla="*/ 0 h 2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3"/>
                <a:gd name="T136" fmla="*/ 0 h 267"/>
                <a:gd name="T137" fmla="*/ 153 w 153"/>
                <a:gd name="T138" fmla="*/ 267 h 26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3" h="267">
                  <a:moveTo>
                    <a:pt x="96" y="0"/>
                  </a:moveTo>
                  <a:lnTo>
                    <a:pt x="102" y="0"/>
                  </a:lnTo>
                  <a:lnTo>
                    <a:pt x="107" y="1"/>
                  </a:lnTo>
                  <a:lnTo>
                    <a:pt x="111" y="2"/>
                  </a:lnTo>
                  <a:lnTo>
                    <a:pt x="116" y="3"/>
                  </a:lnTo>
                  <a:lnTo>
                    <a:pt x="118" y="6"/>
                  </a:lnTo>
                  <a:lnTo>
                    <a:pt x="120" y="12"/>
                  </a:lnTo>
                  <a:lnTo>
                    <a:pt x="118" y="19"/>
                  </a:lnTo>
                  <a:lnTo>
                    <a:pt x="114" y="27"/>
                  </a:lnTo>
                  <a:lnTo>
                    <a:pt x="108" y="32"/>
                  </a:lnTo>
                  <a:lnTo>
                    <a:pt x="104" y="36"/>
                  </a:lnTo>
                  <a:lnTo>
                    <a:pt x="98" y="42"/>
                  </a:lnTo>
                  <a:lnTo>
                    <a:pt x="94" y="46"/>
                  </a:lnTo>
                  <a:lnTo>
                    <a:pt x="82" y="55"/>
                  </a:lnTo>
                  <a:lnTo>
                    <a:pt x="76" y="61"/>
                  </a:lnTo>
                  <a:lnTo>
                    <a:pt x="79" y="67"/>
                  </a:lnTo>
                  <a:lnTo>
                    <a:pt x="82" y="69"/>
                  </a:lnTo>
                  <a:lnTo>
                    <a:pt x="85" y="69"/>
                  </a:lnTo>
                  <a:lnTo>
                    <a:pt x="93" y="67"/>
                  </a:lnTo>
                  <a:lnTo>
                    <a:pt x="96" y="63"/>
                  </a:lnTo>
                  <a:lnTo>
                    <a:pt x="102" y="58"/>
                  </a:lnTo>
                  <a:lnTo>
                    <a:pt x="107" y="54"/>
                  </a:lnTo>
                  <a:lnTo>
                    <a:pt x="114" y="49"/>
                  </a:lnTo>
                  <a:lnTo>
                    <a:pt x="119" y="45"/>
                  </a:lnTo>
                  <a:lnTo>
                    <a:pt x="126" y="42"/>
                  </a:lnTo>
                  <a:lnTo>
                    <a:pt x="131" y="40"/>
                  </a:lnTo>
                  <a:lnTo>
                    <a:pt x="138" y="41"/>
                  </a:lnTo>
                  <a:lnTo>
                    <a:pt x="138" y="46"/>
                  </a:lnTo>
                  <a:lnTo>
                    <a:pt x="140" y="52"/>
                  </a:lnTo>
                  <a:lnTo>
                    <a:pt x="132" y="52"/>
                  </a:lnTo>
                  <a:lnTo>
                    <a:pt x="125" y="55"/>
                  </a:lnTo>
                  <a:lnTo>
                    <a:pt x="118" y="57"/>
                  </a:lnTo>
                  <a:lnTo>
                    <a:pt x="114" y="61"/>
                  </a:lnTo>
                  <a:lnTo>
                    <a:pt x="108" y="66"/>
                  </a:lnTo>
                  <a:lnTo>
                    <a:pt x="105" y="72"/>
                  </a:lnTo>
                  <a:lnTo>
                    <a:pt x="104" y="78"/>
                  </a:lnTo>
                  <a:lnTo>
                    <a:pt x="104" y="87"/>
                  </a:lnTo>
                  <a:lnTo>
                    <a:pt x="112" y="83"/>
                  </a:lnTo>
                  <a:lnTo>
                    <a:pt x="120" y="79"/>
                  </a:lnTo>
                  <a:lnTo>
                    <a:pt x="129" y="76"/>
                  </a:lnTo>
                  <a:lnTo>
                    <a:pt x="138" y="78"/>
                  </a:lnTo>
                  <a:lnTo>
                    <a:pt x="140" y="81"/>
                  </a:lnTo>
                  <a:lnTo>
                    <a:pt x="142" y="87"/>
                  </a:lnTo>
                  <a:lnTo>
                    <a:pt x="137" y="91"/>
                  </a:lnTo>
                  <a:lnTo>
                    <a:pt x="140" y="98"/>
                  </a:lnTo>
                  <a:lnTo>
                    <a:pt x="143" y="105"/>
                  </a:lnTo>
                  <a:lnTo>
                    <a:pt x="149" y="112"/>
                  </a:lnTo>
                  <a:lnTo>
                    <a:pt x="140" y="111"/>
                  </a:lnTo>
                  <a:lnTo>
                    <a:pt x="132" y="110"/>
                  </a:lnTo>
                  <a:lnTo>
                    <a:pt x="124" y="110"/>
                  </a:lnTo>
                  <a:lnTo>
                    <a:pt x="117" y="110"/>
                  </a:lnTo>
                  <a:lnTo>
                    <a:pt x="106" y="108"/>
                  </a:lnTo>
                  <a:lnTo>
                    <a:pt x="98" y="107"/>
                  </a:lnTo>
                  <a:lnTo>
                    <a:pt x="89" y="107"/>
                  </a:lnTo>
                  <a:lnTo>
                    <a:pt x="82" y="107"/>
                  </a:lnTo>
                  <a:lnTo>
                    <a:pt x="71" y="107"/>
                  </a:lnTo>
                  <a:lnTo>
                    <a:pt x="64" y="108"/>
                  </a:lnTo>
                  <a:lnTo>
                    <a:pt x="57" y="110"/>
                  </a:lnTo>
                  <a:lnTo>
                    <a:pt x="49" y="113"/>
                  </a:lnTo>
                  <a:lnTo>
                    <a:pt x="43" y="118"/>
                  </a:lnTo>
                  <a:lnTo>
                    <a:pt x="37" y="123"/>
                  </a:lnTo>
                  <a:lnTo>
                    <a:pt x="34" y="131"/>
                  </a:lnTo>
                  <a:lnTo>
                    <a:pt x="30" y="140"/>
                  </a:lnTo>
                  <a:lnTo>
                    <a:pt x="29" y="146"/>
                  </a:lnTo>
                  <a:lnTo>
                    <a:pt x="29" y="151"/>
                  </a:lnTo>
                  <a:lnTo>
                    <a:pt x="29" y="158"/>
                  </a:lnTo>
                  <a:lnTo>
                    <a:pt x="29" y="163"/>
                  </a:lnTo>
                  <a:lnTo>
                    <a:pt x="29" y="169"/>
                  </a:lnTo>
                  <a:lnTo>
                    <a:pt x="29" y="175"/>
                  </a:lnTo>
                  <a:lnTo>
                    <a:pt x="29" y="181"/>
                  </a:lnTo>
                  <a:lnTo>
                    <a:pt x="29" y="187"/>
                  </a:lnTo>
                  <a:lnTo>
                    <a:pt x="28" y="192"/>
                  </a:lnTo>
                  <a:lnTo>
                    <a:pt x="28" y="198"/>
                  </a:lnTo>
                  <a:lnTo>
                    <a:pt x="28" y="204"/>
                  </a:lnTo>
                  <a:lnTo>
                    <a:pt x="28" y="209"/>
                  </a:lnTo>
                  <a:lnTo>
                    <a:pt x="26" y="215"/>
                  </a:lnTo>
                  <a:lnTo>
                    <a:pt x="26" y="221"/>
                  </a:lnTo>
                  <a:lnTo>
                    <a:pt x="25" y="227"/>
                  </a:lnTo>
                  <a:lnTo>
                    <a:pt x="25" y="233"/>
                  </a:lnTo>
                  <a:lnTo>
                    <a:pt x="32" y="230"/>
                  </a:lnTo>
                  <a:lnTo>
                    <a:pt x="40" y="230"/>
                  </a:lnTo>
                  <a:lnTo>
                    <a:pt x="47" y="230"/>
                  </a:lnTo>
                  <a:lnTo>
                    <a:pt x="57" y="231"/>
                  </a:lnTo>
                  <a:lnTo>
                    <a:pt x="63" y="231"/>
                  </a:lnTo>
                  <a:lnTo>
                    <a:pt x="71" y="233"/>
                  </a:lnTo>
                  <a:lnTo>
                    <a:pt x="79" y="235"/>
                  </a:lnTo>
                  <a:lnTo>
                    <a:pt x="88" y="238"/>
                  </a:lnTo>
                  <a:lnTo>
                    <a:pt x="94" y="239"/>
                  </a:lnTo>
                  <a:lnTo>
                    <a:pt x="104" y="241"/>
                  </a:lnTo>
                  <a:lnTo>
                    <a:pt x="111" y="242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6" y="244"/>
                  </a:lnTo>
                  <a:lnTo>
                    <a:pt x="143" y="243"/>
                  </a:lnTo>
                  <a:lnTo>
                    <a:pt x="153" y="241"/>
                  </a:lnTo>
                  <a:lnTo>
                    <a:pt x="153" y="247"/>
                  </a:lnTo>
                  <a:lnTo>
                    <a:pt x="153" y="257"/>
                  </a:lnTo>
                  <a:lnTo>
                    <a:pt x="153" y="262"/>
                  </a:lnTo>
                  <a:lnTo>
                    <a:pt x="148" y="266"/>
                  </a:lnTo>
                  <a:lnTo>
                    <a:pt x="142" y="266"/>
                  </a:lnTo>
                  <a:lnTo>
                    <a:pt x="137" y="267"/>
                  </a:lnTo>
                  <a:lnTo>
                    <a:pt x="129" y="267"/>
                  </a:lnTo>
                  <a:lnTo>
                    <a:pt x="123" y="267"/>
                  </a:lnTo>
                  <a:lnTo>
                    <a:pt x="114" y="266"/>
                  </a:lnTo>
                  <a:lnTo>
                    <a:pt x="106" y="265"/>
                  </a:lnTo>
                  <a:lnTo>
                    <a:pt x="98" y="264"/>
                  </a:lnTo>
                  <a:lnTo>
                    <a:pt x="90" y="264"/>
                  </a:lnTo>
                  <a:lnTo>
                    <a:pt x="82" y="264"/>
                  </a:lnTo>
                  <a:lnTo>
                    <a:pt x="76" y="264"/>
                  </a:lnTo>
                  <a:lnTo>
                    <a:pt x="70" y="264"/>
                  </a:lnTo>
                  <a:lnTo>
                    <a:pt x="65" y="265"/>
                  </a:lnTo>
                  <a:lnTo>
                    <a:pt x="53" y="260"/>
                  </a:lnTo>
                  <a:lnTo>
                    <a:pt x="43" y="257"/>
                  </a:lnTo>
                  <a:lnTo>
                    <a:pt x="34" y="252"/>
                  </a:lnTo>
                  <a:lnTo>
                    <a:pt x="25" y="246"/>
                  </a:lnTo>
                  <a:lnTo>
                    <a:pt x="16" y="236"/>
                  </a:lnTo>
                  <a:lnTo>
                    <a:pt x="10" y="225"/>
                  </a:lnTo>
                  <a:lnTo>
                    <a:pt x="4" y="212"/>
                  </a:lnTo>
                  <a:lnTo>
                    <a:pt x="1" y="198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1" y="152"/>
                  </a:lnTo>
                  <a:lnTo>
                    <a:pt x="5" y="138"/>
                  </a:lnTo>
                  <a:lnTo>
                    <a:pt x="8" y="122"/>
                  </a:lnTo>
                  <a:lnTo>
                    <a:pt x="13" y="107"/>
                  </a:lnTo>
                  <a:lnTo>
                    <a:pt x="20" y="92"/>
                  </a:lnTo>
                  <a:lnTo>
                    <a:pt x="28" y="78"/>
                  </a:lnTo>
                  <a:lnTo>
                    <a:pt x="35" y="65"/>
                  </a:lnTo>
                  <a:lnTo>
                    <a:pt x="45" y="54"/>
                  </a:lnTo>
                  <a:lnTo>
                    <a:pt x="54" y="43"/>
                  </a:lnTo>
                  <a:lnTo>
                    <a:pt x="65" y="35"/>
                  </a:lnTo>
                  <a:lnTo>
                    <a:pt x="71" y="26"/>
                  </a:lnTo>
                  <a:lnTo>
                    <a:pt x="81" y="17"/>
                  </a:lnTo>
                  <a:lnTo>
                    <a:pt x="88" y="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21" name="Freeform 471"/>
            <p:cNvSpPr>
              <a:spLocks/>
            </p:cNvSpPr>
            <p:nvPr/>
          </p:nvSpPr>
          <p:spPr bwMode="auto">
            <a:xfrm>
              <a:off x="6703" y="3891"/>
              <a:ext cx="12" cy="10"/>
            </a:xfrm>
            <a:custGeom>
              <a:avLst/>
              <a:gdLst>
                <a:gd name="T0" fmla="*/ 0 w 47"/>
                <a:gd name="T1" fmla="*/ 0 h 39"/>
                <a:gd name="T2" fmla="*/ 0 w 47"/>
                <a:gd name="T3" fmla="*/ 0 h 39"/>
                <a:gd name="T4" fmla="*/ 0 w 47"/>
                <a:gd name="T5" fmla="*/ 0 h 39"/>
                <a:gd name="T6" fmla="*/ 0 w 47"/>
                <a:gd name="T7" fmla="*/ 0 h 39"/>
                <a:gd name="T8" fmla="*/ 0 w 47"/>
                <a:gd name="T9" fmla="*/ 0 h 39"/>
                <a:gd name="T10" fmla="*/ 0 w 47"/>
                <a:gd name="T11" fmla="*/ 0 h 39"/>
                <a:gd name="T12" fmla="*/ 0 w 47"/>
                <a:gd name="T13" fmla="*/ 0 h 39"/>
                <a:gd name="T14" fmla="*/ 0 w 47"/>
                <a:gd name="T15" fmla="*/ 0 h 39"/>
                <a:gd name="T16" fmla="*/ 0 w 47"/>
                <a:gd name="T17" fmla="*/ 0 h 39"/>
                <a:gd name="T18" fmla="*/ 0 w 47"/>
                <a:gd name="T19" fmla="*/ 0 h 39"/>
                <a:gd name="T20" fmla="*/ 0 w 47"/>
                <a:gd name="T21" fmla="*/ 0 h 39"/>
                <a:gd name="T22" fmla="*/ 0 w 47"/>
                <a:gd name="T23" fmla="*/ 0 h 39"/>
                <a:gd name="T24" fmla="*/ 0 w 47"/>
                <a:gd name="T25" fmla="*/ 0 h 39"/>
                <a:gd name="T26" fmla="*/ 0 w 47"/>
                <a:gd name="T27" fmla="*/ 0 h 39"/>
                <a:gd name="T28" fmla="*/ 0 w 47"/>
                <a:gd name="T29" fmla="*/ 0 h 39"/>
                <a:gd name="T30" fmla="*/ 0 w 47"/>
                <a:gd name="T31" fmla="*/ 0 h 39"/>
                <a:gd name="T32" fmla="*/ 0 w 47"/>
                <a:gd name="T33" fmla="*/ 0 h 39"/>
                <a:gd name="T34" fmla="*/ 0 w 47"/>
                <a:gd name="T35" fmla="*/ 0 h 39"/>
                <a:gd name="T36" fmla="*/ 0 w 47"/>
                <a:gd name="T37" fmla="*/ 0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7"/>
                <a:gd name="T58" fmla="*/ 0 h 39"/>
                <a:gd name="T59" fmla="*/ 47 w 47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7" h="39">
                  <a:moveTo>
                    <a:pt x="33" y="2"/>
                  </a:moveTo>
                  <a:lnTo>
                    <a:pt x="39" y="0"/>
                  </a:lnTo>
                  <a:lnTo>
                    <a:pt x="42" y="1"/>
                  </a:lnTo>
                  <a:lnTo>
                    <a:pt x="45" y="1"/>
                  </a:lnTo>
                  <a:lnTo>
                    <a:pt x="47" y="4"/>
                  </a:lnTo>
                  <a:lnTo>
                    <a:pt x="47" y="7"/>
                  </a:lnTo>
                  <a:lnTo>
                    <a:pt x="44" y="13"/>
                  </a:lnTo>
                  <a:lnTo>
                    <a:pt x="36" y="19"/>
                  </a:lnTo>
                  <a:lnTo>
                    <a:pt x="29" y="26"/>
                  </a:lnTo>
                  <a:lnTo>
                    <a:pt x="21" y="32"/>
                  </a:lnTo>
                  <a:lnTo>
                    <a:pt x="16" y="39"/>
                  </a:lnTo>
                  <a:lnTo>
                    <a:pt x="0" y="28"/>
                  </a:lnTo>
                  <a:lnTo>
                    <a:pt x="3" y="19"/>
                  </a:lnTo>
                  <a:lnTo>
                    <a:pt x="11" y="10"/>
                  </a:lnTo>
                  <a:lnTo>
                    <a:pt x="17" y="7"/>
                  </a:lnTo>
                  <a:lnTo>
                    <a:pt x="22" y="5"/>
                  </a:lnTo>
                  <a:lnTo>
                    <a:pt x="28" y="2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22" name="Freeform 472"/>
            <p:cNvSpPr>
              <a:spLocks/>
            </p:cNvSpPr>
            <p:nvPr/>
          </p:nvSpPr>
          <p:spPr bwMode="auto">
            <a:xfrm>
              <a:off x="6717" y="3891"/>
              <a:ext cx="118" cy="83"/>
            </a:xfrm>
            <a:custGeom>
              <a:avLst/>
              <a:gdLst>
                <a:gd name="T0" fmla="*/ 0 w 474"/>
                <a:gd name="T1" fmla="*/ 0 h 329"/>
                <a:gd name="T2" fmla="*/ 0 w 474"/>
                <a:gd name="T3" fmla="*/ 0 h 329"/>
                <a:gd name="T4" fmla="*/ 0 w 474"/>
                <a:gd name="T5" fmla="*/ 0 h 329"/>
                <a:gd name="T6" fmla="*/ 0 w 474"/>
                <a:gd name="T7" fmla="*/ 0 h 329"/>
                <a:gd name="T8" fmla="*/ 0 w 474"/>
                <a:gd name="T9" fmla="*/ 0 h 329"/>
                <a:gd name="T10" fmla="*/ 0 w 474"/>
                <a:gd name="T11" fmla="*/ 0 h 329"/>
                <a:gd name="T12" fmla="*/ 0 w 474"/>
                <a:gd name="T13" fmla="*/ 0 h 329"/>
                <a:gd name="T14" fmla="*/ 0 w 474"/>
                <a:gd name="T15" fmla="*/ 0 h 329"/>
                <a:gd name="T16" fmla="*/ 0 w 474"/>
                <a:gd name="T17" fmla="*/ 0 h 329"/>
                <a:gd name="T18" fmla="*/ 0 w 474"/>
                <a:gd name="T19" fmla="*/ 0 h 329"/>
                <a:gd name="T20" fmla="*/ 0 w 474"/>
                <a:gd name="T21" fmla="*/ 0 h 329"/>
                <a:gd name="T22" fmla="*/ 0 w 474"/>
                <a:gd name="T23" fmla="*/ 0 h 329"/>
                <a:gd name="T24" fmla="*/ 0 w 474"/>
                <a:gd name="T25" fmla="*/ 0 h 329"/>
                <a:gd name="T26" fmla="*/ 0 w 474"/>
                <a:gd name="T27" fmla="*/ 0 h 329"/>
                <a:gd name="T28" fmla="*/ 0 w 474"/>
                <a:gd name="T29" fmla="*/ 0 h 329"/>
                <a:gd name="T30" fmla="*/ 0 w 474"/>
                <a:gd name="T31" fmla="*/ 0 h 329"/>
                <a:gd name="T32" fmla="*/ 0 w 474"/>
                <a:gd name="T33" fmla="*/ 0 h 329"/>
                <a:gd name="T34" fmla="*/ 0 w 474"/>
                <a:gd name="T35" fmla="*/ 0 h 329"/>
                <a:gd name="T36" fmla="*/ 0 w 474"/>
                <a:gd name="T37" fmla="*/ 0 h 329"/>
                <a:gd name="T38" fmla="*/ 0 w 474"/>
                <a:gd name="T39" fmla="*/ 0 h 329"/>
                <a:gd name="T40" fmla="*/ 0 w 474"/>
                <a:gd name="T41" fmla="*/ 0 h 329"/>
                <a:gd name="T42" fmla="*/ 0 w 474"/>
                <a:gd name="T43" fmla="*/ 0 h 329"/>
                <a:gd name="T44" fmla="*/ 0 w 474"/>
                <a:gd name="T45" fmla="*/ 0 h 329"/>
                <a:gd name="T46" fmla="*/ 0 w 474"/>
                <a:gd name="T47" fmla="*/ 0 h 329"/>
                <a:gd name="T48" fmla="*/ 0 w 474"/>
                <a:gd name="T49" fmla="*/ 0 h 329"/>
                <a:gd name="T50" fmla="*/ 0 w 474"/>
                <a:gd name="T51" fmla="*/ 0 h 329"/>
                <a:gd name="T52" fmla="*/ 0 w 474"/>
                <a:gd name="T53" fmla="*/ 0 h 329"/>
                <a:gd name="T54" fmla="*/ 0 w 474"/>
                <a:gd name="T55" fmla="*/ 0 h 329"/>
                <a:gd name="T56" fmla="*/ 0 w 474"/>
                <a:gd name="T57" fmla="*/ 0 h 329"/>
                <a:gd name="T58" fmla="*/ 0 w 474"/>
                <a:gd name="T59" fmla="*/ 0 h 329"/>
                <a:gd name="T60" fmla="*/ 0 w 474"/>
                <a:gd name="T61" fmla="*/ 0 h 329"/>
                <a:gd name="T62" fmla="*/ 0 w 474"/>
                <a:gd name="T63" fmla="*/ 0 h 329"/>
                <a:gd name="T64" fmla="*/ 0 w 474"/>
                <a:gd name="T65" fmla="*/ 0 h 329"/>
                <a:gd name="T66" fmla="*/ 0 w 474"/>
                <a:gd name="T67" fmla="*/ 0 h 329"/>
                <a:gd name="T68" fmla="*/ 0 w 474"/>
                <a:gd name="T69" fmla="*/ 0 h 329"/>
                <a:gd name="T70" fmla="*/ 0 w 474"/>
                <a:gd name="T71" fmla="*/ 0 h 329"/>
                <a:gd name="T72" fmla="*/ 0 w 474"/>
                <a:gd name="T73" fmla="*/ 0 h 329"/>
                <a:gd name="T74" fmla="*/ 0 w 474"/>
                <a:gd name="T75" fmla="*/ 0 h 329"/>
                <a:gd name="T76" fmla="*/ 0 w 474"/>
                <a:gd name="T77" fmla="*/ 0 h 329"/>
                <a:gd name="T78" fmla="*/ 0 w 474"/>
                <a:gd name="T79" fmla="*/ 0 h 329"/>
                <a:gd name="T80" fmla="*/ 0 w 474"/>
                <a:gd name="T81" fmla="*/ 0 h 329"/>
                <a:gd name="T82" fmla="*/ 0 w 474"/>
                <a:gd name="T83" fmla="*/ 0 h 329"/>
                <a:gd name="T84" fmla="*/ 0 w 474"/>
                <a:gd name="T85" fmla="*/ 0 h 329"/>
                <a:gd name="T86" fmla="*/ 0 w 474"/>
                <a:gd name="T87" fmla="*/ 0 h 329"/>
                <a:gd name="T88" fmla="*/ 0 w 474"/>
                <a:gd name="T89" fmla="*/ 0 h 329"/>
                <a:gd name="T90" fmla="*/ 0 w 474"/>
                <a:gd name="T91" fmla="*/ 0 h 329"/>
                <a:gd name="T92" fmla="*/ 0 w 474"/>
                <a:gd name="T93" fmla="*/ 0 h 329"/>
                <a:gd name="T94" fmla="*/ 0 w 474"/>
                <a:gd name="T95" fmla="*/ 0 h 329"/>
                <a:gd name="T96" fmla="*/ 0 w 474"/>
                <a:gd name="T97" fmla="*/ 0 h 329"/>
                <a:gd name="T98" fmla="*/ 0 w 474"/>
                <a:gd name="T99" fmla="*/ 0 h 329"/>
                <a:gd name="T100" fmla="*/ 0 w 474"/>
                <a:gd name="T101" fmla="*/ 0 h 329"/>
                <a:gd name="T102" fmla="*/ 0 w 474"/>
                <a:gd name="T103" fmla="*/ 0 h 3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74"/>
                <a:gd name="T157" fmla="*/ 0 h 329"/>
                <a:gd name="T158" fmla="*/ 474 w 474"/>
                <a:gd name="T159" fmla="*/ 329 h 3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74" h="329">
                  <a:moveTo>
                    <a:pt x="251" y="0"/>
                  </a:moveTo>
                  <a:lnTo>
                    <a:pt x="274" y="5"/>
                  </a:lnTo>
                  <a:lnTo>
                    <a:pt x="296" y="11"/>
                  </a:lnTo>
                  <a:lnTo>
                    <a:pt x="318" y="20"/>
                  </a:lnTo>
                  <a:lnTo>
                    <a:pt x="339" y="33"/>
                  </a:lnTo>
                  <a:lnTo>
                    <a:pt x="357" y="46"/>
                  </a:lnTo>
                  <a:lnTo>
                    <a:pt x="374" y="61"/>
                  </a:lnTo>
                  <a:lnTo>
                    <a:pt x="390" y="78"/>
                  </a:lnTo>
                  <a:lnTo>
                    <a:pt x="405" y="98"/>
                  </a:lnTo>
                  <a:lnTo>
                    <a:pt x="417" y="116"/>
                  </a:lnTo>
                  <a:lnTo>
                    <a:pt x="429" y="137"/>
                  </a:lnTo>
                  <a:lnTo>
                    <a:pt x="439" y="158"/>
                  </a:lnTo>
                  <a:lnTo>
                    <a:pt x="449" y="180"/>
                  </a:lnTo>
                  <a:lnTo>
                    <a:pt x="455" y="202"/>
                  </a:lnTo>
                  <a:lnTo>
                    <a:pt x="463" y="224"/>
                  </a:lnTo>
                  <a:lnTo>
                    <a:pt x="468" y="247"/>
                  </a:lnTo>
                  <a:lnTo>
                    <a:pt x="472" y="269"/>
                  </a:lnTo>
                  <a:lnTo>
                    <a:pt x="474" y="277"/>
                  </a:lnTo>
                  <a:lnTo>
                    <a:pt x="474" y="286"/>
                  </a:lnTo>
                  <a:lnTo>
                    <a:pt x="472" y="292"/>
                  </a:lnTo>
                  <a:lnTo>
                    <a:pt x="471" y="301"/>
                  </a:lnTo>
                  <a:lnTo>
                    <a:pt x="466" y="305"/>
                  </a:lnTo>
                  <a:lnTo>
                    <a:pt x="463" y="312"/>
                  </a:lnTo>
                  <a:lnTo>
                    <a:pt x="459" y="316"/>
                  </a:lnTo>
                  <a:lnTo>
                    <a:pt x="454" y="320"/>
                  </a:lnTo>
                  <a:lnTo>
                    <a:pt x="442" y="322"/>
                  </a:lnTo>
                  <a:lnTo>
                    <a:pt x="433" y="318"/>
                  </a:lnTo>
                  <a:lnTo>
                    <a:pt x="428" y="313"/>
                  </a:lnTo>
                  <a:lnTo>
                    <a:pt x="425" y="308"/>
                  </a:lnTo>
                  <a:lnTo>
                    <a:pt x="422" y="299"/>
                  </a:lnTo>
                  <a:lnTo>
                    <a:pt x="422" y="290"/>
                  </a:lnTo>
                  <a:lnTo>
                    <a:pt x="415" y="275"/>
                  </a:lnTo>
                  <a:lnTo>
                    <a:pt x="407" y="261"/>
                  </a:lnTo>
                  <a:lnTo>
                    <a:pt x="401" y="247"/>
                  </a:lnTo>
                  <a:lnTo>
                    <a:pt x="394" y="233"/>
                  </a:lnTo>
                  <a:lnTo>
                    <a:pt x="386" y="218"/>
                  </a:lnTo>
                  <a:lnTo>
                    <a:pt x="378" y="204"/>
                  </a:lnTo>
                  <a:lnTo>
                    <a:pt x="369" y="189"/>
                  </a:lnTo>
                  <a:lnTo>
                    <a:pt x="360" y="177"/>
                  </a:lnTo>
                  <a:lnTo>
                    <a:pt x="348" y="164"/>
                  </a:lnTo>
                  <a:lnTo>
                    <a:pt x="337" y="154"/>
                  </a:lnTo>
                  <a:lnTo>
                    <a:pt x="324" y="145"/>
                  </a:lnTo>
                  <a:lnTo>
                    <a:pt x="312" y="140"/>
                  </a:lnTo>
                  <a:lnTo>
                    <a:pt x="296" y="134"/>
                  </a:lnTo>
                  <a:lnTo>
                    <a:pt x="280" y="133"/>
                  </a:lnTo>
                  <a:lnTo>
                    <a:pt x="263" y="134"/>
                  </a:lnTo>
                  <a:lnTo>
                    <a:pt x="243" y="141"/>
                  </a:lnTo>
                  <a:lnTo>
                    <a:pt x="228" y="140"/>
                  </a:lnTo>
                  <a:lnTo>
                    <a:pt x="213" y="141"/>
                  </a:lnTo>
                  <a:lnTo>
                    <a:pt x="198" y="142"/>
                  </a:lnTo>
                  <a:lnTo>
                    <a:pt x="184" y="144"/>
                  </a:lnTo>
                  <a:lnTo>
                    <a:pt x="171" y="147"/>
                  </a:lnTo>
                  <a:lnTo>
                    <a:pt x="158" y="153"/>
                  </a:lnTo>
                  <a:lnTo>
                    <a:pt x="146" y="157"/>
                  </a:lnTo>
                  <a:lnTo>
                    <a:pt x="135" y="164"/>
                  </a:lnTo>
                  <a:lnTo>
                    <a:pt x="123" y="170"/>
                  </a:lnTo>
                  <a:lnTo>
                    <a:pt x="113" y="179"/>
                  </a:lnTo>
                  <a:lnTo>
                    <a:pt x="103" y="186"/>
                  </a:lnTo>
                  <a:lnTo>
                    <a:pt x="97" y="197"/>
                  </a:lnTo>
                  <a:lnTo>
                    <a:pt x="88" y="207"/>
                  </a:lnTo>
                  <a:lnTo>
                    <a:pt x="82" y="219"/>
                  </a:lnTo>
                  <a:lnTo>
                    <a:pt x="76" y="231"/>
                  </a:lnTo>
                  <a:lnTo>
                    <a:pt x="72" y="246"/>
                  </a:lnTo>
                  <a:lnTo>
                    <a:pt x="69" y="251"/>
                  </a:lnTo>
                  <a:lnTo>
                    <a:pt x="66" y="258"/>
                  </a:lnTo>
                  <a:lnTo>
                    <a:pt x="63" y="263"/>
                  </a:lnTo>
                  <a:lnTo>
                    <a:pt x="60" y="269"/>
                  </a:lnTo>
                  <a:lnTo>
                    <a:pt x="57" y="274"/>
                  </a:lnTo>
                  <a:lnTo>
                    <a:pt x="56" y="280"/>
                  </a:lnTo>
                  <a:lnTo>
                    <a:pt x="52" y="286"/>
                  </a:lnTo>
                  <a:lnTo>
                    <a:pt x="50" y="291"/>
                  </a:lnTo>
                  <a:lnTo>
                    <a:pt x="42" y="301"/>
                  </a:lnTo>
                  <a:lnTo>
                    <a:pt x="35" y="312"/>
                  </a:lnTo>
                  <a:lnTo>
                    <a:pt x="28" y="320"/>
                  </a:lnTo>
                  <a:lnTo>
                    <a:pt x="22" y="329"/>
                  </a:lnTo>
                  <a:lnTo>
                    <a:pt x="11" y="318"/>
                  </a:lnTo>
                  <a:lnTo>
                    <a:pt x="5" y="309"/>
                  </a:lnTo>
                  <a:lnTo>
                    <a:pt x="0" y="298"/>
                  </a:lnTo>
                  <a:lnTo>
                    <a:pt x="0" y="287"/>
                  </a:lnTo>
                  <a:lnTo>
                    <a:pt x="1" y="275"/>
                  </a:lnTo>
                  <a:lnTo>
                    <a:pt x="5" y="263"/>
                  </a:lnTo>
                  <a:lnTo>
                    <a:pt x="10" y="251"/>
                  </a:lnTo>
                  <a:lnTo>
                    <a:pt x="17" y="240"/>
                  </a:lnTo>
                  <a:lnTo>
                    <a:pt x="23" y="227"/>
                  </a:lnTo>
                  <a:lnTo>
                    <a:pt x="31" y="216"/>
                  </a:lnTo>
                  <a:lnTo>
                    <a:pt x="39" y="204"/>
                  </a:lnTo>
                  <a:lnTo>
                    <a:pt x="47" y="192"/>
                  </a:lnTo>
                  <a:lnTo>
                    <a:pt x="54" y="180"/>
                  </a:lnTo>
                  <a:lnTo>
                    <a:pt x="60" y="168"/>
                  </a:lnTo>
                  <a:lnTo>
                    <a:pt x="66" y="156"/>
                  </a:lnTo>
                  <a:lnTo>
                    <a:pt x="70" y="146"/>
                  </a:lnTo>
                  <a:lnTo>
                    <a:pt x="75" y="138"/>
                  </a:lnTo>
                  <a:lnTo>
                    <a:pt x="78" y="129"/>
                  </a:lnTo>
                  <a:lnTo>
                    <a:pt x="83" y="120"/>
                  </a:lnTo>
                  <a:lnTo>
                    <a:pt x="88" y="111"/>
                  </a:lnTo>
                  <a:lnTo>
                    <a:pt x="87" y="111"/>
                  </a:lnTo>
                  <a:lnTo>
                    <a:pt x="86" y="110"/>
                  </a:lnTo>
                  <a:lnTo>
                    <a:pt x="78" y="114"/>
                  </a:lnTo>
                  <a:lnTo>
                    <a:pt x="72" y="118"/>
                  </a:lnTo>
                  <a:lnTo>
                    <a:pt x="68" y="120"/>
                  </a:lnTo>
                  <a:lnTo>
                    <a:pt x="63" y="122"/>
                  </a:lnTo>
                  <a:lnTo>
                    <a:pt x="56" y="122"/>
                  </a:lnTo>
                  <a:lnTo>
                    <a:pt x="51" y="120"/>
                  </a:lnTo>
                  <a:lnTo>
                    <a:pt x="48" y="114"/>
                  </a:lnTo>
                  <a:lnTo>
                    <a:pt x="52" y="109"/>
                  </a:lnTo>
                  <a:lnTo>
                    <a:pt x="56" y="104"/>
                  </a:lnTo>
                  <a:lnTo>
                    <a:pt x="60" y="101"/>
                  </a:lnTo>
                  <a:lnTo>
                    <a:pt x="68" y="97"/>
                  </a:lnTo>
                  <a:lnTo>
                    <a:pt x="77" y="93"/>
                  </a:lnTo>
                  <a:lnTo>
                    <a:pt x="83" y="90"/>
                  </a:lnTo>
                  <a:lnTo>
                    <a:pt x="89" y="89"/>
                  </a:lnTo>
                  <a:lnTo>
                    <a:pt x="91" y="87"/>
                  </a:lnTo>
                  <a:lnTo>
                    <a:pt x="94" y="86"/>
                  </a:lnTo>
                  <a:lnTo>
                    <a:pt x="98" y="82"/>
                  </a:lnTo>
                  <a:lnTo>
                    <a:pt x="99" y="79"/>
                  </a:lnTo>
                  <a:lnTo>
                    <a:pt x="97" y="76"/>
                  </a:lnTo>
                  <a:lnTo>
                    <a:pt x="91" y="74"/>
                  </a:lnTo>
                  <a:lnTo>
                    <a:pt x="80" y="75"/>
                  </a:lnTo>
                  <a:lnTo>
                    <a:pt x="70" y="78"/>
                  </a:lnTo>
                  <a:lnTo>
                    <a:pt x="62" y="80"/>
                  </a:lnTo>
                  <a:lnTo>
                    <a:pt x="54" y="86"/>
                  </a:lnTo>
                  <a:lnTo>
                    <a:pt x="45" y="89"/>
                  </a:lnTo>
                  <a:lnTo>
                    <a:pt x="38" y="94"/>
                  </a:lnTo>
                  <a:lnTo>
                    <a:pt x="29" y="98"/>
                  </a:lnTo>
                  <a:lnTo>
                    <a:pt x="22" y="101"/>
                  </a:lnTo>
                  <a:lnTo>
                    <a:pt x="17" y="92"/>
                  </a:lnTo>
                  <a:lnTo>
                    <a:pt x="17" y="86"/>
                  </a:lnTo>
                  <a:lnTo>
                    <a:pt x="18" y="79"/>
                  </a:lnTo>
                  <a:lnTo>
                    <a:pt x="22" y="74"/>
                  </a:lnTo>
                  <a:lnTo>
                    <a:pt x="25" y="69"/>
                  </a:lnTo>
                  <a:lnTo>
                    <a:pt x="33" y="64"/>
                  </a:lnTo>
                  <a:lnTo>
                    <a:pt x="39" y="60"/>
                  </a:lnTo>
                  <a:lnTo>
                    <a:pt x="47" y="58"/>
                  </a:lnTo>
                  <a:lnTo>
                    <a:pt x="56" y="54"/>
                  </a:lnTo>
                  <a:lnTo>
                    <a:pt x="64" y="51"/>
                  </a:lnTo>
                  <a:lnTo>
                    <a:pt x="72" y="48"/>
                  </a:lnTo>
                  <a:lnTo>
                    <a:pt x="82" y="47"/>
                  </a:lnTo>
                  <a:lnTo>
                    <a:pt x="91" y="44"/>
                  </a:lnTo>
                  <a:lnTo>
                    <a:pt x="98" y="42"/>
                  </a:lnTo>
                  <a:lnTo>
                    <a:pt x="104" y="38"/>
                  </a:lnTo>
                  <a:lnTo>
                    <a:pt x="112" y="37"/>
                  </a:lnTo>
                  <a:lnTo>
                    <a:pt x="119" y="33"/>
                  </a:lnTo>
                  <a:lnTo>
                    <a:pt x="128" y="30"/>
                  </a:lnTo>
                  <a:lnTo>
                    <a:pt x="136" y="26"/>
                  </a:lnTo>
                  <a:lnTo>
                    <a:pt x="145" y="25"/>
                  </a:lnTo>
                  <a:lnTo>
                    <a:pt x="152" y="22"/>
                  </a:lnTo>
                  <a:lnTo>
                    <a:pt x="162" y="20"/>
                  </a:lnTo>
                  <a:lnTo>
                    <a:pt x="170" y="18"/>
                  </a:lnTo>
                  <a:lnTo>
                    <a:pt x="180" y="17"/>
                  </a:lnTo>
                  <a:lnTo>
                    <a:pt x="188" y="13"/>
                  </a:lnTo>
                  <a:lnTo>
                    <a:pt x="197" y="12"/>
                  </a:lnTo>
                  <a:lnTo>
                    <a:pt x="206" y="9"/>
                  </a:lnTo>
                  <a:lnTo>
                    <a:pt x="215" y="8"/>
                  </a:lnTo>
                  <a:lnTo>
                    <a:pt x="223" y="5"/>
                  </a:lnTo>
                  <a:lnTo>
                    <a:pt x="231" y="5"/>
                  </a:lnTo>
                  <a:lnTo>
                    <a:pt x="241" y="2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23" name="Freeform 473"/>
            <p:cNvSpPr>
              <a:spLocks/>
            </p:cNvSpPr>
            <p:nvPr/>
          </p:nvSpPr>
          <p:spPr bwMode="auto">
            <a:xfrm>
              <a:off x="6942" y="3897"/>
              <a:ext cx="220" cy="104"/>
            </a:xfrm>
            <a:custGeom>
              <a:avLst/>
              <a:gdLst>
                <a:gd name="T0" fmla="*/ 0 w 876"/>
                <a:gd name="T1" fmla="*/ 0 h 416"/>
                <a:gd name="T2" fmla="*/ 0 w 876"/>
                <a:gd name="T3" fmla="*/ 0 h 416"/>
                <a:gd name="T4" fmla="*/ 0 w 876"/>
                <a:gd name="T5" fmla="*/ 0 h 416"/>
                <a:gd name="T6" fmla="*/ 0 w 876"/>
                <a:gd name="T7" fmla="*/ 0 h 416"/>
                <a:gd name="T8" fmla="*/ 0 w 876"/>
                <a:gd name="T9" fmla="*/ 0 h 416"/>
                <a:gd name="T10" fmla="*/ 0 w 876"/>
                <a:gd name="T11" fmla="*/ 0 h 416"/>
                <a:gd name="T12" fmla="*/ 0 w 876"/>
                <a:gd name="T13" fmla="*/ 0 h 416"/>
                <a:gd name="T14" fmla="*/ 0 w 876"/>
                <a:gd name="T15" fmla="*/ 0 h 416"/>
                <a:gd name="T16" fmla="*/ 0 w 876"/>
                <a:gd name="T17" fmla="*/ 0 h 416"/>
                <a:gd name="T18" fmla="*/ 0 w 876"/>
                <a:gd name="T19" fmla="*/ 0 h 416"/>
                <a:gd name="T20" fmla="*/ 0 w 876"/>
                <a:gd name="T21" fmla="*/ 0 h 416"/>
                <a:gd name="T22" fmla="*/ 0 w 876"/>
                <a:gd name="T23" fmla="*/ 0 h 416"/>
                <a:gd name="T24" fmla="*/ 0 w 876"/>
                <a:gd name="T25" fmla="*/ 0 h 416"/>
                <a:gd name="T26" fmla="*/ 0 w 876"/>
                <a:gd name="T27" fmla="*/ 0 h 416"/>
                <a:gd name="T28" fmla="*/ 0 w 876"/>
                <a:gd name="T29" fmla="*/ 0 h 416"/>
                <a:gd name="T30" fmla="*/ 0 w 876"/>
                <a:gd name="T31" fmla="*/ 0 h 416"/>
                <a:gd name="T32" fmla="*/ 0 w 876"/>
                <a:gd name="T33" fmla="*/ 0 h 416"/>
                <a:gd name="T34" fmla="*/ 0 w 876"/>
                <a:gd name="T35" fmla="*/ 0 h 416"/>
                <a:gd name="T36" fmla="*/ 0 w 876"/>
                <a:gd name="T37" fmla="*/ 0 h 416"/>
                <a:gd name="T38" fmla="*/ 0 w 876"/>
                <a:gd name="T39" fmla="*/ 0 h 416"/>
                <a:gd name="T40" fmla="*/ 0 w 876"/>
                <a:gd name="T41" fmla="*/ 0 h 416"/>
                <a:gd name="T42" fmla="*/ 0 w 876"/>
                <a:gd name="T43" fmla="*/ 0 h 416"/>
                <a:gd name="T44" fmla="*/ 0 w 876"/>
                <a:gd name="T45" fmla="*/ 0 h 416"/>
                <a:gd name="T46" fmla="*/ 0 w 876"/>
                <a:gd name="T47" fmla="*/ 0 h 416"/>
                <a:gd name="T48" fmla="*/ 0 w 876"/>
                <a:gd name="T49" fmla="*/ 0 h 416"/>
                <a:gd name="T50" fmla="*/ 0 w 876"/>
                <a:gd name="T51" fmla="*/ 0 h 416"/>
                <a:gd name="T52" fmla="*/ 0 w 876"/>
                <a:gd name="T53" fmla="*/ 0 h 416"/>
                <a:gd name="T54" fmla="*/ 0 w 876"/>
                <a:gd name="T55" fmla="*/ 0 h 416"/>
                <a:gd name="T56" fmla="*/ 0 w 876"/>
                <a:gd name="T57" fmla="*/ 0 h 416"/>
                <a:gd name="T58" fmla="*/ 0 w 876"/>
                <a:gd name="T59" fmla="*/ 0 h 416"/>
                <a:gd name="T60" fmla="*/ 0 w 876"/>
                <a:gd name="T61" fmla="*/ 0 h 416"/>
                <a:gd name="T62" fmla="*/ 0 w 876"/>
                <a:gd name="T63" fmla="*/ 0 h 416"/>
                <a:gd name="T64" fmla="*/ 0 w 876"/>
                <a:gd name="T65" fmla="*/ 0 h 416"/>
                <a:gd name="T66" fmla="*/ 0 w 876"/>
                <a:gd name="T67" fmla="*/ 0 h 416"/>
                <a:gd name="T68" fmla="*/ 0 w 876"/>
                <a:gd name="T69" fmla="*/ 0 h 416"/>
                <a:gd name="T70" fmla="*/ 0 w 876"/>
                <a:gd name="T71" fmla="*/ 0 h 416"/>
                <a:gd name="T72" fmla="*/ 0 w 876"/>
                <a:gd name="T73" fmla="*/ 0 h 416"/>
                <a:gd name="T74" fmla="*/ 0 w 876"/>
                <a:gd name="T75" fmla="*/ 0 h 416"/>
                <a:gd name="T76" fmla="*/ 0 w 876"/>
                <a:gd name="T77" fmla="*/ 0 h 416"/>
                <a:gd name="T78" fmla="*/ 0 w 876"/>
                <a:gd name="T79" fmla="*/ 0 h 416"/>
                <a:gd name="T80" fmla="*/ 0 w 876"/>
                <a:gd name="T81" fmla="*/ 0 h 416"/>
                <a:gd name="T82" fmla="*/ 0 w 876"/>
                <a:gd name="T83" fmla="*/ 0 h 416"/>
                <a:gd name="T84" fmla="*/ 0 w 876"/>
                <a:gd name="T85" fmla="*/ 0 h 416"/>
                <a:gd name="T86" fmla="*/ 0 w 876"/>
                <a:gd name="T87" fmla="*/ 0 h 416"/>
                <a:gd name="T88" fmla="*/ 0 w 876"/>
                <a:gd name="T89" fmla="*/ 0 h 416"/>
                <a:gd name="T90" fmla="*/ 0 w 876"/>
                <a:gd name="T91" fmla="*/ 0 h 416"/>
                <a:gd name="T92" fmla="*/ 0 w 876"/>
                <a:gd name="T93" fmla="*/ 0 h 416"/>
                <a:gd name="T94" fmla="*/ 0 w 876"/>
                <a:gd name="T95" fmla="*/ 0 h 416"/>
                <a:gd name="T96" fmla="*/ 0 w 876"/>
                <a:gd name="T97" fmla="*/ 0 h 416"/>
                <a:gd name="T98" fmla="*/ 0 w 876"/>
                <a:gd name="T99" fmla="*/ 0 h 416"/>
                <a:gd name="T100" fmla="*/ 0 w 876"/>
                <a:gd name="T101" fmla="*/ 0 h 416"/>
                <a:gd name="T102" fmla="*/ 0 w 876"/>
                <a:gd name="T103" fmla="*/ 0 h 416"/>
                <a:gd name="T104" fmla="*/ 0 w 876"/>
                <a:gd name="T105" fmla="*/ 0 h 416"/>
                <a:gd name="T106" fmla="*/ 0 w 876"/>
                <a:gd name="T107" fmla="*/ 0 h 416"/>
                <a:gd name="T108" fmla="*/ 0 w 876"/>
                <a:gd name="T109" fmla="*/ 0 h 41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416"/>
                <a:gd name="T167" fmla="*/ 876 w 876"/>
                <a:gd name="T168" fmla="*/ 416 h 41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416">
                  <a:moveTo>
                    <a:pt x="731" y="0"/>
                  </a:moveTo>
                  <a:lnTo>
                    <a:pt x="739" y="0"/>
                  </a:lnTo>
                  <a:lnTo>
                    <a:pt x="749" y="1"/>
                  </a:lnTo>
                  <a:lnTo>
                    <a:pt x="758" y="1"/>
                  </a:lnTo>
                  <a:lnTo>
                    <a:pt x="768" y="2"/>
                  </a:lnTo>
                  <a:lnTo>
                    <a:pt x="776" y="3"/>
                  </a:lnTo>
                  <a:lnTo>
                    <a:pt x="784" y="8"/>
                  </a:lnTo>
                  <a:lnTo>
                    <a:pt x="790" y="13"/>
                  </a:lnTo>
                  <a:lnTo>
                    <a:pt x="796" y="21"/>
                  </a:lnTo>
                  <a:lnTo>
                    <a:pt x="798" y="13"/>
                  </a:lnTo>
                  <a:lnTo>
                    <a:pt x="803" y="8"/>
                  </a:lnTo>
                  <a:lnTo>
                    <a:pt x="809" y="3"/>
                  </a:lnTo>
                  <a:lnTo>
                    <a:pt x="817" y="3"/>
                  </a:lnTo>
                  <a:lnTo>
                    <a:pt x="823" y="2"/>
                  </a:lnTo>
                  <a:lnTo>
                    <a:pt x="831" y="3"/>
                  </a:lnTo>
                  <a:lnTo>
                    <a:pt x="838" y="7"/>
                  </a:lnTo>
                  <a:lnTo>
                    <a:pt x="846" y="11"/>
                  </a:lnTo>
                  <a:lnTo>
                    <a:pt x="852" y="13"/>
                  </a:lnTo>
                  <a:lnTo>
                    <a:pt x="859" y="20"/>
                  </a:lnTo>
                  <a:lnTo>
                    <a:pt x="865" y="25"/>
                  </a:lnTo>
                  <a:lnTo>
                    <a:pt x="870" y="33"/>
                  </a:lnTo>
                  <a:lnTo>
                    <a:pt x="875" y="41"/>
                  </a:lnTo>
                  <a:lnTo>
                    <a:pt x="876" y="52"/>
                  </a:lnTo>
                  <a:lnTo>
                    <a:pt x="874" y="58"/>
                  </a:lnTo>
                  <a:lnTo>
                    <a:pt x="872" y="64"/>
                  </a:lnTo>
                  <a:lnTo>
                    <a:pt x="869" y="69"/>
                  </a:lnTo>
                  <a:lnTo>
                    <a:pt x="864" y="76"/>
                  </a:lnTo>
                  <a:lnTo>
                    <a:pt x="864" y="77"/>
                  </a:lnTo>
                  <a:lnTo>
                    <a:pt x="864" y="81"/>
                  </a:lnTo>
                  <a:lnTo>
                    <a:pt x="845" y="65"/>
                  </a:lnTo>
                  <a:lnTo>
                    <a:pt x="826" y="53"/>
                  </a:lnTo>
                  <a:lnTo>
                    <a:pt x="805" y="43"/>
                  </a:lnTo>
                  <a:lnTo>
                    <a:pt x="786" y="36"/>
                  </a:lnTo>
                  <a:lnTo>
                    <a:pt x="764" y="32"/>
                  </a:lnTo>
                  <a:lnTo>
                    <a:pt x="743" y="29"/>
                  </a:lnTo>
                  <a:lnTo>
                    <a:pt x="721" y="28"/>
                  </a:lnTo>
                  <a:lnTo>
                    <a:pt x="699" y="29"/>
                  </a:lnTo>
                  <a:lnTo>
                    <a:pt x="675" y="30"/>
                  </a:lnTo>
                  <a:lnTo>
                    <a:pt x="652" y="34"/>
                  </a:lnTo>
                  <a:lnTo>
                    <a:pt x="629" y="36"/>
                  </a:lnTo>
                  <a:lnTo>
                    <a:pt x="607" y="40"/>
                  </a:lnTo>
                  <a:lnTo>
                    <a:pt x="582" y="45"/>
                  </a:lnTo>
                  <a:lnTo>
                    <a:pt x="560" y="48"/>
                  </a:lnTo>
                  <a:lnTo>
                    <a:pt x="537" y="51"/>
                  </a:lnTo>
                  <a:lnTo>
                    <a:pt x="514" y="54"/>
                  </a:lnTo>
                  <a:lnTo>
                    <a:pt x="502" y="56"/>
                  </a:lnTo>
                  <a:lnTo>
                    <a:pt x="491" y="61"/>
                  </a:lnTo>
                  <a:lnTo>
                    <a:pt x="478" y="63"/>
                  </a:lnTo>
                  <a:lnTo>
                    <a:pt x="464" y="65"/>
                  </a:lnTo>
                  <a:lnTo>
                    <a:pt x="451" y="65"/>
                  </a:lnTo>
                  <a:lnTo>
                    <a:pt x="437" y="65"/>
                  </a:lnTo>
                  <a:lnTo>
                    <a:pt x="422" y="66"/>
                  </a:lnTo>
                  <a:lnTo>
                    <a:pt x="408" y="67"/>
                  </a:lnTo>
                  <a:lnTo>
                    <a:pt x="393" y="67"/>
                  </a:lnTo>
                  <a:lnTo>
                    <a:pt x="379" y="67"/>
                  </a:lnTo>
                  <a:lnTo>
                    <a:pt x="364" y="68"/>
                  </a:lnTo>
                  <a:lnTo>
                    <a:pt x="351" y="72"/>
                  </a:lnTo>
                  <a:lnTo>
                    <a:pt x="338" y="73"/>
                  </a:lnTo>
                  <a:lnTo>
                    <a:pt x="326" y="77"/>
                  </a:lnTo>
                  <a:lnTo>
                    <a:pt x="315" y="80"/>
                  </a:lnTo>
                  <a:lnTo>
                    <a:pt x="305" y="87"/>
                  </a:lnTo>
                  <a:lnTo>
                    <a:pt x="298" y="105"/>
                  </a:lnTo>
                  <a:lnTo>
                    <a:pt x="293" y="123"/>
                  </a:lnTo>
                  <a:lnTo>
                    <a:pt x="290" y="142"/>
                  </a:lnTo>
                  <a:lnTo>
                    <a:pt x="290" y="162"/>
                  </a:lnTo>
                  <a:lnTo>
                    <a:pt x="287" y="183"/>
                  </a:lnTo>
                  <a:lnTo>
                    <a:pt x="287" y="203"/>
                  </a:lnTo>
                  <a:lnTo>
                    <a:pt x="287" y="224"/>
                  </a:lnTo>
                  <a:lnTo>
                    <a:pt x="289" y="246"/>
                  </a:lnTo>
                  <a:lnTo>
                    <a:pt x="289" y="266"/>
                  </a:lnTo>
                  <a:lnTo>
                    <a:pt x="289" y="288"/>
                  </a:lnTo>
                  <a:lnTo>
                    <a:pt x="289" y="308"/>
                  </a:lnTo>
                  <a:lnTo>
                    <a:pt x="290" y="329"/>
                  </a:lnTo>
                  <a:lnTo>
                    <a:pt x="289" y="348"/>
                  </a:lnTo>
                  <a:lnTo>
                    <a:pt x="289" y="369"/>
                  </a:lnTo>
                  <a:lnTo>
                    <a:pt x="286" y="388"/>
                  </a:lnTo>
                  <a:lnTo>
                    <a:pt x="284" y="408"/>
                  </a:lnTo>
                  <a:lnTo>
                    <a:pt x="268" y="411"/>
                  </a:lnTo>
                  <a:lnTo>
                    <a:pt x="255" y="414"/>
                  </a:lnTo>
                  <a:lnTo>
                    <a:pt x="239" y="414"/>
                  </a:lnTo>
                  <a:lnTo>
                    <a:pt x="224" y="416"/>
                  </a:lnTo>
                  <a:lnTo>
                    <a:pt x="208" y="415"/>
                  </a:lnTo>
                  <a:lnTo>
                    <a:pt x="192" y="415"/>
                  </a:lnTo>
                  <a:lnTo>
                    <a:pt x="175" y="414"/>
                  </a:lnTo>
                  <a:lnTo>
                    <a:pt x="161" y="414"/>
                  </a:lnTo>
                  <a:lnTo>
                    <a:pt x="144" y="411"/>
                  </a:lnTo>
                  <a:lnTo>
                    <a:pt x="127" y="409"/>
                  </a:lnTo>
                  <a:lnTo>
                    <a:pt x="113" y="406"/>
                  </a:lnTo>
                  <a:lnTo>
                    <a:pt x="98" y="404"/>
                  </a:lnTo>
                  <a:lnTo>
                    <a:pt x="83" y="401"/>
                  </a:lnTo>
                  <a:lnTo>
                    <a:pt x="68" y="399"/>
                  </a:lnTo>
                  <a:lnTo>
                    <a:pt x="56" y="397"/>
                  </a:lnTo>
                  <a:lnTo>
                    <a:pt x="44" y="396"/>
                  </a:lnTo>
                  <a:lnTo>
                    <a:pt x="37" y="393"/>
                  </a:lnTo>
                  <a:lnTo>
                    <a:pt x="31" y="389"/>
                  </a:lnTo>
                  <a:lnTo>
                    <a:pt x="24" y="385"/>
                  </a:lnTo>
                  <a:lnTo>
                    <a:pt x="20" y="383"/>
                  </a:lnTo>
                  <a:lnTo>
                    <a:pt x="10" y="374"/>
                  </a:lnTo>
                  <a:lnTo>
                    <a:pt x="4" y="368"/>
                  </a:lnTo>
                  <a:lnTo>
                    <a:pt x="0" y="358"/>
                  </a:lnTo>
                  <a:lnTo>
                    <a:pt x="0" y="348"/>
                  </a:lnTo>
                  <a:lnTo>
                    <a:pt x="0" y="341"/>
                  </a:lnTo>
                  <a:lnTo>
                    <a:pt x="1" y="335"/>
                  </a:lnTo>
                  <a:lnTo>
                    <a:pt x="3" y="329"/>
                  </a:lnTo>
                  <a:lnTo>
                    <a:pt x="9" y="322"/>
                  </a:lnTo>
                  <a:lnTo>
                    <a:pt x="10" y="319"/>
                  </a:lnTo>
                  <a:lnTo>
                    <a:pt x="12" y="317"/>
                  </a:lnTo>
                  <a:lnTo>
                    <a:pt x="12" y="319"/>
                  </a:lnTo>
                  <a:lnTo>
                    <a:pt x="13" y="325"/>
                  </a:lnTo>
                  <a:lnTo>
                    <a:pt x="13" y="329"/>
                  </a:lnTo>
                  <a:lnTo>
                    <a:pt x="14" y="334"/>
                  </a:lnTo>
                  <a:lnTo>
                    <a:pt x="15" y="340"/>
                  </a:lnTo>
                  <a:lnTo>
                    <a:pt x="24" y="336"/>
                  </a:lnTo>
                  <a:lnTo>
                    <a:pt x="25" y="340"/>
                  </a:lnTo>
                  <a:lnTo>
                    <a:pt x="26" y="344"/>
                  </a:lnTo>
                  <a:lnTo>
                    <a:pt x="27" y="349"/>
                  </a:lnTo>
                  <a:lnTo>
                    <a:pt x="28" y="354"/>
                  </a:lnTo>
                  <a:lnTo>
                    <a:pt x="34" y="352"/>
                  </a:lnTo>
                  <a:lnTo>
                    <a:pt x="40" y="351"/>
                  </a:lnTo>
                  <a:lnTo>
                    <a:pt x="44" y="347"/>
                  </a:lnTo>
                  <a:lnTo>
                    <a:pt x="48" y="344"/>
                  </a:lnTo>
                  <a:lnTo>
                    <a:pt x="49" y="340"/>
                  </a:lnTo>
                  <a:lnTo>
                    <a:pt x="51" y="334"/>
                  </a:lnTo>
                  <a:lnTo>
                    <a:pt x="51" y="329"/>
                  </a:lnTo>
                  <a:lnTo>
                    <a:pt x="53" y="324"/>
                  </a:lnTo>
                  <a:lnTo>
                    <a:pt x="51" y="317"/>
                  </a:lnTo>
                  <a:lnTo>
                    <a:pt x="51" y="311"/>
                  </a:lnTo>
                  <a:lnTo>
                    <a:pt x="51" y="304"/>
                  </a:lnTo>
                  <a:lnTo>
                    <a:pt x="53" y="298"/>
                  </a:lnTo>
                  <a:lnTo>
                    <a:pt x="53" y="291"/>
                  </a:lnTo>
                  <a:lnTo>
                    <a:pt x="54" y="285"/>
                  </a:lnTo>
                  <a:lnTo>
                    <a:pt x="56" y="278"/>
                  </a:lnTo>
                  <a:lnTo>
                    <a:pt x="59" y="274"/>
                  </a:lnTo>
                  <a:lnTo>
                    <a:pt x="59" y="280"/>
                  </a:lnTo>
                  <a:lnTo>
                    <a:pt x="60" y="288"/>
                  </a:lnTo>
                  <a:lnTo>
                    <a:pt x="60" y="296"/>
                  </a:lnTo>
                  <a:lnTo>
                    <a:pt x="61" y="305"/>
                  </a:lnTo>
                  <a:lnTo>
                    <a:pt x="61" y="313"/>
                  </a:lnTo>
                  <a:lnTo>
                    <a:pt x="62" y="321"/>
                  </a:lnTo>
                  <a:lnTo>
                    <a:pt x="66" y="329"/>
                  </a:lnTo>
                  <a:lnTo>
                    <a:pt x="69" y="336"/>
                  </a:lnTo>
                  <a:lnTo>
                    <a:pt x="78" y="335"/>
                  </a:lnTo>
                  <a:lnTo>
                    <a:pt x="84" y="335"/>
                  </a:lnTo>
                  <a:lnTo>
                    <a:pt x="90" y="332"/>
                  </a:lnTo>
                  <a:lnTo>
                    <a:pt x="95" y="330"/>
                  </a:lnTo>
                  <a:lnTo>
                    <a:pt x="98" y="326"/>
                  </a:lnTo>
                  <a:lnTo>
                    <a:pt x="102" y="321"/>
                  </a:lnTo>
                  <a:lnTo>
                    <a:pt x="103" y="316"/>
                  </a:lnTo>
                  <a:lnTo>
                    <a:pt x="104" y="311"/>
                  </a:lnTo>
                  <a:lnTo>
                    <a:pt x="104" y="304"/>
                  </a:lnTo>
                  <a:lnTo>
                    <a:pt x="104" y="298"/>
                  </a:lnTo>
                  <a:lnTo>
                    <a:pt x="104" y="290"/>
                  </a:lnTo>
                  <a:lnTo>
                    <a:pt x="105" y="284"/>
                  </a:lnTo>
                  <a:lnTo>
                    <a:pt x="105" y="277"/>
                  </a:lnTo>
                  <a:lnTo>
                    <a:pt x="105" y="269"/>
                  </a:lnTo>
                  <a:lnTo>
                    <a:pt x="105" y="264"/>
                  </a:lnTo>
                  <a:lnTo>
                    <a:pt x="107" y="259"/>
                  </a:lnTo>
                  <a:lnTo>
                    <a:pt x="107" y="264"/>
                  </a:lnTo>
                  <a:lnTo>
                    <a:pt x="109" y="269"/>
                  </a:lnTo>
                  <a:lnTo>
                    <a:pt x="110" y="275"/>
                  </a:lnTo>
                  <a:lnTo>
                    <a:pt x="113" y="280"/>
                  </a:lnTo>
                  <a:lnTo>
                    <a:pt x="118" y="290"/>
                  </a:lnTo>
                  <a:lnTo>
                    <a:pt x="125" y="299"/>
                  </a:lnTo>
                  <a:lnTo>
                    <a:pt x="116" y="302"/>
                  </a:lnTo>
                  <a:lnTo>
                    <a:pt x="115" y="311"/>
                  </a:lnTo>
                  <a:lnTo>
                    <a:pt x="115" y="315"/>
                  </a:lnTo>
                  <a:lnTo>
                    <a:pt x="115" y="319"/>
                  </a:lnTo>
                  <a:lnTo>
                    <a:pt x="115" y="325"/>
                  </a:lnTo>
                  <a:lnTo>
                    <a:pt x="115" y="329"/>
                  </a:lnTo>
                  <a:lnTo>
                    <a:pt x="122" y="329"/>
                  </a:lnTo>
                  <a:lnTo>
                    <a:pt x="128" y="329"/>
                  </a:lnTo>
                  <a:lnTo>
                    <a:pt x="136" y="329"/>
                  </a:lnTo>
                  <a:lnTo>
                    <a:pt x="143" y="329"/>
                  </a:lnTo>
                  <a:lnTo>
                    <a:pt x="142" y="321"/>
                  </a:lnTo>
                  <a:lnTo>
                    <a:pt x="140" y="315"/>
                  </a:lnTo>
                  <a:lnTo>
                    <a:pt x="140" y="307"/>
                  </a:lnTo>
                  <a:lnTo>
                    <a:pt x="140" y="300"/>
                  </a:lnTo>
                  <a:lnTo>
                    <a:pt x="140" y="291"/>
                  </a:lnTo>
                  <a:lnTo>
                    <a:pt x="140" y="285"/>
                  </a:lnTo>
                  <a:lnTo>
                    <a:pt x="140" y="277"/>
                  </a:lnTo>
                  <a:lnTo>
                    <a:pt x="142" y="272"/>
                  </a:lnTo>
                  <a:lnTo>
                    <a:pt x="142" y="266"/>
                  </a:lnTo>
                  <a:lnTo>
                    <a:pt x="143" y="263"/>
                  </a:lnTo>
                  <a:lnTo>
                    <a:pt x="144" y="260"/>
                  </a:lnTo>
                  <a:lnTo>
                    <a:pt x="145" y="261"/>
                  </a:lnTo>
                  <a:lnTo>
                    <a:pt x="146" y="263"/>
                  </a:lnTo>
                  <a:lnTo>
                    <a:pt x="149" y="268"/>
                  </a:lnTo>
                  <a:lnTo>
                    <a:pt x="150" y="277"/>
                  </a:lnTo>
                  <a:lnTo>
                    <a:pt x="151" y="289"/>
                  </a:lnTo>
                  <a:lnTo>
                    <a:pt x="155" y="293"/>
                  </a:lnTo>
                  <a:lnTo>
                    <a:pt x="157" y="298"/>
                  </a:lnTo>
                  <a:lnTo>
                    <a:pt x="158" y="304"/>
                  </a:lnTo>
                  <a:lnTo>
                    <a:pt x="160" y="309"/>
                  </a:lnTo>
                  <a:lnTo>
                    <a:pt x="158" y="315"/>
                  </a:lnTo>
                  <a:lnTo>
                    <a:pt x="158" y="320"/>
                  </a:lnTo>
                  <a:lnTo>
                    <a:pt x="158" y="327"/>
                  </a:lnTo>
                  <a:lnTo>
                    <a:pt x="161" y="332"/>
                  </a:lnTo>
                  <a:lnTo>
                    <a:pt x="165" y="327"/>
                  </a:lnTo>
                  <a:lnTo>
                    <a:pt x="169" y="321"/>
                  </a:lnTo>
                  <a:lnTo>
                    <a:pt x="172" y="315"/>
                  </a:lnTo>
                  <a:lnTo>
                    <a:pt x="174" y="308"/>
                  </a:lnTo>
                  <a:lnTo>
                    <a:pt x="175" y="300"/>
                  </a:lnTo>
                  <a:lnTo>
                    <a:pt x="177" y="293"/>
                  </a:lnTo>
                  <a:lnTo>
                    <a:pt x="178" y="286"/>
                  </a:lnTo>
                  <a:lnTo>
                    <a:pt x="179" y="277"/>
                  </a:lnTo>
                  <a:lnTo>
                    <a:pt x="178" y="268"/>
                  </a:lnTo>
                  <a:lnTo>
                    <a:pt x="178" y="260"/>
                  </a:lnTo>
                  <a:lnTo>
                    <a:pt x="178" y="252"/>
                  </a:lnTo>
                  <a:lnTo>
                    <a:pt x="179" y="245"/>
                  </a:lnTo>
                  <a:lnTo>
                    <a:pt x="179" y="235"/>
                  </a:lnTo>
                  <a:lnTo>
                    <a:pt x="180" y="228"/>
                  </a:lnTo>
                  <a:lnTo>
                    <a:pt x="181" y="222"/>
                  </a:lnTo>
                  <a:lnTo>
                    <a:pt x="185" y="215"/>
                  </a:lnTo>
                  <a:lnTo>
                    <a:pt x="185" y="222"/>
                  </a:lnTo>
                  <a:lnTo>
                    <a:pt x="187" y="227"/>
                  </a:lnTo>
                  <a:lnTo>
                    <a:pt x="189" y="234"/>
                  </a:lnTo>
                  <a:lnTo>
                    <a:pt x="190" y="239"/>
                  </a:lnTo>
                  <a:lnTo>
                    <a:pt x="190" y="245"/>
                  </a:lnTo>
                  <a:lnTo>
                    <a:pt x="191" y="252"/>
                  </a:lnTo>
                  <a:lnTo>
                    <a:pt x="191" y="259"/>
                  </a:lnTo>
                  <a:lnTo>
                    <a:pt x="192" y="266"/>
                  </a:lnTo>
                  <a:lnTo>
                    <a:pt x="191" y="273"/>
                  </a:lnTo>
                  <a:lnTo>
                    <a:pt x="191" y="279"/>
                  </a:lnTo>
                  <a:lnTo>
                    <a:pt x="190" y="287"/>
                  </a:lnTo>
                  <a:lnTo>
                    <a:pt x="190" y="293"/>
                  </a:lnTo>
                  <a:lnTo>
                    <a:pt x="189" y="299"/>
                  </a:lnTo>
                  <a:lnTo>
                    <a:pt x="189" y="307"/>
                  </a:lnTo>
                  <a:lnTo>
                    <a:pt x="189" y="313"/>
                  </a:lnTo>
                  <a:lnTo>
                    <a:pt x="189" y="320"/>
                  </a:lnTo>
                  <a:lnTo>
                    <a:pt x="193" y="319"/>
                  </a:lnTo>
                  <a:lnTo>
                    <a:pt x="197" y="321"/>
                  </a:lnTo>
                  <a:lnTo>
                    <a:pt x="197" y="324"/>
                  </a:lnTo>
                  <a:lnTo>
                    <a:pt x="197" y="329"/>
                  </a:lnTo>
                  <a:lnTo>
                    <a:pt x="204" y="319"/>
                  </a:lnTo>
                  <a:lnTo>
                    <a:pt x="210" y="308"/>
                  </a:lnTo>
                  <a:lnTo>
                    <a:pt x="215" y="298"/>
                  </a:lnTo>
                  <a:lnTo>
                    <a:pt x="220" y="288"/>
                  </a:lnTo>
                  <a:lnTo>
                    <a:pt x="221" y="275"/>
                  </a:lnTo>
                  <a:lnTo>
                    <a:pt x="224" y="263"/>
                  </a:lnTo>
                  <a:lnTo>
                    <a:pt x="225" y="250"/>
                  </a:lnTo>
                  <a:lnTo>
                    <a:pt x="226" y="238"/>
                  </a:lnTo>
                  <a:lnTo>
                    <a:pt x="226" y="224"/>
                  </a:lnTo>
                  <a:lnTo>
                    <a:pt x="227" y="211"/>
                  </a:lnTo>
                  <a:lnTo>
                    <a:pt x="227" y="197"/>
                  </a:lnTo>
                  <a:lnTo>
                    <a:pt x="228" y="184"/>
                  </a:lnTo>
                  <a:lnTo>
                    <a:pt x="228" y="171"/>
                  </a:lnTo>
                  <a:lnTo>
                    <a:pt x="230" y="158"/>
                  </a:lnTo>
                  <a:lnTo>
                    <a:pt x="232" y="146"/>
                  </a:lnTo>
                  <a:lnTo>
                    <a:pt x="234" y="134"/>
                  </a:lnTo>
                  <a:lnTo>
                    <a:pt x="232" y="123"/>
                  </a:lnTo>
                  <a:lnTo>
                    <a:pt x="232" y="115"/>
                  </a:lnTo>
                  <a:lnTo>
                    <a:pt x="234" y="105"/>
                  </a:lnTo>
                  <a:lnTo>
                    <a:pt x="238" y="96"/>
                  </a:lnTo>
                  <a:lnTo>
                    <a:pt x="240" y="87"/>
                  </a:lnTo>
                  <a:lnTo>
                    <a:pt x="243" y="82"/>
                  </a:lnTo>
                  <a:lnTo>
                    <a:pt x="243" y="77"/>
                  </a:lnTo>
                  <a:lnTo>
                    <a:pt x="242" y="76"/>
                  </a:lnTo>
                  <a:lnTo>
                    <a:pt x="242" y="75"/>
                  </a:lnTo>
                  <a:lnTo>
                    <a:pt x="242" y="74"/>
                  </a:lnTo>
                  <a:lnTo>
                    <a:pt x="269" y="64"/>
                  </a:lnTo>
                  <a:lnTo>
                    <a:pt x="299" y="56"/>
                  </a:lnTo>
                  <a:lnTo>
                    <a:pt x="328" y="51"/>
                  </a:lnTo>
                  <a:lnTo>
                    <a:pt x="360" y="46"/>
                  </a:lnTo>
                  <a:lnTo>
                    <a:pt x="390" y="41"/>
                  </a:lnTo>
                  <a:lnTo>
                    <a:pt x="421" y="38"/>
                  </a:lnTo>
                  <a:lnTo>
                    <a:pt x="451" y="35"/>
                  </a:lnTo>
                  <a:lnTo>
                    <a:pt x="485" y="34"/>
                  </a:lnTo>
                  <a:lnTo>
                    <a:pt x="515" y="29"/>
                  </a:lnTo>
                  <a:lnTo>
                    <a:pt x="546" y="26"/>
                  </a:lnTo>
                  <a:lnTo>
                    <a:pt x="578" y="24"/>
                  </a:lnTo>
                  <a:lnTo>
                    <a:pt x="609" y="21"/>
                  </a:lnTo>
                  <a:lnTo>
                    <a:pt x="638" y="15"/>
                  </a:lnTo>
                  <a:lnTo>
                    <a:pt x="669" y="12"/>
                  </a:lnTo>
                  <a:lnTo>
                    <a:pt x="699" y="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24" name="Freeform 474"/>
            <p:cNvSpPr>
              <a:spLocks/>
            </p:cNvSpPr>
            <p:nvPr/>
          </p:nvSpPr>
          <p:spPr bwMode="auto">
            <a:xfrm>
              <a:off x="6559" y="3901"/>
              <a:ext cx="86" cy="15"/>
            </a:xfrm>
            <a:custGeom>
              <a:avLst/>
              <a:gdLst>
                <a:gd name="T0" fmla="*/ 0 w 343"/>
                <a:gd name="T1" fmla="*/ 0 h 61"/>
                <a:gd name="T2" fmla="*/ 0 w 343"/>
                <a:gd name="T3" fmla="*/ 0 h 61"/>
                <a:gd name="T4" fmla="*/ 0 w 343"/>
                <a:gd name="T5" fmla="*/ 0 h 61"/>
                <a:gd name="T6" fmla="*/ 0 w 343"/>
                <a:gd name="T7" fmla="*/ 0 h 61"/>
                <a:gd name="T8" fmla="*/ 0 w 343"/>
                <a:gd name="T9" fmla="*/ 0 h 61"/>
                <a:gd name="T10" fmla="*/ 0 w 343"/>
                <a:gd name="T11" fmla="*/ 0 h 61"/>
                <a:gd name="T12" fmla="*/ 0 w 343"/>
                <a:gd name="T13" fmla="*/ 0 h 61"/>
                <a:gd name="T14" fmla="*/ 0 w 343"/>
                <a:gd name="T15" fmla="*/ 0 h 61"/>
                <a:gd name="T16" fmla="*/ 0 w 343"/>
                <a:gd name="T17" fmla="*/ 0 h 61"/>
                <a:gd name="T18" fmla="*/ 0 w 343"/>
                <a:gd name="T19" fmla="*/ 0 h 61"/>
                <a:gd name="T20" fmla="*/ 0 w 343"/>
                <a:gd name="T21" fmla="*/ 0 h 61"/>
                <a:gd name="T22" fmla="*/ 0 w 343"/>
                <a:gd name="T23" fmla="*/ 0 h 61"/>
                <a:gd name="T24" fmla="*/ 0 w 343"/>
                <a:gd name="T25" fmla="*/ 0 h 61"/>
                <a:gd name="T26" fmla="*/ 0 w 343"/>
                <a:gd name="T27" fmla="*/ 0 h 61"/>
                <a:gd name="T28" fmla="*/ 0 w 343"/>
                <a:gd name="T29" fmla="*/ 0 h 61"/>
                <a:gd name="T30" fmla="*/ 0 w 343"/>
                <a:gd name="T31" fmla="*/ 0 h 61"/>
                <a:gd name="T32" fmla="*/ 0 w 343"/>
                <a:gd name="T33" fmla="*/ 0 h 61"/>
                <a:gd name="T34" fmla="*/ 0 w 343"/>
                <a:gd name="T35" fmla="*/ 0 h 61"/>
                <a:gd name="T36" fmla="*/ 0 w 343"/>
                <a:gd name="T37" fmla="*/ 0 h 61"/>
                <a:gd name="T38" fmla="*/ 0 w 343"/>
                <a:gd name="T39" fmla="*/ 0 h 61"/>
                <a:gd name="T40" fmla="*/ 0 w 343"/>
                <a:gd name="T41" fmla="*/ 0 h 61"/>
                <a:gd name="T42" fmla="*/ 0 w 343"/>
                <a:gd name="T43" fmla="*/ 0 h 61"/>
                <a:gd name="T44" fmla="*/ 0 w 343"/>
                <a:gd name="T45" fmla="*/ 0 h 61"/>
                <a:gd name="T46" fmla="*/ 0 w 343"/>
                <a:gd name="T47" fmla="*/ 0 h 61"/>
                <a:gd name="T48" fmla="*/ 0 w 343"/>
                <a:gd name="T49" fmla="*/ 0 h 61"/>
                <a:gd name="T50" fmla="*/ 0 w 343"/>
                <a:gd name="T51" fmla="*/ 0 h 61"/>
                <a:gd name="T52" fmla="*/ 0 w 343"/>
                <a:gd name="T53" fmla="*/ 0 h 61"/>
                <a:gd name="T54" fmla="*/ 0 w 343"/>
                <a:gd name="T55" fmla="*/ 0 h 61"/>
                <a:gd name="T56" fmla="*/ 0 w 343"/>
                <a:gd name="T57" fmla="*/ 0 h 61"/>
                <a:gd name="T58" fmla="*/ 0 w 343"/>
                <a:gd name="T59" fmla="*/ 0 h 61"/>
                <a:gd name="T60" fmla="*/ 0 w 343"/>
                <a:gd name="T61" fmla="*/ 0 h 61"/>
                <a:gd name="T62" fmla="*/ 0 w 343"/>
                <a:gd name="T63" fmla="*/ 0 h 61"/>
                <a:gd name="T64" fmla="*/ 0 w 343"/>
                <a:gd name="T65" fmla="*/ 0 h 61"/>
                <a:gd name="T66" fmla="*/ 0 w 343"/>
                <a:gd name="T67" fmla="*/ 0 h 61"/>
                <a:gd name="T68" fmla="*/ 0 w 343"/>
                <a:gd name="T69" fmla="*/ 0 h 61"/>
                <a:gd name="T70" fmla="*/ 0 w 343"/>
                <a:gd name="T71" fmla="*/ 0 h 61"/>
                <a:gd name="T72" fmla="*/ 0 w 343"/>
                <a:gd name="T73" fmla="*/ 0 h 61"/>
                <a:gd name="T74" fmla="*/ 0 w 343"/>
                <a:gd name="T75" fmla="*/ 0 h 61"/>
                <a:gd name="T76" fmla="*/ 0 w 343"/>
                <a:gd name="T77" fmla="*/ 0 h 61"/>
                <a:gd name="T78" fmla="*/ 0 w 343"/>
                <a:gd name="T79" fmla="*/ 0 h 61"/>
                <a:gd name="T80" fmla="*/ 0 w 343"/>
                <a:gd name="T81" fmla="*/ 0 h 61"/>
                <a:gd name="T82" fmla="*/ 0 w 343"/>
                <a:gd name="T83" fmla="*/ 0 h 61"/>
                <a:gd name="T84" fmla="*/ 0 w 343"/>
                <a:gd name="T85" fmla="*/ 0 h 61"/>
                <a:gd name="T86" fmla="*/ 0 w 343"/>
                <a:gd name="T87" fmla="*/ 0 h 61"/>
                <a:gd name="T88" fmla="*/ 0 w 343"/>
                <a:gd name="T89" fmla="*/ 0 h 61"/>
                <a:gd name="T90" fmla="*/ 0 w 343"/>
                <a:gd name="T91" fmla="*/ 0 h 61"/>
                <a:gd name="T92" fmla="*/ 0 w 343"/>
                <a:gd name="T93" fmla="*/ 0 h 61"/>
                <a:gd name="T94" fmla="*/ 0 w 343"/>
                <a:gd name="T95" fmla="*/ 0 h 61"/>
                <a:gd name="T96" fmla="*/ 0 w 343"/>
                <a:gd name="T97" fmla="*/ 0 h 61"/>
                <a:gd name="T98" fmla="*/ 0 w 343"/>
                <a:gd name="T99" fmla="*/ 0 h 61"/>
                <a:gd name="T100" fmla="*/ 0 w 343"/>
                <a:gd name="T101" fmla="*/ 0 h 61"/>
                <a:gd name="T102" fmla="*/ 0 w 343"/>
                <a:gd name="T103" fmla="*/ 0 h 61"/>
                <a:gd name="T104" fmla="*/ 0 w 343"/>
                <a:gd name="T105" fmla="*/ 0 h 61"/>
                <a:gd name="T106" fmla="*/ 0 w 343"/>
                <a:gd name="T107" fmla="*/ 0 h 61"/>
                <a:gd name="T108" fmla="*/ 0 w 343"/>
                <a:gd name="T109" fmla="*/ 0 h 61"/>
                <a:gd name="T110" fmla="*/ 0 w 343"/>
                <a:gd name="T111" fmla="*/ 0 h 61"/>
                <a:gd name="T112" fmla="*/ 0 w 343"/>
                <a:gd name="T113" fmla="*/ 0 h 61"/>
                <a:gd name="T114" fmla="*/ 0 w 343"/>
                <a:gd name="T115" fmla="*/ 0 h 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3"/>
                <a:gd name="T175" fmla="*/ 0 h 61"/>
                <a:gd name="T176" fmla="*/ 343 w 343"/>
                <a:gd name="T177" fmla="*/ 61 h 6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3" h="61">
                  <a:moveTo>
                    <a:pt x="6" y="0"/>
                  </a:moveTo>
                  <a:lnTo>
                    <a:pt x="27" y="0"/>
                  </a:lnTo>
                  <a:lnTo>
                    <a:pt x="49" y="0"/>
                  </a:lnTo>
                  <a:lnTo>
                    <a:pt x="69" y="1"/>
                  </a:lnTo>
                  <a:lnTo>
                    <a:pt x="92" y="2"/>
                  </a:lnTo>
                  <a:lnTo>
                    <a:pt x="112" y="2"/>
                  </a:lnTo>
                  <a:lnTo>
                    <a:pt x="134" y="5"/>
                  </a:lnTo>
                  <a:lnTo>
                    <a:pt x="155" y="6"/>
                  </a:lnTo>
                  <a:lnTo>
                    <a:pt x="176" y="9"/>
                  </a:lnTo>
                  <a:lnTo>
                    <a:pt x="198" y="10"/>
                  </a:lnTo>
                  <a:lnTo>
                    <a:pt x="218" y="11"/>
                  </a:lnTo>
                  <a:lnTo>
                    <a:pt x="239" y="14"/>
                  </a:lnTo>
                  <a:lnTo>
                    <a:pt x="259" y="17"/>
                  </a:lnTo>
                  <a:lnTo>
                    <a:pt x="280" y="21"/>
                  </a:lnTo>
                  <a:lnTo>
                    <a:pt x="302" y="23"/>
                  </a:lnTo>
                  <a:lnTo>
                    <a:pt x="322" y="26"/>
                  </a:lnTo>
                  <a:lnTo>
                    <a:pt x="343" y="32"/>
                  </a:lnTo>
                  <a:lnTo>
                    <a:pt x="340" y="38"/>
                  </a:lnTo>
                  <a:lnTo>
                    <a:pt x="339" y="46"/>
                  </a:lnTo>
                  <a:lnTo>
                    <a:pt x="338" y="52"/>
                  </a:lnTo>
                  <a:lnTo>
                    <a:pt x="338" y="61"/>
                  </a:lnTo>
                  <a:lnTo>
                    <a:pt x="327" y="53"/>
                  </a:lnTo>
                  <a:lnTo>
                    <a:pt x="317" y="49"/>
                  </a:lnTo>
                  <a:lnTo>
                    <a:pt x="305" y="45"/>
                  </a:lnTo>
                  <a:lnTo>
                    <a:pt x="294" y="43"/>
                  </a:lnTo>
                  <a:lnTo>
                    <a:pt x="281" y="42"/>
                  </a:lnTo>
                  <a:lnTo>
                    <a:pt x="268" y="42"/>
                  </a:lnTo>
                  <a:lnTo>
                    <a:pt x="255" y="42"/>
                  </a:lnTo>
                  <a:lnTo>
                    <a:pt x="241" y="42"/>
                  </a:lnTo>
                  <a:lnTo>
                    <a:pt x="226" y="41"/>
                  </a:lnTo>
                  <a:lnTo>
                    <a:pt x="211" y="41"/>
                  </a:lnTo>
                  <a:lnTo>
                    <a:pt x="198" y="40"/>
                  </a:lnTo>
                  <a:lnTo>
                    <a:pt x="185" y="39"/>
                  </a:lnTo>
                  <a:lnTo>
                    <a:pt x="170" y="36"/>
                  </a:lnTo>
                  <a:lnTo>
                    <a:pt x="157" y="33"/>
                  </a:lnTo>
                  <a:lnTo>
                    <a:pt x="144" y="28"/>
                  </a:lnTo>
                  <a:lnTo>
                    <a:pt x="134" y="23"/>
                  </a:lnTo>
                  <a:lnTo>
                    <a:pt x="128" y="23"/>
                  </a:lnTo>
                  <a:lnTo>
                    <a:pt x="122" y="24"/>
                  </a:lnTo>
                  <a:lnTo>
                    <a:pt x="116" y="24"/>
                  </a:lnTo>
                  <a:lnTo>
                    <a:pt x="110" y="25"/>
                  </a:lnTo>
                  <a:lnTo>
                    <a:pt x="98" y="25"/>
                  </a:lnTo>
                  <a:lnTo>
                    <a:pt x="87" y="26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69" y="26"/>
                  </a:lnTo>
                  <a:lnTo>
                    <a:pt x="63" y="26"/>
                  </a:lnTo>
                  <a:lnTo>
                    <a:pt x="51" y="24"/>
                  </a:lnTo>
                  <a:lnTo>
                    <a:pt x="41" y="23"/>
                  </a:lnTo>
                  <a:lnTo>
                    <a:pt x="35" y="21"/>
                  </a:lnTo>
                  <a:lnTo>
                    <a:pt x="28" y="20"/>
                  </a:lnTo>
                  <a:lnTo>
                    <a:pt x="23" y="17"/>
                  </a:lnTo>
                  <a:lnTo>
                    <a:pt x="17" y="16"/>
                  </a:lnTo>
                  <a:lnTo>
                    <a:pt x="8" y="11"/>
                  </a:lnTo>
                  <a:lnTo>
                    <a:pt x="0" y="6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25" name="Freeform 475"/>
            <p:cNvSpPr>
              <a:spLocks/>
            </p:cNvSpPr>
            <p:nvPr/>
          </p:nvSpPr>
          <p:spPr bwMode="auto">
            <a:xfrm>
              <a:off x="6769" y="3901"/>
              <a:ext cx="16" cy="6"/>
            </a:xfrm>
            <a:custGeom>
              <a:avLst/>
              <a:gdLst>
                <a:gd name="T0" fmla="*/ 0 w 63"/>
                <a:gd name="T1" fmla="*/ 0 h 27"/>
                <a:gd name="T2" fmla="*/ 0 w 63"/>
                <a:gd name="T3" fmla="*/ 0 h 27"/>
                <a:gd name="T4" fmla="*/ 0 w 63"/>
                <a:gd name="T5" fmla="*/ 0 h 27"/>
                <a:gd name="T6" fmla="*/ 0 w 63"/>
                <a:gd name="T7" fmla="*/ 0 h 27"/>
                <a:gd name="T8" fmla="*/ 0 w 63"/>
                <a:gd name="T9" fmla="*/ 0 h 27"/>
                <a:gd name="T10" fmla="*/ 0 w 63"/>
                <a:gd name="T11" fmla="*/ 0 h 27"/>
                <a:gd name="T12" fmla="*/ 0 w 63"/>
                <a:gd name="T13" fmla="*/ 0 h 27"/>
                <a:gd name="T14" fmla="*/ 0 w 63"/>
                <a:gd name="T15" fmla="*/ 0 h 27"/>
                <a:gd name="T16" fmla="*/ 0 w 63"/>
                <a:gd name="T17" fmla="*/ 0 h 27"/>
                <a:gd name="T18" fmla="*/ 0 w 63"/>
                <a:gd name="T19" fmla="*/ 0 h 27"/>
                <a:gd name="T20" fmla="*/ 0 w 63"/>
                <a:gd name="T21" fmla="*/ 0 h 27"/>
                <a:gd name="T22" fmla="*/ 0 w 63"/>
                <a:gd name="T23" fmla="*/ 0 h 27"/>
                <a:gd name="T24" fmla="*/ 0 w 63"/>
                <a:gd name="T25" fmla="*/ 0 h 27"/>
                <a:gd name="T26" fmla="*/ 0 w 63"/>
                <a:gd name="T27" fmla="*/ 0 h 27"/>
                <a:gd name="T28" fmla="*/ 0 w 63"/>
                <a:gd name="T29" fmla="*/ 0 h 27"/>
                <a:gd name="T30" fmla="*/ 0 w 63"/>
                <a:gd name="T31" fmla="*/ 0 h 27"/>
                <a:gd name="T32" fmla="*/ 0 w 63"/>
                <a:gd name="T33" fmla="*/ 0 h 27"/>
                <a:gd name="T34" fmla="*/ 0 w 63"/>
                <a:gd name="T35" fmla="*/ 0 h 27"/>
                <a:gd name="T36" fmla="*/ 0 w 63"/>
                <a:gd name="T37" fmla="*/ 0 h 27"/>
                <a:gd name="T38" fmla="*/ 0 w 63"/>
                <a:gd name="T39" fmla="*/ 0 h 27"/>
                <a:gd name="T40" fmla="*/ 0 w 63"/>
                <a:gd name="T41" fmla="*/ 0 h 27"/>
                <a:gd name="T42" fmla="*/ 0 w 63"/>
                <a:gd name="T43" fmla="*/ 0 h 27"/>
                <a:gd name="T44" fmla="*/ 0 w 63"/>
                <a:gd name="T45" fmla="*/ 0 h 27"/>
                <a:gd name="T46" fmla="*/ 0 w 63"/>
                <a:gd name="T47" fmla="*/ 0 h 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27"/>
                <a:gd name="T74" fmla="*/ 63 w 63"/>
                <a:gd name="T75" fmla="*/ 27 h 2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27">
                  <a:moveTo>
                    <a:pt x="51" y="0"/>
                  </a:moveTo>
                  <a:lnTo>
                    <a:pt x="55" y="1"/>
                  </a:lnTo>
                  <a:lnTo>
                    <a:pt x="60" y="5"/>
                  </a:lnTo>
                  <a:lnTo>
                    <a:pt x="61" y="8"/>
                  </a:lnTo>
                  <a:lnTo>
                    <a:pt x="63" y="11"/>
                  </a:lnTo>
                  <a:lnTo>
                    <a:pt x="57" y="14"/>
                  </a:lnTo>
                  <a:lnTo>
                    <a:pt x="48" y="19"/>
                  </a:lnTo>
                  <a:lnTo>
                    <a:pt x="42" y="20"/>
                  </a:lnTo>
                  <a:lnTo>
                    <a:pt x="35" y="21"/>
                  </a:lnTo>
                  <a:lnTo>
                    <a:pt x="29" y="21"/>
                  </a:lnTo>
                  <a:lnTo>
                    <a:pt x="22" y="23"/>
                  </a:lnTo>
                  <a:lnTo>
                    <a:pt x="10" y="25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1" y="17"/>
                  </a:lnTo>
                  <a:lnTo>
                    <a:pt x="1" y="13"/>
                  </a:lnTo>
                  <a:lnTo>
                    <a:pt x="5" y="11"/>
                  </a:lnTo>
                  <a:lnTo>
                    <a:pt x="10" y="8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6" y="5"/>
                  </a:lnTo>
                  <a:lnTo>
                    <a:pt x="43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26" name="Freeform 476"/>
            <p:cNvSpPr>
              <a:spLocks/>
            </p:cNvSpPr>
            <p:nvPr/>
          </p:nvSpPr>
          <p:spPr bwMode="auto">
            <a:xfrm>
              <a:off x="6789" y="3901"/>
              <a:ext cx="10" cy="8"/>
            </a:xfrm>
            <a:custGeom>
              <a:avLst/>
              <a:gdLst>
                <a:gd name="T0" fmla="*/ 0 w 41"/>
                <a:gd name="T1" fmla="*/ 0 h 30"/>
                <a:gd name="T2" fmla="*/ 0 w 41"/>
                <a:gd name="T3" fmla="*/ 0 h 30"/>
                <a:gd name="T4" fmla="*/ 0 w 41"/>
                <a:gd name="T5" fmla="*/ 0 h 30"/>
                <a:gd name="T6" fmla="*/ 0 w 41"/>
                <a:gd name="T7" fmla="*/ 0 h 30"/>
                <a:gd name="T8" fmla="*/ 0 w 41"/>
                <a:gd name="T9" fmla="*/ 0 h 30"/>
                <a:gd name="T10" fmla="*/ 0 w 41"/>
                <a:gd name="T11" fmla="*/ 0 h 30"/>
                <a:gd name="T12" fmla="*/ 0 w 41"/>
                <a:gd name="T13" fmla="*/ 0 h 30"/>
                <a:gd name="T14" fmla="*/ 0 w 41"/>
                <a:gd name="T15" fmla="*/ 0 h 30"/>
                <a:gd name="T16" fmla="*/ 0 w 41"/>
                <a:gd name="T17" fmla="*/ 0 h 30"/>
                <a:gd name="T18" fmla="*/ 0 w 41"/>
                <a:gd name="T19" fmla="*/ 0 h 30"/>
                <a:gd name="T20" fmla="*/ 0 w 41"/>
                <a:gd name="T21" fmla="*/ 0 h 30"/>
                <a:gd name="T22" fmla="*/ 0 w 41"/>
                <a:gd name="T23" fmla="*/ 0 h 30"/>
                <a:gd name="T24" fmla="*/ 0 w 41"/>
                <a:gd name="T25" fmla="*/ 0 h 30"/>
                <a:gd name="T26" fmla="*/ 0 w 41"/>
                <a:gd name="T27" fmla="*/ 0 h 30"/>
                <a:gd name="T28" fmla="*/ 0 w 41"/>
                <a:gd name="T29" fmla="*/ 0 h 30"/>
                <a:gd name="T30" fmla="*/ 0 w 41"/>
                <a:gd name="T31" fmla="*/ 0 h 30"/>
                <a:gd name="T32" fmla="*/ 0 w 41"/>
                <a:gd name="T33" fmla="*/ 0 h 30"/>
                <a:gd name="T34" fmla="*/ 0 w 41"/>
                <a:gd name="T35" fmla="*/ 0 h 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30"/>
                <a:gd name="T56" fmla="*/ 41 w 41"/>
                <a:gd name="T57" fmla="*/ 30 h 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30">
                  <a:moveTo>
                    <a:pt x="2" y="0"/>
                  </a:moveTo>
                  <a:lnTo>
                    <a:pt x="9" y="2"/>
                  </a:lnTo>
                  <a:lnTo>
                    <a:pt x="15" y="4"/>
                  </a:lnTo>
                  <a:lnTo>
                    <a:pt x="21" y="5"/>
                  </a:lnTo>
                  <a:lnTo>
                    <a:pt x="26" y="8"/>
                  </a:lnTo>
                  <a:lnTo>
                    <a:pt x="31" y="9"/>
                  </a:lnTo>
                  <a:lnTo>
                    <a:pt x="34" y="13"/>
                  </a:lnTo>
                  <a:lnTo>
                    <a:pt x="38" y="18"/>
                  </a:lnTo>
                  <a:lnTo>
                    <a:pt x="41" y="26"/>
                  </a:lnTo>
                  <a:lnTo>
                    <a:pt x="34" y="29"/>
                  </a:lnTo>
                  <a:lnTo>
                    <a:pt x="28" y="30"/>
                  </a:lnTo>
                  <a:lnTo>
                    <a:pt x="21" y="29"/>
                  </a:lnTo>
                  <a:lnTo>
                    <a:pt x="15" y="25"/>
                  </a:lnTo>
                  <a:lnTo>
                    <a:pt x="9" y="18"/>
                  </a:lnTo>
                  <a:lnTo>
                    <a:pt x="4" y="12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27" name="Freeform 477"/>
            <p:cNvSpPr>
              <a:spLocks/>
            </p:cNvSpPr>
            <p:nvPr/>
          </p:nvSpPr>
          <p:spPr bwMode="auto">
            <a:xfrm>
              <a:off x="6564" y="3915"/>
              <a:ext cx="81" cy="13"/>
            </a:xfrm>
            <a:custGeom>
              <a:avLst/>
              <a:gdLst>
                <a:gd name="T0" fmla="*/ 0 w 325"/>
                <a:gd name="T1" fmla="*/ 0 h 53"/>
                <a:gd name="T2" fmla="*/ 0 w 325"/>
                <a:gd name="T3" fmla="*/ 0 h 53"/>
                <a:gd name="T4" fmla="*/ 0 w 325"/>
                <a:gd name="T5" fmla="*/ 0 h 53"/>
                <a:gd name="T6" fmla="*/ 0 w 325"/>
                <a:gd name="T7" fmla="*/ 0 h 53"/>
                <a:gd name="T8" fmla="*/ 0 w 325"/>
                <a:gd name="T9" fmla="*/ 0 h 53"/>
                <a:gd name="T10" fmla="*/ 0 w 325"/>
                <a:gd name="T11" fmla="*/ 0 h 53"/>
                <a:gd name="T12" fmla="*/ 0 w 325"/>
                <a:gd name="T13" fmla="*/ 0 h 53"/>
                <a:gd name="T14" fmla="*/ 0 w 325"/>
                <a:gd name="T15" fmla="*/ 0 h 53"/>
                <a:gd name="T16" fmla="*/ 0 w 325"/>
                <a:gd name="T17" fmla="*/ 0 h 53"/>
                <a:gd name="T18" fmla="*/ 0 w 325"/>
                <a:gd name="T19" fmla="*/ 0 h 53"/>
                <a:gd name="T20" fmla="*/ 0 w 325"/>
                <a:gd name="T21" fmla="*/ 0 h 53"/>
                <a:gd name="T22" fmla="*/ 0 w 325"/>
                <a:gd name="T23" fmla="*/ 0 h 53"/>
                <a:gd name="T24" fmla="*/ 0 w 325"/>
                <a:gd name="T25" fmla="*/ 0 h 53"/>
                <a:gd name="T26" fmla="*/ 0 w 325"/>
                <a:gd name="T27" fmla="*/ 0 h 53"/>
                <a:gd name="T28" fmla="*/ 0 w 325"/>
                <a:gd name="T29" fmla="*/ 0 h 53"/>
                <a:gd name="T30" fmla="*/ 0 w 325"/>
                <a:gd name="T31" fmla="*/ 0 h 53"/>
                <a:gd name="T32" fmla="*/ 0 w 325"/>
                <a:gd name="T33" fmla="*/ 0 h 53"/>
                <a:gd name="T34" fmla="*/ 0 w 325"/>
                <a:gd name="T35" fmla="*/ 0 h 53"/>
                <a:gd name="T36" fmla="*/ 0 w 325"/>
                <a:gd name="T37" fmla="*/ 0 h 53"/>
                <a:gd name="T38" fmla="*/ 0 w 325"/>
                <a:gd name="T39" fmla="*/ 0 h 53"/>
                <a:gd name="T40" fmla="*/ 0 w 325"/>
                <a:gd name="T41" fmla="*/ 0 h 53"/>
                <a:gd name="T42" fmla="*/ 0 w 325"/>
                <a:gd name="T43" fmla="*/ 0 h 53"/>
                <a:gd name="T44" fmla="*/ 0 w 325"/>
                <a:gd name="T45" fmla="*/ 0 h 53"/>
                <a:gd name="T46" fmla="*/ 0 w 325"/>
                <a:gd name="T47" fmla="*/ 0 h 53"/>
                <a:gd name="T48" fmla="*/ 0 w 325"/>
                <a:gd name="T49" fmla="*/ 0 h 53"/>
                <a:gd name="T50" fmla="*/ 0 w 325"/>
                <a:gd name="T51" fmla="*/ 0 h 53"/>
                <a:gd name="T52" fmla="*/ 0 w 325"/>
                <a:gd name="T53" fmla="*/ 0 h 53"/>
                <a:gd name="T54" fmla="*/ 0 w 325"/>
                <a:gd name="T55" fmla="*/ 0 h 53"/>
                <a:gd name="T56" fmla="*/ 0 w 325"/>
                <a:gd name="T57" fmla="*/ 0 h 53"/>
                <a:gd name="T58" fmla="*/ 0 w 325"/>
                <a:gd name="T59" fmla="*/ 0 h 53"/>
                <a:gd name="T60" fmla="*/ 0 w 325"/>
                <a:gd name="T61" fmla="*/ 0 h 53"/>
                <a:gd name="T62" fmla="*/ 0 w 325"/>
                <a:gd name="T63" fmla="*/ 0 h 53"/>
                <a:gd name="T64" fmla="*/ 0 w 325"/>
                <a:gd name="T65" fmla="*/ 0 h 53"/>
                <a:gd name="T66" fmla="*/ 0 w 325"/>
                <a:gd name="T67" fmla="*/ 0 h 53"/>
                <a:gd name="T68" fmla="*/ 0 w 325"/>
                <a:gd name="T69" fmla="*/ 0 h 53"/>
                <a:gd name="T70" fmla="*/ 0 w 325"/>
                <a:gd name="T71" fmla="*/ 0 h 53"/>
                <a:gd name="T72" fmla="*/ 0 w 325"/>
                <a:gd name="T73" fmla="*/ 0 h 53"/>
                <a:gd name="T74" fmla="*/ 0 w 325"/>
                <a:gd name="T75" fmla="*/ 0 h 53"/>
                <a:gd name="T76" fmla="*/ 0 w 325"/>
                <a:gd name="T77" fmla="*/ 0 h 53"/>
                <a:gd name="T78" fmla="*/ 0 w 325"/>
                <a:gd name="T79" fmla="*/ 0 h 53"/>
                <a:gd name="T80" fmla="*/ 0 w 325"/>
                <a:gd name="T81" fmla="*/ 0 h 53"/>
                <a:gd name="T82" fmla="*/ 0 w 325"/>
                <a:gd name="T83" fmla="*/ 0 h 53"/>
                <a:gd name="T84" fmla="*/ 0 w 325"/>
                <a:gd name="T85" fmla="*/ 0 h 53"/>
                <a:gd name="T86" fmla="*/ 0 w 325"/>
                <a:gd name="T87" fmla="*/ 0 h 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5"/>
                <a:gd name="T133" fmla="*/ 0 h 53"/>
                <a:gd name="T134" fmla="*/ 325 w 325"/>
                <a:gd name="T135" fmla="*/ 53 h 5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5" h="53">
                  <a:moveTo>
                    <a:pt x="5" y="0"/>
                  </a:moveTo>
                  <a:lnTo>
                    <a:pt x="24" y="0"/>
                  </a:lnTo>
                  <a:lnTo>
                    <a:pt x="44" y="1"/>
                  </a:lnTo>
                  <a:lnTo>
                    <a:pt x="64" y="3"/>
                  </a:lnTo>
                  <a:lnTo>
                    <a:pt x="84" y="4"/>
                  </a:lnTo>
                  <a:lnTo>
                    <a:pt x="105" y="5"/>
                  </a:lnTo>
                  <a:lnTo>
                    <a:pt x="124" y="7"/>
                  </a:lnTo>
                  <a:lnTo>
                    <a:pt x="143" y="8"/>
                  </a:lnTo>
                  <a:lnTo>
                    <a:pt x="165" y="10"/>
                  </a:lnTo>
                  <a:lnTo>
                    <a:pt x="183" y="11"/>
                  </a:lnTo>
                  <a:lnTo>
                    <a:pt x="202" y="13"/>
                  </a:lnTo>
                  <a:lnTo>
                    <a:pt x="223" y="16"/>
                  </a:lnTo>
                  <a:lnTo>
                    <a:pt x="242" y="18"/>
                  </a:lnTo>
                  <a:lnTo>
                    <a:pt x="261" y="21"/>
                  </a:lnTo>
                  <a:lnTo>
                    <a:pt x="282" y="24"/>
                  </a:lnTo>
                  <a:lnTo>
                    <a:pt x="301" y="27"/>
                  </a:lnTo>
                  <a:lnTo>
                    <a:pt x="320" y="30"/>
                  </a:lnTo>
                  <a:lnTo>
                    <a:pt x="325" y="34"/>
                  </a:lnTo>
                  <a:lnTo>
                    <a:pt x="325" y="39"/>
                  </a:lnTo>
                  <a:lnTo>
                    <a:pt x="323" y="46"/>
                  </a:lnTo>
                  <a:lnTo>
                    <a:pt x="323" y="53"/>
                  </a:lnTo>
                  <a:lnTo>
                    <a:pt x="304" y="50"/>
                  </a:lnTo>
                  <a:lnTo>
                    <a:pt x="285" y="49"/>
                  </a:lnTo>
                  <a:lnTo>
                    <a:pt x="267" y="47"/>
                  </a:lnTo>
                  <a:lnTo>
                    <a:pt x="249" y="46"/>
                  </a:lnTo>
                  <a:lnTo>
                    <a:pt x="230" y="44"/>
                  </a:lnTo>
                  <a:lnTo>
                    <a:pt x="212" y="43"/>
                  </a:lnTo>
                  <a:lnTo>
                    <a:pt x="191" y="40"/>
                  </a:lnTo>
                  <a:lnTo>
                    <a:pt x="173" y="39"/>
                  </a:lnTo>
                  <a:lnTo>
                    <a:pt x="154" y="38"/>
                  </a:lnTo>
                  <a:lnTo>
                    <a:pt x="133" y="36"/>
                  </a:lnTo>
                  <a:lnTo>
                    <a:pt x="115" y="34"/>
                  </a:lnTo>
                  <a:lnTo>
                    <a:pt x="96" y="32"/>
                  </a:lnTo>
                  <a:lnTo>
                    <a:pt x="78" y="29"/>
                  </a:lnTo>
                  <a:lnTo>
                    <a:pt x="61" y="26"/>
                  </a:lnTo>
                  <a:lnTo>
                    <a:pt x="44" y="23"/>
                  </a:lnTo>
                  <a:lnTo>
                    <a:pt x="27" y="20"/>
                  </a:lnTo>
                  <a:lnTo>
                    <a:pt x="21" y="18"/>
                  </a:lnTo>
                  <a:lnTo>
                    <a:pt x="15" y="17"/>
                  </a:lnTo>
                  <a:lnTo>
                    <a:pt x="7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28" name="Freeform 478"/>
            <p:cNvSpPr>
              <a:spLocks/>
            </p:cNvSpPr>
            <p:nvPr/>
          </p:nvSpPr>
          <p:spPr bwMode="auto">
            <a:xfrm>
              <a:off x="6853" y="3919"/>
              <a:ext cx="57" cy="45"/>
            </a:xfrm>
            <a:custGeom>
              <a:avLst/>
              <a:gdLst>
                <a:gd name="T0" fmla="*/ 0 w 229"/>
                <a:gd name="T1" fmla="*/ 0 h 178"/>
                <a:gd name="T2" fmla="*/ 0 w 229"/>
                <a:gd name="T3" fmla="*/ 0 h 178"/>
                <a:gd name="T4" fmla="*/ 0 w 229"/>
                <a:gd name="T5" fmla="*/ 0 h 178"/>
                <a:gd name="T6" fmla="*/ 0 w 229"/>
                <a:gd name="T7" fmla="*/ 0 h 178"/>
                <a:gd name="T8" fmla="*/ 0 w 229"/>
                <a:gd name="T9" fmla="*/ 0 h 178"/>
                <a:gd name="T10" fmla="*/ 0 w 229"/>
                <a:gd name="T11" fmla="*/ 0 h 178"/>
                <a:gd name="T12" fmla="*/ 0 w 229"/>
                <a:gd name="T13" fmla="*/ 0 h 178"/>
                <a:gd name="T14" fmla="*/ 0 w 229"/>
                <a:gd name="T15" fmla="*/ 0 h 178"/>
                <a:gd name="T16" fmla="*/ 0 w 229"/>
                <a:gd name="T17" fmla="*/ 0 h 178"/>
                <a:gd name="T18" fmla="*/ 0 w 229"/>
                <a:gd name="T19" fmla="*/ 0 h 178"/>
                <a:gd name="T20" fmla="*/ 0 w 229"/>
                <a:gd name="T21" fmla="*/ 0 h 178"/>
                <a:gd name="T22" fmla="*/ 0 w 229"/>
                <a:gd name="T23" fmla="*/ 0 h 178"/>
                <a:gd name="T24" fmla="*/ 0 w 229"/>
                <a:gd name="T25" fmla="*/ 0 h 178"/>
                <a:gd name="T26" fmla="*/ 0 w 229"/>
                <a:gd name="T27" fmla="*/ 0 h 178"/>
                <a:gd name="T28" fmla="*/ 0 w 229"/>
                <a:gd name="T29" fmla="*/ 0 h 178"/>
                <a:gd name="T30" fmla="*/ 0 w 229"/>
                <a:gd name="T31" fmla="*/ 0 h 178"/>
                <a:gd name="T32" fmla="*/ 0 w 229"/>
                <a:gd name="T33" fmla="*/ 0 h 178"/>
                <a:gd name="T34" fmla="*/ 0 w 229"/>
                <a:gd name="T35" fmla="*/ 0 h 178"/>
                <a:gd name="T36" fmla="*/ 0 w 229"/>
                <a:gd name="T37" fmla="*/ 0 h 178"/>
                <a:gd name="T38" fmla="*/ 0 w 229"/>
                <a:gd name="T39" fmla="*/ 0 h 178"/>
                <a:gd name="T40" fmla="*/ 0 w 229"/>
                <a:gd name="T41" fmla="*/ 0 h 178"/>
                <a:gd name="T42" fmla="*/ 0 w 229"/>
                <a:gd name="T43" fmla="*/ 0 h 178"/>
                <a:gd name="T44" fmla="*/ 0 w 229"/>
                <a:gd name="T45" fmla="*/ 0 h 178"/>
                <a:gd name="T46" fmla="*/ 0 w 229"/>
                <a:gd name="T47" fmla="*/ 0 h 178"/>
                <a:gd name="T48" fmla="*/ 0 w 229"/>
                <a:gd name="T49" fmla="*/ 0 h 178"/>
                <a:gd name="T50" fmla="*/ 0 w 229"/>
                <a:gd name="T51" fmla="*/ 0 h 178"/>
                <a:gd name="T52" fmla="*/ 0 w 229"/>
                <a:gd name="T53" fmla="*/ 0 h 178"/>
                <a:gd name="T54" fmla="*/ 0 w 229"/>
                <a:gd name="T55" fmla="*/ 0 h 178"/>
                <a:gd name="T56" fmla="*/ 0 w 229"/>
                <a:gd name="T57" fmla="*/ 0 h 178"/>
                <a:gd name="T58" fmla="*/ 0 w 229"/>
                <a:gd name="T59" fmla="*/ 0 h 178"/>
                <a:gd name="T60" fmla="*/ 0 w 229"/>
                <a:gd name="T61" fmla="*/ 0 h 178"/>
                <a:gd name="T62" fmla="*/ 0 w 229"/>
                <a:gd name="T63" fmla="*/ 0 h 178"/>
                <a:gd name="T64" fmla="*/ 0 w 229"/>
                <a:gd name="T65" fmla="*/ 0 h 178"/>
                <a:gd name="T66" fmla="*/ 0 w 229"/>
                <a:gd name="T67" fmla="*/ 0 h 178"/>
                <a:gd name="T68" fmla="*/ 0 w 229"/>
                <a:gd name="T69" fmla="*/ 0 h 178"/>
                <a:gd name="T70" fmla="*/ 0 w 229"/>
                <a:gd name="T71" fmla="*/ 0 h 178"/>
                <a:gd name="T72" fmla="*/ 0 w 229"/>
                <a:gd name="T73" fmla="*/ 0 h 178"/>
                <a:gd name="T74" fmla="*/ 0 w 229"/>
                <a:gd name="T75" fmla="*/ 0 h 178"/>
                <a:gd name="T76" fmla="*/ 0 w 229"/>
                <a:gd name="T77" fmla="*/ 0 h 178"/>
                <a:gd name="T78" fmla="*/ 0 w 229"/>
                <a:gd name="T79" fmla="*/ 0 h 178"/>
                <a:gd name="T80" fmla="*/ 0 w 229"/>
                <a:gd name="T81" fmla="*/ 0 h 178"/>
                <a:gd name="T82" fmla="*/ 0 w 229"/>
                <a:gd name="T83" fmla="*/ 0 h 178"/>
                <a:gd name="T84" fmla="*/ 0 w 229"/>
                <a:gd name="T85" fmla="*/ 0 h 178"/>
                <a:gd name="T86" fmla="*/ 0 w 229"/>
                <a:gd name="T87" fmla="*/ 0 h 178"/>
                <a:gd name="T88" fmla="*/ 0 w 229"/>
                <a:gd name="T89" fmla="*/ 0 h 1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9"/>
                <a:gd name="T136" fmla="*/ 0 h 178"/>
                <a:gd name="T137" fmla="*/ 229 w 229"/>
                <a:gd name="T138" fmla="*/ 178 h 1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9" h="178">
                  <a:moveTo>
                    <a:pt x="176" y="0"/>
                  </a:moveTo>
                  <a:lnTo>
                    <a:pt x="189" y="3"/>
                  </a:lnTo>
                  <a:lnTo>
                    <a:pt x="200" y="9"/>
                  </a:lnTo>
                  <a:lnTo>
                    <a:pt x="210" y="16"/>
                  </a:lnTo>
                  <a:lnTo>
                    <a:pt x="217" y="26"/>
                  </a:lnTo>
                  <a:lnTo>
                    <a:pt x="222" y="34"/>
                  </a:lnTo>
                  <a:lnTo>
                    <a:pt x="226" y="46"/>
                  </a:lnTo>
                  <a:lnTo>
                    <a:pt x="229" y="58"/>
                  </a:lnTo>
                  <a:lnTo>
                    <a:pt x="229" y="71"/>
                  </a:lnTo>
                  <a:lnTo>
                    <a:pt x="228" y="83"/>
                  </a:lnTo>
                  <a:lnTo>
                    <a:pt x="225" y="95"/>
                  </a:lnTo>
                  <a:lnTo>
                    <a:pt x="220" y="107"/>
                  </a:lnTo>
                  <a:lnTo>
                    <a:pt x="217" y="120"/>
                  </a:lnTo>
                  <a:lnTo>
                    <a:pt x="211" y="131"/>
                  </a:lnTo>
                  <a:lnTo>
                    <a:pt x="205" y="143"/>
                  </a:lnTo>
                  <a:lnTo>
                    <a:pt x="196" y="152"/>
                  </a:lnTo>
                  <a:lnTo>
                    <a:pt x="189" y="162"/>
                  </a:lnTo>
                  <a:lnTo>
                    <a:pt x="189" y="156"/>
                  </a:lnTo>
                  <a:lnTo>
                    <a:pt x="191" y="148"/>
                  </a:lnTo>
                  <a:lnTo>
                    <a:pt x="193" y="140"/>
                  </a:lnTo>
                  <a:lnTo>
                    <a:pt x="194" y="133"/>
                  </a:lnTo>
                  <a:lnTo>
                    <a:pt x="195" y="124"/>
                  </a:lnTo>
                  <a:lnTo>
                    <a:pt x="196" y="116"/>
                  </a:lnTo>
                  <a:lnTo>
                    <a:pt x="198" y="108"/>
                  </a:lnTo>
                  <a:lnTo>
                    <a:pt x="200" y="103"/>
                  </a:lnTo>
                  <a:lnTo>
                    <a:pt x="199" y="95"/>
                  </a:lnTo>
                  <a:lnTo>
                    <a:pt x="199" y="92"/>
                  </a:lnTo>
                  <a:lnTo>
                    <a:pt x="198" y="89"/>
                  </a:lnTo>
                  <a:lnTo>
                    <a:pt x="198" y="90"/>
                  </a:lnTo>
                  <a:lnTo>
                    <a:pt x="194" y="91"/>
                  </a:lnTo>
                  <a:lnTo>
                    <a:pt x="193" y="96"/>
                  </a:lnTo>
                  <a:lnTo>
                    <a:pt x="188" y="104"/>
                  </a:lnTo>
                  <a:lnTo>
                    <a:pt x="184" y="117"/>
                  </a:lnTo>
                  <a:lnTo>
                    <a:pt x="177" y="124"/>
                  </a:lnTo>
                  <a:lnTo>
                    <a:pt x="170" y="132"/>
                  </a:lnTo>
                  <a:lnTo>
                    <a:pt x="164" y="138"/>
                  </a:lnTo>
                  <a:lnTo>
                    <a:pt x="159" y="146"/>
                  </a:lnTo>
                  <a:lnTo>
                    <a:pt x="153" y="152"/>
                  </a:lnTo>
                  <a:lnTo>
                    <a:pt x="147" y="159"/>
                  </a:lnTo>
                  <a:lnTo>
                    <a:pt x="140" y="164"/>
                  </a:lnTo>
                  <a:lnTo>
                    <a:pt x="132" y="170"/>
                  </a:lnTo>
                  <a:lnTo>
                    <a:pt x="135" y="159"/>
                  </a:lnTo>
                  <a:lnTo>
                    <a:pt x="140" y="149"/>
                  </a:lnTo>
                  <a:lnTo>
                    <a:pt x="143" y="138"/>
                  </a:lnTo>
                  <a:lnTo>
                    <a:pt x="148" y="129"/>
                  </a:lnTo>
                  <a:lnTo>
                    <a:pt x="149" y="123"/>
                  </a:lnTo>
                  <a:lnTo>
                    <a:pt x="152" y="118"/>
                  </a:lnTo>
                  <a:lnTo>
                    <a:pt x="154" y="112"/>
                  </a:lnTo>
                  <a:lnTo>
                    <a:pt x="157" y="107"/>
                  </a:lnTo>
                  <a:lnTo>
                    <a:pt x="158" y="102"/>
                  </a:lnTo>
                  <a:lnTo>
                    <a:pt x="159" y="96"/>
                  </a:lnTo>
                  <a:lnTo>
                    <a:pt x="159" y="91"/>
                  </a:lnTo>
                  <a:lnTo>
                    <a:pt x="160" y="85"/>
                  </a:lnTo>
                  <a:lnTo>
                    <a:pt x="152" y="87"/>
                  </a:lnTo>
                  <a:lnTo>
                    <a:pt x="147" y="92"/>
                  </a:lnTo>
                  <a:lnTo>
                    <a:pt x="140" y="96"/>
                  </a:lnTo>
                  <a:lnTo>
                    <a:pt x="135" y="103"/>
                  </a:lnTo>
                  <a:lnTo>
                    <a:pt x="131" y="107"/>
                  </a:lnTo>
                  <a:lnTo>
                    <a:pt x="128" y="113"/>
                  </a:lnTo>
                  <a:lnTo>
                    <a:pt x="125" y="120"/>
                  </a:lnTo>
                  <a:lnTo>
                    <a:pt x="122" y="127"/>
                  </a:lnTo>
                  <a:lnTo>
                    <a:pt x="117" y="134"/>
                  </a:lnTo>
                  <a:lnTo>
                    <a:pt x="113" y="142"/>
                  </a:lnTo>
                  <a:lnTo>
                    <a:pt x="108" y="147"/>
                  </a:lnTo>
                  <a:lnTo>
                    <a:pt x="105" y="156"/>
                  </a:lnTo>
                  <a:lnTo>
                    <a:pt x="100" y="161"/>
                  </a:lnTo>
                  <a:lnTo>
                    <a:pt x="95" y="167"/>
                  </a:lnTo>
                  <a:lnTo>
                    <a:pt x="89" y="173"/>
                  </a:lnTo>
                  <a:lnTo>
                    <a:pt x="82" y="178"/>
                  </a:lnTo>
                  <a:lnTo>
                    <a:pt x="81" y="172"/>
                  </a:lnTo>
                  <a:lnTo>
                    <a:pt x="83" y="165"/>
                  </a:lnTo>
                  <a:lnTo>
                    <a:pt x="86" y="158"/>
                  </a:lnTo>
                  <a:lnTo>
                    <a:pt x="89" y="152"/>
                  </a:lnTo>
                  <a:lnTo>
                    <a:pt x="92" y="145"/>
                  </a:lnTo>
                  <a:lnTo>
                    <a:pt x="95" y="137"/>
                  </a:lnTo>
                  <a:lnTo>
                    <a:pt x="99" y="131"/>
                  </a:lnTo>
                  <a:lnTo>
                    <a:pt x="102" y="124"/>
                  </a:lnTo>
                  <a:lnTo>
                    <a:pt x="105" y="118"/>
                  </a:lnTo>
                  <a:lnTo>
                    <a:pt x="108" y="111"/>
                  </a:lnTo>
                  <a:lnTo>
                    <a:pt x="110" y="105"/>
                  </a:lnTo>
                  <a:lnTo>
                    <a:pt x="111" y="100"/>
                  </a:lnTo>
                  <a:lnTo>
                    <a:pt x="110" y="94"/>
                  </a:lnTo>
                  <a:lnTo>
                    <a:pt x="108" y="92"/>
                  </a:lnTo>
                  <a:lnTo>
                    <a:pt x="104" y="87"/>
                  </a:lnTo>
                  <a:lnTo>
                    <a:pt x="100" y="85"/>
                  </a:lnTo>
                  <a:lnTo>
                    <a:pt x="89" y="94"/>
                  </a:lnTo>
                  <a:lnTo>
                    <a:pt x="81" y="104"/>
                  </a:lnTo>
                  <a:lnTo>
                    <a:pt x="78" y="109"/>
                  </a:lnTo>
                  <a:lnTo>
                    <a:pt x="75" y="114"/>
                  </a:lnTo>
                  <a:lnTo>
                    <a:pt x="72" y="121"/>
                  </a:lnTo>
                  <a:lnTo>
                    <a:pt x="70" y="126"/>
                  </a:lnTo>
                  <a:lnTo>
                    <a:pt x="66" y="133"/>
                  </a:lnTo>
                  <a:lnTo>
                    <a:pt x="65" y="138"/>
                  </a:lnTo>
                  <a:lnTo>
                    <a:pt x="63" y="145"/>
                  </a:lnTo>
                  <a:lnTo>
                    <a:pt x="60" y="150"/>
                  </a:lnTo>
                  <a:lnTo>
                    <a:pt x="57" y="156"/>
                  </a:lnTo>
                  <a:lnTo>
                    <a:pt x="55" y="162"/>
                  </a:lnTo>
                  <a:lnTo>
                    <a:pt x="53" y="167"/>
                  </a:lnTo>
                  <a:lnTo>
                    <a:pt x="51" y="175"/>
                  </a:lnTo>
                  <a:lnTo>
                    <a:pt x="45" y="175"/>
                  </a:lnTo>
                  <a:lnTo>
                    <a:pt x="40" y="175"/>
                  </a:lnTo>
                  <a:lnTo>
                    <a:pt x="33" y="175"/>
                  </a:lnTo>
                  <a:lnTo>
                    <a:pt x="29" y="175"/>
                  </a:lnTo>
                  <a:lnTo>
                    <a:pt x="33" y="165"/>
                  </a:lnTo>
                  <a:lnTo>
                    <a:pt x="39" y="156"/>
                  </a:lnTo>
                  <a:lnTo>
                    <a:pt x="42" y="146"/>
                  </a:lnTo>
                  <a:lnTo>
                    <a:pt x="45" y="136"/>
                  </a:lnTo>
                  <a:lnTo>
                    <a:pt x="46" y="126"/>
                  </a:lnTo>
                  <a:lnTo>
                    <a:pt x="47" y="117"/>
                  </a:lnTo>
                  <a:lnTo>
                    <a:pt x="46" y="108"/>
                  </a:lnTo>
                  <a:lnTo>
                    <a:pt x="46" y="99"/>
                  </a:lnTo>
                  <a:lnTo>
                    <a:pt x="43" y="90"/>
                  </a:lnTo>
                  <a:lnTo>
                    <a:pt x="40" y="81"/>
                  </a:lnTo>
                  <a:lnTo>
                    <a:pt x="35" y="71"/>
                  </a:lnTo>
                  <a:lnTo>
                    <a:pt x="31" y="65"/>
                  </a:lnTo>
                  <a:lnTo>
                    <a:pt x="23" y="56"/>
                  </a:lnTo>
                  <a:lnTo>
                    <a:pt x="17" y="51"/>
                  </a:lnTo>
                  <a:lnTo>
                    <a:pt x="8" y="43"/>
                  </a:lnTo>
                  <a:lnTo>
                    <a:pt x="0" y="40"/>
                  </a:lnTo>
                  <a:lnTo>
                    <a:pt x="10" y="34"/>
                  </a:lnTo>
                  <a:lnTo>
                    <a:pt x="20" y="31"/>
                  </a:lnTo>
                  <a:lnTo>
                    <a:pt x="31" y="29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4" y="20"/>
                  </a:lnTo>
                  <a:lnTo>
                    <a:pt x="75" y="19"/>
                  </a:lnTo>
                  <a:lnTo>
                    <a:pt x="87" y="18"/>
                  </a:lnTo>
                  <a:lnTo>
                    <a:pt x="98" y="15"/>
                  </a:lnTo>
                  <a:lnTo>
                    <a:pt x="108" y="14"/>
                  </a:lnTo>
                  <a:lnTo>
                    <a:pt x="119" y="11"/>
                  </a:lnTo>
                  <a:lnTo>
                    <a:pt x="131" y="10"/>
                  </a:lnTo>
                  <a:lnTo>
                    <a:pt x="142" y="7"/>
                  </a:lnTo>
                  <a:lnTo>
                    <a:pt x="153" y="5"/>
                  </a:lnTo>
                  <a:lnTo>
                    <a:pt x="164" y="2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29" name="Freeform 479"/>
            <p:cNvSpPr>
              <a:spLocks/>
            </p:cNvSpPr>
            <p:nvPr/>
          </p:nvSpPr>
          <p:spPr bwMode="auto">
            <a:xfrm>
              <a:off x="6923" y="3919"/>
              <a:ext cx="53" cy="38"/>
            </a:xfrm>
            <a:custGeom>
              <a:avLst/>
              <a:gdLst>
                <a:gd name="T0" fmla="*/ 0 w 209"/>
                <a:gd name="T1" fmla="*/ 0 h 151"/>
                <a:gd name="T2" fmla="*/ 0 w 209"/>
                <a:gd name="T3" fmla="*/ 0 h 151"/>
                <a:gd name="T4" fmla="*/ 0 w 209"/>
                <a:gd name="T5" fmla="*/ 0 h 151"/>
                <a:gd name="T6" fmla="*/ 0 w 209"/>
                <a:gd name="T7" fmla="*/ 0 h 151"/>
                <a:gd name="T8" fmla="*/ 0 w 209"/>
                <a:gd name="T9" fmla="*/ 0 h 151"/>
                <a:gd name="T10" fmla="*/ 0 w 209"/>
                <a:gd name="T11" fmla="*/ 0 h 151"/>
                <a:gd name="T12" fmla="*/ 0 w 209"/>
                <a:gd name="T13" fmla="*/ 0 h 151"/>
                <a:gd name="T14" fmla="*/ 0 w 209"/>
                <a:gd name="T15" fmla="*/ 0 h 151"/>
                <a:gd name="T16" fmla="*/ 0 w 209"/>
                <a:gd name="T17" fmla="*/ 0 h 151"/>
                <a:gd name="T18" fmla="*/ 0 w 209"/>
                <a:gd name="T19" fmla="*/ 0 h 151"/>
                <a:gd name="T20" fmla="*/ 0 w 209"/>
                <a:gd name="T21" fmla="*/ 0 h 151"/>
                <a:gd name="T22" fmla="*/ 0 w 209"/>
                <a:gd name="T23" fmla="*/ 0 h 151"/>
                <a:gd name="T24" fmla="*/ 0 w 209"/>
                <a:gd name="T25" fmla="*/ 0 h 151"/>
                <a:gd name="T26" fmla="*/ 0 w 209"/>
                <a:gd name="T27" fmla="*/ 0 h 151"/>
                <a:gd name="T28" fmla="*/ 0 w 209"/>
                <a:gd name="T29" fmla="*/ 0 h 151"/>
                <a:gd name="T30" fmla="*/ 0 w 209"/>
                <a:gd name="T31" fmla="*/ 0 h 151"/>
                <a:gd name="T32" fmla="*/ 0 w 209"/>
                <a:gd name="T33" fmla="*/ 0 h 151"/>
                <a:gd name="T34" fmla="*/ 0 w 209"/>
                <a:gd name="T35" fmla="*/ 0 h 151"/>
                <a:gd name="T36" fmla="*/ 0 w 209"/>
                <a:gd name="T37" fmla="*/ 0 h 151"/>
                <a:gd name="T38" fmla="*/ 0 w 209"/>
                <a:gd name="T39" fmla="*/ 0 h 151"/>
                <a:gd name="T40" fmla="*/ 0 w 209"/>
                <a:gd name="T41" fmla="*/ 0 h 151"/>
                <a:gd name="T42" fmla="*/ 0 w 209"/>
                <a:gd name="T43" fmla="*/ 0 h 151"/>
                <a:gd name="T44" fmla="*/ 0 w 209"/>
                <a:gd name="T45" fmla="*/ 0 h 151"/>
                <a:gd name="T46" fmla="*/ 0 w 209"/>
                <a:gd name="T47" fmla="*/ 0 h 151"/>
                <a:gd name="T48" fmla="*/ 0 w 209"/>
                <a:gd name="T49" fmla="*/ 0 h 151"/>
                <a:gd name="T50" fmla="*/ 0 w 209"/>
                <a:gd name="T51" fmla="*/ 0 h 151"/>
                <a:gd name="T52" fmla="*/ 0 w 209"/>
                <a:gd name="T53" fmla="*/ 0 h 151"/>
                <a:gd name="T54" fmla="*/ 0 w 209"/>
                <a:gd name="T55" fmla="*/ 0 h 151"/>
                <a:gd name="T56" fmla="*/ 0 w 209"/>
                <a:gd name="T57" fmla="*/ 0 h 151"/>
                <a:gd name="T58" fmla="*/ 0 w 209"/>
                <a:gd name="T59" fmla="*/ 0 h 151"/>
                <a:gd name="T60" fmla="*/ 0 w 209"/>
                <a:gd name="T61" fmla="*/ 0 h 151"/>
                <a:gd name="T62" fmla="*/ 0 w 209"/>
                <a:gd name="T63" fmla="*/ 0 h 151"/>
                <a:gd name="T64" fmla="*/ 0 w 209"/>
                <a:gd name="T65" fmla="*/ 0 h 151"/>
                <a:gd name="T66" fmla="*/ 0 w 209"/>
                <a:gd name="T67" fmla="*/ 0 h 151"/>
                <a:gd name="T68" fmla="*/ 0 w 209"/>
                <a:gd name="T69" fmla="*/ 0 h 151"/>
                <a:gd name="T70" fmla="*/ 0 w 209"/>
                <a:gd name="T71" fmla="*/ 0 h 151"/>
                <a:gd name="T72" fmla="*/ 0 w 209"/>
                <a:gd name="T73" fmla="*/ 0 h 151"/>
                <a:gd name="T74" fmla="*/ 0 w 209"/>
                <a:gd name="T75" fmla="*/ 0 h 151"/>
                <a:gd name="T76" fmla="*/ 0 w 209"/>
                <a:gd name="T77" fmla="*/ 0 h 151"/>
                <a:gd name="T78" fmla="*/ 0 w 209"/>
                <a:gd name="T79" fmla="*/ 0 h 151"/>
                <a:gd name="T80" fmla="*/ 0 w 209"/>
                <a:gd name="T81" fmla="*/ 0 h 151"/>
                <a:gd name="T82" fmla="*/ 0 w 209"/>
                <a:gd name="T83" fmla="*/ 0 h 151"/>
                <a:gd name="T84" fmla="*/ 0 w 209"/>
                <a:gd name="T85" fmla="*/ 0 h 151"/>
                <a:gd name="T86" fmla="*/ 0 w 209"/>
                <a:gd name="T87" fmla="*/ 0 h 151"/>
                <a:gd name="T88" fmla="*/ 0 w 209"/>
                <a:gd name="T89" fmla="*/ 0 h 151"/>
                <a:gd name="T90" fmla="*/ 0 w 209"/>
                <a:gd name="T91" fmla="*/ 0 h 151"/>
                <a:gd name="T92" fmla="*/ 0 w 209"/>
                <a:gd name="T93" fmla="*/ 0 h 1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9"/>
                <a:gd name="T142" fmla="*/ 0 h 151"/>
                <a:gd name="T143" fmla="*/ 209 w 209"/>
                <a:gd name="T144" fmla="*/ 151 h 1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9" h="151">
                  <a:moveTo>
                    <a:pt x="185" y="1"/>
                  </a:moveTo>
                  <a:lnTo>
                    <a:pt x="191" y="0"/>
                  </a:lnTo>
                  <a:lnTo>
                    <a:pt x="195" y="0"/>
                  </a:lnTo>
                  <a:lnTo>
                    <a:pt x="198" y="2"/>
                  </a:lnTo>
                  <a:lnTo>
                    <a:pt x="203" y="6"/>
                  </a:lnTo>
                  <a:lnTo>
                    <a:pt x="203" y="10"/>
                  </a:lnTo>
                  <a:lnTo>
                    <a:pt x="204" y="14"/>
                  </a:lnTo>
                  <a:lnTo>
                    <a:pt x="204" y="19"/>
                  </a:lnTo>
                  <a:lnTo>
                    <a:pt x="206" y="25"/>
                  </a:lnTo>
                  <a:lnTo>
                    <a:pt x="204" y="30"/>
                  </a:lnTo>
                  <a:lnTo>
                    <a:pt x="203" y="37"/>
                  </a:lnTo>
                  <a:lnTo>
                    <a:pt x="203" y="42"/>
                  </a:lnTo>
                  <a:lnTo>
                    <a:pt x="203" y="48"/>
                  </a:lnTo>
                  <a:lnTo>
                    <a:pt x="203" y="53"/>
                  </a:lnTo>
                  <a:lnTo>
                    <a:pt x="203" y="59"/>
                  </a:lnTo>
                  <a:lnTo>
                    <a:pt x="203" y="64"/>
                  </a:lnTo>
                  <a:lnTo>
                    <a:pt x="204" y="69"/>
                  </a:lnTo>
                  <a:lnTo>
                    <a:pt x="192" y="67"/>
                  </a:lnTo>
                  <a:lnTo>
                    <a:pt x="184" y="67"/>
                  </a:lnTo>
                  <a:lnTo>
                    <a:pt x="174" y="67"/>
                  </a:lnTo>
                  <a:lnTo>
                    <a:pt x="167" y="70"/>
                  </a:lnTo>
                  <a:lnTo>
                    <a:pt x="159" y="72"/>
                  </a:lnTo>
                  <a:lnTo>
                    <a:pt x="153" y="77"/>
                  </a:lnTo>
                  <a:lnTo>
                    <a:pt x="147" y="83"/>
                  </a:lnTo>
                  <a:lnTo>
                    <a:pt x="142" y="91"/>
                  </a:lnTo>
                  <a:lnTo>
                    <a:pt x="149" y="91"/>
                  </a:lnTo>
                  <a:lnTo>
                    <a:pt x="156" y="91"/>
                  </a:lnTo>
                  <a:lnTo>
                    <a:pt x="165" y="91"/>
                  </a:lnTo>
                  <a:lnTo>
                    <a:pt x="173" y="91"/>
                  </a:lnTo>
                  <a:lnTo>
                    <a:pt x="179" y="90"/>
                  </a:lnTo>
                  <a:lnTo>
                    <a:pt x="189" y="88"/>
                  </a:lnTo>
                  <a:lnTo>
                    <a:pt x="196" y="87"/>
                  </a:lnTo>
                  <a:lnTo>
                    <a:pt x="204" y="86"/>
                  </a:lnTo>
                  <a:lnTo>
                    <a:pt x="206" y="94"/>
                  </a:lnTo>
                  <a:lnTo>
                    <a:pt x="207" y="101"/>
                  </a:lnTo>
                  <a:lnTo>
                    <a:pt x="208" y="108"/>
                  </a:lnTo>
                  <a:lnTo>
                    <a:pt x="209" y="115"/>
                  </a:lnTo>
                  <a:lnTo>
                    <a:pt x="201" y="115"/>
                  </a:lnTo>
                  <a:lnTo>
                    <a:pt x="191" y="115"/>
                  </a:lnTo>
                  <a:lnTo>
                    <a:pt x="183" y="115"/>
                  </a:lnTo>
                  <a:lnTo>
                    <a:pt x="175" y="118"/>
                  </a:lnTo>
                  <a:lnTo>
                    <a:pt x="166" y="119"/>
                  </a:lnTo>
                  <a:lnTo>
                    <a:pt x="157" y="121"/>
                  </a:lnTo>
                  <a:lnTo>
                    <a:pt x="149" y="122"/>
                  </a:lnTo>
                  <a:lnTo>
                    <a:pt x="143" y="125"/>
                  </a:lnTo>
                  <a:lnTo>
                    <a:pt x="133" y="125"/>
                  </a:lnTo>
                  <a:lnTo>
                    <a:pt x="126" y="127"/>
                  </a:lnTo>
                  <a:lnTo>
                    <a:pt x="119" y="130"/>
                  </a:lnTo>
                  <a:lnTo>
                    <a:pt x="112" y="132"/>
                  </a:lnTo>
                  <a:lnTo>
                    <a:pt x="106" y="133"/>
                  </a:lnTo>
                  <a:lnTo>
                    <a:pt x="98" y="134"/>
                  </a:lnTo>
                  <a:lnTo>
                    <a:pt x="94" y="135"/>
                  </a:lnTo>
                  <a:lnTo>
                    <a:pt x="89" y="136"/>
                  </a:lnTo>
                  <a:lnTo>
                    <a:pt x="80" y="138"/>
                  </a:lnTo>
                  <a:lnTo>
                    <a:pt x="72" y="143"/>
                  </a:lnTo>
                  <a:lnTo>
                    <a:pt x="63" y="146"/>
                  </a:lnTo>
                  <a:lnTo>
                    <a:pt x="55" y="148"/>
                  </a:lnTo>
                  <a:lnTo>
                    <a:pt x="47" y="149"/>
                  </a:lnTo>
                  <a:lnTo>
                    <a:pt x="39" y="151"/>
                  </a:lnTo>
                  <a:lnTo>
                    <a:pt x="32" y="151"/>
                  </a:lnTo>
                  <a:lnTo>
                    <a:pt x="26" y="151"/>
                  </a:lnTo>
                  <a:lnTo>
                    <a:pt x="19" y="148"/>
                  </a:lnTo>
                  <a:lnTo>
                    <a:pt x="14" y="146"/>
                  </a:lnTo>
                  <a:lnTo>
                    <a:pt x="8" y="141"/>
                  </a:lnTo>
                  <a:lnTo>
                    <a:pt x="6" y="136"/>
                  </a:lnTo>
                  <a:lnTo>
                    <a:pt x="3" y="130"/>
                  </a:lnTo>
                  <a:lnTo>
                    <a:pt x="2" y="122"/>
                  </a:lnTo>
                  <a:lnTo>
                    <a:pt x="2" y="112"/>
                  </a:lnTo>
                  <a:lnTo>
                    <a:pt x="6" y="103"/>
                  </a:lnTo>
                  <a:lnTo>
                    <a:pt x="1" y="85"/>
                  </a:lnTo>
                  <a:lnTo>
                    <a:pt x="0" y="72"/>
                  </a:lnTo>
                  <a:lnTo>
                    <a:pt x="1" y="61"/>
                  </a:lnTo>
                  <a:lnTo>
                    <a:pt x="6" y="53"/>
                  </a:lnTo>
                  <a:lnTo>
                    <a:pt x="12" y="45"/>
                  </a:lnTo>
                  <a:lnTo>
                    <a:pt x="20" y="40"/>
                  </a:lnTo>
                  <a:lnTo>
                    <a:pt x="29" y="35"/>
                  </a:lnTo>
                  <a:lnTo>
                    <a:pt x="41" y="32"/>
                  </a:lnTo>
                  <a:lnTo>
                    <a:pt x="53" y="30"/>
                  </a:lnTo>
                  <a:lnTo>
                    <a:pt x="65" y="28"/>
                  </a:lnTo>
                  <a:lnTo>
                    <a:pt x="78" y="25"/>
                  </a:lnTo>
                  <a:lnTo>
                    <a:pt x="91" y="24"/>
                  </a:lnTo>
                  <a:lnTo>
                    <a:pt x="103" y="21"/>
                  </a:lnTo>
                  <a:lnTo>
                    <a:pt x="116" y="20"/>
                  </a:lnTo>
                  <a:lnTo>
                    <a:pt x="129" y="16"/>
                  </a:lnTo>
                  <a:lnTo>
                    <a:pt x="139" y="13"/>
                  </a:lnTo>
                  <a:lnTo>
                    <a:pt x="144" y="12"/>
                  </a:lnTo>
                  <a:lnTo>
                    <a:pt x="151" y="11"/>
                  </a:lnTo>
                  <a:lnTo>
                    <a:pt x="156" y="10"/>
                  </a:lnTo>
                  <a:lnTo>
                    <a:pt x="162" y="7"/>
                  </a:lnTo>
                  <a:lnTo>
                    <a:pt x="167" y="5"/>
                  </a:lnTo>
                  <a:lnTo>
                    <a:pt x="172" y="3"/>
                  </a:lnTo>
                  <a:lnTo>
                    <a:pt x="178" y="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30" name="Freeform 480"/>
            <p:cNvSpPr>
              <a:spLocks/>
            </p:cNvSpPr>
            <p:nvPr/>
          </p:nvSpPr>
          <p:spPr bwMode="auto">
            <a:xfrm>
              <a:off x="7099" y="3923"/>
              <a:ext cx="63" cy="72"/>
            </a:xfrm>
            <a:custGeom>
              <a:avLst/>
              <a:gdLst>
                <a:gd name="T0" fmla="*/ 0 w 253"/>
                <a:gd name="T1" fmla="*/ 0 h 289"/>
                <a:gd name="T2" fmla="*/ 0 w 253"/>
                <a:gd name="T3" fmla="*/ 0 h 289"/>
                <a:gd name="T4" fmla="*/ 0 w 253"/>
                <a:gd name="T5" fmla="*/ 0 h 289"/>
                <a:gd name="T6" fmla="*/ 0 w 253"/>
                <a:gd name="T7" fmla="*/ 0 h 289"/>
                <a:gd name="T8" fmla="*/ 0 w 253"/>
                <a:gd name="T9" fmla="*/ 0 h 289"/>
                <a:gd name="T10" fmla="*/ 0 w 253"/>
                <a:gd name="T11" fmla="*/ 0 h 289"/>
                <a:gd name="T12" fmla="*/ 0 w 253"/>
                <a:gd name="T13" fmla="*/ 0 h 289"/>
                <a:gd name="T14" fmla="*/ 0 w 253"/>
                <a:gd name="T15" fmla="*/ 0 h 289"/>
                <a:gd name="T16" fmla="*/ 0 w 253"/>
                <a:gd name="T17" fmla="*/ 0 h 289"/>
                <a:gd name="T18" fmla="*/ 0 w 253"/>
                <a:gd name="T19" fmla="*/ 0 h 289"/>
                <a:gd name="T20" fmla="*/ 0 w 253"/>
                <a:gd name="T21" fmla="*/ 0 h 289"/>
                <a:gd name="T22" fmla="*/ 0 w 253"/>
                <a:gd name="T23" fmla="*/ 0 h 289"/>
                <a:gd name="T24" fmla="*/ 0 w 253"/>
                <a:gd name="T25" fmla="*/ 0 h 289"/>
                <a:gd name="T26" fmla="*/ 0 w 253"/>
                <a:gd name="T27" fmla="*/ 0 h 289"/>
                <a:gd name="T28" fmla="*/ 0 w 253"/>
                <a:gd name="T29" fmla="*/ 0 h 289"/>
                <a:gd name="T30" fmla="*/ 0 w 253"/>
                <a:gd name="T31" fmla="*/ 0 h 289"/>
                <a:gd name="T32" fmla="*/ 0 w 253"/>
                <a:gd name="T33" fmla="*/ 0 h 289"/>
                <a:gd name="T34" fmla="*/ 0 w 253"/>
                <a:gd name="T35" fmla="*/ 0 h 289"/>
                <a:gd name="T36" fmla="*/ 0 w 253"/>
                <a:gd name="T37" fmla="*/ 0 h 289"/>
                <a:gd name="T38" fmla="*/ 0 w 253"/>
                <a:gd name="T39" fmla="*/ 0 h 289"/>
                <a:gd name="T40" fmla="*/ 0 w 253"/>
                <a:gd name="T41" fmla="*/ 0 h 289"/>
                <a:gd name="T42" fmla="*/ 0 w 253"/>
                <a:gd name="T43" fmla="*/ 0 h 289"/>
                <a:gd name="T44" fmla="*/ 0 w 253"/>
                <a:gd name="T45" fmla="*/ 0 h 289"/>
                <a:gd name="T46" fmla="*/ 0 w 253"/>
                <a:gd name="T47" fmla="*/ 0 h 289"/>
                <a:gd name="T48" fmla="*/ 0 w 253"/>
                <a:gd name="T49" fmla="*/ 0 h 289"/>
                <a:gd name="T50" fmla="*/ 0 w 253"/>
                <a:gd name="T51" fmla="*/ 0 h 289"/>
                <a:gd name="T52" fmla="*/ 0 w 253"/>
                <a:gd name="T53" fmla="*/ 0 h 289"/>
                <a:gd name="T54" fmla="*/ 0 w 253"/>
                <a:gd name="T55" fmla="*/ 0 h 289"/>
                <a:gd name="T56" fmla="*/ 0 w 253"/>
                <a:gd name="T57" fmla="*/ 0 h 289"/>
                <a:gd name="T58" fmla="*/ 0 w 253"/>
                <a:gd name="T59" fmla="*/ 0 h 289"/>
                <a:gd name="T60" fmla="*/ 0 w 253"/>
                <a:gd name="T61" fmla="*/ 0 h 289"/>
                <a:gd name="T62" fmla="*/ 0 w 253"/>
                <a:gd name="T63" fmla="*/ 0 h 289"/>
                <a:gd name="T64" fmla="*/ 0 w 253"/>
                <a:gd name="T65" fmla="*/ 0 h 289"/>
                <a:gd name="T66" fmla="*/ 0 w 253"/>
                <a:gd name="T67" fmla="*/ 0 h 289"/>
                <a:gd name="T68" fmla="*/ 0 w 253"/>
                <a:gd name="T69" fmla="*/ 0 h 289"/>
                <a:gd name="T70" fmla="*/ 0 w 253"/>
                <a:gd name="T71" fmla="*/ 0 h 289"/>
                <a:gd name="T72" fmla="*/ 0 w 253"/>
                <a:gd name="T73" fmla="*/ 0 h 289"/>
                <a:gd name="T74" fmla="*/ 0 w 253"/>
                <a:gd name="T75" fmla="*/ 0 h 289"/>
                <a:gd name="T76" fmla="*/ 0 w 253"/>
                <a:gd name="T77" fmla="*/ 0 h 289"/>
                <a:gd name="T78" fmla="*/ 0 w 253"/>
                <a:gd name="T79" fmla="*/ 0 h 289"/>
                <a:gd name="T80" fmla="*/ 0 w 253"/>
                <a:gd name="T81" fmla="*/ 0 h 28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3"/>
                <a:gd name="T124" fmla="*/ 0 h 289"/>
                <a:gd name="T125" fmla="*/ 253 w 253"/>
                <a:gd name="T126" fmla="*/ 289 h 28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3" h="289">
                  <a:moveTo>
                    <a:pt x="252" y="142"/>
                  </a:moveTo>
                  <a:lnTo>
                    <a:pt x="250" y="152"/>
                  </a:lnTo>
                  <a:lnTo>
                    <a:pt x="249" y="162"/>
                  </a:lnTo>
                  <a:lnTo>
                    <a:pt x="247" y="171"/>
                  </a:lnTo>
                  <a:lnTo>
                    <a:pt x="246" y="181"/>
                  </a:lnTo>
                  <a:lnTo>
                    <a:pt x="243" y="188"/>
                  </a:lnTo>
                  <a:lnTo>
                    <a:pt x="241" y="197"/>
                  </a:lnTo>
                  <a:lnTo>
                    <a:pt x="237" y="205"/>
                  </a:lnTo>
                  <a:lnTo>
                    <a:pt x="233" y="214"/>
                  </a:lnTo>
                  <a:lnTo>
                    <a:pt x="229" y="221"/>
                  </a:lnTo>
                  <a:lnTo>
                    <a:pt x="224" y="227"/>
                  </a:lnTo>
                  <a:lnTo>
                    <a:pt x="220" y="235"/>
                  </a:lnTo>
                  <a:lnTo>
                    <a:pt x="215" y="241"/>
                  </a:lnTo>
                  <a:lnTo>
                    <a:pt x="209" y="246"/>
                  </a:lnTo>
                  <a:lnTo>
                    <a:pt x="203" y="252"/>
                  </a:lnTo>
                  <a:lnTo>
                    <a:pt x="197" y="257"/>
                  </a:lnTo>
                  <a:lnTo>
                    <a:pt x="191" y="263"/>
                  </a:lnTo>
                  <a:lnTo>
                    <a:pt x="178" y="270"/>
                  </a:lnTo>
                  <a:lnTo>
                    <a:pt x="165" y="278"/>
                  </a:lnTo>
                  <a:lnTo>
                    <a:pt x="152" y="282"/>
                  </a:lnTo>
                  <a:lnTo>
                    <a:pt x="140" y="286"/>
                  </a:lnTo>
                  <a:lnTo>
                    <a:pt x="125" y="289"/>
                  </a:lnTo>
                  <a:lnTo>
                    <a:pt x="111" y="289"/>
                  </a:lnTo>
                  <a:lnTo>
                    <a:pt x="97" y="288"/>
                  </a:lnTo>
                  <a:lnTo>
                    <a:pt x="84" y="285"/>
                  </a:lnTo>
                  <a:lnTo>
                    <a:pt x="70" y="280"/>
                  </a:lnTo>
                  <a:lnTo>
                    <a:pt x="59" y="273"/>
                  </a:lnTo>
                  <a:lnTo>
                    <a:pt x="46" y="266"/>
                  </a:lnTo>
                  <a:lnTo>
                    <a:pt x="36" y="257"/>
                  </a:lnTo>
                  <a:lnTo>
                    <a:pt x="26" y="244"/>
                  </a:lnTo>
                  <a:lnTo>
                    <a:pt x="18" y="231"/>
                  </a:lnTo>
                  <a:lnTo>
                    <a:pt x="12" y="216"/>
                  </a:lnTo>
                  <a:lnTo>
                    <a:pt x="7" y="200"/>
                  </a:lnTo>
                  <a:lnTo>
                    <a:pt x="3" y="185"/>
                  </a:lnTo>
                  <a:lnTo>
                    <a:pt x="1" y="170"/>
                  </a:lnTo>
                  <a:lnTo>
                    <a:pt x="0" y="155"/>
                  </a:lnTo>
                  <a:lnTo>
                    <a:pt x="1" y="140"/>
                  </a:lnTo>
                  <a:lnTo>
                    <a:pt x="1" y="125"/>
                  </a:lnTo>
                  <a:lnTo>
                    <a:pt x="3" y="110"/>
                  </a:lnTo>
                  <a:lnTo>
                    <a:pt x="7" y="96"/>
                  </a:lnTo>
                  <a:lnTo>
                    <a:pt x="12" y="83"/>
                  </a:lnTo>
                  <a:lnTo>
                    <a:pt x="17" y="69"/>
                  </a:lnTo>
                  <a:lnTo>
                    <a:pt x="24" y="57"/>
                  </a:lnTo>
                  <a:lnTo>
                    <a:pt x="31" y="46"/>
                  </a:lnTo>
                  <a:lnTo>
                    <a:pt x="41" y="37"/>
                  </a:lnTo>
                  <a:lnTo>
                    <a:pt x="50" y="27"/>
                  </a:lnTo>
                  <a:lnTo>
                    <a:pt x="62" y="20"/>
                  </a:lnTo>
                  <a:lnTo>
                    <a:pt x="76" y="15"/>
                  </a:lnTo>
                  <a:lnTo>
                    <a:pt x="91" y="12"/>
                  </a:lnTo>
                  <a:lnTo>
                    <a:pt x="105" y="6"/>
                  </a:lnTo>
                  <a:lnTo>
                    <a:pt x="119" y="5"/>
                  </a:lnTo>
                  <a:lnTo>
                    <a:pt x="131" y="2"/>
                  </a:lnTo>
                  <a:lnTo>
                    <a:pt x="144" y="1"/>
                  </a:lnTo>
                  <a:lnTo>
                    <a:pt x="155" y="0"/>
                  </a:lnTo>
                  <a:lnTo>
                    <a:pt x="166" y="0"/>
                  </a:lnTo>
                  <a:lnTo>
                    <a:pt x="176" y="1"/>
                  </a:lnTo>
                  <a:lnTo>
                    <a:pt x="185" y="3"/>
                  </a:lnTo>
                  <a:lnTo>
                    <a:pt x="194" y="4"/>
                  </a:lnTo>
                  <a:lnTo>
                    <a:pt x="202" y="5"/>
                  </a:lnTo>
                  <a:lnTo>
                    <a:pt x="209" y="9"/>
                  </a:lnTo>
                  <a:lnTo>
                    <a:pt x="215" y="13"/>
                  </a:lnTo>
                  <a:lnTo>
                    <a:pt x="220" y="15"/>
                  </a:lnTo>
                  <a:lnTo>
                    <a:pt x="226" y="20"/>
                  </a:lnTo>
                  <a:lnTo>
                    <a:pt x="231" y="26"/>
                  </a:lnTo>
                  <a:lnTo>
                    <a:pt x="236" y="31"/>
                  </a:lnTo>
                  <a:lnTo>
                    <a:pt x="238" y="37"/>
                  </a:lnTo>
                  <a:lnTo>
                    <a:pt x="242" y="42"/>
                  </a:lnTo>
                  <a:lnTo>
                    <a:pt x="244" y="49"/>
                  </a:lnTo>
                  <a:lnTo>
                    <a:pt x="247" y="56"/>
                  </a:lnTo>
                  <a:lnTo>
                    <a:pt x="248" y="62"/>
                  </a:lnTo>
                  <a:lnTo>
                    <a:pt x="249" y="69"/>
                  </a:lnTo>
                  <a:lnTo>
                    <a:pt x="250" y="76"/>
                  </a:lnTo>
                  <a:lnTo>
                    <a:pt x="252" y="83"/>
                  </a:lnTo>
                  <a:lnTo>
                    <a:pt x="252" y="90"/>
                  </a:lnTo>
                  <a:lnTo>
                    <a:pt x="252" y="98"/>
                  </a:lnTo>
                  <a:lnTo>
                    <a:pt x="252" y="105"/>
                  </a:lnTo>
                  <a:lnTo>
                    <a:pt x="253" y="112"/>
                  </a:lnTo>
                  <a:lnTo>
                    <a:pt x="252" y="120"/>
                  </a:lnTo>
                  <a:lnTo>
                    <a:pt x="252" y="128"/>
                  </a:lnTo>
                  <a:lnTo>
                    <a:pt x="252" y="134"/>
                  </a:lnTo>
                  <a:lnTo>
                    <a:pt x="252" y="1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31" name="Freeform 481"/>
            <p:cNvSpPr>
              <a:spLocks/>
            </p:cNvSpPr>
            <p:nvPr/>
          </p:nvSpPr>
          <p:spPr bwMode="auto">
            <a:xfrm>
              <a:off x="6512" y="3922"/>
              <a:ext cx="22" cy="21"/>
            </a:xfrm>
            <a:custGeom>
              <a:avLst/>
              <a:gdLst>
                <a:gd name="T0" fmla="*/ 0 w 91"/>
                <a:gd name="T1" fmla="*/ 0 h 83"/>
                <a:gd name="T2" fmla="*/ 0 w 91"/>
                <a:gd name="T3" fmla="*/ 0 h 83"/>
                <a:gd name="T4" fmla="*/ 0 w 91"/>
                <a:gd name="T5" fmla="*/ 0 h 83"/>
                <a:gd name="T6" fmla="*/ 0 w 91"/>
                <a:gd name="T7" fmla="*/ 0 h 83"/>
                <a:gd name="T8" fmla="*/ 0 w 91"/>
                <a:gd name="T9" fmla="*/ 0 h 83"/>
                <a:gd name="T10" fmla="*/ 0 w 91"/>
                <a:gd name="T11" fmla="*/ 0 h 83"/>
                <a:gd name="T12" fmla="*/ 0 w 91"/>
                <a:gd name="T13" fmla="*/ 0 h 83"/>
                <a:gd name="T14" fmla="*/ 0 w 91"/>
                <a:gd name="T15" fmla="*/ 0 h 83"/>
                <a:gd name="T16" fmla="*/ 0 w 91"/>
                <a:gd name="T17" fmla="*/ 0 h 83"/>
                <a:gd name="T18" fmla="*/ 0 w 91"/>
                <a:gd name="T19" fmla="*/ 0 h 83"/>
                <a:gd name="T20" fmla="*/ 0 w 91"/>
                <a:gd name="T21" fmla="*/ 0 h 83"/>
                <a:gd name="T22" fmla="*/ 0 w 91"/>
                <a:gd name="T23" fmla="*/ 0 h 83"/>
                <a:gd name="T24" fmla="*/ 0 w 91"/>
                <a:gd name="T25" fmla="*/ 0 h 83"/>
                <a:gd name="T26" fmla="*/ 0 w 91"/>
                <a:gd name="T27" fmla="*/ 0 h 83"/>
                <a:gd name="T28" fmla="*/ 0 w 91"/>
                <a:gd name="T29" fmla="*/ 0 h 83"/>
                <a:gd name="T30" fmla="*/ 0 w 91"/>
                <a:gd name="T31" fmla="*/ 0 h 83"/>
                <a:gd name="T32" fmla="*/ 0 w 91"/>
                <a:gd name="T33" fmla="*/ 0 h 83"/>
                <a:gd name="T34" fmla="*/ 0 w 91"/>
                <a:gd name="T35" fmla="*/ 0 h 83"/>
                <a:gd name="T36" fmla="*/ 0 w 91"/>
                <a:gd name="T37" fmla="*/ 0 h 83"/>
                <a:gd name="T38" fmla="*/ 0 w 91"/>
                <a:gd name="T39" fmla="*/ 0 h 83"/>
                <a:gd name="T40" fmla="*/ 0 w 91"/>
                <a:gd name="T41" fmla="*/ 0 h 83"/>
                <a:gd name="T42" fmla="*/ 0 w 91"/>
                <a:gd name="T43" fmla="*/ 0 h 83"/>
                <a:gd name="T44" fmla="*/ 0 w 91"/>
                <a:gd name="T45" fmla="*/ 0 h 83"/>
                <a:gd name="T46" fmla="*/ 0 w 91"/>
                <a:gd name="T47" fmla="*/ 0 h 83"/>
                <a:gd name="T48" fmla="*/ 0 w 91"/>
                <a:gd name="T49" fmla="*/ 0 h 83"/>
                <a:gd name="T50" fmla="*/ 0 w 91"/>
                <a:gd name="T51" fmla="*/ 0 h 83"/>
                <a:gd name="T52" fmla="*/ 0 w 91"/>
                <a:gd name="T53" fmla="*/ 0 h 83"/>
                <a:gd name="T54" fmla="*/ 0 w 91"/>
                <a:gd name="T55" fmla="*/ 0 h 83"/>
                <a:gd name="T56" fmla="*/ 0 w 91"/>
                <a:gd name="T57" fmla="*/ 0 h 83"/>
                <a:gd name="T58" fmla="*/ 0 w 91"/>
                <a:gd name="T59" fmla="*/ 0 h 83"/>
                <a:gd name="T60" fmla="*/ 0 w 91"/>
                <a:gd name="T61" fmla="*/ 0 h 83"/>
                <a:gd name="T62" fmla="*/ 0 w 91"/>
                <a:gd name="T63" fmla="*/ 0 h 83"/>
                <a:gd name="T64" fmla="*/ 0 w 91"/>
                <a:gd name="T65" fmla="*/ 0 h 83"/>
                <a:gd name="T66" fmla="*/ 0 w 91"/>
                <a:gd name="T67" fmla="*/ 0 h 83"/>
                <a:gd name="T68" fmla="*/ 0 w 91"/>
                <a:gd name="T69" fmla="*/ 0 h 83"/>
                <a:gd name="T70" fmla="*/ 0 w 91"/>
                <a:gd name="T71" fmla="*/ 0 h 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83"/>
                <a:gd name="T110" fmla="*/ 91 w 91"/>
                <a:gd name="T111" fmla="*/ 83 h 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83">
                  <a:moveTo>
                    <a:pt x="19" y="2"/>
                  </a:moveTo>
                  <a:lnTo>
                    <a:pt x="27" y="0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52" y="3"/>
                  </a:lnTo>
                  <a:lnTo>
                    <a:pt x="60" y="6"/>
                  </a:lnTo>
                  <a:lnTo>
                    <a:pt x="68" y="10"/>
                  </a:lnTo>
                  <a:lnTo>
                    <a:pt x="75" y="16"/>
                  </a:lnTo>
                  <a:lnTo>
                    <a:pt x="82" y="21"/>
                  </a:lnTo>
                  <a:lnTo>
                    <a:pt x="86" y="28"/>
                  </a:lnTo>
                  <a:lnTo>
                    <a:pt x="88" y="34"/>
                  </a:lnTo>
                  <a:lnTo>
                    <a:pt x="89" y="41"/>
                  </a:lnTo>
                  <a:lnTo>
                    <a:pt x="91" y="49"/>
                  </a:lnTo>
                  <a:lnTo>
                    <a:pt x="87" y="56"/>
                  </a:lnTo>
                  <a:lnTo>
                    <a:pt x="84" y="62"/>
                  </a:lnTo>
                  <a:lnTo>
                    <a:pt x="77" y="70"/>
                  </a:lnTo>
                  <a:lnTo>
                    <a:pt x="69" y="77"/>
                  </a:lnTo>
                  <a:lnTo>
                    <a:pt x="59" y="81"/>
                  </a:lnTo>
                  <a:lnTo>
                    <a:pt x="51" y="83"/>
                  </a:lnTo>
                  <a:lnTo>
                    <a:pt x="42" y="83"/>
                  </a:lnTo>
                  <a:lnTo>
                    <a:pt x="36" y="82"/>
                  </a:lnTo>
                  <a:lnTo>
                    <a:pt x="28" y="79"/>
                  </a:lnTo>
                  <a:lnTo>
                    <a:pt x="23" y="75"/>
                  </a:lnTo>
                  <a:lnTo>
                    <a:pt x="16" y="72"/>
                  </a:lnTo>
                  <a:lnTo>
                    <a:pt x="13" y="68"/>
                  </a:lnTo>
                  <a:lnTo>
                    <a:pt x="15" y="64"/>
                  </a:lnTo>
                  <a:lnTo>
                    <a:pt x="16" y="61"/>
                  </a:lnTo>
                  <a:lnTo>
                    <a:pt x="7" y="57"/>
                  </a:lnTo>
                  <a:lnTo>
                    <a:pt x="4" y="50"/>
                  </a:lnTo>
                  <a:lnTo>
                    <a:pt x="0" y="41"/>
                  </a:lnTo>
                  <a:lnTo>
                    <a:pt x="1" y="32"/>
                  </a:lnTo>
                  <a:lnTo>
                    <a:pt x="1" y="22"/>
                  </a:lnTo>
                  <a:lnTo>
                    <a:pt x="5" y="14"/>
                  </a:lnTo>
                  <a:lnTo>
                    <a:pt x="11" y="6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32" name="Freeform 482"/>
            <p:cNvSpPr>
              <a:spLocks/>
            </p:cNvSpPr>
            <p:nvPr/>
          </p:nvSpPr>
          <p:spPr bwMode="auto">
            <a:xfrm>
              <a:off x="6517" y="3934"/>
              <a:ext cx="6" cy="5"/>
            </a:xfrm>
            <a:custGeom>
              <a:avLst/>
              <a:gdLst>
                <a:gd name="T0" fmla="*/ 0 w 27"/>
                <a:gd name="T1" fmla="*/ 0 h 19"/>
                <a:gd name="T2" fmla="*/ 0 w 27"/>
                <a:gd name="T3" fmla="*/ 0 h 19"/>
                <a:gd name="T4" fmla="*/ 0 w 27"/>
                <a:gd name="T5" fmla="*/ 0 h 19"/>
                <a:gd name="T6" fmla="*/ 0 w 27"/>
                <a:gd name="T7" fmla="*/ 0 h 19"/>
                <a:gd name="T8" fmla="*/ 0 w 27"/>
                <a:gd name="T9" fmla="*/ 0 h 19"/>
                <a:gd name="T10" fmla="*/ 0 w 27"/>
                <a:gd name="T11" fmla="*/ 0 h 19"/>
                <a:gd name="T12" fmla="*/ 0 w 27"/>
                <a:gd name="T13" fmla="*/ 0 h 19"/>
                <a:gd name="T14" fmla="*/ 0 w 27"/>
                <a:gd name="T15" fmla="*/ 0 h 19"/>
                <a:gd name="T16" fmla="*/ 0 w 27"/>
                <a:gd name="T17" fmla="*/ 0 h 19"/>
                <a:gd name="T18" fmla="*/ 0 w 27"/>
                <a:gd name="T19" fmla="*/ 0 h 19"/>
                <a:gd name="T20" fmla="*/ 0 w 27"/>
                <a:gd name="T21" fmla="*/ 0 h 19"/>
                <a:gd name="T22" fmla="*/ 0 w 27"/>
                <a:gd name="T23" fmla="*/ 0 h 19"/>
                <a:gd name="T24" fmla="*/ 0 w 27"/>
                <a:gd name="T25" fmla="*/ 0 h 19"/>
                <a:gd name="T26" fmla="*/ 0 w 27"/>
                <a:gd name="T27" fmla="*/ 0 h 19"/>
                <a:gd name="T28" fmla="*/ 0 w 27"/>
                <a:gd name="T29" fmla="*/ 0 h 19"/>
                <a:gd name="T30" fmla="*/ 0 w 27"/>
                <a:gd name="T31" fmla="*/ 0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19"/>
                <a:gd name="T50" fmla="*/ 27 w 27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19">
                  <a:moveTo>
                    <a:pt x="0" y="11"/>
                  </a:moveTo>
                  <a:lnTo>
                    <a:pt x="5" y="13"/>
                  </a:lnTo>
                  <a:lnTo>
                    <a:pt x="12" y="17"/>
                  </a:lnTo>
                  <a:lnTo>
                    <a:pt x="21" y="18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7" y="9"/>
                  </a:lnTo>
                  <a:lnTo>
                    <a:pt x="26" y="6"/>
                  </a:lnTo>
                  <a:lnTo>
                    <a:pt x="26" y="3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2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33" name="Freeform 483"/>
            <p:cNvSpPr>
              <a:spLocks/>
            </p:cNvSpPr>
            <p:nvPr/>
          </p:nvSpPr>
          <p:spPr bwMode="auto">
            <a:xfrm>
              <a:off x="7023" y="3924"/>
              <a:ext cx="66" cy="88"/>
            </a:xfrm>
            <a:custGeom>
              <a:avLst/>
              <a:gdLst>
                <a:gd name="T0" fmla="*/ 0 w 264"/>
                <a:gd name="T1" fmla="*/ 0 h 352"/>
                <a:gd name="T2" fmla="*/ 0 w 264"/>
                <a:gd name="T3" fmla="*/ 0 h 352"/>
                <a:gd name="T4" fmla="*/ 0 w 264"/>
                <a:gd name="T5" fmla="*/ 0 h 352"/>
                <a:gd name="T6" fmla="*/ 0 w 264"/>
                <a:gd name="T7" fmla="*/ 0 h 352"/>
                <a:gd name="T8" fmla="*/ 0 w 264"/>
                <a:gd name="T9" fmla="*/ 0 h 352"/>
                <a:gd name="T10" fmla="*/ 0 w 264"/>
                <a:gd name="T11" fmla="*/ 0 h 352"/>
                <a:gd name="T12" fmla="*/ 0 w 264"/>
                <a:gd name="T13" fmla="*/ 0 h 352"/>
                <a:gd name="T14" fmla="*/ 0 w 264"/>
                <a:gd name="T15" fmla="*/ 0 h 352"/>
                <a:gd name="T16" fmla="*/ 0 w 264"/>
                <a:gd name="T17" fmla="*/ 0 h 352"/>
                <a:gd name="T18" fmla="*/ 0 w 264"/>
                <a:gd name="T19" fmla="*/ 0 h 352"/>
                <a:gd name="T20" fmla="*/ 0 w 264"/>
                <a:gd name="T21" fmla="*/ 0 h 352"/>
                <a:gd name="T22" fmla="*/ 0 w 264"/>
                <a:gd name="T23" fmla="*/ 0 h 352"/>
                <a:gd name="T24" fmla="*/ 0 w 264"/>
                <a:gd name="T25" fmla="*/ 0 h 352"/>
                <a:gd name="T26" fmla="*/ 0 w 264"/>
                <a:gd name="T27" fmla="*/ 0 h 352"/>
                <a:gd name="T28" fmla="*/ 0 w 264"/>
                <a:gd name="T29" fmla="*/ 0 h 352"/>
                <a:gd name="T30" fmla="*/ 0 w 264"/>
                <a:gd name="T31" fmla="*/ 0 h 352"/>
                <a:gd name="T32" fmla="*/ 0 w 264"/>
                <a:gd name="T33" fmla="*/ 0 h 352"/>
                <a:gd name="T34" fmla="*/ 0 w 264"/>
                <a:gd name="T35" fmla="*/ 0 h 352"/>
                <a:gd name="T36" fmla="*/ 0 w 264"/>
                <a:gd name="T37" fmla="*/ 0 h 352"/>
                <a:gd name="T38" fmla="*/ 0 w 264"/>
                <a:gd name="T39" fmla="*/ 0 h 352"/>
                <a:gd name="T40" fmla="*/ 0 w 264"/>
                <a:gd name="T41" fmla="*/ 0 h 352"/>
                <a:gd name="T42" fmla="*/ 0 w 264"/>
                <a:gd name="T43" fmla="*/ 0 h 352"/>
                <a:gd name="T44" fmla="*/ 0 w 264"/>
                <a:gd name="T45" fmla="*/ 0 h 352"/>
                <a:gd name="T46" fmla="*/ 0 w 264"/>
                <a:gd name="T47" fmla="*/ 0 h 352"/>
                <a:gd name="T48" fmla="*/ 0 w 264"/>
                <a:gd name="T49" fmla="*/ 0 h 352"/>
                <a:gd name="T50" fmla="*/ 0 w 264"/>
                <a:gd name="T51" fmla="*/ 0 h 352"/>
                <a:gd name="T52" fmla="*/ 0 w 264"/>
                <a:gd name="T53" fmla="*/ 0 h 352"/>
                <a:gd name="T54" fmla="*/ 0 w 264"/>
                <a:gd name="T55" fmla="*/ 0 h 352"/>
                <a:gd name="T56" fmla="*/ 0 w 264"/>
                <a:gd name="T57" fmla="*/ 0 h 352"/>
                <a:gd name="T58" fmla="*/ 0 w 264"/>
                <a:gd name="T59" fmla="*/ 0 h 352"/>
                <a:gd name="T60" fmla="*/ 0 w 264"/>
                <a:gd name="T61" fmla="*/ 0 h 352"/>
                <a:gd name="T62" fmla="*/ 0 w 264"/>
                <a:gd name="T63" fmla="*/ 0 h 352"/>
                <a:gd name="T64" fmla="*/ 0 w 264"/>
                <a:gd name="T65" fmla="*/ 0 h 352"/>
                <a:gd name="T66" fmla="*/ 0 w 264"/>
                <a:gd name="T67" fmla="*/ 0 h 352"/>
                <a:gd name="T68" fmla="*/ 0 w 264"/>
                <a:gd name="T69" fmla="*/ 0 h 352"/>
                <a:gd name="T70" fmla="*/ 0 w 264"/>
                <a:gd name="T71" fmla="*/ 0 h 352"/>
                <a:gd name="T72" fmla="*/ 0 w 264"/>
                <a:gd name="T73" fmla="*/ 0 h 352"/>
                <a:gd name="T74" fmla="*/ 0 w 264"/>
                <a:gd name="T75" fmla="*/ 0 h 352"/>
                <a:gd name="T76" fmla="*/ 0 w 264"/>
                <a:gd name="T77" fmla="*/ 0 h 352"/>
                <a:gd name="T78" fmla="*/ 0 w 264"/>
                <a:gd name="T79" fmla="*/ 0 h 352"/>
                <a:gd name="T80" fmla="*/ 0 w 264"/>
                <a:gd name="T81" fmla="*/ 0 h 35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4"/>
                <a:gd name="T124" fmla="*/ 0 h 352"/>
                <a:gd name="T125" fmla="*/ 264 w 264"/>
                <a:gd name="T126" fmla="*/ 352 h 35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4" h="352">
                  <a:moveTo>
                    <a:pt x="167" y="1"/>
                  </a:moveTo>
                  <a:lnTo>
                    <a:pt x="176" y="2"/>
                  </a:lnTo>
                  <a:lnTo>
                    <a:pt x="187" y="6"/>
                  </a:lnTo>
                  <a:lnTo>
                    <a:pt x="196" y="8"/>
                  </a:lnTo>
                  <a:lnTo>
                    <a:pt x="204" y="12"/>
                  </a:lnTo>
                  <a:lnTo>
                    <a:pt x="210" y="15"/>
                  </a:lnTo>
                  <a:lnTo>
                    <a:pt x="218" y="22"/>
                  </a:lnTo>
                  <a:lnTo>
                    <a:pt x="225" y="26"/>
                  </a:lnTo>
                  <a:lnTo>
                    <a:pt x="233" y="33"/>
                  </a:lnTo>
                  <a:lnTo>
                    <a:pt x="237" y="39"/>
                  </a:lnTo>
                  <a:lnTo>
                    <a:pt x="243" y="46"/>
                  </a:lnTo>
                  <a:lnTo>
                    <a:pt x="246" y="53"/>
                  </a:lnTo>
                  <a:lnTo>
                    <a:pt x="251" y="61"/>
                  </a:lnTo>
                  <a:lnTo>
                    <a:pt x="253" y="68"/>
                  </a:lnTo>
                  <a:lnTo>
                    <a:pt x="257" y="77"/>
                  </a:lnTo>
                  <a:lnTo>
                    <a:pt x="258" y="86"/>
                  </a:lnTo>
                  <a:lnTo>
                    <a:pt x="262" y="95"/>
                  </a:lnTo>
                  <a:lnTo>
                    <a:pt x="263" y="106"/>
                  </a:lnTo>
                  <a:lnTo>
                    <a:pt x="264" y="120"/>
                  </a:lnTo>
                  <a:lnTo>
                    <a:pt x="264" y="135"/>
                  </a:lnTo>
                  <a:lnTo>
                    <a:pt x="264" y="149"/>
                  </a:lnTo>
                  <a:lnTo>
                    <a:pt x="262" y="164"/>
                  </a:lnTo>
                  <a:lnTo>
                    <a:pt x="261" y="179"/>
                  </a:lnTo>
                  <a:lnTo>
                    <a:pt x="258" y="193"/>
                  </a:lnTo>
                  <a:lnTo>
                    <a:pt x="257" y="208"/>
                  </a:lnTo>
                  <a:lnTo>
                    <a:pt x="252" y="222"/>
                  </a:lnTo>
                  <a:lnTo>
                    <a:pt x="247" y="235"/>
                  </a:lnTo>
                  <a:lnTo>
                    <a:pt x="244" y="249"/>
                  </a:lnTo>
                  <a:lnTo>
                    <a:pt x="239" y="263"/>
                  </a:lnTo>
                  <a:lnTo>
                    <a:pt x="233" y="275"/>
                  </a:lnTo>
                  <a:lnTo>
                    <a:pt x="228" y="287"/>
                  </a:lnTo>
                  <a:lnTo>
                    <a:pt x="222" y="299"/>
                  </a:lnTo>
                  <a:lnTo>
                    <a:pt x="217" y="311"/>
                  </a:lnTo>
                  <a:lnTo>
                    <a:pt x="204" y="325"/>
                  </a:lnTo>
                  <a:lnTo>
                    <a:pt x="190" y="335"/>
                  </a:lnTo>
                  <a:lnTo>
                    <a:pt x="175" y="343"/>
                  </a:lnTo>
                  <a:lnTo>
                    <a:pt x="159" y="350"/>
                  </a:lnTo>
                  <a:lnTo>
                    <a:pt x="141" y="352"/>
                  </a:lnTo>
                  <a:lnTo>
                    <a:pt x="126" y="352"/>
                  </a:lnTo>
                  <a:lnTo>
                    <a:pt x="109" y="350"/>
                  </a:lnTo>
                  <a:lnTo>
                    <a:pt x="93" y="347"/>
                  </a:lnTo>
                  <a:lnTo>
                    <a:pt x="76" y="339"/>
                  </a:lnTo>
                  <a:lnTo>
                    <a:pt x="61" y="331"/>
                  </a:lnTo>
                  <a:lnTo>
                    <a:pt x="47" y="320"/>
                  </a:lnTo>
                  <a:lnTo>
                    <a:pt x="35" y="309"/>
                  </a:lnTo>
                  <a:lnTo>
                    <a:pt x="23" y="297"/>
                  </a:lnTo>
                  <a:lnTo>
                    <a:pt x="15" y="281"/>
                  </a:lnTo>
                  <a:lnTo>
                    <a:pt x="9" y="265"/>
                  </a:lnTo>
                  <a:lnTo>
                    <a:pt x="7" y="249"/>
                  </a:lnTo>
                  <a:lnTo>
                    <a:pt x="3" y="234"/>
                  </a:lnTo>
                  <a:lnTo>
                    <a:pt x="2" y="221"/>
                  </a:lnTo>
                  <a:lnTo>
                    <a:pt x="0" y="206"/>
                  </a:lnTo>
                  <a:lnTo>
                    <a:pt x="0" y="192"/>
                  </a:lnTo>
                  <a:lnTo>
                    <a:pt x="0" y="178"/>
                  </a:lnTo>
                  <a:lnTo>
                    <a:pt x="2" y="162"/>
                  </a:lnTo>
                  <a:lnTo>
                    <a:pt x="4" y="149"/>
                  </a:lnTo>
                  <a:lnTo>
                    <a:pt x="8" y="135"/>
                  </a:lnTo>
                  <a:lnTo>
                    <a:pt x="11" y="120"/>
                  </a:lnTo>
                  <a:lnTo>
                    <a:pt x="15" y="106"/>
                  </a:lnTo>
                  <a:lnTo>
                    <a:pt x="20" y="93"/>
                  </a:lnTo>
                  <a:lnTo>
                    <a:pt x="26" y="80"/>
                  </a:lnTo>
                  <a:lnTo>
                    <a:pt x="33" y="67"/>
                  </a:lnTo>
                  <a:lnTo>
                    <a:pt x="39" y="54"/>
                  </a:lnTo>
                  <a:lnTo>
                    <a:pt x="47" y="42"/>
                  </a:lnTo>
                  <a:lnTo>
                    <a:pt x="57" y="33"/>
                  </a:lnTo>
                  <a:lnTo>
                    <a:pt x="63" y="26"/>
                  </a:lnTo>
                  <a:lnTo>
                    <a:pt x="70" y="22"/>
                  </a:lnTo>
                  <a:lnTo>
                    <a:pt x="79" y="16"/>
                  </a:lnTo>
                  <a:lnTo>
                    <a:pt x="86" y="13"/>
                  </a:lnTo>
                  <a:lnTo>
                    <a:pt x="93" y="10"/>
                  </a:lnTo>
                  <a:lnTo>
                    <a:pt x="100" y="7"/>
                  </a:lnTo>
                  <a:lnTo>
                    <a:pt x="108" y="5"/>
                  </a:lnTo>
                  <a:lnTo>
                    <a:pt x="116" y="3"/>
                  </a:lnTo>
                  <a:lnTo>
                    <a:pt x="122" y="1"/>
                  </a:lnTo>
                  <a:lnTo>
                    <a:pt x="128" y="1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61" y="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34" name="Freeform 484"/>
            <p:cNvSpPr>
              <a:spLocks/>
            </p:cNvSpPr>
            <p:nvPr/>
          </p:nvSpPr>
          <p:spPr bwMode="auto">
            <a:xfrm>
              <a:off x="6929" y="3928"/>
              <a:ext cx="39" cy="14"/>
            </a:xfrm>
            <a:custGeom>
              <a:avLst/>
              <a:gdLst>
                <a:gd name="T0" fmla="*/ 0 w 154"/>
                <a:gd name="T1" fmla="*/ 0 h 57"/>
                <a:gd name="T2" fmla="*/ 0 w 154"/>
                <a:gd name="T3" fmla="*/ 0 h 57"/>
                <a:gd name="T4" fmla="*/ 0 w 154"/>
                <a:gd name="T5" fmla="*/ 0 h 57"/>
                <a:gd name="T6" fmla="*/ 0 w 154"/>
                <a:gd name="T7" fmla="*/ 0 h 57"/>
                <a:gd name="T8" fmla="*/ 0 w 154"/>
                <a:gd name="T9" fmla="*/ 0 h 57"/>
                <a:gd name="T10" fmla="*/ 0 w 154"/>
                <a:gd name="T11" fmla="*/ 0 h 57"/>
                <a:gd name="T12" fmla="*/ 0 w 154"/>
                <a:gd name="T13" fmla="*/ 0 h 57"/>
                <a:gd name="T14" fmla="*/ 0 w 154"/>
                <a:gd name="T15" fmla="*/ 0 h 57"/>
                <a:gd name="T16" fmla="*/ 0 w 154"/>
                <a:gd name="T17" fmla="*/ 0 h 57"/>
                <a:gd name="T18" fmla="*/ 0 w 154"/>
                <a:gd name="T19" fmla="*/ 0 h 57"/>
                <a:gd name="T20" fmla="*/ 0 w 154"/>
                <a:gd name="T21" fmla="*/ 0 h 57"/>
                <a:gd name="T22" fmla="*/ 0 w 154"/>
                <a:gd name="T23" fmla="*/ 0 h 57"/>
                <a:gd name="T24" fmla="*/ 0 w 154"/>
                <a:gd name="T25" fmla="*/ 0 h 57"/>
                <a:gd name="T26" fmla="*/ 0 w 154"/>
                <a:gd name="T27" fmla="*/ 0 h 57"/>
                <a:gd name="T28" fmla="*/ 0 w 154"/>
                <a:gd name="T29" fmla="*/ 0 h 57"/>
                <a:gd name="T30" fmla="*/ 0 w 154"/>
                <a:gd name="T31" fmla="*/ 0 h 57"/>
                <a:gd name="T32" fmla="*/ 0 w 154"/>
                <a:gd name="T33" fmla="*/ 0 h 57"/>
                <a:gd name="T34" fmla="*/ 0 w 154"/>
                <a:gd name="T35" fmla="*/ 0 h 57"/>
                <a:gd name="T36" fmla="*/ 0 w 154"/>
                <a:gd name="T37" fmla="*/ 0 h 57"/>
                <a:gd name="T38" fmla="*/ 0 w 154"/>
                <a:gd name="T39" fmla="*/ 0 h 57"/>
                <a:gd name="T40" fmla="*/ 0 w 154"/>
                <a:gd name="T41" fmla="*/ 0 h 57"/>
                <a:gd name="T42" fmla="*/ 0 w 154"/>
                <a:gd name="T43" fmla="*/ 0 h 57"/>
                <a:gd name="T44" fmla="*/ 0 w 154"/>
                <a:gd name="T45" fmla="*/ 0 h 57"/>
                <a:gd name="T46" fmla="*/ 0 w 154"/>
                <a:gd name="T47" fmla="*/ 0 h 57"/>
                <a:gd name="T48" fmla="*/ 0 w 154"/>
                <a:gd name="T49" fmla="*/ 0 h 57"/>
                <a:gd name="T50" fmla="*/ 0 w 154"/>
                <a:gd name="T51" fmla="*/ 0 h 57"/>
                <a:gd name="T52" fmla="*/ 0 w 154"/>
                <a:gd name="T53" fmla="*/ 0 h 57"/>
                <a:gd name="T54" fmla="*/ 0 w 154"/>
                <a:gd name="T55" fmla="*/ 0 h 57"/>
                <a:gd name="T56" fmla="*/ 0 w 154"/>
                <a:gd name="T57" fmla="*/ 0 h 57"/>
                <a:gd name="T58" fmla="*/ 0 w 154"/>
                <a:gd name="T59" fmla="*/ 0 h 57"/>
                <a:gd name="T60" fmla="*/ 0 w 154"/>
                <a:gd name="T61" fmla="*/ 0 h 57"/>
                <a:gd name="T62" fmla="*/ 0 w 154"/>
                <a:gd name="T63" fmla="*/ 0 h 57"/>
                <a:gd name="T64" fmla="*/ 0 w 154"/>
                <a:gd name="T65" fmla="*/ 0 h 57"/>
                <a:gd name="T66" fmla="*/ 0 w 154"/>
                <a:gd name="T67" fmla="*/ 0 h 57"/>
                <a:gd name="T68" fmla="*/ 0 w 154"/>
                <a:gd name="T69" fmla="*/ 0 h 57"/>
                <a:gd name="T70" fmla="*/ 0 w 154"/>
                <a:gd name="T71" fmla="*/ 0 h 57"/>
                <a:gd name="T72" fmla="*/ 0 w 154"/>
                <a:gd name="T73" fmla="*/ 0 h 57"/>
                <a:gd name="T74" fmla="*/ 0 w 154"/>
                <a:gd name="T75" fmla="*/ 0 h 57"/>
                <a:gd name="T76" fmla="*/ 0 w 154"/>
                <a:gd name="T77" fmla="*/ 0 h 57"/>
                <a:gd name="T78" fmla="*/ 0 w 154"/>
                <a:gd name="T79" fmla="*/ 0 h 57"/>
                <a:gd name="T80" fmla="*/ 0 w 154"/>
                <a:gd name="T81" fmla="*/ 0 h 57"/>
                <a:gd name="T82" fmla="*/ 0 w 154"/>
                <a:gd name="T83" fmla="*/ 0 h 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4"/>
                <a:gd name="T127" fmla="*/ 0 h 57"/>
                <a:gd name="T128" fmla="*/ 154 w 154"/>
                <a:gd name="T129" fmla="*/ 57 h 5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4" h="57">
                  <a:moveTo>
                    <a:pt x="146" y="0"/>
                  </a:moveTo>
                  <a:lnTo>
                    <a:pt x="154" y="4"/>
                  </a:lnTo>
                  <a:lnTo>
                    <a:pt x="152" y="7"/>
                  </a:lnTo>
                  <a:lnTo>
                    <a:pt x="148" y="7"/>
                  </a:lnTo>
                  <a:lnTo>
                    <a:pt x="145" y="10"/>
                  </a:lnTo>
                  <a:lnTo>
                    <a:pt x="139" y="11"/>
                  </a:lnTo>
                  <a:lnTo>
                    <a:pt x="133" y="14"/>
                  </a:lnTo>
                  <a:lnTo>
                    <a:pt x="126" y="17"/>
                  </a:lnTo>
                  <a:lnTo>
                    <a:pt x="120" y="18"/>
                  </a:lnTo>
                  <a:lnTo>
                    <a:pt x="112" y="20"/>
                  </a:lnTo>
                  <a:lnTo>
                    <a:pt x="106" y="22"/>
                  </a:lnTo>
                  <a:lnTo>
                    <a:pt x="99" y="24"/>
                  </a:lnTo>
                  <a:lnTo>
                    <a:pt x="93" y="26"/>
                  </a:lnTo>
                  <a:lnTo>
                    <a:pt x="87" y="27"/>
                  </a:lnTo>
                  <a:lnTo>
                    <a:pt x="86" y="31"/>
                  </a:lnTo>
                  <a:lnTo>
                    <a:pt x="75" y="34"/>
                  </a:lnTo>
                  <a:lnTo>
                    <a:pt x="65" y="38"/>
                  </a:lnTo>
                  <a:lnTo>
                    <a:pt x="53" y="41"/>
                  </a:lnTo>
                  <a:lnTo>
                    <a:pt x="43" y="46"/>
                  </a:lnTo>
                  <a:lnTo>
                    <a:pt x="32" y="49"/>
                  </a:lnTo>
                  <a:lnTo>
                    <a:pt x="21" y="51"/>
                  </a:lnTo>
                  <a:lnTo>
                    <a:pt x="10" y="53"/>
                  </a:lnTo>
                  <a:lnTo>
                    <a:pt x="0" y="57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6" y="41"/>
                  </a:lnTo>
                  <a:lnTo>
                    <a:pt x="13" y="38"/>
                  </a:lnTo>
                  <a:lnTo>
                    <a:pt x="20" y="35"/>
                  </a:lnTo>
                  <a:lnTo>
                    <a:pt x="30" y="31"/>
                  </a:lnTo>
                  <a:lnTo>
                    <a:pt x="37" y="27"/>
                  </a:lnTo>
                  <a:lnTo>
                    <a:pt x="45" y="24"/>
                  </a:lnTo>
                  <a:lnTo>
                    <a:pt x="55" y="21"/>
                  </a:lnTo>
                  <a:lnTo>
                    <a:pt x="66" y="21"/>
                  </a:lnTo>
                  <a:lnTo>
                    <a:pt x="73" y="16"/>
                  </a:lnTo>
                  <a:lnTo>
                    <a:pt x="83" y="12"/>
                  </a:lnTo>
                  <a:lnTo>
                    <a:pt x="92" y="9"/>
                  </a:lnTo>
                  <a:lnTo>
                    <a:pt x="103" y="7"/>
                  </a:lnTo>
                  <a:lnTo>
                    <a:pt x="114" y="5"/>
                  </a:lnTo>
                  <a:lnTo>
                    <a:pt x="125" y="4"/>
                  </a:lnTo>
                  <a:lnTo>
                    <a:pt x="136" y="1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35" name="Freeform 485"/>
            <p:cNvSpPr>
              <a:spLocks/>
            </p:cNvSpPr>
            <p:nvPr/>
          </p:nvSpPr>
          <p:spPr bwMode="auto">
            <a:xfrm>
              <a:off x="6565" y="3928"/>
              <a:ext cx="80" cy="14"/>
            </a:xfrm>
            <a:custGeom>
              <a:avLst/>
              <a:gdLst>
                <a:gd name="T0" fmla="*/ 0 w 318"/>
                <a:gd name="T1" fmla="*/ 0 h 54"/>
                <a:gd name="T2" fmla="*/ 0 w 318"/>
                <a:gd name="T3" fmla="*/ 0 h 54"/>
                <a:gd name="T4" fmla="*/ 0 w 318"/>
                <a:gd name="T5" fmla="*/ 0 h 54"/>
                <a:gd name="T6" fmla="*/ 0 w 318"/>
                <a:gd name="T7" fmla="*/ 0 h 54"/>
                <a:gd name="T8" fmla="*/ 0 w 318"/>
                <a:gd name="T9" fmla="*/ 0 h 54"/>
                <a:gd name="T10" fmla="*/ 0 w 318"/>
                <a:gd name="T11" fmla="*/ 0 h 54"/>
                <a:gd name="T12" fmla="*/ 0 w 318"/>
                <a:gd name="T13" fmla="*/ 0 h 54"/>
                <a:gd name="T14" fmla="*/ 0 w 318"/>
                <a:gd name="T15" fmla="*/ 0 h 54"/>
                <a:gd name="T16" fmla="*/ 0 w 318"/>
                <a:gd name="T17" fmla="*/ 0 h 54"/>
                <a:gd name="T18" fmla="*/ 0 w 318"/>
                <a:gd name="T19" fmla="*/ 0 h 54"/>
                <a:gd name="T20" fmla="*/ 0 w 318"/>
                <a:gd name="T21" fmla="*/ 0 h 54"/>
                <a:gd name="T22" fmla="*/ 0 w 318"/>
                <a:gd name="T23" fmla="*/ 0 h 54"/>
                <a:gd name="T24" fmla="*/ 0 w 318"/>
                <a:gd name="T25" fmla="*/ 0 h 54"/>
                <a:gd name="T26" fmla="*/ 0 w 318"/>
                <a:gd name="T27" fmla="*/ 0 h 54"/>
                <a:gd name="T28" fmla="*/ 0 w 318"/>
                <a:gd name="T29" fmla="*/ 0 h 54"/>
                <a:gd name="T30" fmla="*/ 0 w 318"/>
                <a:gd name="T31" fmla="*/ 0 h 54"/>
                <a:gd name="T32" fmla="*/ 0 w 318"/>
                <a:gd name="T33" fmla="*/ 0 h 54"/>
                <a:gd name="T34" fmla="*/ 0 w 318"/>
                <a:gd name="T35" fmla="*/ 0 h 54"/>
                <a:gd name="T36" fmla="*/ 0 w 318"/>
                <a:gd name="T37" fmla="*/ 0 h 54"/>
                <a:gd name="T38" fmla="*/ 0 w 318"/>
                <a:gd name="T39" fmla="*/ 0 h 54"/>
                <a:gd name="T40" fmla="*/ 0 w 318"/>
                <a:gd name="T41" fmla="*/ 0 h 54"/>
                <a:gd name="T42" fmla="*/ 0 w 318"/>
                <a:gd name="T43" fmla="*/ 0 h 54"/>
                <a:gd name="T44" fmla="*/ 0 w 318"/>
                <a:gd name="T45" fmla="*/ 0 h 54"/>
                <a:gd name="T46" fmla="*/ 0 w 318"/>
                <a:gd name="T47" fmla="*/ 0 h 54"/>
                <a:gd name="T48" fmla="*/ 0 w 318"/>
                <a:gd name="T49" fmla="*/ 0 h 54"/>
                <a:gd name="T50" fmla="*/ 0 w 318"/>
                <a:gd name="T51" fmla="*/ 0 h 54"/>
                <a:gd name="T52" fmla="*/ 0 w 318"/>
                <a:gd name="T53" fmla="*/ 0 h 54"/>
                <a:gd name="T54" fmla="*/ 0 w 318"/>
                <a:gd name="T55" fmla="*/ 0 h 54"/>
                <a:gd name="T56" fmla="*/ 0 w 318"/>
                <a:gd name="T57" fmla="*/ 0 h 54"/>
                <a:gd name="T58" fmla="*/ 0 w 318"/>
                <a:gd name="T59" fmla="*/ 0 h 54"/>
                <a:gd name="T60" fmla="*/ 0 w 318"/>
                <a:gd name="T61" fmla="*/ 0 h 54"/>
                <a:gd name="T62" fmla="*/ 0 w 318"/>
                <a:gd name="T63" fmla="*/ 0 h 54"/>
                <a:gd name="T64" fmla="*/ 0 w 318"/>
                <a:gd name="T65" fmla="*/ 0 h 54"/>
                <a:gd name="T66" fmla="*/ 0 w 318"/>
                <a:gd name="T67" fmla="*/ 0 h 54"/>
                <a:gd name="T68" fmla="*/ 0 w 318"/>
                <a:gd name="T69" fmla="*/ 0 h 54"/>
                <a:gd name="T70" fmla="*/ 0 w 318"/>
                <a:gd name="T71" fmla="*/ 0 h 54"/>
                <a:gd name="T72" fmla="*/ 0 w 318"/>
                <a:gd name="T73" fmla="*/ 0 h 54"/>
                <a:gd name="T74" fmla="*/ 0 w 318"/>
                <a:gd name="T75" fmla="*/ 0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18"/>
                <a:gd name="T115" fmla="*/ 0 h 54"/>
                <a:gd name="T116" fmla="*/ 318 w 318"/>
                <a:gd name="T117" fmla="*/ 54 h 5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18" h="54">
                  <a:moveTo>
                    <a:pt x="0" y="2"/>
                  </a:moveTo>
                  <a:lnTo>
                    <a:pt x="19" y="0"/>
                  </a:lnTo>
                  <a:lnTo>
                    <a:pt x="38" y="0"/>
                  </a:lnTo>
                  <a:lnTo>
                    <a:pt x="57" y="1"/>
                  </a:lnTo>
                  <a:lnTo>
                    <a:pt x="79" y="2"/>
                  </a:lnTo>
                  <a:lnTo>
                    <a:pt x="98" y="3"/>
                  </a:lnTo>
                  <a:lnTo>
                    <a:pt x="118" y="4"/>
                  </a:lnTo>
                  <a:lnTo>
                    <a:pt x="138" y="7"/>
                  </a:lnTo>
                  <a:lnTo>
                    <a:pt x="159" y="10"/>
                  </a:lnTo>
                  <a:lnTo>
                    <a:pt x="177" y="13"/>
                  </a:lnTo>
                  <a:lnTo>
                    <a:pt x="196" y="15"/>
                  </a:lnTo>
                  <a:lnTo>
                    <a:pt x="216" y="17"/>
                  </a:lnTo>
                  <a:lnTo>
                    <a:pt x="236" y="20"/>
                  </a:lnTo>
                  <a:lnTo>
                    <a:pt x="255" y="21"/>
                  </a:lnTo>
                  <a:lnTo>
                    <a:pt x="275" y="23"/>
                  </a:lnTo>
                  <a:lnTo>
                    <a:pt x="296" y="24"/>
                  </a:lnTo>
                  <a:lnTo>
                    <a:pt x="318" y="26"/>
                  </a:lnTo>
                  <a:lnTo>
                    <a:pt x="315" y="33"/>
                  </a:lnTo>
                  <a:lnTo>
                    <a:pt x="314" y="40"/>
                  </a:lnTo>
                  <a:lnTo>
                    <a:pt x="313" y="47"/>
                  </a:lnTo>
                  <a:lnTo>
                    <a:pt x="313" y="54"/>
                  </a:lnTo>
                  <a:lnTo>
                    <a:pt x="309" y="53"/>
                  </a:lnTo>
                  <a:lnTo>
                    <a:pt x="301" y="51"/>
                  </a:lnTo>
                  <a:lnTo>
                    <a:pt x="289" y="49"/>
                  </a:lnTo>
                  <a:lnTo>
                    <a:pt x="273" y="47"/>
                  </a:lnTo>
                  <a:lnTo>
                    <a:pt x="254" y="45"/>
                  </a:lnTo>
                  <a:lnTo>
                    <a:pt x="233" y="42"/>
                  </a:lnTo>
                  <a:lnTo>
                    <a:pt x="210" y="38"/>
                  </a:lnTo>
                  <a:lnTo>
                    <a:pt x="187" y="35"/>
                  </a:lnTo>
                  <a:lnTo>
                    <a:pt x="161" y="31"/>
                  </a:lnTo>
                  <a:lnTo>
                    <a:pt x="137" y="27"/>
                  </a:lnTo>
                  <a:lnTo>
                    <a:pt x="110" y="22"/>
                  </a:lnTo>
                  <a:lnTo>
                    <a:pt x="86" y="18"/>
                  </a:lnTo>
                  <a:lnTo>
                    <a:pt x="60" y="14"/>
                  </a:lnTo>
                  <a:lnTo>
                    <a:pt x="38" y="9"/>
                  </a:lnTo>
                  <a:lnTo>
                    <a:pt x="16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36" name="Freeform 486"/>
            <p:cNvSpPr>
              <a:spLocks/>
            </p:cNvSpPr>
            <p:nvPr/>
          </p:nvSpPr>
          <p:spPr bwMode="auto">
            <a:xfrm>
              <a:off x="6680" y="3932"/>
              <a:ext cx="26" cy="27"/>
            </a:xfrm>
            <a:custGeom>
              <a:avLst/>
              <a:gdLst>
                <a:gd name="T0" fmla="*/ 0 w 101"/>
                <a:gd name="T1" fmla="*/ 0 h 108"/>
                <a:gd name="T2" fmla="*/ 0 w 101"/>
                <a:gd name="T3" fmla="*/ 0 h 108"/>
                <a:gd name="T4" fmla="*/ 0 w 101"/>
                <a:gd name="T5" fmla="*/ 0 h 108"/>
                <a:gd name="T6" fmla="*/ 0 w 101"/>
                <a:gd name="T7" fmla="*/ 0 h 108"/>
                <a:gd name="T8" fmla="*/ 0 w 101"/>
                <a:gd name="T9" fmla="*/ 0 h 108"/>
                <a:gd name="T10" fmla="*/ 0 w 101"/>
                <a:gd name="T11" fmla="*/ 0 h 108"/>
                <a:gd name="T12" fmla="*/ 0 w 101"/>
                <a:gd name="T13" fmla="*/ 0 h 108"/>
                <a:gd name="T14" fmla="*/ 0 w 101"/>
                <a:gd name="T15" fmla="*/ 0 h 108"/>
                <a:gd name="T16" fmla="*/ 0 w 101"/>
                <a:gd name="T17" fmla="*/ 0 h 108"/>
                <a:gd name="T18" fmla="*/ 0 w 101"/>
                <a:gd name="T19" fmla="*/ 0 h 108"/>
                <a:gd name="T20" fmla="*/ 0 w 101"/>
                <a:gd name="T21" fmla="*/ 0 h 108"/>
                <a:gd name="T22" fmla="*/ 0 w 101"/>
                <a:gd name="T23" fmla="*/ 0 h 108"/>
                <a:gd name="T24" fmla="*/ 0 w 101"/>
                <a:gd name="T25" fmla="*/ 0 h 108"/>
                <a:gd name="T26" fmla="*/ 0 w 101"/>
                <a:gd name="T27" fmla="*/ 0 h 108"/>
                <a:gd name="T28" fmla="*/ 0 w 101"/>
                <a:gd name="T29" fmla="*/ 0 h 108"/>
                <a:gd name="T30" fmla="*/ 0 w 101"/>
                <a:gd name="T31" fmla="*/ 0 h 108"/>
                <a:gd name="T32" fmla="*/ 0 w 101"/>
                <a:gd name="T33" fmla="*/ 0 h 108"/>
                <a:gd name="T34" fmla="*/ 0 w 101"/>
                <a:gd name="T35" fmla="*/ 0 h 108"/>
                <a:gd name="T36" fmla="*/ 0 w 101"/>
                <a:gd name="T37" fmla="*/ 0 h 108"/>
                <a:gd name="T38" fmla="*/ 0 w 101"/>
                <a:gd name="T39" fmla="*/ 0 h 108"/>
                <a:gd name="T40" fmla="*/ 0 w 101"/>
                <a:gd name="T41" fmla="*/ 0 h 108"/>
                <a:gd name="T42" fmla="*/ 0 w 101"/>
                <a:gd name="T43" fmla="*/ 0 h 108"/>
                <a:gd name="T44" fmla="*/ 0 w 101"/>
                <a:gd name="T45" fmla="*/ 0 h 108"/>
                <a:gd name="T46" fmla="*/ 0 w 101"/>
                <a:gd name="T47" fmla="*/ 0 h 108"/>
                <a:gd name="T48" fmla="*/ 0 w 101"/>
                <a:gd name="T49" fmla="*/ 0 h 108"/>
                <a:gd name="T50" fmla="*/ 0 w 101"/>
                <a:gd name="T51" fmla="*/ 0 h 108"/>
                <a:gd name="T52" fmla="*/ 0 w 101"/>
                <a:gd name="T53" fmla="*/ 0 h 108"/>
                <a:gd name="T54" fmla="*/ 0 w 101"/>
                <a:gd name="T55" fmla="*/ 0 h 108"/>
                <a:gd name="T56" fmla="*/ 0 w 101"/>
                <a:gd name="T57" fmla="*/ 0 h 108"/>
                <a:gd name="T58" fmla="*/ 0 w 101"/>
                <a:gd name="T59" fmla="*/ 0 h 108"/>
                <a:gd name="T60" fmla="*/ 0 w 101"/>
                <a:gd name="T61" fmla="*/ 0 h 108"/>
                <a:gd name="T62" fmla="*/ 0 w 101"/>
                <a:gd name="T63" fmla="*/ 0 h 108"/>
                <a:gd name="T64" fmla="*/ 0 w 101"/>
                <a:gd name="T65" fmla="*/ 0 h 108"/>
                <a:gd name="T66" fmla="*/ 0 w 101"/>
                <a:gd name="T67" fmla="*/ 0 h 1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1"/>
                <a:gd name="T103" fmla="*/ 0 h 108"/>
                <a:gd name="T104" fmla="*/ 101 w 101"/>
                <a:gd name="T105" fmla="*/ 108 h 1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1" h="108">
                  <a:moveTo>
                    <a:pt x="60" y="2"/>
                  </a:moveTo>
                  <a:lnTo>
                    <a:pt x="73" y="5"/>
                  </a:lnTo>
                  <a:lnTo>
                    <a:pt x="83" y="11"/>
                  </a:lnTo>
                  <a:lnTo>
                    <a:pt x="90" y="18"/>
                  </a:lnTo>
                  <a:lnTo>
                    <a:pt x="96" y="28"/>
                  </a:lnTo>
                  <a:lnTo>
                    <a:pt x="100" y="37"/>
                  </a:lnTo>
                  <a:lnTo>
                    <a:pt x="101" y="48"/>
                  </a:lnTo>
                  <a:lnTo>
                    <a:pt x="101" y="59"/>
                  </a:lnTo>
                  <a:lnTo>
                    <a:pt x="98" y="71"/>
                  </a:lnTo>
                  <a:lnTo>
                    <a:pt x="94" y="80"/>
                  </a:lnTo>
                  <a:lnTo>
                    <a:pt x="88" y="90"/>
                  </a:lnTo>
                  <a:lnTo>
                    <a:pt x="80" y="96"/>
                  </a:lnTo>
                  <a:lnTo>
                    <a:pt x="72" y="104"/>
                  </a:lnTo>
                  <a:lnTo>
                    <a:pt x="61" y="106"/>
                  </a:lnTo>
                  <a:lnTo>
                    <a:pt x="51" y="108"/>
                  </a:lnTo>
                  <a:lnTo>
                    <a:pt x="39" y="106"/>
                  </a:lnTo>
                  <a:lnTo>
                    <a:pt x="29" y="102"/>
                  </a:lnTo>
                  <a:lnTo>
                    <a:pt x="19" y="98"/>
                  </a:lnTo>
                  <a:lnTo>
                    <a:pt x="13" y="94"/>
                  </a:lnTo>
                  <a:lnTo>
                    <a:pt x="6" y="86"/>
                  </a:lnTo>
                  <a:lnTo>
                    <a:pt x="3" y="80"/>
                  </a:lnTo>
                  <a:lnTo>
                    <a:pt x="0" y="71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3" y="44"/>
                  </a:lnTo>
                  <a:lnTo>
                    <a:pt x="4" y="34"/>
                  </a:lnTo>
                  <a:lnTo>
                    <a:pt x="10" y="26"/>
                  </a:lnTo>
                  <a:lnTo>
                    <a:pt x="15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8" y="2"/>
                  </a:lnTo>
                  <a:lnTo>
                    <a:pt x="49" y="0"/>
                  </a:lnTo>
                  <a:lnTo>
                    <a:pt x="6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37" name="Freeform 487"/>
            <p:cNvSpPr>
              <a:spLocks/>
            </p:cNvSpPr>
            <p:nvPr/>
          </p:nvSpPr>
          <p:spPr bwMode="auto">
            <a:xfrm>
              <a:off x="6875" y="3933"/>
              <a:ext cx="7" cy="5"/>
            </a:xfrm>
            <a:custGeom>
              <a:avLst/>
              <a:gdLst>
                <a:gd name="T0" fmla="*/ 0 w 28"/>
                <a:gd name="T1" fmla="*/ 0 h 18"/>
                <a:gd name="T2" fmla="*/ 0 w 28"/>
                <a:gd name="T3" fmla="*/ 0 h 18"/>
                <a:gd name="T4" fmla="*/ 0 w 28"/>
                <a:gd name="T5" fmla="*/ 0 h 18"/>
                <a:gd name="T6" fmla="*/ 0 w 28"/>
                <a:gd name="T7" fmla="*/ 0 h 18"/>
                <a:gd name="T8" fmla="*/ 0 w 28"/>
                <a:gd name="T9" fmla="*/ 0 h 18"/>
                <a:gd name="T10" fmla="*/ 0 w 28"/>
                <a:gd name="T11" fmla="*/ 0 h 18"/>
                <a:gd name="T12" fmla="*/ 0 w 28"/>
                <a:gd name="T13" fmla="*/ 0 h 18"/>
                <a:gd name="T14" fmla="*/ 0 w 28"/>
                <a:gd name="T15" fmla="*/ 0 h 18"/>
                <a:gd name="T16" fmla="*/ 0 w 28"/>
                <a:gd name="T17" fmla="*/ 0 h 18"/>
                <a:gd name="T18" fmla="*/ 0 w 28"/>
                <a:gd name="T19" fmla="*/ 0 h 18"/>
                <a:gd name="T20" fmla="*/ 0 w 28"/>
                <a:gd name="T21" fmla="*/ 0 h 18"/>
                <a:gd name="T22" fmla="*/ 0 w 28"/>
                <a:gd name="T23" fmla="*/ 0 h 18"/>
                <a:gd name="T24" fmla="*/ 0 w 28"/>
                <a:gd name="T25" fmla="*/ 0 h 18"/>
                <a:gd name="T26" fmla="*/ 0 w 28"/>
                <a:gd name="T27" fmla="*/ 0 h 18"/>
                <a:gd name="T28" fmla="*/ 0 w 28"/>
                <a:gd name="T29" fmla="*/ 0 h 18"/>
                <a:gd name="T30" fmla="*/ 0 w 28"/>
                <a:gd name="T31" fmla="*/ 0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"/>
                <a:gd name="T49" fmla="*/ 0 h 18"/>
                <a:gd name="T50" fmla="*/ 28 w 28"/>
                <a:gd name="T51" fmla="*/ 18 h 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" h="18">
                  <a:moveTo>
                    <a:pt x="18" y="0"/>
                  </a:moveTo>
                  <a:lnTo>
                    <a:pt x="25" y="3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22" y="16"/>
                  </a:lnTo>
                  <a:lnTo>
                    <a:pt x="14" y="18"/>
                  </a:lnTo>
                  <a:lnTo>
                    <a:pt x="6" y="18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38" name="Freeform 488"/>
            <p:cNvSpPr>
              <a:spLocks/>
            </p:cNvSpPr>
            <p:nvPr/>
          </p:nvSpPr>
          <p:spPr bwMode="auto">
            <a:xfrm>
              <a:off x="7110" y="3937"/>
              <a:ext cx="38" cy="47"/>
            </a:xfrm>
            <a:custGeom>
              <a:avLst/>
              <a:gdLst>
                <a:gd name="T0" fmla="*/ 0 w 149"/>
                <a:gd name="T1" fmla="*/ 0 h 189"/>
                <a:gd name="T2" fmla="*/ 0 w 149"/>
                <a:gd name="T3" fmla="*/ 0 h 189"/>
                <a:gd name="T4" fmla="*/ 0 w 149"/>
                <a:gd name="T5" fmla="*/ 0 h 189"/>
                <a:gd name="T6" fmla="*/ 0 w 149"/>
                <a:gd name="T7" fmla="*/ 0 h 189"/>
                <a:gd name="T8" fmla="*/ 0 w 149"/>
                <a:gd name="T9" fmla="*/ 0 h 189"/>
                <a:gd name="T10" fmla="*/ 0 w 149"/>
                <a:gd name="T11" fmla="*/ 0 h 189"/>
                <a:gd name="T12" fmla="*/ 0 w 149"/>
                <a:gd name="T13" fmla="*/ 0 h 189"/>
                <a:gd name="T14" fmla="*/ 0 w 149"/>
                <a:gd name="T15" fmla="*/ 0 h 189"/>
                <a:gd name="T16" fmla="*/ 0 w 149"/>
                <a:gd name="T17" fmla="*/ 0 h 189"/>
                <a:gd name="T18" fmla="*/ 0 w 149"/>
                <a:gd name="T19" fmla="*/ 0 h 189"/>
                <a:gd name="T20" fmla="*/ 0 w 149"/>
                <a:gd name="T21" fmla="*/ 0 h 189"/>
                <a:gd name="T22" fmla="*/ 0 w 149"/>
                <a:gd name="T23" fmla="*/ 0 h 189"/>
                <a:gd name="T24" fmla="*/ 0 w 149"/>
                <a:gd name="T25" fmla="*/ 0 h 189"/>
                <a:gd name="T26" fmla="*/ 0 w 149"/>
                <a:gd name="T27" fmla="*/ 0 h 189"/>
                <a:gd name="T28" fmla="*/ 0 w 149"/>
                <a:gd name="T29" fmla="*/ 0 h 189"/>
                <a:gd name="T30" fmla="*/ 0 w 149"/>
                <a:gd name="T31" fmla="*/ 0 h 189"/>
                <a:gd name="T32" fmla="*/ 0 w 149"/>
                <a:gd name="T33" fmla="*/ 0 h 189"/>
                <a:gd name="T34" fmla="*/ 0 w 149"/>
                <a:gd name="T35" fmla="*/ 0 h 189"/>
                <a:gd name="T36" fmla="*/ 0 w 149"/>
                <a:gd name="T37" fmla="*/ 0 h 189"/>
                <a:gd name="T38" fmla="*/ 0 w 149"/>
                <a:gd name="T39" fmla="*/ 0 h 189"/>
                <a:gd name="T40" fmla="*/ 0 w 149"/>
                <a:gd name="T41" fmla="*/ 0 h 189"/>
                <a:gd name="T42" fmla="*/ 0 w 149"/>
                <a:gd name="T43" fmla="*/ 0 h 189"/>
                <a:gd name="T44" fmla="*/ 0 w 149"/>
                <a:gd name="T45" fmla="*/ 0 h 189"/>
                <a:gd name="T46" fmla="*/ 0 w 149"/>
                <a:gd name="T47" fmla="*/ 0 h 189"/>
                <a:gd name="T48" fmla="*/ 0 w 149"/>
                <a:gd name="T49" fmla="*/ 0 h 189"/>
                <a:gd name="T50" fmla="*/ 0 w 149"/>
                <a:gd name="T51" fmla="*/ 0 h 189"/>
                <a:gd name="T52" fmla="*/ 0 w 149"/>
                <a:gd name="T53" fmla="*/ 0 h 189"/>
                <a:gd name="T54" fmla="*/ 0 w 149"/>
                <a:gd name="T55" fmla="*/ 0 h 189"/>
                <a:gd name="T56" fmla="*/ 0 w 149"/>
                <a:gd name="T57" fmla="*/ 0 h 189"/>
                <a:gd name="T58" fmla="*/ 0 w 149"/>
                <a:gd name="T59" fmla="*/ 0 h 189"/>
                <a:gd name="T60" fmla="*/ 0 w 149"/>
                <a:gd name="T61" fmla="*/ 0 h 189"/>
                <a:gd name="T62" fmla="*/ 0 w 149"/>
                <a:gd name="T63" fmla="*/ 0 h 189"/>
                <a:gd name="T64" fmla="*/ 0 w 149"/>
                <a:gd name="T65" fmla="*/ 0 h 189"/>
                <a:gd name="T66" fmla="*/ 0 w 149"/>
                <a:gd name="T67" fmla="*/ 0 h 189"/>
                <a:gd name="T68" fmla="*/ 0 w 149"/>
                <a:gd name="T69" fmla="*/ 0 h 189"/>
                <a:gd name="T70" fmla="*/ 0 w 149"/>
                <a:gd name="T71" fmla="*/ 0 h 189"/>
                <a:gd name="T72" fmla="*/ 0 w 149"/>
                <a:gd name="T73" fmla="*/ 0 h 189"/>
                <a:gd name="T74" fmla="*/ 0 w 149"/>
                <a:gd name="T75" fmla="*/ 0 h 189"/>
                <a:gd name="T76" fmla="*/ 0 w 149"/>
                <a:gd name="T77" fmla="*/ 0 h 189"/>
                <a:gd name="T78" fmla="*/ 0 w 149"/>
                <a:gd name="T79" fmla="*/ 0 h 189"/>
                <a:gd name="T80" fmla="*/ 0 w 149"/>
                <a:gd name="T81" fmla="*/ 0 h 189"/>
                <a:gd name="T82" fmla="*/ 0 w 149"/>
                <a:gd name="T83" fmla="*/ 0 h 189"/>
                <a:gd name="T84" fmla="*/ 0 w 149"/>
                <a:gd name="T85" fmla="*/ 0 h 189"/>
                <a:gd name="T86" fmla="*/ 0 w 149"/>
                <a:gd name="T87" fmla="*/ 0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9"/>
                <a:gd name="T133" fmla="*/ 0 h 189"/>
                <a:gd name="T134" fmla="*/ 149 w 149"/>
                <a:gd name="T135" fmla="*/ 189 h 18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9" h="189">
                  <a:moveTo>
                    <a:pt x="84" y="0"/>
                  </a:moveTo>
                  <a:lnTo>
                    <a:pt x="103" y="2"/>
                  </a:lnTo>
                  <a:lnTo>
                    <a:pt x="118" y="9"/>
                  </a:lnTo>
                  <a:lnTo>
                    <a:pt x="130" y="17"/>
                  </a:lnTo>
                  <a:lnTo>
                    <a:pt x="139" y="30"/>
                  </a:lnTo>
                  <a:lnTo>
                    <a:pt x="145" y="43"/>
                  </a:lnTo>
                  <a:lnTo>
                    <a:pt x="149" y="57"/>
                  </a:lnTo>
                  <a:lnTo>
                    <a:pt x="149" y="74"/>
                  </a:lnTo>
                  <a:lnTo>
                    <a:pt x="149" y="91"/>
                  </a:lnTo>
                  <a:lnTo>
                    <a:pt x="143" y="107"/>
                  </a:lnTo>
                  <a:lnTo>
                    <a:pt x="138" y="123"/>
                  </a:lnTo>
                  <a:lnTo>
                    <a:pt x="128" y="139"/>
                  </a:lnTo>
                  <a:lnTo>
                    <a:pt x="120" y="153"/>
                  </a:lnTo>
                  <a:lnTo>
                    <a:pt x="108" y="165"/>
                  </a:lnTo>
                  <a:lnTo>
                    <a:pt x="96" y="175"/>
                  </a:lnTo>
                  <a:lnTo>
                    <a:pt x="81" y="183"/>
                  </a:lnTo>
                  <a:lnTo>
                    <a:pt x="69" y="189"/>
                  </a:lnTo>
                  <a:lnTo>
                    <a:pt x="59" y="187"/>
                  </a:lnTo>
                  <a:lnTo>
                    <a:pt x="48" y="185"/>
                  </a:lnTo>
                  <a:lnTo>
                    <a:pt x="39" y="181"/>
                  </a:lnTo>
                  <a:lnTo>
                    <a:pt x="32" y="175"/>
                  </a:lnTo>
                  <a:lnTo>
                    <a:pt x="24" y="168"/>
                  </a:lnTo>
                  <a:lnTo>
                    <a:pt x="18" y="160"/>
                  </a:lnTo>
                  <a:lnTo>
                    <a:pt x="12" y="150"/>
                  </a:lnTo>
                  <a:lnTo>
                    <a:pt x="8" y="142"/>
                  </a:lnTo>
                  <a:lnTo>
                    <a:pt x="3" y="131"/>
                  </a:lnTo>
                  <a:lnTo>
                    <a:pt x="1" y="120"/>
                  </a:lnTo>
                  <a:lnTo>
                    <a:pt x="0" y="109"/>
                  </a:lnTo>
                  <a:lnTo>
                    <a:pt x="1" y="99"/>
                  </a:lnTo>
                  <a:lnTo>
                    <a:pt x="2" y="88"/>
                  </a:lnTo>
                  <a:lnTo>
                    <a:pt x="6" y="77"/>
                  </a:lnTo>
                  <a:lnTo>
                    <a:pt x="10" y="67"/>
                  </a:lnTo>
                  <a:lnTo>
                    <a:pt x="18" y="59"/>
                  </a:lnTo>
                  <a:lnTo>
                    <a:pt x="24" y="51"/>
                  </a:lnTo>
                  <a:lnTo>
                    <a:pt x="30" y="44"/>
                  </a:lnTo>
                  <a:lnTo>
                    <a:pt x="35" y="37"/>
                  </a:lnTo>
                  <a:lnTo>
                    <a:pt x="41" y="32"/>
                  </a:lnTo>
                  <a:lnTo>
                    <a:pt x="49" y="21"/>
                  </a:lnTo>
                  <a:lnTo>
                    <a:pt x="59" y="13"/>
                  </a:lnTo>
                  <a:lnTo>
                    <a:pt x="65" y="8"/>
                  </a:lnTo>
                  <a:lnTo>
                    <a:pt x="69" y="4"/>
                  </a:lnTo>
                  <a:lnTo>
                    <a:pt x="77" y="1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39" name="Freeform 489"/>
            <p:cNvSpPr>
              <a:spLocks/>
            </p:cNvSpPr>
            <p:nvPr/>
          </p:nvSpPr>
          <p:spPr bwMode="auto">
            <a:xfrm>
              <a:off x="7038" y="3948"/>
              <a:ext cx="38" cy="47"/>
            </a:xfrm>
            <a:custGeom>
              <a:avLst/>
              <a:gdLst>
                <a:gd name="T0" fmla="*/ 0 w 153"/>
                <a:gd name="T1" fmla="*/ 0 h 190"/>
                <a:gd name="T2" fmla="*/ 0 w 153"/>
                <a:gd name="T3" fmla="*/ 0 h 190"/>
                <a:gd name="T4" fmla="*/ 0 w 153"/>
                <a:gd name="T5" fmla="*/ 0 h 190"/>
                <a:gd name="T6" fmla="*/ 0 w 153"/>
                <a:gd name="T7" fmla="*/ 0 h 190"/>
                <a:gd name="T8" fmla="*/ 0 w 153"/>
                <a:gd name="T9" fmla="*/ 0 h 190"/>
                <a:gd name="T10" fmla="*/ 0 w 153"/>
                <a:gd name="T11" fmla="*/ 0 h 190"/>
                <a:gd name="T12" fmla="*/ 0 w 153"/>
                <a:gd name="T13" fmla="*/ 0 h 190"/>
                <a:gd name="T14" fmla="*/ 0 w 153"/>
                <a:gd name="T15" fmla="*/ 0 h 190"/>
                <a:gd name="T16" fmla="*/ 0 w 153"/>
                <a:gd name="T17" fmla="*/ 0 h 190"/>
                <a:gd name="T18" fmla="*/ 0 w 153"/>
                <a:gd name="T19" fmla="*/ 0 h 190"/>
                <a:gd name="T20" fmla="*/ 0 w 153"/>
                <a:gd name="T21" fmla="*/ 0 h 190"/>
                <a:gd name="T22" fmla="*/ 0 w 153"/>
                <a:gd name="T23" fmla="*/ 0 h 190"/>
                <a:gd name="T24" fmla="*/ 0 w 153"/>
                <a:gd name="T25" fmla="*/ 0 h 190"/>
                <a:gd name="T26" fmla="*/ 0 w 153"/>
                <a:gd name="T27" fmla="*/ 0 h 190"/>
                <a:gd name="T28" fmla="*/ 0 w 153"/>
                <a:gd name="T29" fmla="*/ 0 h 190"/>
                <a:gd name="T30" fmla="*/ 0 w 153"/>
                <a:gd name="T31" fmla="*/ 0 h 190"/>
                <a:gd name="T32" fmla="*/ 0 w 153"/>
                <a:gd name="T33" fmla="*/ 0 h 190"/>
                <a:gd name="T34" fmla="*/ 0 w 153"/>
                <a:gd name="T35" fmla="*/ 0 h 190"/>
                <a:gd name="T36" fmla="*/ 0 w 153"/>
                <a:gd name="T37" fmla="*/ 0 h 190"/>
                <a:gd name="T38" fmla="*/ 0 w 153"/>
                <a:gd name="T39" fmla="*/ 0 h 190"/>
                <a:gd name="T40" fmla="*/ 0 w 153"/>
                <a:gd name="T41" fmla="*/ 0 h 190"/>
                <a:gd name="T42" fmla="*/ 0 w 153"/>
                <a:gd name="T43" fmla="*/ 0 h 190"/>
                <a:gd name="T44" fmla="*/ 0 w 153"/>
                <a:gd name="T45" fmla="*/ 0 h 190"/>
                <a:gd name="T46" fmla="*/ 0 w 153"/>
                <a:gd name="T47" fmla="*/ 0 h 190"/>
                <a:gd name="T48" fmla="*/ 0 w 153"/>
                <a:gd name="T49" fmla="*/ 0 h 190"/>
                <a:gd name="T50" fmla="*/ 0 w 153"/>
                <a:gd name="T51" fmla="*/ 0 h 190"/>
                <a:gd name="T52" fmla="*/ 0 w 153"/>
                <a:gd name="T53" fmla="*/ 0 h 190"/>
                <a:gd name="T54" fmla="*/ 0 w 153"/>
                <a:gd name="T55" fmla="*/ 0 h 190"/>
                <a:gd name="T56" fmla="*/ 0 w 153"/>
                <a:gd name="T57" fmla="*/ 0 h 190"/>
                <a:gd name="T58" fmla="*/ 0 w 153"/>
                <a:gd name="T59" fmla="*/ 0 h 190"/>
                <a:gd name="T60" fmla="*/ 0 w 153"/>
                <a:gd name="T61" fmla="*/ 0 h 190"/>
                <a:gd name="T62" fmla="*/ 0 w 153"/>
                <a:gd name="T63" fmla="*/ 0 h 190"/>
                <a:gd name="T64" fmla="*/ 0 w 153"/>
                <a:gd name="T65" fmla="*/ 0 h 190"/>
                <a:gd name="T66" fmla="*/ 0 w 153"/>
                <a:gd name="T67" fmla="*/ 0 h 190"/>
                <a:gd name="T68" fmla="*/ 0 w 153"/>
                <a:gd name="T69" fmla="*/ 0 h 190"/>
                <a:gd name="T70" fmla="*/ 0 w 153"/>
                <a:gd name="T71" fmla="*/ 0 h 190"/>
                <a:gd name="T72" fmla="*/ 0 w 153"/>
                <a:gd name="T73" fmla="*/ 0 h 190"/>
                <a:gd name="T74" fmla="*/ 0 w 153"/>
                <a:gd name="T75" fmla="*/ 0 h 190"/>
                <a:gd name="T76" fmla="*/ 0 w 153"/>
                <a:gd name="T77" fmla="*/ 0 h 190"/>
                <a:gd name="T78" fmla="*/ 0 w 153"/>
                <a:gd name="T79" fmla="*/ 0 h 190"/>
                <a:gd name="T80" fmla="*/ 0 w 153"/>
                <a:gd name="T81" fmla="*/ 0 h 190"/>
                <a:gd name="T82" fmla="*/ 0 w 153"/>
                <a:gd name="T83" fmla="*/ 0 h 190"/>
                <a:gd name="T84" fmla="*/ 0 w 153"/>
                <a:gd name="T85" fmla="*/ 0 h 190"/>
                <a:gd name="T86" fmla="*/ 0 w 153"/>
                <a:gd name="T87" fmla="*/ 0 h 190"/>
                <a:gd name="T88" fmla="*/ 0 w 153"/>
                <a:gd name="T89" fmla="*/ 0 h 190"/>
                <a:gd name="T90" fmla="*/ 0 w 153"/>
                <a:gd name="T91" fmla="*/ 0 h 19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3"/>
                <a:gd name="T139" fmla="*/ 0 h 190"/>
                <a:gd name="T140" fmla="*/ 153 w 153"/>
                <a:gd name="T141" fmla="*/ 190 h 19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3" h="190">
                  <a:moveTo>
                    <a:pt x="85" y="0"/>
                  </a:moveTo>
                  <a:lnTo>
                    <a:pt x="105" y="3"/>
                  </a:lnTo>
                  <a:lnTo>
                    <a:pt x="121" y="8"/>
                  </a:lnTo>
                  <a:lnTo>
                    <a:pt x="134" y="16"/>
                  </a:lnTo>
                  <a:lnTo>
                    <a:pt x="144" y="28"/>
                  </a:lnTo>
                  <a:lnTo>
                    <a:pt x="151" y="40"/>
                  </a:lnTo>
                  <a:lnTo>
                    <a:pt x="153" y="55"/>
                  </a:lnTo>
                  <a:lnTo>
                    <a:pt x="153" y="70"/>
                  </a:lnTo>
                  <a:lnTo>
                    <a:pt x="153" y="87"/>
                  </a:lnTo>
                  <a:lnTo>
                    <a:pt x="148" y="103"/>
                  </a:lnTo>
                  <a:lnTo>
                    <a:pt x="142" y="118"/>
                  </a:lnTo>
                  <a:lnTo>
                    <a:pt x="134" y="133"/>
                  </a:lnTo>
                  <a:lnTo>
                    <a:pt x="126" y="149"/>
                  </a:lnTo>
                  <a:lnTo>
                    <a:pt x="114" y="162"/>
                  </a:lnTo>
                  <a:lnTo>
                    <a:pt x="101" y="173"/>
                  </a:lnTo>
                  <a:lnTo>
                    <a:pt x="87" y="182"/>
                  </a:lnTo>
                  <a:lnTo>
                    <a:pt x="74" y="190"/>
                  </a:lnTo>
                  <a:lnTo>
                    <a:pt x="65" y="189"/>
                  </a:lnTo>
                  <a:lnTo>
                    <a:pt x="57" y="186"/>
                  </a:lnTo>
                  <a:lnTo>
                    <a:pt x="47" y="182"/>
                  </a:lnTo>
                  <a:lnTo>
                    <a:pt x="40" y="178"/>
                  </a:lnTo>
                  <a:lnTo>
                    <a:pt x="32" y="170"/>
                  </a:lnTo>
                  <a:lnTo>
                    <a:pt x="24" y="164"/>
                  </a:lnTo>
                  <a:lnTo>
                    <a:pt x="17" y="156"/>
                  </a:lnTo>
                  <a:lnTo>
                    <a:pt x="12" y="149"/>
                  </a:lnTo>
                  <a:lnTo>
                    <a:pt x="6" y="138"/>
                  </a:lnTo>
                  <a:lnTo>
                    <a:pt x="3" y="129"/>
                  </a:lnTo>
                  <a:lnTo>
                    <a:pt x="0" y="119"/>
                  </a:lnTo>
                  <a:lnTo>
                    <a:pt x="0" y="111"/>
                  </a:lnTo>
                  <a:lnTo>
                    <a:pt x="0" y="101"/>
                  </a:lnTo>
                  <a:lnTo>
                    <a:pt x="5" y="92"/>
                  </a:lnTo>
                  <a:lnTo>
                    <a:pt x="10" y="84"/>
                  </a:lnTo>
                  <a:lnTo>
                    <a:pt x="18" y="76"/>
                  </a:lnTo>
                  <a:lnTo>
                    <a:pt x="20" y="69"/>
                  </a:lnTo>
                  <a:lnTo>
                    <a:pt x="22" y="63"/>
                  </a:lnTo>
                  <a:lnTo>
                    <a:pt x="24" y="57"/>
                  </a:lnTo>
                  <a:lnTo>
                    <a:pt x="27" y="51"/>
                  </a:lnTo>
                  <a:lnTo>
                    <a:pt x="30" y="45"/>
                  </a:lnTo>
                  <a:lnTo>
                    <a:pt x="34" y="40"/>
                  </a:lnTo>
                  <a:lnTo>
                    <a:pt x="38" y="35"/>
                  </a:lnTo>
                  <a:lnTo>
                    <a:pt x="44" y="32"/>
                  </a:lnTo>
                  <a:lnTo>
                    <a:pt x="52" y="22"/>
                  </a:lnTo>
                  <a:lnTo>
                    <a:pt x="63" y="15"/>
                  </a:lnTo>
                  <a:lnTo>
                    <a:pt x="73" y="7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40" name="Freeform 490"/>
            <p:cNvSpPr>
              <a:spLocks/>
            </p:cNvSpPr>
            <p:nvPr/>
          </p:nvSpPr>
          <p:spPr bwMode="auto">
            <a:xfrm>
              <a:off x="7125" y="3951"/>
              <a:ext cx="13" cy="18"/>
            </a:xfrm>
            <a:custGeom>
              <a:avLst/>
              <a:gdLst>
                <a:gd name="T0" fmla="*/ 0 w 54"/>
                <a:gd name="T1" fmla="*/ 0 h 72"/>
                <a:gd name="T2" fmla="*/ 0 w 54"/>
                <a:gd name="T3" fmla="*/ 0 h 72"/>
                <a:gd name="T4" fmla="*/ 0 w 54"/>
                <a:gd name="T5" fmla="*/ 0 h 72"/>
                <a:gd name="T6" fmla="*/ 0 w 54"/>
                <a:gd name="T7" fmla="*/ 0 h 72"/>
                <a:gd name="T8" fmla="*/ 0 w 54"/>
                <a:gd name="T9" fmla="*/ 0 h 72"/>
                <a:gd name="T10" fmla="*/ 0 w 54"/>
                <a:gd name="T11" fmla="*/ 0 h 72"/>
                <a:gd name="T12" fmla="*/ 0 w 54"/>
                <a:gd name="T13" fmla="*/ 0 h 72"/>
                <a:gd name="T14" fmla="*/ 0 w 54"/>
                <a:gd name="T15" fmla="*/ 0 h 72"/>
                <a:gd name="T16" fmla="*/ 0 w 54"/>
                <a:gd name="T17" fmla="*/ 0 h 72"/>
                <a:gd name="T18" fmla="*/ 0 w 54"/>
                <a:gd name="T19" fmla="*/ 0 h 72"/>
                <a:gd name="T20" fmla="*/ 0 w 54"/>
                <a:gd name="T21" fmla="*/ 0 h 72"/>
                <a:gd name="T22" fmla="*/ 0 w 54"/>
                <a:gd name="T23" fmla="*/ 0 h 72"/>
                <a:gd name="T24" fmla="*/ 0 w 54"/>
                <a:gd name="T25" fmla="*/ 0 h 72"/>
                <a:gd name="T26" fmla="*/ 0 w 54"/>
                <a:gd name="T27" fmla="*/ 0 h 72"/>
                <a:gd name="T28" fmla="*/ 0 w 54"/>
                <a:gd name="T29" fmla="*/ 0 h 72"/>
                <a:gd name="T30" fmla="*/ 0 w 54"/>
                <a:gd name="T31" fmla="*/ 0 h 72"/>
                <a:gd name="T32" fmla="*/ 0 w 54"/>
                <a:gd name="T33" fmla="*/ 0 h 72"/>
                <a:gd name="T34" fmla="*/ 0 w 54"/>
                <a:gd name="T35" fmla="*/ 0 h 72"/>
                <a:gd name="T36" fmla="*/ 0 w 54"/>
                <a:gd name="T37" fmla="*/ 0 h 72"/>
                <a:gd name="T38" fmla="*/ 0 w 54"/>
                <a:gd name="T39" fmla="*/ 0 h 72"/>
                <a:gd name="T40" fmla="*/ 0 w 54"/>
                <a:gd name="T41" fmla="*/ 0 h 72"/>
                <a:gd name="T42" fmla="*/ 0 w 54"/>
                <a:gd name="T43" fmla="*/ 0 h 72"/>
                <a:gd name="T44" fmla="*/ 0 w 54"/>
                <a:gd name="T45" fmla="*/ 0 h 72"/>
                <a:gd name="T46" fmla="*/ 0 w 54"/>
                <a:gd name="T47" fmla="*/ 0 h 72"/>
                <a:gd name="T48" fmla="*/ 0 w 54"/>
                <a:gd name="T49" fmla="*/ 0 h 72"/>
                <a:gd name="T50" fmla="*/ 0 w 54"/>
                <a:gd name="T51" fmla="*/ 0 h 72"/>
                <a:gd name="T52" fmla="*/ 0 w 54"/>
                <a:gd name="T53" fmla="*/ 0 h 72"/>
                <a:gd name="T54" fmla="*/ 0 w 54"/>
                <a:gd name="T55" fmla="*/ 0 h 72"/>
                <a:gd name="T56" fmla="*/ 0 w 54"/>
                <a:gd name="T57" fmla="*/ 0 h 72"/>
                <a:gd name="T58" fmla="*/ 0 w 54"/>
                <a:gd name="T59" fmla="*/ 0 h 72"/>
                <a:gd name="T60" fmla="*/ 0 w 54"/>
                <a:gd name="T61" fmla="*/ 0 h 7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4"/>
                <a:gd name="T94" fmla="*/ 0 h 72"/>
                <a:gd name="T95" fmla="*/ 54 w 54"/>
                <a:gd name="T96" fmla="*/ 72 h 7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4" h="72">
                  <a:moveTo>
                    <a:pt x="19" y="1"/>
                  </a:moveTo>
                  <a:lnTo>
                    <a:pt x="25" y="0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4" y="5"/>
                  </a:lnTo>
                  <a:lnTo>
                    <a:pt x="50" y="10"/>
                  </a:lnTo>
                  <a:lnTo>
                    <a:pt x="54" y="20"/>
                  </a:lnTo>
                  <a:lnTo>
                    <a:pt x="54" y="28"/>
                  </a:lnTo>
                  <a:lnTo>
                    <a:pt x="54" y="38"/>
                  </a:lnTo>
                  <a:lnTo>
                    <a:pt x="50" y="48"/>
                  </a:lnTo>
                  <a:lnTo>
                    <a:pt x="46" y="58"/>
                  </a:lnTo>
                  <a:lnTo>
                    <a:pt x="36" y="65"/>
                  </a:lnTo>
                  <a:lnTo>
                    <a:pt x="25" y="71"/>
                  </a:lnTo>
                  <a:lnTo>
                    <a:pt x="19" y="71"/>
                  </a:lnTo>
                  <a:lnTo>
                    <a:pt x="13" y="72"/>
                  </a:lnTo>
                  <a:lnTo>
                    <a:pt x="6" y="70"/>
                  </a:lnTo>
                  <a:lnTo>
                    <a:pt x="0" y="67"/>
                  </a:lnTo>
                  <a:lnTo>
                    <a:pt x="5" y="63"/>
                  </a:lnTo>
                  <a:lnTo>
                    <a:pt x="12" y="57"/>
                  </a:lnTo>
                  <a:lnTo>
                    <a:pt x="17" y="49"/>
                  </a:lnTo>
                  <a:lnTo>
                    <a:pt x="22" y="41"/>
                  </a:lnTo>
                  <a:lnTo>
                    <a:pt x="23" y="32"/>
                  </a:lnTo>
                  <a:lnTo>
                    <a:pt x="21" y="25"/>
                  </a:lnTo>
                  <a:lnTo>
                    <a:pt x="17" y="21"/>
                  </a:lnTo>
                  <a:lnTo>
                    <a:pt x="13" y="19"/>
                  </a:lnTo>
                  <a:lnTo>
                    <a:pt x="10" y="17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41" name="Freeform 491"/>
            <p:cNvSpPr>
              <a:spLocks/>
            </p:cNvSpPr>
            <p:nvPr/>
          </p:nvSpPr>
          <p:spPr bwMode="auto">
            <a:xfrm>
              <a:off x="6729" y="3956"/>
              <a:ext cx="83" cy="95"/>
            </a:xfrm>
            <a:custGeom>
              <a:avLst/>
              <a:gdLst>
                <a:gd name="T0" fmla="*/ 0 w 333"/>
                <a:gd name="T1" fmla="*/ 0 h 379"/>
                <a:gd name="T2" fmla="*/ 0 w 333"/>
                <a:gd name="T3" fmla="*/ 0 h 379"/>
                <a:gd name="T4" fmla="*/ 0 w 333"/>
                <a:gd name="T5" fmla="*/ 0 h 379"/>
                <a:gd name="T6" fmla="*/ 0 w 333"/>
                <a:gd name="T7" fmla="*/ 0 h 379"/>
                <a:gd name="T8" fmla="*/ 0 w 333"/>
                <a:gd name="T9" fmla="*/ 0 h 379"/>
                <a:gd name="T10" fmla="*/ 0 w 333"/>
                <a:gd name="T11" fmla="*/ 0 h 379"/>
                <a:gd name="T12" fmla="*/ 0 w 333"/>
                <a:gd name="T13" fmla="*/ 0 h 379"/>
                <a:gd name="T14" fmla="*/ 0 w 333"/>
                <a:gd name="T15" fmla="*/ 0 h 379"/>
                <a:gd name="T16" fmla="*/ 0 w 333"/>
                <a:gd name="T17" fmla="*/ 0 h 379"/>
                <a:gd name="T18" fmla="*/ 0 w 333"/>
                <a:gd name="T19" fmla="*/ 0 h 379"/>
                <a:gd name="T20" fmla="*/ 0 w 333"/>
                <a:gd name="T21" fmla="*/ 0 h 379"/>
                <a:gd name="T22" fmla="*/ 0 w 333"/>
                <a:gd name="T23" fmla="*/ 0 h 379"/>
                <a:gd name="T24" fmla="*/ 0 w 333"/>
                <a:gd name="T25" fmla="*/ 0 h 379"/>
                <a:gd name="T26" fmla="*/ 0 w 333"/>
                <a:gd name="T27" fmla="*/ 0 h 379"/>
                <a:gd name="T28" fmla="*/ 0 w 333"/>
                <a:gd name="T29" fmla="*/ 0 h 379"/>
                <a:gd name="T30" fmla="*/ 0 w 333"/>
                <a:gd name="T31" fmla="*/ 0 h 379"/>
                <a:gd name="T32" fmla="*/ 0 w 333"/>
                <a:gd name="T33" fmla="*/ 0 h 379"/>
                <a:gd name="T34" fmla="*/ 0 w 333"/>
                <a:gd name="T35" fmla="*/ 0 h 379"/>
                <a:gd name="T36" fmla="*/ 0 w 333"/>
                <a:gd name="T37" fmla="*/ 0 h 379"/>
                <a:gd name="T38" fmla="*/ 0 w 333"/>
                <a:gd name="T39" fmla="*/ 0 h 379"/>
                <a:gd name="T40" fmla="*/ 0 w 333"/>
                <a:gd name="T41" fmla="*/ 0 h 379"/>
                <a:gd name="T42" fmla="*/ 0 w 333"/>
                <a:gd name="T43" fmla="*/ 0 h 379"/>
                <a:gd name="T44" fmla="*/ 0 w 333"/>
                <a:gd name="T45" fmla="*/ 0 h 379"/>
                <a:gd name="T46" fmla="*/ 0 w 333"/>
                <a:gd name="T47" fmla="*/ 0 h 379"/>
                <a:gd name="T48" fmla="*/ 0 w 333"/>
                <a:gd name="T49" fmla="*/ 0 h 379"/>
                <a:gd name="T50" fmla="*/ 0 w 333"/>
                <a:gd name="T51" fmla="*/ 0 h 379"/>
                <a:gd name="T52" fmla="*/ 0 w 333"/>
                <a:gd name="T53" fmla="*/ 0 h 379"/>
                <a:gd name="T54" fmla="*/ 0 w 333"/>
                <a:gd name="T55" fmla="*/ 0 h 379"/>
                <a:gd name="T56" fmla="*/ 0 w 333"/>
                <a:gd name="T57" fmla="*/ 0 h 379"/>
                <a:gd name="T58" fmla="*/ 0 w 333"/>
                <a:gd name="T59" fmla="*/ 0 h 379"/>
                <a:gd name="T60" fmla="*/ 0 w 333"/>
                <a:gd name="T61" fmla="*/ 0 h 379"/>
                <a:gd name="T62" fmla="*/ 0 w 333"/>
                <a:gd name="T63" fmla="*/ 0 h 379"/>
                <a:gd name="T64" fmla="*/ 0 w 333"/>
                <a:gd name="T65" fmla="*/ 0 h 379"/>
                <a:gd name="T66" fmla="*/ 0 w 333"/>
                <a:gd name="T67" fmla="*/ 0 h 379"/>
                <a:gd name="T68" fmla="*/ 0 w 333"/>
                <a:gd name="T69" fmla="*/ 0 h 379"/>
                <a:gd name="T70" fmla="*/ 0 w 333"/>
                <a:gd name="T71" fmla="*/ 0 h 379"/>
                <a:gd name="T72" fmla="*/ 0 w 333"/>
                <a:gd name="T73" fmla="*/ 0 h 379"/>
                <a:gd name="T74" fmla="*/ 0 w 333"/>
                <a:gd name="T75" fmla="*/ 0 h 379"/>
                <a:gd name="T76" fmla="*/ 0 w 333"/>
                <a:gd name="T77" fmla="*/ 0 h 379"/>
                <a:gd name="T78" fmla="*/ 0 w 333"/>
                <a:gd name="T79" fmla="*/ 0 h 379"/>
                <a:gd name="T80" fmla="*/ 0 w 333"/>
                <a:gd name="T81" fmla="*/ 0 h 379"/>
                <a:gd name="T82" fmla="*/ 0 w 333"/>
                <a:gd name="T83" fmla="*/ 0 h 379"/>
                <a:gd name="T84" fmla="*/ 0 w 333"/>
                <a:gd name="T85" fmla="*/ 0 h 379"/>
                <a:gd name="T86" fmla="*/ 0 w 333"/>
                <a:gd name="T87" fmla="*/ 0 h 379"/>
                <a:gd name="T88" fmla="*/ 0 w 333"/>
                <a:gd name="T89" fmla="*/ 0 h 379"/>
                <a:gd name="T90" fmla="*/ 0 w 333"/>
                <a:gd name="T91" fmla="*/ 0 h 379"/>
                <a:gd name="T92" fmla="*/ 0 w 333"/>
                <a:gd name="T93" fmla="*/ 0 h 379"/>
                <a:gd name="T94" fmla="*/ 0 w 333"/>
                <a:gd name="T95" fmla="*/ 0 h 379"/>
                <a:gd name="T96" fmla="*/ 0 w 333"/>
                <a:gd name="T97" fmla="*/ 0 h 379"/>
                <a:gd name="T98" fmla="*/ 0 w 333"/>
                <a:gd name="T99" fmla="*/ 0 h 379"/>
                <a:gd name="T100" fmla="*/ 0 w 333"/>
                <a:gd name="T101" fmla="*/ 0 h 379"/>
                <a:gd name="T102" fmla="*/ 0 w 333"/>
                <a:gd name="T103" fmla="*/ 0 h 379"/>
                <a:gd name="T104" fmla="*/ 0 w 333"/>
                <a:gd name="T105" fmla="*/ 0 h 379"/>
                <a:gd name="T106" fmla="*/ 0 w 333"/>
                <a:gd name="T107" fmla="*/ 0 h 379"/>
                <a:gd name="T108" fmla="*/ 0 w 333"/>
                <a:gd name="T109" fmla="*/ 0 h 379"/>
                <a:gd name="T110" fmla="*/ 0 w 333"/>
                <a:gd name="T111" fmla="*/ 0 h 379"/>
                <a:gd name="T112" fmla="*/ 0 w 333"/>
                <a:gd name="T113" fmla="*/ 0 h 3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3"/>
                <a:gd name="T172" fmla="*/ 0 h 379"/>
                <a:gd name="T173" fmla="*/ 333 w 333"/>
                <a:gd name="T174" fmla="*/ 379 h 3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3" h="379">
                  <a:moveTo>
                    <a:pt x="181" y="0"/>
                  </a:moveTo>
                  <a:lnTo>
                    <a:pt x="218" y="5"/>
                  </a:lnTo>
                  <a:lnTo>
                    <a:pt x="252" y="20"/>
                  </a:lnTo>
                  <a:lnTo>
                    <a:pt x="277" y="40"/>
                  </a:lnTo>
                  <a:lnTo>
                    <a:pt x="300" y="66"/>
                  </a:lnTo>
                  <a:lnTo>
                    <a:pt x="316" y="95"/>
                  </a:lnTo>
                  <a:lnTo>
                    <a:pt x="327" y="130"/>
                  </a:lnTo>
                  <a:lnTo>
                    <a:pt x="333" y="164"/>
                  </a:lnTo>
                  <a:lnTo>
                    <a:pt x="333" y="201"/>
                  </a:lnTo>
                  <a:lnTo>
                    <a:pt x="328" y="236"/>
                  </a:lnTo>
                  <a:lnTo>
                    <a:pt x="318" y="271"/>
                  </a:lnTo>
                  <a:lnTo>
                    <a:pt x="304" y="302"/>
                  </a:lnTo>
                  <a:lnTo>
                    <a:pt x="286" y="330"/>
                  </a:lnTo>
                  <a:lnTo>
                    <a:pt x="262" y="351"/>
                  </a:lnTo>
                  <a:lnTo>
                    <a:pt x="233" y="367"/>
                  </a:lnTo>
                  <a:lnTo>
                    <a:pt x="200" y="376"/>
                  </a:lnTo>
                  <a:lnTo>
                    <a:pt x="165" y="376"/>
                  </a:lnTo>
                  <a:lnTo>
                    <a:pt x="159" y="370"/>
                  </a:lnTo>
                  <a:lnTo>
                    <a:pt x="153" y="365"/>
                  </a:lnTo>
                  <a:lnTo>
                    <a:pt x="147" y="360"/>
                  </a:lnTo>
                  <a:lnTo>
                    <a:pt x="144" y="356"/>
                  </a:lnTo>
                  <a:lnTo>
                    <a:pt x="138" y="349"/>
                  </a:lnTo>
                  <a:lnTo>
                    <a:pt x="134" y="344"/>
                  </a:lnTo>
                  <a:lnTo>
                    <a:pt x="129" y="337"/>
                  </a:lnTo>
                  <a:lnTo>
                    <a:pt x="126" y="333"/>
                  </a:lnTo>
                  <a:lnTo>
                    <a:pt x="122" y="327"/>
                  </a:lnTo>
                  <a:lnTo>
                    <a:pt x="117" y="321"/>
                  </a:lnTo>
                  <a:lnTo>
                    <a:pt x="112" y="317"/>
                  </a:lnTo>
                  <a:lnTo>
                    <a:pt x="109" y="312"/>
                  </a:lnTo>
                  <a:lnTo>
                    <a:pt x="98" y="306"/>
                  </a:lnTo>
                  <a:lnTo>
                    <a:pt x="88" y="302"/>
                  </a:lnTo>
                  <a:lnTo>
                    <a:pt x="89" y="310"/>
                  </a:lnTo>
                  <a:lnTo>
                    <a:pt x="92" y="320"/>
                  </a:lnTo>
                  <a:lnTo>
                    <a:pt x="94" y="330"/>
                  </a:lnTo>
                  <a:lnTo>
                    <a:pt x="100" y="339"/>
                  </a:lnTo>
                  <a:lnTo>
                    <a:pt x="104" y="348"/>
                  </a:lnTo>
                  <a:lnTo>
                    <a:pt x="111" y="356"/>
                  </a:lnTo>
                  <a:lnTo>
                    <a:pt x="117" y="361"/>
                  </a:lnTo>
                  <a:lnTo>
                    <a:pt x="127" y="366"/>
                  </a:lnTo>
                  <a:lnTo>
                    <a:pt x="126" y="369"/>
                  </a:lnTo>
                  <a:lnTo>
                    <a:pt x="126" y="373"/>
                  </a:lnTo>
                  <a:lnTo>
                    <a:pt x="126" y="377"/>
                  </a:lnTo>
                  <a:lnTo>
                    <a:pt x="129" y="379"/>
                  </a:lnTo>
                  <a:lnTo>
                    <a:pt x="108" y="369"/>
                  </a:lnTo>
                  <a:lnTo>
                    <a:pt x="88" y="357"/>
                  </a:lnTo>
                  <a:lnTo>
                    <a:pt x="70" y="340"/>
                  </a:lnTo>
                  <a:lnTo>
                    <a:pt x="55" y="325"/>
                  </a:lnTo>
                  <a:lnTo>
                    <a:pt x="40" y="306"/>
                  </a:lnTo>
                  <a:lnTo>
                    <a:pt x="28" y="286"/>
                  </a:lnTo>
                  <a:lnTo>
                    <a:pt x="17" y="266"/>
                  </a:lnTo>
                  <a:lnTo>
                    <a:pt x="10" y="245"/>
                  </a:lnTo>
                  <a:lnTo>
                    <a:pt x="4" y="223"/>
                  </a:lnTo>
                  <a:lnTo>
                    <a:pt x="2" y="200"/>
                  </a:lnTo>
                  <a:lnTo>
                    <a:pt x="0" y="178"/>
                  </a:lnTo>
                  <a:lnTo>
                    <a:pt x="3" y="157"/>
                  </a:lnTo>
                  <a:lnTo>
                    <a:pt x="6" y="134"/>
                  </a:lnTo>
                  <a:lnTo>
                    <a:pt x="14" y="113"/>
                  </a:lnTo>
                  <a:lnTo>
                    <a:pt x="23" y="93"/>
                  </a:lnTo>
                  <a:lnTo>
                    <a:pt x="38" y="73"/>
                  </a:lnTo>
                  <a:lnTo>
                    <a:pt x="43" y="77"/>
                  </a:lnTo>
                  <a:lnTo>
                    <a:pt x="46" y="80"/>
                  </a:lnTo>
                  <a:lnTo>
                    <a:pt x="43" y="89"/>
                  </a:lnTo>
                  <a:lnTo>
                    <a:pt x="38" y="99"/>
                  </a:lnTo>
                  <a:lnTo>
                    <a:pt x="33" y="110"/>
                  </a:lnTo>
                  <a:lnTo>
                    <a:pt x="30" y="122"/>
                  </a:lnTo>
                  <a:lnTo>
                    <a:pt x="26" y="134"/>
                  </a:lnTo>
                  <a:lnTo>
                    <a:pt x="22" y="146"/>
                  </a:lnTo>
                  <a:lnTo>
                    <a:pt x="20" y="158"/>
                  </a:lnTo>
                  <a:lnTo>
                    <a:pt x="18" y="171"/>
                  </a:lnTo>
                  <a:lnTo>
                    <a:pt x="16" y="181"/>
                  </a:lnTo>
                  <a:lnTo>
                    <a:pt x="16" y="193"/>
                  </a:lnTo>
                  <a:lnTo>
                    <a:pt x="16" y="204"/>
                  </a:lnTo>
                  <a:lnTo>
                    <a:pt x="18" y="216"/>
                  </a:lnTo>
                  <a:lnTo>
                    <a:pt x="21" y="225"/>
                  </a:lnTo>
                  <a:lnTo>
                    <a:pt x="26" y="234"/>
                  </a:lnTo>
                  <a:lnTo>
                    <a:pt x="30" y="243"/>
                  </a:lnTo>
                  <a:lnTo>
                    <a:pt x="40" y="252"/>
                  </a:lnTo>
                  <a:lnTo>
                    <a:pt x="40" y="254"/>
                  </a:lnTo>
                  <a:lnTo>
                    <a:pt x="38" y="257"/>
                  </a:lnTo>
                  <a:lnTo>
                    <a:pt x="45" y="262"/>
                  </a:lnTo>
                  <a:lnTo>
                    <a:pt x="53" y="265"/>
                  </a:lnTo>
                  <a:lnTo>
                    <a:pt x="51" y="254"/>
                  </a:lnTo>
                  <a:lnTo>
                    <a:pt x="51" y="244"/>
                  </a:lnTo>
                  <a:lnTo>
                    <a:pt x="49" y="234"/>
                  </a:lnTo>
                  <a:lnTo>
                    <a:pt x="49" y="225"/>
                  </a:lnTo>
                  <a:lnTo>
                    <a:pt x="47" y="214"/>
                  </a:lnTo>
                  <a:lnTo>
                    <a:pt x="47" y="204"/>
                  </a:lnTo>
                  <a:lnTo>
                    <a:pt x="47" y="193"/>
                  </a:lnTo>
                  <a:lnTo>
                    <a:pt x="49" y="184"/>
                  </a:lnTo>
                  <a:lnTo>
                    <a:pt x="49" y="173"/>
                  </a:lnTo>
                  <a:lnTo>
                    <a:pt x="50" y="163"/>
                  </a:lnTo>
                  <a:lnTo>
                    <a:pt x="51" y="152"/>
                  </a:lnTo>
                  <a:lnTo>
                    <a:pt x="55" y="143"/>
                  </a:lnTo>
                  <a:lnTo>
                    <a:pt x="57" y="132"/>
                  </a:lnTo>
                  <a:lnTo>
                    <a:pt x="61" y="122"/>
                  </a:lnTo>
                  <a:lnTo>
                    <a:pt x="64" y="112"/>
                  </a:lnTo>
                  <a:lnTo>
                    <a:pt x="70" y="104"/>
                  </a:lnTo>
                  <a:lnTo>
                    <a:pt x="71" y="94"/>
                  </a:lnTo>
                  <a:lnTo>
                    <a:pt x="76" y="85"/>
                  </a:lnTo>
                  <a:lnTo>
                    <a:pt x="79" y="77"/>
                  </a:lnTo>
                  <a:lnTo>
                    <a:pt x="85" y="68"/>
                  </a:lnTo>
                  <a:lnTo>
                    <a:pt x="89" y="59"/>
                  </a:lnTo>
                  <a:lnTo>
                    <a:pt x="96" y="52"/>
                  </a:lnTo>
                  <a:lnTo>
                    <a:pt x="102" y="43"/>
                  </a:lnTo>
                  <a:lnTo>
                    <a:pt x="110" y="38"/>
                  </a:lnTo>
                  <a:lnTo>
                    <a:pt x="116" y="30"/>
                  </a:lnTo>
                  <a:lnTo>
                    <a:pt x="124" y="24"/>
                  </a:lnTo>
                  <a:lnTo>
                    <a:pt x="133" y="18"/>
                  </a:lnTo>
                  <a:lnTo>
                    <a:pt x="142" y="13"/>
                  </a:lnTo>
                  <a:lnTo>
                    <a:pt x="151" y="8"/>
                  </a:lnTo>
                  <a:lnTo>
                    <a:pt x="161" y="5"/>
                  </a:lnTo>
                  <a:lnTo>
                    <a:pt x="170" y="1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42" name="Freeform 492"/>
            <p:cNvSpPr>
              <a:spLocks/>
            </p:cNvSpPr>
            <p:nvPr/>
          </p:nvSpPr>
          <p:spPr bwMode="auto">
            <a:xfrm>
              <a:off x="7000" y="3956"/>
              <a:ext cx="6" cy="20"/>
            </a:xfrm>
            <a:custGeom>
              <a:avLst/>
              <a:gdLst>
                <a:gd name="T0" fmla="*/ 0 w 20"/>
                <a:gd name="T1" fmla="*/ 0 h 79"/>
                <a:gd name="T2" fmla="*/ 0 w 20"/>
                <a:gd name="T3" fmla="*/ 0 h 79"/>
                <a:gd name="T4" fmla="*/ 0 w 20"/>
                <a:gd name="T5" fmla="*/ 0 h 79"/>
                <a:gd name="T6" fmla="*/ 0 w 20"/>
                <a:gd name="T7" fmla="*/ 0 h 79"/>
                <a:gd name="T8" fmla="*/ 0 w 20"/>
                <a:gd name="T9" fmla="*/ 0 h 79"/>
                <a:gd name="T10" fmla="*/ 0 w 20"/>
                <a:gd name="T11" fmla="*/ 0 h 79"/>
                <a:gd name="T12" fmla="*/ 0 w 20"/>
                <a:gd name="T13" fmla="*/ 0 h 79"/>
                <a:gd name="T14" fmla="*/ 0 w 20"/>
                <a:gd name="T15" fmla="*/ 0 h 79"/>
                <a:gd name="T16" fmla="*/ 0 w 20"/>
                <a:gd name="T17" fmla="*/ 0 h 79"/>
                <a:gd name="T18" fmla="*/ 0 w 20"/>
                <a:gd name="T19" fmla="*/ 0 h 79"/>
                <a:gd name="T20" fmla="*/ 0 w 20"/>
                <a:gd name="T21" fmla="*/ 0 h 79"/>
                <a:gd name="T22" fmla="*/ 0 w 20"/>
                <a:gd name="T23" fmla="*/ 0 h 79"/>
                <a:gd name="T24" fmla="*/ 0 w 20"/>
                <a:gd name="T25" fmla="*/ 0 h 79"/>
                <a:gd name="T26" fmla="*/ 0 w 20"/>
                <a:gd name="T27" fmla="*/ 0 h 79"/>
                <a:gd name="T28" fmla="*/ 0 w 20"/>
                <a:gd name="T29" fmla="*/ 0 h 79"/>
                <a:gd name="T30" fmla="*/ 0 w 20"/>
                <a:gd name="T31" fmla="*/ 0 h 79"/>
                <a:gd name="T32" fmla="*/ 0 w 20"/>
                <a:gd name="T33" fmla="*/ 0 h 79"/>
                <a:gd name="T34" fmla="*/ 0 w 20"/>
                <a:gd name="T35" fmla="*/ 0 h 79"/>
                <a:gd name="T36" fmla="*/ 0 w 20"/>
                <a:gd name="T37" fmla="*/ 0 h 79"/>
                <a:gd name="T38" fmla="*/ 0 w 20"/>
                <a:gd name="T39" fmla="*/ 0 h 79"/>
                <a:gd name="T40" fmla="*/ 0 w 20"/>
                <a:gd name="T41" fmla="*/ 0 h 79"/>
                <a:gd name="T42" fmla="*/ 0 w 20"/>
                <a:gd name="T43" fmla="*/ 0 h 79"/>
                <a:gd name="T44" fmla="*/ 0 w 20"/>
                <a:gd name="T45" fmla="*/ 0 h 79"/>
                <a:gd name="T46" fmla="*/ 0 w 20"/>
                <a:gd name="T47" fmla="*/ 0 h 79"/>
                <a:gd name="T48" fmla="*/ 0 w 20"/>
                <a:gd name="T49" fmla="*/ 0 h 79"/>
                <a:gd name="T50" fmla="*/ 0 w 20"/>
                <a:gd name="T51" fmla="*/ 0 h 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"/>
                <a:gd name="T79" fmla="*/ 0 h 79"/>
                <a:gd name="T80" fmla="*/ 20 w 20"/>
                <a:gd name="T81" fmla="*/ 79 h 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" h="79">
                  <a:moveTo>
                    <a:pt x="11" y="0"/>
                  </a:moveTo>
                  <a:lnTo>
                    <a:pt x="12" y="2"/>
                  </a:lnTo>
                  <a:lnTo>
                    <a:pt x="13" y="5"/>
                  </a:lnTo>
                  <a:lnTo>
                    <a:pt x="14" y="10"/>
                  </a:lnTo>
                  <a:lnTo>
                    <a:pt x="17" y="17"/>
                  </a:lnTo>
                  <a:lnTo>
                    <a:pt x="18" y="23"/>
                  </a:lnTo>
                  <a:lnTo>
                    <a:pt x="19" y="30"/>
                  </a:lnTo>
                  <a:lnTo>
                    <a:pt x="19" y="38"/>
                  </a:lnTo>
                  <a:lnTo>
                    <a:pt x="20" y="46"/>
                  </a:lnTo>
                  <a:lnTo>
                    <a:pt x="19" y="56"/>
                  </a:lnTo>
                  <a:lnTo>
                    <a:pt x="19" y="65"/>
                  </a:lnTo>
                  <a:lnTo>
                    <a:pt x="17" y="73"/>
                  </a:lnTo>
                  <a:lnTo>
                    <a:pt x="13" y="78"/>
                  </a:lnTo>
                  <a:lnTo>
                    <a:pt x="11" y="79"/>
                  </a:lnTo>
                  <a:lnTo>
                    <a:pt x="8" y="79"/>
                  </a:lnTo>
                  <a:lnTo>
                    <a:pt x="4" y="76"/>
                  </a:lnTo>
                  <a:lnTo>
                    <a:pt x="0" y="72"/>
                  </a:lnTo>
                  <a:lnTo>
                    <a:pt x="1" y="63"/>
                  </a:lnTo>
                  <a:lnTo>
                    <a:pt x="4" y="53"/>
                  </a:lnTo>
                  <a:lnTo>
                    <a:pt x="4" y="43"/>
                  </a:lnTo>
                  <a:lnTo>
                    <a:pt x="4" y="34"/>
                  </a:lnTo>
                  <a:lnTo>
                    <a:pt x="4" y="24"/>
                  </a:lnTo>
                  <a:lnTo>
                    <a:pt x="5" y="15"/>
                  </a:lnTo>
                  <a:lnTo>
                    <a:pt x="7" y="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43" name="Freeform 493"/>
            <p:cNvSpPr>
              <a:spLocks/>
            </p:cNvSpPr>
            <p:nvPr/>
          </p:nvSpPr>
          <p:spPr bwMode="auto">
            <a:xfrm>
              <a:off x="6742" y="3959"/>
              <a:ext cx="7" cy="6"/>
            </a:xfrm>
            <a:custGeom>
              <a:avLst/>
              <a:gdLst>
                <a:gd name="T0" fmla="*/ 0 w 28"/>
                <a:gd name="T1" fmla="*/ 0 h 25"/>
                <a:gd name="T2" fmla="*/ 0 w 28"/>
                <a:gd name="T3" fmla="*/ 0 h 25"/>
                <a:gd name="T4" fmla="*/ 0 w 28"/>
                <a:gd name="T5" fmla="*/ 0 h 25"/>
                <a:gd name="T6" fmla="*/ 0 w 28"/>
                <a:gd name="T7" fmla="*/ 0 h 25"/>
                <a:gd name="T8" fmla="*/ 0 w 28"/>
                <a:gd name="T9" fmla="*/ 0 h 25"/>
                <a:gd name="T10" fmla="*/ 0 w 28"/>
                <a:gd name="T11" fmla="*/ 0 h 25"/>
                <a:gd name="T12" fmla="*/ 0 w 28"/>
                <a:gd name="T13" fmla="*/ 0 h 25"/>
                <a:gd name="T14" fmla="*/ 0 w 28"/>
                <a:gd name="T15" fmla="*/ 0 h 25"/>
                <a:gd name="T16" fmla="*/ 0 w 28"/>
                <a:gd name="T17" fmla="*/ 0 h 25"/>
                <a:gd name="T18" fmla="*/ 0 w 28"/>
                <a:gd name="T19" fmla="*/ 0 h 25"/>
                <a:gd name="T20" fmla="*/ 0 w 28"/>
                <a:gd name="T21" fmla="*/ 0 h 25"/>
                <a:gd name="T22" fmla="*/ 0 w 28"/>
                <a:gd name="T23" fmla="*/ 0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"/>
                <a:gd name="T37" fmla="*/ 0 h 25"/>
                <a:gd name="T38" fmla="*/ 28 w 28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" h="25">
                  <a:moveTo>
                    <a:pt x="20" y="0"/>
                  </a:moveTo>
                  <a:lnTo>
                    <a:pt x="24" y="1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15" y="17"/>
                  </a:lnTo>
                  <a:lnTo>
                    <a:pt x="8" y="22"/>
                  </a:lnTo>
                  <a:lnTo>
                    <a:pt x="0" y="25"/>
                  </a:lnTo>
                  <a:lnTo>
                    <a:pt x="3" y="16"/>
                  </a:lnTo>
                  <a:lnTo>
                    <a:pt x="6" y="9"/>
                  </a:lnTo>
                  <a:lnTo>
                    <a:pt x="11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44" name="Freeform 494"/>
            <p:cNvSpPr>
              <a:spLocks/>
            </p:cNvSpPr>
            <p:nvPr/>
          </p:nvSpPr>
          <p:spPr bwMode="auto">
            <a:xfrm>
              <a:off x="6505" y="3962"/>
              <a:ext cx="210" cy="80"/>
            </a:xfrm>
            <a:custGeom>
              <a:avLst/>
              <a:gdLst>
                <a:gd name="T0" fmla="*/ 0 w 841"/>
                <a:gd name="T1" fmla="*/ 0 h 319"/>
                <a:gd name="T2" fmla="*/ 0 w 841"/>
                <a:gd name="T3" fmla="*/ 0 h 319"/>
                <a:gd name="T4" fmla="*/ 0 w 841"/>
                <a:gd name="T5" fmla="*/ 0 h 319"/>
                <a:gd name="T6" fmla="*/ 0 w 841"/>
                <a:gd name="T7" fmla="*/ 0 h 319"/>
                <a:gd name="T8" fmla="*/ 0 w 841"/>
                <a:gd name="T9" fmla="*/ 0 h 319"/>
                <a:gd name="T10" fmla="*/ 0 w 841"/>
                <a:gd name="T11" fmla="*/ 0 h 319"/>
                <a:gd name="T12" fmla="*/ 0 w 841"/>
                <a:gd name="T13" fmla="*/ 0 h 319"/>
                <a:gd name="T14" fmla="*/ 0 w 841"/>
                <a:gd name="T15" fmla="*/ 0 h 319"/>
                <a:gd name="T16" fmla="*/ 0 w 841"/>
                <a:gd name="T17" fmla="*/ 0 h 319"/>
                <a:gd name="T18" fmla="*/ 0 w 841"/>
                <a:gd name="T19" fmla="*/ 0 h 319"/>
                <a:gd name="T20" fmla="*/ 0 w 841"/>
                <a:gd name="T21" fmla="*/ 0 h 319"/>
                <a:gd name="T22" fmla="*/ 0 w 841"/>
                <a:gd name="T23" fmla="*/ 0 h 319"/>
                <a:gd name="T24" fmla="*/ 0 w 841"/>
                <a:gd name="T25" fmla="*/ 0 h 319"/>
                <a:gd name="T26" fmla="*/ 0 w 841"/>
                <a:gd name="T27" fmla="*/ 0 h 319"/>
                <a:gd name="T28" fmla="*/ 0 w 841"/>
                <a:gd name="T29" fmla="*/ 0 h 319"/>
                <a:gd name="T30" fmla="*/ 0 w 841"/>
                <a:gd name="T31" fmla="*/ 0 h 319"/>
                <a:gd name="T32" fmla="*/ 0 w 841"/>
                <a:gd name="T33" fmla="*/ 0 h 319"/>
                <a:gd name="T34" fmla="*/ 0 w 841"/>
                <a:gd name="T35" fmla="*/ 0 h 319"/>
                <a:gd name="T36" fmla="*/ 0 w 841"/>
                <a:gd name="T37" fmla="*/ 0 h 319"/>
                <a:gd name="T38" fmla="*/ 0 w 841"/>
                <a:gd name="T39" fmla="*/ 0 h 319"/>
                <a:gd name="T40" fmla="*/ 0 w 841"/>
                <a:gd name="T41" fmla="*/ 0 h 319"/>
                <a:gd name="T42" fmla="*/ 0 w 841"/>
                <a:gd name="T43" fmla="*/ 0 h 319"/>
                <a:gd name="T44" fmla="*/ 0 w 841"/>
                <a:gd name="T45" fmla="*/ 0 h 319"/>
                <a:gd name="T46" fmla="*/ 0 w 841"/>
                <a:gd name="T47" fmla="*/ 0 h 319"/>
                <a:gd name="T48" fmla="*/ 0 w 841"/>
                <a:gd name="T49" fmla="*/ 0 h 319"/>
                <a:gd name="T50" fmla="*/ 0 w 841"/>
                <a:gd name="T51" fmla="*/ 0 h 319"/>
                <a:gd name="T52" fmla="*/ 0 w 841"/>
                <a:gd name="T53" fmla="*/ 0 h 319"/>
                <a:gd name="T54" fmla="*/ 0 w 841"/>
                <a:gd name="T55" fmla="*/ 0 h 319"/>
                <a:gd name="T56" fmla="*/ 0 w 841"/>
                <a:gd name="T57" fmla="*/ 0 h 319"/>
                <a:gd name="T58" fmla="*/ 0 w 841"/>
                <a:gd name="T59" fmla="*/ 0 h 319"/>
                <a:gd name="T60" fmla="*/ 0 w 841"/>
                <a:gd name="T61" fmla="*/ 0 h 319"/>
                <a:gd name="T62" fmla="*/ 0 w 841"/>
                <a:gd name="T63" fmla="*/ 0 h 319"/>
                <a:gd name="T64" fmla="*/ 0 w 841"/>
                <a:gd name="T65" fmla="*/ 0 h 319"/>
                <a:gd name="T66" fmla="*/ 0 w 841"/>
                <a:gd name="T67" fmla="*/ 0 h 319"/>
                <a:gd name="T68" fmla="*/ 0 w 841"/>
                <a:gd name="T69" fmla="*/ 0 h 319"/>
                <a:gd name="T70" fmla="*/ 0 w 841"/>
                <a:gd name="T71" fmla="*/ 0 h 319"/>
                <a:gd name="T72" fmla="*/ 0 w 841"/>
                <a:gd name="T73" fmla="*/ 0 h 319"/>
                <a:gd name="T74" fmla="*/ 0 w 841"/>
                <a:gd name="T75" fmla="*/ 0 h 319"/>
                <a:gd name="T76" fmla="*/ 0 w 841"/>
                <a:gd name="T77" fmla="*/ 0 h 319"/>
                <a:gd name="T78" fmla="*/ 0 w 841"/>
                <a:gd name="T79" fmla="*/ 0 h 319"/>
                <a:gd name="T80" fmla="*/ 0 w 841"/>
                <a:gd name="T81" fmla="*/ 0 h 319"/>
                <a:gd name="T82" fmla="*/ 0 w 841"/>
                <a:gd name="T83" fmla="*/ 0 h 319"/>
                <a:gd name="T84" fmla="*/ 0 w 841"/>
                <a:gd name="T85" fmla="*/ 0 h 319"/>
                <a:gd name="T86" fmla="*/ 0 w 841"/>
                <a:gd name="T87" fmla="*/ 0 h 319"/>
                <a:gd name="T88" fmla="*/ 0 w 841"/>
                <a:gd name="T89" fmla="*/ 0 h 319"/>
                <a:gd name="T90" fmla="*/ 0 w 841"/>
                <a:gd name="T91" fmla="*/ 0 h 319"/>
                <a:gd name="T92" fmla="*/ 0 w 841"/>
                <a:gd name="T93" fmla="*/ 0 h 319"/>
                <a:gd name="T94" fmla="*/ 0 w 841"/>
                <a:gd name="T95" fmla="*/ 0 h 319"/>
                <a:gd name="T96" fmla="*/ 0 w 841"/>
                <a:gd name="T97" fmla="*/ 0 h 319"/>
                <a:gd name="T98" fmla="*/ 0 w 841"/>
                <a:gd name="T99" fmla="*/ 0 h 319"/>
                <a:gd name="T100" fmla="*/ 0 w 841"/>
                <a:gd name="T101" fmla="*/ 0 h 319"/>
                <a:gd name="T102" fmla="*/ 0 w 841"/>
                <a:gd name="T103" fmla="*/ 0 h 319"/>
                <a:gd name="T104" fmla="*/ 0 w 841"/>
                <a:gd name="T105" fmla="*/ 0 h 319"/>
                <a:gd name="T106" fmla="*/ 0 w 841"/>
                <a:gd name="T107" fmla="*/ 0 h 319"/>
                <a:gd name="T108" fmla="*/ 0 w 841"/>
                <a:gd name="T109" fmla="*/ 0 h 319"/>
                <a:gd name="T110" fmla="*/ 0 w 841"/>
                <a:gd name="T111" fmla="*/ 0 h 319"/>
                <a:gd name="T112" fmla="*/ 0 w 841"/>
                <a:gd name="T113" fmla="*/ 0 h 319"/>
                <a:gd name="T114" fmla="*/ 0 w 841"/>
                <a:gd name="T115" fmla="*/ 0 h 319"/>
                <a:gd name="T116" fmla="*/ 0 w 841"/>
                <a:gd name="T117" fmla="*/ 0 h 319"/>
                <a:gd name="T118" fmla="*/ 0 w 841"/>
                <a:gd name="T119" fmla="*/ 0 h 3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1"/>
                <a:gd name="T181" fmla="*/ 0 h 319"/>
                <a:gd name="T182" fmla="*/ 841 w 841"/>
                <a:gd name="T183" fmla="*/ 319 h 3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1" h="319">
                  <a:moveTo>
                    <a:pt x="2" y="0"/>
                  </a:moveTo>
                  <a:lnTo>
                    <a:pt x="55" y="3"/>
                  </a:lnTo>
                  <a:lnTo>
                    <a:pt x="108" y="6"/>
                  </a:lnTo>
                  <a:lnTo>
                    <a:pt x="161" y="8"/>
                  </a:lnTo>
                  <a:lnTo>
                    <a:pt x="215" y="12"/>
                  </a:lnTo>
                  <a:lnTo>
                    <a:pt x="267" y="15"/>
                  </a:lnTo>
                  <a:lnTo>
                    <a:pt x="320" y="18"/>
                  </a:lnTo>
                  <a:lnTo>
                    <a:pt x="371" y="21"/>
                  </a:lnTo>
                  <a:lnTo>
                    <a:pt x="424" y="26"/>
                  </a:lnTo>
                  <a:lnTo>
                    <a:pt x="475" y="29"/>
                  </a:lnTo>
                  <a:lnTo>
                    <a:pt x="528" y="32"/>
                  </a:lnTo>
                  <a:lnTo>
                    <a:pt x="580" y="36"/>
                  </a:lnTo>
                  <a:lnTo>
                    <a:pt x="633" y="41"/>
                  </a:lnTo>
                  <a:lnTo>
                    <a:pt x="683" y="46"/>
                  </a:lnTo>
                  <a:lnTo>
                    <a:pt x="736" y="50"/>
                  </a:lnTo>
                  <a:lnTo>
                    <a:pt x="787" y="57"/>
                  </a:lnTo>
                  <a:lnTo>
                    <a:pt x="840" y="63"/>
                  </a:lnTo>
                  <a:lnTo>
                    <a:pt x="840" y="79"/>
                  </a:lnTo>
                  <a:lnTo>
                    <a:pt x="840" y="95"/>
                  </a:lnTo>
                  <a:lnTo>
                    <a:pt x="840" y="111"/>
                  </a:lnTo>
                  <a:lnTo>
                    <a:pt x="841" y="127"/>
                  </a:lnTo>
                  <a:lnTo>
                    <a:pt x="841" y="142"/>
                  </a:lnTo>
                  <a:lnTo>
                    <a:pt x="841" y="159"/>
                  </a:lnTo>
                  <a:lnTo>
                    <a:pt x="841" y="175"/>
                  </a:lnTo>
                  <a:lnTo>
                    <a:pt x="841" y="191"/>
                  </a:lnTo>
                  <a:lnTo>
                    <a:pt x="840" y="207"/>
                  </a:lnTo>
                  <a:lnTo>
                    <a:pt x="839" y="222"/>
                  </a:lnTo>
                  <a:lnTo>
                    <a:pt x="838" y="239"/>
                  </a:lnTo>
                  <a:lnTo>
                    <a:pt x="836" y="255"/>
                  </a:lnTo>
                  <a:lnTo>
                    <a:pt x="834" y="271"/>
                  </a:lnTo>
                  <a:lnTo>
                    <a:pt x="834" y="286"/>
                  </a:lnTo>
                  <a:lnTo>
                    <a:pt x="832" y="302"/>
                  </a:lnTo>
                  <a:lnTo>
                    <a:pt x="829" y="319"/>
                  </a:lnTo>
                  <a:lnTo>
                    <a:pt x="822" y="319"/>
                  </a:lnTo>
                  <a:lnTo>
                    <a:pt x="816" y="319"/>
                  </a:lnTo>
                  <a:lnTo>
                    <a:pt x="810" y="319"/>
                  </a:lnTo>
                  <a:lnTo>
                    <a:pt x="803" y="319"/>
                  </a:lnTo>
                  <a:lnTo>
                    <a:pt x="799" y="303"/>
                  </a:lnTo>
                  <a:lnTo>
                    <a:pt x="799" y="290"/>
                  </a:lnTo>
                  <a:lnTo>
                    <a:pt x="799" y="275"/>
                  </a:lnTo>
                  <a:lnTo>
                    <a:pt x="799" y="261"/>
                  </a:lnTo>
                  <a:lnTo>
                    <a:pt x="799" y="247"/>
                  </a:lnTo>
                  <a:lnTo>
                    <a:pt x="799" y="232"/>
                  </a:lnTo>
                  <a:lnTo>
                    <a:pt x="799" y="218"/>
                  </a:lnTo>
                  <a:lnTo>
                    <a:pt x="800" y="203"/>
                  </a:lnTo>
                  <a:lnTo>
                    <a:pt x="799" y="188"/>
                  </a:lnTo>
                  <a:lnTo>
                    <a:pt x="799" y="174"/>
                  </a:lnTo>
                  <a:lnTo>
                    <a:pt x="799" y="160"/>
                  </a:lnTo>
                  <a:lnTo>
                    <a:pt x="799" y="147"/>
                  </a:lnTo>
                  <a:lnTo>
                    <a:pt x="798" y="134"/>
                  </a:lnTo>
                  <a:lnTo>
                    <a:pt x="797" y="122"/>
                  </a:lnTo>
                  <a:lnTo>
                    <a:pt x="794" y="109"/>
                  </a:lnTo>
                  <a:lnTo>
                    <a:pt x="792" y="99"/>
                  </a:lnTo>
                  <a:lnTo>
                    <a:pt x="759" y="95"/>
                  </a:lnTo>
                  <a:lnTo>
                    <a:pt x="728" y="93"/>
                  </a:lnTo>
                  <a:lnTo>
                    <a:pt x="695" y="89"/>
                  </a:lnTo>
                  <a:lnTo>
                    <a:pt x="664" y="86"/>
                  </a:lnTo>
                  <a:lnTo>
                    <a:pt x="633" y="83"/>
                  </a:lnTo>
                  <a:lnTo>
                    <a:pt x="601" y="81"/>
                  </a:lnTo>
                  <a:lnTo>
                    <a:pt x="569" y="77"/>
                  </a:lnTo>
                  <a:lnTo>
                    <a:pt x="538" y="75"/>
                  </a:lnTo>
                  <a:lnTo>
                    <a:pt x="505" y="72"/>
                  </a:lnTo>
                  <a:lnTo>
                    <a:pt x="474" y="70"/>
                  </a:lnTo>
                  <a:lnTo>
                    <a:pt x="440" y="69"/>
                  </a:lnTo>
                  <a:lnTo>
                    <a:pt x="409" y="67"/>
                  </a:lnTo>
                  <a:lnTo>
                    <a:pt x="376" y="63"/>
                  </a:lnTo>
                  <a:lnTo>
                    <a:pt x="344" y="61"/>
                  </a:lnTo>
                  <a:lnTo>
                    <a:pt x="311" y="60"/>
                  </a:lnTo>
                  <a:lnTo>
                    <a:pt x="279" y="58"/>
                  </a:lnTo>
                  <a:lnTo>
                    <a:pt x="263" y="53"/>
                  </a:lnTo>
                  <a:lnTo>
                    <a:pt x="246" y="49"/>
                  </a:lnTo>
                  <a:lnTo>
                    <a:pt x="231" y="47"/>
                  </a:lnTo>
                  <a:lnTo>
                    <a:pt x="214" y="46"/>
                  </a:lnTo>
                  <a:lnTo>
                    <a:pt x="197" y="44"/>
                  </a:lnTo>
                  <a:lnTo>
                    <a:pt x="181" y="44"/>
                  </a:lnTo>
                  <a:lnTo>
                    <a:pt x="164" y="43"/>
                  </a:lnTo>
                  <a:lnTo>
                    <a:pt x="149" y="43"/>
                  </a:lnTo>
                  <a:lnTo>
                    <a:pt x="133" y="42"/>
                  </a:lnTo>
                  <a:lnTo>
                    <a:pt x="116" y="41"/>
                  </a:lnTo>
                  <a:lnTo>
                    <a:pt x="100" y="39"/>
                  </a:lnTo>
                  <a:lnTo>
                    <a:pt x="87" y="39"/>
                  </a:lnTo>
                  <a:lnTo>
                    <a:pt x="72" y="35"/>
                  </a:lnTo>
                  <a:lnTo>
                    <a:pt x="58" y="32"/>
                  </a:lnTo>
                  <a:lnTo>
                    <a:pt x="45" y="28"/>
                  </a:lnTo>
                  <a:lnTo>
                    <a:pt x="34" y="22"/>
                  </a:lnTo>
                  <a:lnTo>
                    <a:pt x="29" y="23"/>
                  </a:lnTo>
                  <a:lnTo>
                    <a:pt x="26" y="27"/>
                  </a:lnTo>
                  <a:lnTo>
                    <a:pt x="21" y="29"/>
                  </a:lnTo>
                  <a:lnTo>
                    <a:pt x="17" y="30"/>
                  </a:lnTo>
                  <a:lnTo>
                    <a:pt x="19" y="35"/>
                  </a:lnTo>
                  <a:lnTo>
                    <a:pt x="20" y="41"/>
                  </a:lnTo>
                  <a:lnTo>
                    <a:pt x="21" y="48"/>
                  </a:lnTo>
                  <a:lnTo>
                    <a:pt x="21" y="55"/>
                  </a:lnTo>
                  <a:lnTo>
                    <a:pt x="21" y="61"/>
                  </a:lnTo>
                  <a:lnTo>
                    <a:pt x="21" y="70"/>
                  </a:lnTo>
                  <a:lnTo>
                    <a:pt x="21" y="76"/>
                  </a:lnTo>
                  <a:lnTo>
                    <a:pt x="22" y="84"/>
                  </a:lnTo>
                  <a:lnTo>
                    <a:pt x="22" y="92"/>
                  </a:lnTo>
                  <a:lnTo>
                    <a:pt x="22" y="99"/>
                  </a:lnTo>
                  <a:lnTo>
                    <a:pt x="22" y="106"/>
                  </a:lnTo>
                  <a:lnTo>
                    <a:pt x="22" y="113"/>
                  </a:lnTo>
                  <a:lnTo>
                    <a:pt x="22" y="121"/>
                  </a:lnTo>
                  <a:lnTo>
                    <a:pt x="23" y="127"/>
                  </a:lnTo>
                  <a:lnTo>
                    <a:pt x="25" y="134"/>
                  </a:lnTo>
                  <a:lnTo>
                    <a:pt x="28" y="141"/>
                  </a:lnTo>
                  <a:lnTo>
                    <a:pt x="32" y="150"/>
                  </a:lnTo>
                  <a:lnTo>
                    <a:pt x="37" y="160"/>
                  </a:lnTo>
                  <a:lnTo>
                    <a:pt x="43" y="166"/>
                  </a:lnTo>
                  <a:lnTo>
                    <a:pt x="52" y="173"/>
                  </a:lnTo>
                  <a:lnTo>
                    <a:pt x="62" y="169"/>
                  </a:lnTo>
                  <a:lnTo>
                    <a:pt x="72" y="167"/>
                  </a:lnTo>
                  <a:lnTo>
                    <a:pt x="82" y="165"/>
                  </a:lnTo>
                  <a:lnTo>
                    <a:pt x="93" y="165"/>
                  </a:lnTo>
                  <a:lnTo>
                    <a:pt x="104" y="163"/>
                  </a:lnTo>
                  <a:lnTo>
                    <a:pt x="115" y="162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35" y="153"/>
                  </a:lnTo>
                  <a:lnTo>
                    <a:pt x="134" y="149"/>
                  </a:lnTo>
                  <a:lnTo>
                    <a:pt x="131" y="146"/>
                  </a:lnTo>
                  <a:lnTo>
                    <a:pt x="127" y="143"/>
                  </a:lnTo>
                  <a:lnTo>
                    <a:pt x="120" y="140"/>
                  </a:lnTo>
                  <a:lnTo>
                    <a:pt x="111" y="139"/>
                  </a:lnTo>
                  <a:lnTo>
                    <a:pt x="103" y="138"/>
                  </a:lnTo>
                  <a:lnTo>
                    <a:pt x="93" y="138"/>
                  </a:lnTo>
                  <a:lnTo>
                    <a:pt x="84" y="138"/>
                  </a:lnTo>
                  <a:lnTo>
                    <a:pt x="76" y="138"/>
                  </a:lnTo>
                  <a:lnTo>
                    <a:pt x="69" y="137"/>
                  </a:lnTo>
                  <a:lnTo>
                    <a:pt x="64" y="137"/>
                  </a:lnTo>
                  <a:lnTo>
                    <a:pt x="59" y="134"/>
                  </a:lnTo>
                  <a:lnTo>
                    <a:pt x="58" y="132"/>
                  </a:lnTo>
                  <a:lnTo>
                    <a:pt x="59" y="124"/>
                  </a:lnTo>
                  <a:lnTo>
                    <a:pt x="67" y="119"/>
                  </a:lnTo>
                  <a:lnTo>
                    <a:pt x="73" y="117"/>
                  </a:lnTo>
                  <a:lnTo>
                    <a:pt x="79" y="117"/>
                  </a:lnTo>
                  <a:lnTo>
                    <a:pt x="86" y="117"/>
                  </a:lnTo>
                  <a:lnTo>
                    <a:pt x="93" y="117"/>
                  </a:lnTo>
                  <a:lnTo>
                    <a:pt x="100" y="116"/>
                  </a:lnTo>
                  <a:lnTo>
                    <a:pt x="106" y="116"/>
                  </a:lnTo>
                  <a:lnTo>
                    <a:pt x="114" y="116"/>
                  </a:lnTo>
                  <a:lnTo>
                    <a:pt x="121" y="116"/>
                  </a:lnTo>
                  <a:lnTo>
                    <a:pt x="127" y="116"/>
                  </a:lnTo>
                  <a:lnTo>
                    <a:pt x="134" y="116"/>
                  </a:lnTo>
                  <a:lnTo>
                    <a:pt x="140" y="116"/>
                  </a:lnTo>
                  <a:lnTo>
                    <a:pt x="147" y="116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8" y="117"/>
                  </a:lnTo>
                  <a:lnTo>
                    <a:pt x="175" y="119"/>
                  </a:lnTo>
                  <a:lnTo>
                    <a:pt x="164" y="113"/>
                  </a:lnTo>
                  <a:lnTo>
                    <a:pt x="155" y="110"/>
                  </a:lnTo>
                  <a:lnTo>
                    <a:pt x="144" y="107"/>
                  </a:lnTo>
                  <a:lnTo>
                    <a:pt x="134" y="105"/>
                  </a:lnTo>
                  <a:lnTo>
                    <a:pt x="127" y="102"/>
                  </a:lnTo>
                  <a:lnTo>
                    <a:pt x="121" y="102"/>
                  </a:lnTo>
                  <a:lnTo>
                    <a:pt x="114" y="101"/>
                  </a:lnTo>
                  <a:lnTo>
                    <a:pt x="108" y="100"/>
                  </a:lnTo>
                  <a:lnTo>
                    <a:pt x="102" y="97"/>
                  </a:lnTo>
                  <a:lnTo>
                    <a:pt x="94" y="95"/>
                  </a:lnTo>
                  <a:lnTo>
                    <a:pt x="88" y="93"/>
                  </a:lnTo>
                  <a:lnTo>
                    <a:pt x="81" y="89"/>
                  </a:lnTo>
                  <a:lnTo>
                    <a:pt x="125" y="89"/>
                  </a:lnTo>
                  <a:lnTo>
                    <a:pt x="168" y="89"/>
                  </a:lnTo>
                  <a:lnTo>
                    <a:pt x="211" y="89"/>
                  </a:lnTo>
                  <a:lnTo>
                    <a:pt x="255" y="89"/>
                  </a:lnTo>
                  <a:lnTo>
                    <a:pt x="298" y="89"/>
                  </a:lnTo>
                  <a:lnTo>
                    <a:pt x="340" y="90"/>
                  </a:lnTo>
                  <a:lnTo>
                    <a:pt x="382" y="92"/>
                  </a:lnTo>
                  <a:lnTo>
                    <a:pt x="427" y="93"/>
                  </a:lnTo>
                  <a:lnTo>
                    <a:pt x="468" y="94"/>
                  </a:lnTo>
                  <a:lnTo>
                    <a:pt x="510" y="96"/>
                  </a:lnTo>
                  <a:lnTo>
                    <a:pt x="552" y="99"/>
                  </a:lnTo>
                  <a:lnTo>
                    <a:pt x="594" y="102"/>
                  </a:lnTo>
                  <a:lnTo>
                    <a:pt x="636" y="107"/>
                  </a:lnTo>
                  <a:lnTo>
                    <a:pt x="680" y="113"/>
                  </a:lnTo>
                  <a:lnTo>
                    <a:pt x="722" y="119"/>
                  </a:lnTo>
                  <a:lnTo>
                    <a:pt x="764" y="126"/>
                  </a:lnTo>
                  <a:lnTo>
                    <a:pt x="758" y="132"/>
                  </a:lnTo>
                  <a:lnTo>
                    <a:pt x="752" y="136"/>
                  </a:lnTo>
                  <a:lnTo>
                    <a:pt x="745" y="138"/>
                  </a:lnTo>
                  <a:lnTo>
                    <a:pt x="738" y="141"/>
                  </a:lnTo>
                  <a:lnTo>
                    <a:pt x="729" y="141"/>
                  </a:lnTo>
                  <a:lnTo>
                    <a:pt x="720" y="142"/>
                  </a:lnTo>
                  <a:lnTo>
                    <a:pt x="711" y="141"/>
                  </a:lnTo>
                  <a:lnTo>
                    <a:pt x="703" y="140"/>
                  </a:lnTo>
                  <a:lnTo>
                    <a:pt x="693" y="138"/>
                  </a:lnTo>
                  <a:lnTo>
                    <a:pt x="682" y="137"/>
                  </a:lnTo>
                  <a:lnTo>
                    <a:pt x="673" y="135"/>
                  </a:lnTo>
                  <a:lnTo>
                    <a:pt x="664" y="135"/>
                  </a:lnTo>
                  <a:lnTo>
                    <a:pt x="656" y="134"/>
                  </a:lnTo>
                  <a:lnTo>
                    <a:pt x="647" y="135"/>
                  </a:lnTo>
                  <a:lnTo>
                    <a:pt x="640" y="136"/>
                  </a:lnTo>
                  <a:lnTo>
                    <a:pt x="634" y="139"/>
                  </a:lnTo>
                  <a:lnTo>
                    <a:pt x="640" y="140"/>
                  </a:lnTo>
                  <a:lnTo>
                    <a:pt x="648" y="143"/>
                  </a:lnTo>
                  <a:lnTo>
                    <a:pt x="657" y="145"/>
                  </a:lnTo>
                  <a:lnTo>
                    <a:pt x="665" y="147"/>
                  </a:lnTo>
                  <a:lnTo>
                    <a:pt x="673" y="148"/>
                  </a:lnTo>
                  <a:lnTo>
                    <a:pt x="682" y="150"/>
                  </a:lnTo>
                  <a:lnTo>
                    <a:pt x="689" y="152"/>
                  </a:lnTo>
                  <a:lnTo>
                    <a:pt x="699" y="155"/>
                  </a:lnTo>
                  <a:lnTo>
                    <a:pt x="706" y="156"/>
                  </a:lnTo>
                  <a:lnTo>
                    <a:pt x="716" y="159"/>
                  </a:lnTo>
                  <a:lnTo>
                    <a:pt x="723" y="162"/>
                  </a:lnTo>
                  <a:lnTo>
                    <a:pt x="732" y="165"/>
                  </a:lnTo>
                  <a:lnTo>
                    <a:pt x="740" y="167"/>
                  </a:lnTo>
                  <a:lnTo>
                    <a:pt x="748" y="170"/>
                  </a:lnTo>
                  <a:lnTo>
                    <a:pt x="756" y="174"/>
                  </a:lnTo>
                  <a:lnTo>
                    <a:pt x="764" y="178"/>
                  </a:lnTo>
                  <a:lnTo>
                    <a:pt x="759" y="186"/>
                  </a:lnTo>
                  <a:lnTo>
                    <a:pt x="753" y="192"/>
                  </a:lnTo>
                  <a:lnTo>
                    <a:pt x="735" y="185"/>
                  </a:lnTo>
                  <a:lnTo>
                    <a:pt x="717" y="179"/>
                  </a:lnTo>
                  <a:lnTo>
                    <a:pt x="699" y="174"/>
                  </a:lnTo>
                  <a:lnTo>
                    <a:pt x="682" y="169"/>
                  </a:lnTo>
                  <a:lnTo>
                    <a:pt x="662" y="165"/>
                  </a:lnTo>
                  <a:lnTo>
                    <a:pt x="644" y="163"/>
                  </a:lnTo>
                  <a:lnTo>
                    <a:pt x="624" y="161"/>
                  </a:lnTo>
                  <a:lnTo>
                    <a:pt x="606" y="160"/>
                  </a:lnTo>
                  <a:lnTo>
                    <a:pt x="587" y="157"/>
                  </a:lnTo>
                  <a:lnTo>
                    <a:pt x="568" y="156"/>
                  </a:lnTo>
                  <a:lnTo>
                    <a:pt x="548" y="155"/>
                  </a:lnTo>
                  <a:lnTo>
                    <a:pt x="530" y="154"/>
                  </a:lnTo>
                  <a:lnTo>
                    <a:pt x="510" y="152"/>
                  </a:lnTo>
                  <a:lnTo>
                    <a:pt x="493" y="150"/>
                  </a:lnTo>
                  <a:lnTo>
                    <a:pt x="474" y="147"/>
                  </a:lnTo>
                  <a:lnTo>
                    <a:pt x="457" y="145"/>
                  </a:lnTo>
                  <a:lnTo>
                    <a:pt x="456" y="149"/>
                  </a:lnTo>
                  <a:lnTo>
                    <a:pt x="455" y="153"/>
                  </a:lnTo>
                  <a:lnTo>
                    <a:pt x="473" y="155"/>
                  </a:lnTo>
                  <a:lnTo>
                    <a:pt x="491" y="159"/>
                  </a:lnTo>
                  <a:lnTo>
                    <a:pt x="509" y="162"/>
                  </a:lnTo>
                  <a:lnTo>
                    <a:pt x="528" y="165"/>
                  </a:lnTo>
                  <a:lnTo>
                    <a:pt x="546" y="167"/>
                  </a:lnTo>
                  <a:lnTo>
                    <a:pt x="565" y="170"/>
                  </a:lnTo>
                  <a:lnTo>
                    <a:pt x="583" y="175"/>
                  </a:lnTo>
                  <a:lnTo>
                    <a:pt x="601" y="178"/>
                  </a:lnTo>
                  <a:lnTo>
                    <a:pt x="620" y="181"/>
                  </a:lnTo>
                  <a:lnTo>
                    <a:pt x="638" y="187"/>
                  </a:lnTo>
                  <a:lnTo>
                    <a:pt x="657" y="190"/>
                  </a:lnTo>
                  <a:lnTo>
                    <a:pt x="675" y="195"/>
                  </a:lnTo>
                  <a:lnTo>
                    <a:pt x="693" y="199"/>
                  </a:lnTo>
                  <a:lnTo>
                    <a:pt x="711" y="204"/>
                  </a:lnTo>
                  <a:lnTo>
                    <a:pt x="729" y="209"/>
                  </a:lnTo>
                  <a:lnTo>
                    <a:pt x="747" y="216"/>
                  </a:lnTo>
                  <a:lnTo>
                    <a:pt x="741" y="220"/>
                  </a:lnTo>
                  <a:lnTo>
                    <a:pt x="734" y="226"/>
                  </a:lnTo>
                  <a:lnTo>
                    <a:pt x="727" y="228"/>
                  </a:lnTo>
                  <a:lnTo>
                    <a:pt x="718" y="229"/>
                  </a:lnTo>
                  <a:lnTo>
                    <a:pt x="709" y="229"/>
                  </a:lnTo>
                  <a:lnTo>
                    <a:pt x="700" y="229"/>
                  </a:lnTo>
                  <a:lnTo>
                    <a:pt x="691" y="229"/>
                  </a:lnTo>
                  <a:lnTo>
                    <a:pt x="682" y="228"/>
                  </a:lnTo>
                  <a:lnTo>
                    <a:pt x="671" y="225"/>
                  </a:lnTo>
                  <a:lnTo>
                    <a:pt x="660" y="221"/>
                  </a:lnTo>
                  <a:lnTo>
                    <a:pt x="651" y="218"/>
                  </a:lnTo>
                  <a:lnTo>
                    <a:pt x="642" y="217"/>
                  </a:lnTo>
                  <a:lnTo>
                    <a:pt x="633" y="214"/>
                  </a:lnTo>
                  <a:lnTo>
                    <a:pt x="624" y="212"/>
                  </a:lnTo>
                  <a:lnTo>
                    <a:pt x="615" y="209"/>
                  </a:lnTo>
                  <a:lnTo>
                    <a:pt x="609" y="209"/>
                  </a:lnTo>
                  <a:lnTo>
                    <a:pt x="601" y="208"/>
                  </a:lnTo>
                  <a:lnTo>
                    <a:pt x="597" y="208"/>
                  </a:lnTo>
                  <a:lnTo>
                    <a:pt x="589" y="206"/>
                  </a:lnTo>
                  <a:lnTo>
                    <a:pt x="581" y="204"/>
                  </a:lnTo>
                  <a:lnTo>
                    <a:pt x="573" y="202"/>
                  </a:lnTo>
                  <a:lnTo>
                    <a:pt x="564" y="200"/>
                  </a:lnTo>
                  <a:lnTo>
                    <a:pt x="556" y="198"/>
                  </a:lnTo>
                  <a:lnTo>
                    <a:pt x="547" y="196"/>
                  </a:lnTo>
                  <a:lnTo>
                    <a:pt x="539" y="194"/>
                  </a:lnTo>
                  <a:lnTo>
                    <a:pt x="532" y="193"/>
                  </a:lnTo>
                  <a:lnTo>
                    <a:pt x="524" y="192"/>
                  </a:lnTo>
                  <a:lnTo>
                    <a:pt x="521" y="193"/>
                  </a:lnTo>
                  <a:lnTo>
                    <a:pt x="515" y="194"/>
                  </a:lnTo>
                  <a:lnTo>
                    <a:pt x="512" y="198"/>
                  </a:lnTo>
                  <a:lnTo>
                    <a:pt x="511" y="200"/>
                  </a:lnTo>
                  <a:lnTo>
                    <a:pt x="512" y="206"/>
                  </a:lnTo>
                  <a:lnTo>
                    <a:pt x="527" y="208"/>
                  </a:lnTo>
                  <a:lnTo>
                    <a:pt x="542" y="209"/>
                  </a:lnTo>
                  <a:lnTo>
                    <a:pt x="556" y="212"/>
                  </a:lnTo>
                  <a:lnTo>
                    <a:pt x="573" y="215"/>
                  </a:lnTo>
                  <a:lnTo>
                    <a:pt x="587" y="218"/>
                  </a:lnTo>
                  <a:lnTo>
                    <a:pt x="601" y="220"/>
                  </a:lnTo>
                  <a:lnTo>
                    <a:pt x="616" y="223"/>
                  </a:lnTo>
                  <a:lnTo>
                    <a:pt x="633" y="228"/>
                  </a:lnTo>
                  <a:lnTo>
                    <a:pt x="647" y="230"/>
                  </a:lnTo>
                  <a:lnTo>
                    <a:pt x="662" y="234"/>
                  </a:lnTo>
                  <a:lnTo>
                    <a:pt x="676" y="239"/>
                  </a:lnTo>
                  <a:lnTo>
                    <a:pt x="692" y="243"/>
                  </a:lnTo>
                  <a:lnTo>
                    <a:pt x="706" y="246"/>
                  </a:lnTo>
                  <a:lnTo>
                    <a:pt x="721" y="250"/>
                  </a:lnTo>
                  <a:lnTo>
                    <a:pt x="736" y="256"/>
                  </a:lnTo>
                  <a:lnTo>
                    <a:pt x="752" y="261"/>
                  </a:lnTo>
                  <a:lnTo>
                    <a:pt x="748" y="268"/>
                  </a:lnTo>
                  <a:lnTo>
                    <a:pt x="745" y="272"/>
                  </a:lnTo>
                  <a:lnTo>
                    <a:pt x="741" y="273"/>
                  </a:lnTo>
                  <a:lnTo>
                    <a:pt x="736" y="275"/>
                  </a:lnTo>
                  <a:lnTo>
                    <a:pt x="729" y="274"/>
                  </a:lnTo>
                  <a:lnTo>
                    <a:pt x="723" y="273"/>
                  </a:lnTo>
                  <a:lnTo>
                    <a:pt x="717" y="272"/>
                  </a:lnTo>
                  <a:lnTo>
                    <a:pt x="710" y="270"/>
                  </a:lnTo>
                  <a:lnTo>
                    <a:pt x="701" y="267"/>
                  </a:lnTo>
                  <a:lnTo>
                    <a:pt x="694" y="263"/>
                  </a:lnTo>
                  <a:lnTo>
                    <a:pt x="686" y="260"/>
                  </a:lnTo>
                  <a:lnTo>
                    <a:pt x="679" y="260"/>
                  </a:lnTo>
                  <a:lnTo>
                    <a:pt x="671" y="257"/>
                  </a:lnTo>
                  <a:lnTo>
                    <a:pt x="663" y="258"/>
                  </a:lnTo>
                  <a:lnTo>
                    <a:pt x="657" y="258"/>
                  </a:lnTo>
                  <a:lnTo>
                    <a:pt x="651" y="261"/>
                  </a:lnTo>
                  <a:lnTo>
                    <a:pt x="642" y="262"/>
                  </a:lnTo>
                  <a:lnTo>
                    <a:pt x="634" y="266"/>
                  </a:lnTo>
                  <a:lnTo>
                    <a:pt x="641" y="268"/>
                  </a:lnTo>
                  <a:lnTo>
                    <a:pt x="650" y="271"/>
                  </a:lnTo>
                  <a:lnTo>
                    <a:pt x="658" y="272"/>
                  </a:lnTo>
                  <a:lnTo>
                    <a:pt x="667" y="275"/>
                  </a:lnTo>
                  <a:lnTo>
                    <a:pt x="674" y="278"/>
                  </a:lnTo>
                  <a:lnTo>
                    <a:pt x="682" y="281"/>
                  </a:lnTo>
                  <a:lnTo>
                    <a:pt x="692" y="283"/>
                  </a:lnTo>
                  <a:lnTo>
                    <a:pt x="700" y="286"/>
                  </a:lnTo>
                  <a:lnTo>
                    <a:pt x="707" y="288"/>
                  </a:lnTo>
                  <a:lnTo>
                    <a:pt x="717" y="290"/>
                  </a:lnTo>
                  <a:lnTo>
                    <a:pt x="724" y="293"/>
                  </a:lnTo>
                  <a:lnTo>
                    <a:pt x="734" y="295"/>
                  </a:lnTo>
                  <a:lnTo>
                    <a:pt x="741" y="297"/>
                  </a:lnTo>
                  <a:lnTo>
                    <a:pt x="751" y="299"/>
                  </a:lnTo>
                  <a:lnTo>
                    <a:pt x="758" y="301"/>
                  </a:lnTo>
                  <a:lnTo>
                    <a:pt x="768" y="303"/>
                  </a:lnTo>
                  <a:lnTo>
                    <a:pt x="769" y="311"/>
                  </a:lnTo>
                  <a:lnTo>
                    <a:pt x="770" y="319"/>
                  </a:lnTo>
                  <a:lnTo>
                    <a:pt x="722" y="313"/>
                  </a:lnTo>
                  <a:lnTo>
                    <a:pt x="675" y="311"/>
                  </a:lnTo>
                  <a:lnTo>
                    <a:pt x="627" y="308"/>
                  </a:lnTo>
                  <a:lnTo>
                    <a:pt x="580" y="306"/>
                  </a:lnTo>
                  <a:lnTo>
                    <a:pt x="533" y="303"/>
                  </a:lnTo>
                  <a:lnTo>
                    <a:pt x="486" y="302"/>
                  </a:lnTo>
                  <a:lnTo>
                    <a:pt x="440" y="299"/>
                  </a:lnTo>
                  <a:lnTo>
                    <a:pt x="394" y="298"/>
                  </a:lnTo>
                  <a:lnTo>
                    <a:pt x="347" y="294"/>
                  </a:lnTo>
                  <a:lnTo>
                    <a:pt x="302" y="292"/>
                  </a:lnTo>
                  <a:lnTo>
                    <a:pt x="256" y="287"/>
                  </a:lnTo>
                  <a:lnTo>
                    <a:pt x="210" y="284"/>
                  </a:lnTo>
                  <a:lnTo>
                    <a:pt x="164" y="279"/>
                  </a:lnTo>
                  <a:lnTo>
                    <a:pt x="119" y="273"/>
                  </a:lnTo>
                  <a:lnTo>
                    <a:pt x="73" y="267"/>
                  </a:lnTo>
                  <a:lnTo>
                    <a:pt x="28" y="260"/>
                  </a:lnTo>
                  <a:lnTo>
                    <a:pt x="25" y="243"/>
                  </a:lnTo>
                  <a:lnTo>
                    <a:pt x="22" y="228"/>
                  </a:lnTo>
                  <a:lnTo>
                    <a:pt x="21" y="210"/>
                  </a:lnTo>
                  <a:lnTo>
                    <a:pt x="19" y="195"/>
                  </a:lnTo>
                  <a:lnTo>
                    <a:pt x="15" y="177"/>
                  </a:lnTo>
                  <a:lnTo>
                    <a:pt x="13" y="162"/>
                  </a:lnTo>
                  <a:lnTo>
                    <a:pt x="10" y="145"/>
                  </a:lnTo>
                  <a:lnTo>
                    <a:pt x="9" y="128"/>
                  </a:lnTo>
                  <a:lnTo>
                    <a:pt x="5" y="111"/>
                  </a:lnTo>
                  <a:lnTo>
                    <a:pt x="4" y="95"/>
                  </a:lnTo>
                  <a:lnTo>
                    <a:pt x="2" y="79"/>
                  </a:lnTo>
                  <a:lnTo>
                    <a:pt x="2" y="62"/>
                  </a:lnTo>
                  <a:lnTo>
                    <a:pt x="0" y="46"/>
                  </a:lnTo>
                  <a:lnTo>
                    <a:pt x="0" y="30"/>
                  </a:lnTo>
                  <a:lnTo>
                    <a:pt x="0" y="1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45" name="Freeform 495"/>
            <p:cNvSpPr>
              <a:spLocks/>
            </p:cNvSpPr>
            <p:nvPr/>
          </p:nvSpPr>
          <p:spPr bwMode="auto">
            <a:xfrm>
              <a:off x="7053" y="3962"/>
              <a:ext cx="14" cy="17"/>
            </a:xfrm>
            <a:custGeom>
              <a:avLst/>
              <a:gdLst>
                <a:gd name="T0" fmla="*/ 0 w 55"/>
                <a:gd name="T1" fmla="*/ 0 h 71"/>
                <a:gd name="T2" fmla="*/ 0 w 55"/>
                <a:gd name="T3" fmla="*/ 0 h 71"/>
                <a:gd name="T4" fmla="*/ 0 w 55"/>
                <a:gd name="T5" fmla="*/ 0 h 71"/>
                <a:gd name="T6" fmla="*/ 0 w 55"/>
                <a:gd name="T7" fmla="*/ 0 h 71"/>
                <a:gd name="T8" fmla="*/ 0 w 55"/>
                <a:gd name="T9" fmla="*/ 0 h 71"/>
                <a:gd name="T10" fmla="*/ 0 w 55"/>
                <a:gd name="T11" fmla="*/ 0 h 71"/>
                <a:gd name="T12" fmla="*/ 0 w 55"/>
                <a:gd name="T13" fmla="*/ 0 h 71"/>
                <a:gd name="T14" fmla="*/ 0 w 55"/>
                <a:gd name="T15" fmla="*/ 0 h 71"/>
                <a:gd name="T16" fmla="*/ 0 w 55"/>
                <a:gd name="T17" fmla="*/ 0 h 71"/>
                <a:gd name="T18" fmla="*/ 0 w 55"/>
                <a:gd name="T19" fmla="*/ 0 h 71"/>
                <a:gd name="T20" fmla="*/ 0 w 55"/>
                <a:gd name="T21" fmla="*/ 0 h 71"/>
                <a:gd name="T22" fmla="*/ 0 w 55"/>
                <a:gd name="T23" fmla="*/ 0 h 71"/>
                <a:gd name="T24" fmla="*/ 0 w 55"/>
                <a:gd name="T25" fmla="*/ 0 h 71"/>
                <a:gd name="T26" fmla="*/ 0 w 55"/>
                <a:gd name="T27" fmla="*/ 0 h 71"/>
                <a:gd name="T28" fmla="*/ 0 w 55"/>
                <a:gd name="T29" fmla="*/ 0 h 71"/>
                <a:gd name="T30" fmla="*/ 0 w 55"/>
                <a:gd name="T31" fmla="*/ 0 h 71"/>
                <a:gd name="T32" fmla="*/ 0 w 55"/>
                <a:gd name="T33" fmla="*/ 0 h 71"/>
                <a:gd name="T34" fmla="*/ 0 w 55"/>
                <a:gd name="T35" fmla="*/ 0 h 71"/>
                <a:gd name="T36" fmla="*/ 0 w 55"/>
                <a:gd name="T37" fmla="*/ 0 h 71"/>
                <a:gd name="T38" fmla="*/ 0 w 55"/>
                <a:gd name="T39" fmla="*/ 0 h 71"/>
                <a:gd name="T40" fmla="*/ 0 w 55"/>
                <a:gd name="T41" fmla="*/ 0 h 71"/>
                <a:gd name="T42" fmla="*/ 0 w 55"/>
                <a:gd name="T43" fmla="*/ 0 h 71"/>
                <a:gd name="T44" fmla="*/ 0 w 55"/>
                <a:gd name="T45" fmla="*/ 0 h 71"/>
                <a:gd name="T46" fmla="*/ 0 w 55"/>
                <a:gd name="T47" fmla="*/ 0 h 71"/>
                <a:gd name="T48" fmla="*/ 0 w 55"/>
                <a:gd name="T49" fmla="*/ 0 h 71"/>
                <a:gd name="T50" fmla="*/ 0 w 55"/>
                <a:gd name="T51" fmla="*/ 0 h 71"/>
                <a:gd name="T52" fmla="*/ 0 w 55"/>
                <a:gd name="T53" fmla="*/ 0 h 71"/>
                <a:gd name="T54" fmla="*/ 0 w 55"/>
                <a:gd name="T55" fmla="*/ 0 h 71"/>
                <a:gd name="T56" fmla="*/ 0 w 55"/>
                <a:gd name="T57" fmla="*/ 0 h 71"/>
                <a:gd name="T58" fmla="*/ 0 w 55"/>
                <a:gd name="T59" fmla="*/ 0 h 71"/>
                <a:gd name="T60" fmla="*/ 0 w 55"/>
                <a:gd name="T61" fmla="*/ 0 h 7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5"/>
                <a:gd name="T94" fmla="*/ 0 h 71"/>
                <a:gd name="T95" fmla="*/ 55 w 55"/>
                <a:gd name="T96" fmla="*/ 71 h 7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5" h="71">
                  <a:moveTo>
                    <a:pt x="20" y="1"/>
                  </a:moveTo>
                  <a:lnTo>
                    <a:pt x="27" y="0"/>
                  </a:lnTo>
                  <a:lnTo>
                    <a:pt x="33" y="1"/>
                  </a:lnTo>
                  <a:lnTo>
                    <a:pt x="39" y="3"/>
                  </a:lnTo>
                  <a:lnTo>
                    <a:pt x="44" y="7"/>
                  </a:lnTo>
                  <a:lnTo>
                    <a:pt x="48" y="9"/>
                  </a:lnTo>
                  <a:lnTo>
                    <a:pt x="51" y="15"/>
                  </a:lnTo>
                  <a:lnTo>
                    <a:pt x="53" y="20"/>
                  </a:lnTo>
                  <a:lnTo>
                    <a:pt x="55" y="27"/>
                  </a:lnTo>
                  <a:lnTo>
                    <a:pt x="54" y="31"/>
                  </a:lnTo>
                  <a:lnTo>
                    <a:pt x="53" y="37"/>
                  </a:lnTo>
                  <a:lnTo>
                    <a:pt x="50" y="43"/>
                  </a:lnTo>
                  <a:lnTo>
                    <a:pt x="49" y="49"/>
                  </a:lnTo>
                  <a:lnTo>
                    <a:pt x="42" y="59"/>
                  </a:lnTo>
                  <a:lnTo>
                    <a:pt x="33" y="67"/>
                  </a:lnTo>
                  <a:lnTo>
                    <a:pt x="25" y="70"/>
                  </a:lnTo>
                  <a:lnTo>
                    <a:pt x="18" y="71"/>
                  </a:lnTo>
                  <a:lnTo>
                    <a:pt x="9" y="70"/>
                  </a:lnTo>
                  <a:lnTo>
                    <a:pt x="0" y="67"/>
                  </a:lnTo>
                  <a:lnTo>
                    <a:pt x="6" y="62"/>
                  </a:lnTo>
                  <a:lnTo>
                    <a:pt x="10" y="58"/>
                  </a:lnTo>
                  <a:lnTo>
                    <a:pt x="15" y="50"/>
                  </a:lnTo>
                  <a:lnTo>
                    <a:pt x="19" y="43"/>
                  </a:lnTo>
                  <a:lnTo>
                    <a:pt x="19" y="34"/>
                  </a:lnTo>
                  <a:lnTo>
                    <a:pt x="18" y="28"/>
                  </a:lnTo>
                  <a:lnTo>
                    <a:pt x="12" y="20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46" name="Freeform 496"/>
            <p:cNvSpPr>
              <a:spLocks/>
            </p:cNvSpPr>
            <p:nvPr/>
          </p:nvSpPr>
          <p:spPr bwMode="auto">
            <a:xfrm>
              <a:off x="6757" y="3975"/>
              <a:ext cx="43" cy="58"/>
            </a:xfrm>
            <a:custGeom>
              <a:avLst/>
              <a:gdLst>
                <a:gd name="T0" fmla="*/ 0 w 172"/>
                <a:gd name="T1" fmla="*/ 0 h 235"/>
                <a:gd name="T2" fmla="*/ 0 w 172"/>
                <a:gd name="T3" fmla="*/ 0 h 235"/>
                <a:gd name="T4" fmla="*/ 0 w 172"/>
                <a:gd name="T5" fmla="*/ 0 h 235"/>
                <a:gd name="T6" fmla="*/ 0 w 172"/>
                <a:gd name="T7" fmla="*/ 0 h 235"/>
                <a:gd name="T8" fmla="*/ 0 w 172"/>
                <a:gd name="T9" fmla="*/ 0 h 235"/>
                <a:gd name="T10" fmla="*/ 0 w 172"/>
                <a:gd name="T11" fmla="*/ 0 h 235"/>
                <a:gd name="T12" fmla="*/ 0 w 172"/>
                <a:gd name="T13" fmla="*/ 0 h 235"/>
                <a:gd name="T14" fmla="*/ 0 w 172"/>
                <a:gd name="T15" fmla="*/ 0 h 235"/>
                <a:gd name="T16" fmla="*/ 0 w 172"/>
                <a:gd name="T17" fmla="*/ 0 h 235"/>
                <a:gd name="T18" fmla="*/ 0 w 172"/>
                <a:gd name="T19" fmla="*/ 0 h 235"/>
                <a:gd name="T20" fmla="*/ 0 w 172"/>
                <a:gd name="T21" fmla="*/ 0 h 235"/>
                <a:gd name="T22" fmla="*/ 0 w 172"/>
                <a:gd name="T23" fmla="*/ 0 h 235"/>
                <a:gd name="T24" fmla="*/ 0 w 172"/>
                <a:gd name="T25" fmla="*/ 0 h 235"/>
                <a:gd name="T26" fmla="*/ 0 w 172"/>
                <a:gd name="T27" fmla="*/ 0 h 235"/>
                <a:gd name="T28" fmla="*/ 0 w 172"/>
                <a:gd name="T29" fmla="*/ 0 h 235"/>
                <a:gd name="T30" fmla="*/ 0 w 172"/>
                <a:gd name="T31" fmla="*/ 0 h 235"/>
                <a:gd name="T32" fmla="*/ 0 w 172"/>
                <a:gd name="T33" fmla="*/ 0 h 235"/>
                <a:gd name="T34" fmla="*/ 0 w 172"/>
                <a:gd name="T35" fmla="*/ 0 h 235"/>
                <a:gd name="T36" fmla="*/ 0 w 172"/>
                <a:gd name="T37" fmla="*/ 0 h 235"/>
                <a:gd name="T38" fmla="*/ 0 w 172"/>
                <a:gd name="T39" fmla="*/ 0 h 235"/>
                <a:gd name="T40" fmla="*/ 0 w 172"/>
                <a:gd name="T41" fmla="*/ 0 h 235"/>
                <a:gd name="T42" fmla="*/ 0 w 172"/>
                <a:gd name="T43" fmla="*/ 0 h 235"/>
                <a:gd name="T44" fmla="*/ 0 w 172"/>
                <a:gd name="T45" fmla="*/ 0 h 235"/>
                <a:gd name="T46" fmla="*/ 0 w 172"/>
                <a:gd name="T47" fmla="*/ 0 h 235"/>
                <a:gd name="T48" fmla="*/ 0 w 172"/>
                <a:gd name="T49" fmla="*/ 0 h 235"/>
                <a:gd name="T50" fmla="*/ 0 w 172"/>
                <a:gd name="T51" fmla="*/ 0 h 235"/>
                <a:gd name="T52" fmla="*/ 0 w 172"/>
                <a:gd name="T53" fmla="*/ 0 h 235"/>
                <a:gd name="T54" fmla="*/ 0 w 172"/>
                <a:gd name="T55" fmla="*/ 0 h 235"/>
                <a:gd name="T56" fmla="*/ 0 w 172"/>
                <a:gd name="T57" fmla="*/ 0 h 235"/>
                <a:gd name="T58" fmla="*/ 0 w 172"/>
                <a:gd name="T59" fmla="*/ 0 h 235"/>
                <a:gd name="T60" fmla="*/ 0 w 172"/>
                <a:gd name="T61" fmla="*/ 0 h 235"/>
                <a:gd name="T62" fmla="*/ 0 w 172"/>
                <a:gd name="T63" fmla="*/ 0 h 235"/>
                <a:gd name="T64" fmla="*/ 0 w 172"/>
                <a:gd name="T65" fmla="*/ 0 h 235"/>
                <a:gd name="T66" fmla="*/ 0 w 172"/>
                <a:gd name="T67" fmla="*/ 0 h 23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2"/>
                <a:gd name="T103" fmla="*/ 0 h 235"/>
                <a:gd name="T104" fmla="*/ 172 w 172"/>
                <a:gd name="T105" fmla="*/ 235 h 23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2" h="235">
                  <a:moveTo>
                    <a:pt x="53" y="4"/>
                  </a:moveTo>
                  <a:lnTo>
                    <a:pt x="78" y="0"/>
                  </a:lnTo>
                  <a:lnTo>
                    <a:pt x="101" y="4"/>
                  </a:lnTo>
                  <a:lnTo>
                    <a:pt x="120" y="11"/>
                  </a:lnTo>
                  <a:lnTo>
                    <a:pt x="137" y="26"/>
                  </a:lnTo>
                  <a:lnTo>
                    <a:pt x="149" y="43"/>
                  </a:lnTo>
                  <a:lnTo>
                    <a:pt x="160" y="63"/>
                  </a:lnTo>
                  <a:lnTo>
                    <a:pt x="167" y="84"/>
                  </a:lnTo>
                  <a:lnTo>
                    <a:pt x="172" y="107"/>
                  </a:lnTo>
                  <a:lnTo>
                    <a:pt x="172" y="130"/>
                  </a:lnTo>
                  <a:lnTo>
                    <a:pt x="168" y="153"/>
                  </a:lnTo>
                  <a:lnTo>
                    <a:pt x="161" y="175"/>
                  </a:lnTo>
                  <a:lnTo>
                    <a:pt x="153" y="194"/>
                  </a:lnTo>
                  <a:lnTo>
                    <a:pt x="139" y="210"/>
                  </a:lnTo>
                  <a:lnTo>
                    <a:pt x="125" y="223"/>
                  </a:lnTo>
                  <a:lnTo>
                    <a:pt x="105" y="232"/>
                  </a:lnTo>
                  <a:lnTo>
                    <a:pt x="83" y="235"/>
                  </a:lnTo>
                  <a:lnTo>
                    <a:pt x="65" y="226"/>
                  </a:lnTo>
                  <a:lnTo>
                    <a:pt x="49" y="216"/>
                  </a:lnTo>
                  <a:lnTo>
                    <a:pt x="36" y="204"/>
                  </a:lnTo>
                  <a:lnTo>
                    <a:pt x="25" y="191"/>
                  </a:lnTo>
                  <a:lnTo>
                    <a:pt x="15" y="176"/>
                  </a:lnTo>
                  <a:lnTo>
                    <a:pt x="9" y="160"/>
                  </a:lnTo>
                  <a:lnTo>
                    <a:pt x="5" y="144"/>
                  </a:lnTo>
                  <a:lnTo>
                    <a:pt x="2" y="128"/>
                  </a:lnTo>
                  <a:lnTo>
                    <a:pt x="0" y="111"/>
                  </a:lnTo>
                  <a:lnTo>
                    <a:pt x="1" y="95"/>
                  </a:lnTo>
                  <a:lnTo>
                    <a:pt x="5" y="76"/>
                  </a:lnTo>
                  <a:lnTo>
                    <a:pt x="9" y="61"/>
                  </a:lnTo>
                  <a:lnTo>
                    <a:pt x="17" y="44"/>
                  </a:lnTo>
                  <a:lnTo>
                    <a:pt x="26" y="30"/>
                  </a:lnTo>
                  <a:lnTo>
                    <a:pt x="38" y="16"/>
                  </a:lnTo>
                  <a:lnTo>
                    <a:pt x="53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47" name="Freeform 497"/>
            <p:cNvSpPr>
              <a:spLocks/>
            </p:cNvSpPr>
            <p:nvPr/>
          </p:nvSpPr>
          <p:spPr bwMode="auto">
            <a:xfrm>
              <a:off x="6770" y="3990"/>
              <a:ext cx="16" cy="24"/>
            </a:xfrm>
            <a:custGeom>
              <a:avLst/>
              <a:gdLst>
                <a:gd name="T0" fmla="*/ 0 w 62"/>
                <a:gd name="T1" fmla="*/ 0 h 95"/>
                <a:gd name="T2" fmla="*/ 0 w 62"/>
                <a:gd name="T3" fmla="*/ 0 h 95"/>
                <a:gd name="T4" fmla="*/ 0 w 62"/>
                <a:gd name="T5" fmla="*/ 0 h 95"/>
                <a:gd name="T6" fmla="*/ 0 w 62"/>
                <a:gd name="T7" fmla="*/ 0 h 95"/>
                <a:gd name="T8" fmla="*/ 0 w 62"/>
                <a:gd name="T9" fmla="*/ 0 h 95"/>
                <a:gd name="T10" fmla="*/ 0 w 62"/>
                <a:gd name="T11" fmla="*/ 0 h 95"/>
                <a:gd name="T12" fmla="*/ 0 w 62"/>
                <a:gd name="T13" fmla="*/ 0 h 95"/>
                <a:gd name="T14" fmla="*/ 0 w 62"/>
                <a:gd name="T15" fmla="*/ 0 h 95"/>
                <a:gd name="T16" fmla="*/ 0 w 62"/>
                <a:gd name="T17" fmla="*/ 0 h 95"/>
                <a:gd name="T18" fmla="*/ 0 w 62"/>
                <a:gd name="T19" fmla="*/ 0 h 95"/>
                <a:gd name="T20" fmla="*/ 0 w 62"/>
                <a:gd name="T21" fmla="*/ 0 h 95"/>
                <a:gd name="T22" fmla="*/ 0 w 62"/>
                <a:gd name="T23" fmla="*/ 0 h 95"/>
                <a:gd name="T24" fmla="*/ 0 w 62"/>
                <a:gd name="T25" fmla="*/ 0 h 95"/>
                <a:gd name="T26" fmla="*/ 0 w 62"/>
                <a:gd name="T27" fmla="*/ 0 h 95"/>
                <a:gd name="T28" fmla="*/ 0 w 62"/>
                <a:gd name="T29" fmla="*/ 0 h 95"/>
                <a:gd name="T30" fmla="*/ 0 w 62"/>
                <a:gd name="T31" fmla="*/ 0 h 95"/>
                <a:gd name="T32" fmla="*/ 0 w 62"/>
                <a:gd name="T33" fmla="*/ 0 h 95"/>
                <a:gd name="T34" fmla="*/ 0 w 62"/>
                <a:gd name="T35" fmla="*/ 0 h 95"/>
                <a:gd name="T36" fmla="*/ 0 w 62"/>
                <a:gd name="T37" fmla="*/ 0 h 95"/>
                <a:gd name="T38" fmla="*/ 0 w 62"/>
                <a:gd name="T39" fmla="*/ 0 h 95"/>
                <a:gd name="T40" fmla="*/ 0 w 62"/>
                <a:gd name="T41" fmla="*/ 0 h 95"/>
                <a:gd name="T42" fmla="*/ 0 w 62"/>
                <a:gd name="T43" fmla="*/ 0 h 95"/>
                <a:gd name="T44" fmla="*/ 0 w 62"/>
                <a:gd name="T45" fmla="*/ 0 h 95"/>
                <a:gd name="T46" fmla="*/ 0 w 62"/>
                <a:gd name="T47" fmla="*/ 0 h 95"/>
                <a:gd name="T48" fmla="*/ 0 w 62"/>
                <a:gd name="T49" fmla="*/ 0 h 95"/>
                <a:gd name="T50" fmla="*/ 0 w 62"/>
                <a:gd name="T51" fmla="*/ 0 h 95"/>
                <a:gd name="T52" fmla="*/ 0 w 62"/>
                <a:gd name="T53" fmla="*/ 0 h 95"/>
                <a:gd name="T54" fmla="*/ 0 w 62"/>
                <a:gd name="T55" fmla="*/ 0 h 95"/>
                <a:gd name="T56" fmla="*/ 0 w 62"/>
                <a:gd name="T57" fmla="*/ 0 h 95"/>
                <a:gd name="T58" fmla="*/ 0 w 62"/>
                <a:gd name="T59" fmla="*/ 0 h 95"/>
                <a:gd name="T60" fmla="*/ 0 w 62"/>
                <a:gd name="T61" fmla="*/ 0 h 95"/>
                <a:gd name="T62" fmla="*/ 0 w 62"/>
                <a:gd name="T63" fmla="*/ 0 h 95"/>
                <a:gd name="T64" fmla="*/ 0 w 62"/>
                <a:gd name="T65" fmla="*/ 0 h 95"/>
                <a:gd name="T66" fmla="*/ 0 w 62"/>
                <a:gd name="T67" fmla="*/ 0 h 95"/>
                <a:gd name="T68" fmla="*/ 0 w 62"/>
                <a:gd name="T69" fmla="*/ 0 h 95"/>
                <a:gd name="T70" fmla="*/ 0 w 62"/>
                <a:gd name="T71" fmla="*/ 0 h 95"/>
                <a:gd name="T72" fmla="*/ 0 w 62"/>
                <a:gd name="T73" fmla="*/ 0 h 95"/>
                <a:gd name="T74" fmla="*/ 0 w 62"/>
                <a:gd name="T75" fmla="*/ 0 h 95"/>
                <a:gd name="T76" fmla="*/ 0 w 62"/>
                <a:gd name="T77" fmla="*/ 0 h 95"/>
                <a:gd name="T78" fmla="*/ 0 w 62"/>
                <a:gd name="T79" fmla="*/ 0 h 95"/>
                <a:gd name="T80" fmla="*/ 0 w 62"/>
                <a:gd name="T81" fmla="*/ 0 h 95"/>
                <a:gd name="T82" fmla="*/ 0 w 62"/>
                <a:gd name="T83" fmla="*/ 0 h 95"/>
                <a:gd name="T84" fmla="*/ 0 w 62"/>
                <a:gd name="T85" fmla="*/ 0 h 95"/>
                <a:gd name="T86" fmla="*/ 0 w 62"/>
                <a:gd name="T87" fmla="*/ 0 h 95"/>
                <a:gd name="T88" fmla="*/ 0 w 62"/>
                <a:gd name="T89" fmla="*/ 0 h 95"/>
                <a:gd name="T90" fmla="*/ 0 w 62"/>
                <a:gd name="T91" fmla="*/ 0 h 9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2"/>
                <a:gd name="T139" fmla="*/ 0 h 95"/>
                <a:gd name="T140" fmla="*/ 62 w 62"/>
                <a:gd name="T141" fmla="*/ 95 h 9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2" h="95">
                  <a:moveTo>
                    <a:pt x="17" y="1"/>
                  </a:moveTo>
                  <a:lnTo>
                    <a:pt x="26" y="0"/>
                  </a:lnTo>
                  <a:lnTo>
                    <a:pt x="37" y="3"/>
                  </a:lnTo>
                  <a:lnTo>
                    <a:pt x="44" y="8"/>
                  </a:lnTo>
                  <a:lnTo>
                    <a:pt x="50" y="14"/>
                  </a:lnTo>
                  <a:lnTo>
                    <a:pt x="55" y="21"/>
                  </a:lnTo>
                  <a:lnTo>
                    <a:pt x="60" y="29"/>
                  </a:lnTo>
                  <a:lnTo>
                    <a:pt x="61" y="38"/>
                  </a:lnTo>
                  <a:lnTo>
                    <a:pt x="62" y="48"/>
                  </a:lnTo>
                  <a:lnTo>
                    <a:pt x="61" y="56"/>
                  </a:lnTo>
                  <a:lnTo>
                    <a:pt x="60" y="65"/>
                  </a:lnTo>
                  <a:lnTo>
                    <a:pt x="55" y="74"/>
                  </a:lnTo>
                  <a:lnTo>
                    <a:pt x="50" y="81"/>
                  </a:lnTo>
                  <a:lnTo>
                    <a:pt x="44" y="86"/>
                  </a:lnTo>
                  <a:lnTo>
                    <a:pt x="37" y="91"/>
                  </a:lnTo>
                  <a:lnTo>
                    <a:pt x="27" y="94"/>
                  </a:lnTo>
                  <a:lnTo>
                    <a:pt x="19" y="95"/>
                  </a:lnTo>
                  <a:lnTo>
                    <a:pt x="17" y="87"/>
                  </a:lnTo>
                  <a:lnTo>
                    <a:pt x="11" y="85"/>
                  </a:lnTo>
                  <a:lnTo>
                    <a:pt x="11" y="83"/>
                  </a:lnTo>
                  <a:lnTo>
                    <a:pt x="15" y="79"/>
                  </a:lnTo>
                  <a:lnTo>
                    <a:pt x="21" y="74"/>
                  </a:lnTo>
                  <a:lnTo>
                    <a:pt x="26" y="67"/>
                  </a:lnTo>
                  <a:lnTo>
                    <a:pt x="31" y="61"/>
                  </a:lnTo>
                  <a:lnTo>
                    <a:pt x="34" y="52"/>
                  </a:lnTo>
                  <a:lnTo>
                    <a:pt x="37" y="43"/>
                  </a:lnTo>
                  <a:lnTo>
                    <a:pt x="37" y="35"/>
                  </a:lnTo>
                  <a:lnTo>
                    <a:pt x="38" y="26"/>
                  </a:lnTo>
                  <a:lnTo>
                    <a:pt x="30" y="22"/>
                  </a:lnTo>
                  <a:lnTo>
                    <a:pt x="24" y="22"/>
                  </a:lnTo>
                  <a:lnTo>
                    <a:pt x="18" y="24"/>
                  </a:lnTo>
                  <a:lnTo>
                    <a:pt x="14" y="28"/>
                  </a:lnTo>
                  <a:lnTo>
                    <a:pt x="11" y="33"/>
                  </a:lnTo>
                  <a:lnTo>
                    <a:pt x="9" y="40"/>
                  </a:lnTo>
                  <a:lnTo>
                    <a:pt x="8" y="47"/>
                  </a:lnTo>
                  <a:lnTo>
                    <a:pt x="11" y="55"/>
                  </a:lnTo>
                  <a:lnTo>
                    <a:pt x="5" y="52"/>
                  </a:lnTo>
                  <a:lnTo>
                    <a:pt x="2" y="44"/>
                  </a:lnTo>
                  <a:lnTo>
                    <a:pt x="0" y="36"/>
                  </a:lnTo>
                  <a:lnTo>
                    <a:pt x="1" y="27"/>
                  </a:lnTo>
                  <a:lnTo>
                    <a:pt x="2" y="17"/>
                  </a:lnTo>
                  <a:lnTo>
                    <a:pt x="5" y="10"/>
                  </a:lnTo>
                  <a:lnTo>
                    <a:pt x="9" y="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48" name="Freeform 498"/>
            <p:cNvSpPr>
              <a:spLocks/>
            </p:cNvSpPr>
            <p:nvPr/>
          </p:nvSpPr>
          <p:spPr bwMode="auto">
            <a:xfrm>
              <a:off x="6546" y="3997"/>
              <a:ext cx="8" cy="4"/>
            </a:xfrm>
            <a:custGeom>
              <a:avLst/>
              <a:gdLst>
                <a:gd name="T0" fmla="*/ 0 w 33"/>
                <a:gd name="T1" fmla="*/ 0 h 16"/>
                <a:gd name="T2" fmla="*/ 0 w 33"/>
                <a:gd name="T3" fmla="*/ 0 h 16"/>
                <a:gd name="T4" fmla="*/ 0 w 33"/>
                <a:gd name="T5" fmla="*/ 0 h 16"/>
                <a:gd name="T6" fmla="*/ 0 w 33"/>
                <a:gd name="T7" fmla="*/ 0 h 16"/>
                <a:gd name="T8" fmla="*/ 0 w 33"/>
                <a:gd name="T9" fmla="*/ 0 h 16"/>
                <a:gd name="T10" fmla="*/ 0 w 33"/>
                <a:gd name="T11" fmla="*/ 0 h 16"/>
                <a:gd name="T12" fmla="*/ 0 w 33"/>
                <a:gd name="T13" fmla="*/ 0 h 16"/>
                <a:gd name="T14" fmla="*/ 0 w 33"/>
                <a:gd name="T15" fmla="*/ 0 h 16"/>
                <a:gd name="T16" fmla="*/ 0 w 33"/>
                <a:gd name="T17" fmla="*/ 0 h 16"/>
                <a:gd name="T18" fmla="*/ 0 w 33"/>
                <a:gd name="T19" fmla="*/ 0 h 16"/>
                <a:gd name="T20" fmla="*/ 0 w 33"/>
                <a:gd name="T21" fmla="*/ 0 h 16"/>
                <a:gd name="T22" fmla="*/ 0 w 33"/>
                <a:gd name="T23" fmla="*/ 0 h 16"/>
                <a:gd name="T24" fmla="*/ 0 w 33"/>
                <a:gd name="T25" fmla="*/ 0 h 16"/>
                <a:gd name="T26" fmla="*/ 0 w 33"/>
                <a:gd name="T27" fmla="*/ 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16"/>
                <a:gd name="T44" fmla="*/ 33 w 33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16">
                  <a:moveTo>
                    <a:pt x="6" y="0"/>
                  </a:moveTo>
                  <a:lnTo>
                    <a:pt x="12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3" y="8"/>
                  </a:lnTo>
                  <a:lnTo>
                    <a:pt x="25" y="14"/>
                  </a:lnTo>
                  <a:lnTo>
                    <a:pt x="19" y="15"/>
                  </a:lnTo>
                  <a:lnTo>
                    <a:pt x="13" y="16"/>
                  </a:lnTo>
                  <a:lnTo>
                    <a:pt x="7" y="14"/>
                  </a:lnTo>
                  <a:lnTo>
                    <a:pt x="4" y="12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49" name="Freeform 499"/>
            <p:cNvSpPr>
              <a:spLocks/>
            </p:cNvSpPr>
            <p:nvPr/>
          </p:nvSpPr>
          <p:spPr bwMode="auto">
            <a:xfrm>
              <a:off x="6515" y="4005"/>
              <a:ext cx="28" cy="17"/>
            </a:xfrm>
            <a:custGeom>
              <a:avLst/>
              <a:gdLst>
                <a:gd name="T0" fmla="*/ 0 w 114"/>
                <a:gd name="T1" fmla="*/ 0 h 67"/>
                <a:gd name="T2" fmla="*/ 0 w 114"/>
                <a:gd name="T3" fmla="*/ 0 h 67"/>
                <a:gd name="T4" fmla="*/ 0 w 114"/>
                <a:gd name="T5" fmla="*/ 0 h 67"/>
                <a:gd name="T6" fmla="*/ 0 w 114"/>
                <a:gd name="T7" fmla="*/ 0 h 67"/>
                <a:gd name="T8" fmla="*/ 0 w 114"/>
                <a:gd name="T9" fmla="*/ 0 h 67"/>
                <a:gd name="T10" fmla="*/ 0 w 114"/>
                <a:gd name="T11" fmla="*/ 0 h 67"/>
                <a:gd name="T12" fmla="*/ 0 w 114"/>
                <a:gd name="T13" fmla="*/ 0 h 67"/>
                <a:gd name="T14" fmla="*/ 0 w 114"/>
                <a:gd name="T15" fmla="*/ 0 h 67"/>
                <a:gd name="T16" fmla="*/ 0 w 114"/>
                <a:gd name="T17" fmla="*/ 0 h 67"/>
                <a:gd name="T18" fmla="*/ 0 w 114"/>
                <a:gd name="T19" fmla="*/ 0 h 67"/>
                <a:gd name="T20" fmla="*/ 0 w 114"/>
                <a:gd name="T21" fmla="*/ 0 h 67"/>
                <a:gd name="T22" fmla="*/ 0 w 114"/>
                <a:gd name="T23" fmla="*/ 0 h 67"/>
                <a:gd name="T24" fmla="*/ 0 w 114"/>
                <a:gd name="T25" fmla="*/ 0 h 67"/>
                <a:gd name="T26" fmla="*/ 0 w 114"/>
                <a:gd name="T27" fmla="*/ 0 h 67"/>
                <a:gd name="T28" fmla="*/ 0 w 114"/>
                <a:gd name="T29" fmla="*/ 0 h 67"/>
                <a:gd name="T30" fmla="*/ 0 w 114"/>
                <a:gd name="T31" fmla="*/ 0 h 67"/>
                <a:gd name="T32" fmla="*/ 0 w 114"/>
                <a:gd name="T33" fmla="*/ 0 h 67"/>
                <a:gd name="T34" fmla="*/ 0 w 114"/>
                <a:gd name="T35" fmla="*/ 0 h 67"/>
                <a:gd name="T36" fmla="*/ 0 w 114"/>
                <a:gd name="T37" fmla="*/ 0 h 67"/>
                <a:gd name="T38" fmla="*/ 0 w 114"/>
                <a:gd name="T39" fmla="*/ 0 h 67"/>
                <a:gd name="T40" fmla="*/ 0 w 114"/>
                <a:gd name="T41" fmla="*/ 0 h 67"/>
                <a:gd name="T42" fmla="*/ 0 w 114"/>
                <a:gd name="T43" fmla="*/ 0 h 67"/>
                <a:gd name="T44" fmla="*/ 0 w 114"/>
                <a:gd name="T45" fmla="*/ 0 h 67"/>
                <a:gd name="T46" fmla="*/ 0 w 114"/>
                <a:gd name="T47" fmla="*/ 0 h 67"/>
                <a:gd name="T48" fmla="*/ 0 w 114"/>
                <a:gd name="T49" fmla="*/ 0 h 67"/>
                <a:gd name="T50" fmla="*/ 0 w 114"/>
                <a:gd name="T51" fmla="*/ 0 h 67"/>
                <a:gd name="T52" fmla="*/ 0 w 114"/>
                <a:gd name="T53" fmla="*/ 0 h 67"/>
                <a:gd name="T54" fmla="*/ 0 w 114"/>
                <a:gd name="T55" fmla="*/ 0 h 67"/>
                <a:gd name="T56" fmla="*/ 0 w 114"/>
                <a:gd name="T57" fmla="*/ 0 h 67"/>
                <a:gd name="T58" fmla="*/ 0 w 114"/>
                <a:gd name="T59" fmla="*/ 0 h 67"/>
                <a:gd name="T60" fmla="*/ 0 w 114"/>
                <a:gd name="T61" fmla="*/ 0 h 67"/>
                <a:gd name="T62" fmla="*/ 0 w 114"/>
                <a:gd name="T63" fmla="*/ 0 h 67"/>
                <a:gd name="T64" fmla="*/ 0 w 114"/>
                <a:gd name="T65" fmla="*/ 0 h 67"/>
                <a:gd name="T66" fmla="*/ 0 w 114"/>
                <a:gd name="T67" fmla="*/ 0 h 67"/>
                <a:gd name="T68" fmla="*/ 0 w 114"/>
                <a:gd name="T69" fmla="*/ 0 h 67"/>
                <a:gd name="T70" fmla="*/ 0 w 114"/>
                <a:gd name="T71" fmla="*/ 0 h 67"/>
                <a:gd name="T72" fmla="*/ 0 w 114"/>
                <a:gd name="T73" fmla="*/ 0 h 67"/>
                <a:gd name="T74" fmla="*/ 0 w 114"/>
                <a:gd name="T75" fmla="*/ 0 h 67"/>
                <a:gd name="T76" fmla="*/ 0 w 114"/>
                <a:gd name="T77" fmla="*/ 0 h 67"/>
                <a:gd name="T78" fmla="*/ 0 w 114"/>
                <a:gd name="T79" fmla="*/ 0 h 67"/>
                <a:gd name="T80" fmla="*/ 0 w 114"/>
                <a:gd name="T81" fmla="*/ 0 h 67"/>
                <a:gd name="T82" fmla="*/ 0 w 114"/>
                <a:gd name="T83" fmla="*/ 0 h 67"/>
                <a:gd name="T84" fmla="*/ 0 w 114"/>
                <a:gd name="T85" fmla="*/ 0 h 67"/>
                <a:gd name="T86" fmla="*/ 0 w 114"/>
                <a:gd name="T87" fmla="*/ 0 h 67"/>
                <a:gd name="T88" fmla="*/ 0 w 114"/>
                <a:gd name="T89" fmla="*/ 0 h 67"/>
                <a:gd name="T90" fmla="*/ 0 w 114"/>
                <a:gd name="T91" fmla="*/ 0 h 67"/>
                <a:gd name="T92" fmla="*/ 0 w 114"/>
                <a:gd name="T93" fmla="*/ 0 h 67"/>
                <a:gd name="T94" fmla="*/ 0 w 114"/>
                <a:gd name="T95" fmla="*/ 0 h 67"/>
                <a:gd name="T96" fmla="*/ 0 w 114"/>
                <a:gd name="T97" fmla="*/ 0 h 67"/>
                <a:gd name="T98" fmla="*/ 0 w 114"/>
                <a:gd name="T99" fmla="*/ 0 h 67"/>
                <a:gd name="T100" fmla="*/ 0 w 114"/>
                <a:gd name="T101" fmla="*/ 0 h 67"/>
                <a:gd name="T102" fmla="*/ 0 w 114"/>
                <a:gd name="T103" fmla="*/ 0 h 67"/>
                <a:gd name="T104" fmla="*/ 0 w 114"/>
                <a:gd name="T105" fmla="*/ 0 h 67"/>
                <a:gd name="T106" fmla="*/ 0 w 114"/>
                <a:gd name="T107" fmla="*/ 0 h 67"/>
                <a:gd name="T108" fmla="*/ 0 w 114"/>
                <a:gd name="T109" fmla="*/ 0 h 67"/>
                <a:gd name="T110" fmla="*/ 0 w 114"/>
                <a:gd name="T111" fmla="*/ 0 h 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4"/>
                <a:gd name="T169" fmla="*/ 0 h 67"/>
                <a:gd name="T170" fmla="*/ 114 w 114"/>
                <a:gd name="T171" fmla="*/ 67 h 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4" h="67">
                  <a:moveTo>
                    <a:pt x="95" y="0"/>
                  </a:moveTo>
                  <a:lnTo>
                    <a:pt x="100" y="1"/>
                  </a:lnTo>
                  <a:lnTo>
                    <a:pt x="105" y="3"/>
                  </a:lnTo>
                  <a:lnTo>
                    <a:pt x="107" y="4"/>
                  </a:lnTo>
                  <a:lnTo>
                    <a:pt x="110" y="6"/>
                  </a:lnTo>
                  <a:lnTo>
                    <a:pt x="108" y="8"/>
                  </a:lnTo>
                  <a:lnTo>
                    <a:pt x="104" y="12"/>
                  </a:lnTo>
                  <a:lnTo>
                    <a:pt x="95" y="13"/>
                  </a:lnTo>
                  <a:lnTo>
                    <a:pt x="84" y="14"/>
                  </a:lnTo>
                  <a:lnTo>
                    <a:pt x="72" y="14"/>
                  </a:lnTo>
                  <a:lnTo>
                    <a:pt x="64" y="15"/>
                  </a:lnTo>
                  <a:lnTo>
                    <a:pt x="66" y="23"/>
                  </a:lnTo>
                  <a:lnTo>
                    <a:pt x="73" y="27"/>
                  </a:lnTo>
                  <a:lnTo>
                    <a:pt x="80" y="27"/>
                  </a:lnTo>
                  <a:lnTo>
                    <a:pt x="89" y="27"/>
                  </a:lnTo>
                  <a:lnTo>
                    <a:pt x="98" y="26"/>
                  </a:lnTo>
                  <a:lnTo>
                    <a:pt x="105" y="27"/>
                  </a:lnTo>
                  <a:lnTo>
                    <a:pt x="110" y="30"/>
                  </a:lnTo>
                  <a:lnTo>
                    <a:pt x="114" y="39"/>
                  </a:lnTo>
                  <a:lnTo>
                    <a:pt x="106" y="39"/>
                  </a:lnTo>
                  <a:lnTo>
                    <a:pt x="99" y="39"/>
                  </a:lnTo>
                  <a:lnTo>
                    <a:pt x="90" y="40"/>
                  </a:lnTo>
                  <a:lnTo>
                    <a:pt x="84" y="41"/>
                  </a:lnTo>
                  <a:lnTo>
                    <a:pt x="76" y="42"/>
                  </a:lnTo>
                  <a:lnTo>
                    <a:pt x="70" y="44"/>
                  </a:lnTo>
                  <a:lnTo>
                    <a:pt x="64" y="45"/>
                  </a:lnTo>
                  <a:lnTo>
                    <a:pt x="58" y="46"/>
                  </a:lnTo>
                  <a:lnTo>
                    <a:pt x="52" y="47"/>
                  </a:lnTo>
                  <a:lnTo>
                    <a:pt x="45" y="49"/>
                  </a:lnTo>
                  <a:lnTo>
                    <a:pt x="40" y="52"/>
                  </a:lnTo>
                  <a:lnTo>
                    <a:pt x="34" y="55"/>
                  </a:lnTo>
                  <a:lnTo>
                    <a:pt x="23" y="60"/>
                  </a:lnTo>
                  <a:lnTo>
                    <a:pt x="13" y="67"/>
                  </a:lnTo>
                  <a:lnTo>
                    <a:pt x="7" y="62"/>
                  </a:lnTo>
                  <a:lnTo>
                    <a:pt x="2" y="62"/>
                  </a:lnTo>
                  <a:lnTo>
                    <a:pt x="2" y="56"/>
                  </a:lnTo>
                  <a:lnTo>
                    <a:pt x="4" y="49"/>
                  </a:lnTo>
                  <a:lnTo>
                    <a:pt x="2" y="44"/>
                  </a:lnTo>
                  <a:lnTo>
                    <a:pt x="2" y="37"/>
                  </a:lnTo>
                  <a:lnTo>
                    <a:pt x="1" y="32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12" y="13"/>
                  </a:lnTo>
                  <a:lnTo>
                    <a:pt x="24" y="12"/>
                  </a:lnTo>
                  <a:lnTo>
                    <a:pt x="29" y="9"/>
                  </a:lnTo>
                  <a:lnTo>
                    <a:pt x="36" y="8"/>
                  </a:lnTo>
                  <a:lnTo>
                    <a:pt x="41" y="7"/>
                  </a:lnTo>
                  <a:lnTo>
                    <a:pt x="48" y="7"/>
                  </a:lnTo>
                  <a:lnTo>
                    <a:pt x="53" y="6"/>
                  </a:lnTo>
                  <a:lnTo>
                    <a:pt x="60" y="5"/>
                  </a:lnTo>
                  <a:lnTo>
                    <a:pt x="65" y="4"/>
                  </a:lnTo>
                  <a:lnTo>
                    <a:pt x="72" y="3"/>
                  </a:lnTo>
                  <a:lnTo>
                    <a:pt x="83" y="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50" name="Freeform 500"/>
            <p:cNvSpPr>
              <a:spLocks/>
            </p:cNvSpPr>
            <p:nvPr/>
          </p:nvSpPr>
          <p:spPr bwMode="auto">
            <a:xfrm>
              <a:off x="7208" y="4015"/>
              <a:ext cx="9" cy="4"/>
            </a:xfrm>
            <a:custGeom>
              <a:avLst/>
              <a:gdLst>
                <a:gd name="T0" fmla="*/ 0 w 36"/>
                <a:gd name="T1" fmla="*/ 0 h 16"/>
                <a:gd name="T2" fmla="*/ 0 w 36"/>
                <a:gd name="T3" fmla="*/ 0 h 16"/>
                <a:gd name="T4" fmla="*/ 0 w 36"/>
                <a:gd name="T5" fmla="*/ 0 h 16"/>
                <a:gd name="T6" fmla="*/ 0 w 36"/>
                <a:gd name="T7" fmla="*/ 0 h 16"/>
                <a:gd name="T8" fmla="*/ 0 w 36"/>
                <a:gd name="T9" fmla="*/ 0 h 16"/>
                <a:gd name="T10" fmla="*/ 0 w 36"/>
                <a:gd name="T11" fmla="*/ 0 h 16"/>
                <a:gd name="T12" fmla="*/ 0 w 36"/>
                <a:gd name="T13" fmla="*/ 0 h 16"/>
                <a:gd name="T14" fmla="*/ 0 w 36"/>
                <a:gd name="T15" fmla="*/ 0 h 16"/>
                <a:gd name="T16" fmla="*/ 0 w 36"/>
                <a:gd name="T17" fmla="*/ 0 h 16"/>
                <a:gd name="T18" fmla="*/ 0 w 36"/>
                <a:gd name="T19" fmla="*/ 0 h 16"/>
                <a:gd name="T20" fmla="*/ 0 w 36"/>
                <a:gd name="T21" fmla="*/ 0 h 16"/>
                <a:gd name="T22" fmla="*/ 0 w 36"/>
                <a:gd name="T23" fmla="*/ 0 h 16"/>
                <a:gd name="T24" fmla="*/ 0 w 36"/>
                <a:gd name="T25" fmla="*/ 0 h 16"/>
                <a:gd name="T26" fmla="*/ 0 w 36"/>
                <a:gd name="T27" fmla="*/ 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16"/>
                <a:gd name="T44" fmla="*/ 36 w 36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16">
                  <a:moveTo>
                    <a:pt x="23" y="0"/>
                  </a:moveTo>
                  <a:lnTo>
                    <a:pt x="27" y="1"/>
                  </a:lnTo>
                  <a:lnTo>
                    <a:pt x="30" y="5"/>
                  </a:lnTo>
                  <a:lnTo>
                    <a:pt x="34" y="9"/>
                  </a:lnTo>
                  <a:lnTo>
                    <a:pt x="36" y="16"/>
                  </a:lnTo>
                  <a:lnTo>
                    <a:pt x="27" y="16"/>
                  </a:lnTo>
                  <a:lnTo>
                    <a:pt x="18" y="16"/>
                  </a:lnTo>
                  <a:lnTo>
                    <a:pt x="7" y="15"/>
                  </a:lnTo>
                  <a:lnTo>
                    <a:pt x="1" y="14"/>
                  </a:lnTo>
                  <a:lnTo>
                    <a:pt x="0" y="9"/>
                  </a:lnTo>
                  <a:lnTo>
                    <a:pt x="7" y="6"/>
                  </a:lnTo>
                  <a:lnTo>
                    <a:pt x="13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51" name="Freeform 501"/>
            <p:cNvSpPr>
              <a:spLocks/>
            </p:cNvSpPr>
            <p:nvPr/>
          </p:nvSpPr>
          <p:spPr bwMode="auto">
            <a:xfrm>
              <a:off x="6683" y="3943"/>
              <a:ext cx="13" cy="13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w 52"/>
                <a:gd name="T35" fmla="*/ 0 h 52"/>
                <a:gd name="T36" fmla="*/ 0 w 52"/>
                <a:gd name="T37" fmla="*/ 0 h 52"/>
                <a:gd name="T38" fmla="*/ 0 w 52"/>
                <a:gd name="T39" fmla="*/ 0 h 52"/>
                <a:gd name="T40" fmla="*/ 0 w 52"/>
                <a:gd name="T41" fmla="*/ 0 h 52"/>
                <a:gd name="T42" fmla="*/ 0 w 52"/>
                <a:gd name="T43" fmla="*/ 0 h 52"/>
                <a:gd name="T44" fmla="*/ 0 w 52"/>
                <a:gd name="T45" fmla="*/ 0 h 52"/>
                <a:gd name="T46" fmla="*/ 0 w 52"/>
                <a:gd name="T47" fmla="*/ 0 h 52"/>
                <a:gd name="T48" fmla="*/ 0 w 52"/>
                <a:gd name="T49" fmla="*/ 0 h 52"/>
                <a:gd name="T50" fmla="*/ 0 w 52"/>
                <a:gd name="T51" fmla="*/ 0 h 52"/>
                <a:gd name="T52" fmla="*/ 0 w 52"/>
                <a:gd name="T53" fmla="*/ 0 h 52"/>
                <a:gd name="T54" fmla="*/ 0 w 52"/>
                <a:gd name="T55" fmla="*/ 0 h 52"/>
                <a:gd name="T56" fmla="*/ 0 w 52"/>
                <a:gd name="T57" fmla="*/ 0 h 52"/>
                <a:gd name="T58" fmla="*/ 0 w 52"/>
                <a:gd name="T59" fmla="*/ 0 h 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2"/>
                <a:gd name="T91" fmla="*/ 0 h 52"/>
                <a:gd name="T92" fmla="*/ 52 w 52"/>
                <a:gd name="T93" fmla="*/ 52 h 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2" h="52">
                  <a:moveTo>
                    <a:pt x="5" y="2"/>
                  </a:moveTo>
                  <a:lnTo>
                    <a:pt x="4" y="3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3" y="36"/>
                  </a:lnTo>
                  <a:lnTo>
                    <a:pt x="6" y="41"/>
                  </a:lnTo>
                  <a:lnTo>
                    <a:pt x="16" y="48"/>
                  </a:lnTo>
                  <a:lnTo>
                    <a:pt x="22" y="51"/>
                  </a:lnTo>
                  <a:lnTo>
                    <a:pt x="29" y="52"/>
                  </a:lnTo>
                  <a:lnTo>
                    <a:pt x="35" y="52"/>
                  </a:lnTo>
                  <a:lnTo>
                    <a:pt x="41" y="52"/>
                  </a:lnTo>
                  <a:lnTo>
                    <a:pt x="50" y="51"/>
                  </a:lnTo>
                  <a:lnTo>
                    <a:pt x="52" y="50"/>
                  </a:lnTo>
                  <a:lnTo>
                    <a:pt x="52" y="40"/>
                  </a:lnTo>
                  <a:lnTo>
                    <a:pt x="51" y="39"/>
                  </a:lnTo>
                  <a:lnTo>
                    <a:pt x="46" y="38"/>
                  </a:lnTo>
                  <a:lnTo>
                    <a:pt x="40" y="35"/>
                  </a:lnTo>
                  <a:lnTo>
                    <a:pt x="34" y="32"/>
                  </a:lnTo>
                  <a:lnTo>
                    <a:pt x="28" y="29"/>
                  </a:lnTo>
                  <a:lnTo>
                    <a:pt x="21" y="27"/>
                  </a:lnTo>
                  <a:lnTo>
                    <a:pt x="17" y="23"/>
                  </a:lnTo>
                  <a:lnTo>
                    <a:pt x="16" y="19"/>
                  </a:lnTo>
                  <a:lnTo>
                    <a:pt x="14" y="12"/>
                  </a:lnTo>
                  <a:lnTo>
                    <a:pt x="12" y="7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52" name="Freeform 502"/>
            <p:cNvSpPr>
              <a:spLocks/>
            </p:cNvSpPr>
            <p:nvPr/>
          </p:nvSpPr>
          <p:spPr bwMode="auto">
            <a:xfrm>
              <a:off x="7040" y="3946"/>
              <a:ext cx="13" cy="15"/>
            </a:xfrm>
            <a:custGeom>
              <a:avLst/>
              <a:gdLst>
                <a:gd name="T0" fmla="*/ 0 w 55"/>
                <a:gd name="T1" fmla="*/ 0 h 62"/>
                <a:gd name="T2" fmla="*/ 0 w 55"/>
                <a:gd name="T3" fmla="*/ 0 h 62"/>
                <a:gd name="T4" fmla="*/ 0 w 55"/>
                <a:gd name="T5" fmla="*/ 0 h 62"/>
                <a:gd name="T6" fmla="*/ 0 w 55"/>
                <a:gd name="T7" fmla="*/ 0 h 62"/>
                <a:gd name="T8" fmla="*/ 0 w 55"/>
                <a:gd name="T9" fmla="*/ 0 h 62"/>
                <a:gd name="T10" fmla="*/ 0 w 55"/>
                <a:gd name="T11" fmla="*/ 0 h 62"/>
                <a:gd name="T12" fmla="*/ 0 w 55"/>
                <a:gd name="T13" fmla="*/ 0 h 62"/>
                <a:gd name="T14" fmla="*/ 0 w 55"/>
                <a:gd name="T15" fmla="*/ 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"/>
                <a:gd name="T25" fmla="*/ 0 h 62"/>
                <a:gd name="T26" fmla="*/ 55 w 55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" h="62">
                  <a:moveTo>
                    <a:pt x="0" y="62"/>
                  </a:moveTo>
                  <a:lnTo>
                    <a:pt x="26" y="24"/>
                  </a:lnTo>
                  <a:lnTo>
                    <a:pt x="55" y="8"/>
                  </a:lnTo>
                  <a:lnTo>
                    <a:pt x="53" y="0"/>
                  </a:lnTo>
                  <a:lnTo>
                    <a:pt x="13" y="16"/>
                  </a:lnTo>
                  <a:lnTo>
                    <a:pt x="0" y="3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53" name="Freeform 503"/>
            <p:cNvSpPr>
              <a:spLocks/>
            </p:cNvSpPr>
            <p:nvPr/>
          </p:nvSpPr>
          <p:spPr bwMode="auto">
            <a:xfrm>
              <a:off x="7179" y="3931"/>
              <a:ext cx="7" cy="21"/>
            </a:xfrm>
            <a:custGeom>
              <a:avLst/>
              <a:gdLst>
                <a:gd name="T0" fmla="*/ 0 w 28"/>
                <a:gd name="T1" fmla="*/ 0 h 84"/>
                <a:gd name="T2" fmla="*/ 0 w 28"/>
                <a:gd name="T3" fmla="*/ 0 h 84"/>
                <a:gd name="T4" fmla="*/ 0 w 28"/>
                <a:gd name="T5" fmla="*/ 0 h 84"/>
                <a:gd name="T6" fmla="*/ 0 w 28"/>
                <a:gd name="T7" fmla="*/ 0 h 84"/>
                <a:gd name="T8" fmla="*/ 0 w 28"/>
                <a:gd name="T9" fmla="*/ 0 h 84"/>
                <a:gd name="T10" fmla="*/ 0 w 28"/>
                <a:gd name="T11" fmla="*/ 0 h 84"/>
                <a:gd name="T12" fmla="*/ 0 w 28"/>
                <a:gd name="T13" fmla="*/ 0 h 84"/>
                <a:gd name="T14" fmla="*/ 0 w 28"/>
                <a:gd name="T15" fmla="*/ 0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84"/>
                <a:gd name="T26" fmla="*/ 28 w 28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84">
                  <a:moveTo>
                    <a:pt x="0" y="7"/>
                  </a:moveTo>
                  <a:lnTo>
                    <a:pt x="4" y="60"/>
                  </a:lnTo>
                  <a:lnTo>
                    <a:pt x="0" y="84"/>
                  </a:lnTo>
                  <a:lnTo>
                    <a:pt x="16" y="84"/>
                  </a:lnTo>
                  <a:lnTo>
                    <a:pt x="28" y="33"/>
                  </a:lnTo>
                  <a:lnTo>
                    <a:pt x="16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54" name="Freeform 504"/>
            <p:cNvSpPr>
              <a:spLocks/>
            </p:cNvSpPr>
            <p:nvPr/>
          </p:nvSpPr>
          <p:spPr bwMode="auto">
            <a:xfrm>
              <a:off x="7184" y="3922"/>
              <a:ext cx="6" cy="10"/>
            </a:xfrm>
            <a:custGeom>
              <a:avLst/>
              <a:gdLst>
                <a:gd name="T0" fmla="*/ 0 w 23"/>
                <a:gd name="T1" fmla="*/ 0 h 42"/>
                <a:gd name="T2" fmla="*/ 0 w 23"/>
                <a:gd name="T3" fmla="*/ 0 h 42"/>
                <a:gd name="T4" fmla="*/ 0 w 23"/>
                <a:gd name="T5" fmla="*/ 0 h 42"/>
                <a:gd name="T6" fmla="*/ 0 w 23"/>
                <a:gd name="T7" fmla="*/ 0 h 42"/>
                <a:gd name="T8" fmla="*/ 0 w 23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42"/>
                <a:gd name="T17" fmla="*/ 23 w 23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42">
                  <a:moveTo>
                    <a:pt x="0" y="0"/>
                  </a:moveTo>
                  <a:lnTo>
                    <a:pt x="18" y="42"/>
                  </a:lnTo>
                  <a:lnTo>
                    <a:pt x="2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380" name="TextBox 15"/>
          <p:cNvSpPr txBox="1">
            <a:spLocks noChangeArrowheads="1"/>
          </p:cNvSpPr>
          <p:nvPr/>
        </p:nvSpPr>
        <p:spPr bwMode="auto">
          <a:xfrm>
            <a:off x="4824413" y="7362825"/>
            <a:ext cx="132873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478" tIns="55239" rIns="110478" bIns="55239">
            <a:spAutoFit/>
          </a:bodyPr>
          <a:lstStyle/>
          <a:p>
            <a:pPr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Угольный разрез</a:t>
            </a:r>
          </a:p>
        </p:txBody>
      </p:sp>
      <p:pic>
        <p:nvPicPr>
          <p:cNvPr id="13381" name="Picture 1961" descr="фенол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7FFCC"/>
              </a:clrFrom>
              <a:clrTo>
                <a:srgbClr val="C7FFCC">
                  <a:alpha val="0"/>
                </a:srgbClr>
              </a:clrTo>
            </a:clrChange>
          </a:blip>
          <a:srcRect l="47122" t="23438" r="45166" b="70436"/>
          <a:stretch>
            <a:fillRect/>
          </a:stretch>
        </p:blipFill>
        <p:spPr bwMode="auto">
          <a:xfrm>
            <a:off x="3968750" y="7748588"/>
            <a:ext cx="638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82" name="TextBox 15"/>
          <p:cNvSpPr txBox="1">
            <a:spLocks noChangeArrowheads="1"/>
          </p:cNvSpPr>
          <p:nvPr/>
        </p:nvSpPr>
        <p:spPr bwMode="auto">
          <a:xfrm>
            <a:off x="4824413" y="7753350"/>
            <a:ext cx="69215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478" tIns="55239" rIns="110478" bIns="55239">
            <a:spAutoFit/>
          </a:bodyPr>
          <a:lstStyle/>
          <a:p>
            <a:pPr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Карьер</a:t>
            </a:r>
          </a:p>
        </p:txBody>
      </p:sp>
      <p:grpSp>
        <p:nvGrpSpPr>
          <p:cNvPr id="13383" name="Группа 594"/>
          <p:cNvGrpSpPr>
            <a:grpSpLocks/>
          </p:cNvGrpSpPr>
          <p:nvPr/>
        </p:nvGrpSpPr>
        <p:grpSpPr bwMode="auto">
          <a:xfrm>
            <a:off x="4229100" y="6981825"/>
            <a:ext cx="427038" cy="261938"/>
            <a:chOff x="3737074" y="5423684"/>
            <a:chExt cx="345069" cy="224287"/>
          </a:xfrm>
        </p:grpSpPr>
        <p:sp>
          <p:nvSpPr>
            <p:cNvPr id="592" name="Овал 591"/>
            <p:cNvSpPr/>
            <p:nvPr/>
          </p:nvSpPr>
          <p:spPr>
            <a:xfrm>
              <a:off x="3811475" y="5431840"/>
              <a:ext cx="216791" cy="2161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sz="1300" dirty="0"/>
            </a:p>
          </p:txBody>
        </p:sp>
        <p:sp>
          <p:nvSpPr>
            <p:cNvPr id="13610" name="TextBox 592"/>
            <p:cNvSpPr txBox="1">
              <a:spLocks noChangeArrowheads="1"/>
            </p:cNvSpPr>
            <p:nvPr/>
          </p:nvSpPr>
          <p:spPr bwMode="auto">
            <a:xfrm>
              <a:off x="3737074" y="5423684"/>
              <a:ext cx="345069" cy="215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eaLnBrk="1" hangingPunct="1"/>
              <a:r>
                <a:rPr lang="ru-RU" sz="1300" b="1">
                  <a:latin typeface="Times New Roman" pitchFamily="18" charset="0"/>
                </a:rPr>
                <a:t>ОФ</a:t>
              </a:r>
            </a:p>
          </p:txBody>
        </p:sp>
      </p:grpSp>
      <p:grpSp>
        <p:nvGrpSpPr>
          <p:cNvPr id="13384" name="Группа 38"/>
          <p:cNvGrpSpPr>
            <a:grpSpLocks/>
          </p:cNvGrpSpPr>
          <p:nvPr/>
        </p:nvGrpSpPr>
        <p:grpSpPr bwMode="auto">
          <a:xfrm>
            <a:off x="4279900" y="1290638"/>
            <a:ext cx="306388" cy="279400"/>
            <a:chOff x="381000" y="1981200"/>
            <a:chExt cx="304800" cy="304800"/>
          </a:xfrm>
        </p:grpSpPr>
        <p:sp>
          <p:nvSpPr>
            <p:cNvPr id="596" name="Прямоугольник 595"/>
            <p:cNvSpPr/>
            <p:nvPr/>
          </p:nvSpPr>
          <p:spPr bwMode="auto">
            <a:xfrm>
              <a:off x="381000" y="1981200"/>
              <a:ext cx="304800" cy="3048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3385" name="Group 465"/>
          <p:cNvGrpSpPr>
            <a:grpSpLocks/>
          </p:cNvGrpSpPr>
          <p:nvPr/>
        </p:nvGrpSpPr>
        <p:grpSpPr bwMode="auto">
          <a:xfrm>
            <a:off x="4237038" y="3327400"/>
            <a:ext cx="352425" cy="258763"/>
            <a:chOff x="7363" y="4473"/>
            <a:chExt cx="191" cy="188"/>
          </a:xfrm>
        </p:grpSpPr>
        <p:sp>
          <p:nvSpPr>
            <p:cNvPr id="599" name="Rectangle 466"/>
            <p:cNvSpPr>
              <a:spLocks noChangeArrowheads="1"/>
            </p:cNvSpPr>
            <p:nvPr/>
          </p:nvSpPr>
          <p:spPr bwMode="auto">
            <a:xfrm>
              <a:off x="7363" y="4577"/>
              <a:ext cx="170" cy="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dkEdge">
              <a:bevelT w="260350"/>
            </a:sp3d>
          </p:spPr>
          <p:txBody>
            <a:bodyPr wrap="none" lIns="91381" tIns="45690" rIns="91381" bIns="45690" anchor="ctr"/>
            <a:lstStyle/>
            <a:p>
              <a:pPr algn="ctr" defTabSz="1102861">
                <a:defRPr/>
              </a:pPr>
              <a:endParaRPr lang="ru-RU" sz="1000" dirty="0">
                <a:latin typeface="Arial" panose="020B0604020202020204" pitchFamily="34" charset="0"/>
              </a:endParaRPr>
            </a:p>
          </p:txBody>
        </p:sp>
        <p:sp>
          <p:nvSpPr>
            <p:cNvPr id="600" name="AutoShape 467"/>
            <p:cNvSpPr>
              <a:spLocks noChangeArrowheads="1"/>
            </p:cNvSpPr>
            <p:nvPr/>
          </p:nvSpPr>
          <p:spPr bwMode="auto">
            <a:xfrm rot="10800000">
              <a:off x="7469" y="4473"/>
              <a:ext cx="85" cy="1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74 w 21600"/>
                <a:gd name="T13" fmla="*/ 4481 h 21600"/>
                <a:gd name="T14" fmla="*/ 17026 w 21600"/>
                <a:gd name="T15" fmla="*/ 171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dkEdge">
              <a:bevelT w="260350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13386" name="Text Box 47"/>
          <p:cNvSpPr txBox="1">
            <a:spLocks noChangeArrowheads="1"/>
          </p:cNvSpPr>
          <p:nvPr/>
        </p:nvSpPr>
        <p:spPr bwMode="auto">
          <a:xfrm>
            <a:off x="4699000" y="3351213"/>
            <a:ext cx="186690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ТЭЦ;</a:t>
            </a:r>
          </a:p>
        </p:txBody>
      </p:sp>
      <p:sp>
        <p:nvSpPr>
          <p:cNvPr id="602" name="Овал 601"/>
          <p:cNvSpPr/>
          <p:nvPr/>
        </p:nvSpPr>
        <p:spPr>
          <a:xfrm>
            <a:off x="4312568" y="3738625"/>
            <a:ext cx="221767" cy="2104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65" tIns="55233" rIns="110465" bIns="5523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90" name="Text Box 47"/>
          <p:cNvSpPr txBox="1">
            <a:spLocks noChangeArrowheads="1"/>
          </p:cNvSpPr>
          <p:nvPr/>
        </p:nvSpPr>
        <p:spPr bwMode="auto">
          <a:xfrm>
            <a:off x="4703763" y="3692525"/>
            <a:ext cx="18669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Тепловой пункт;</a:t>
            </a:r>
          </a:p>
        </p:txBody>
      </p:sp>
      <p:grpSp>
        <p:nvGrpSpPr>
          <p:cNvPr id="13391" name="Group 32"/>
          <p:cNvGrpSpPr>
            <a:grpSpLocks/>
          </p:cNvGrpSpPr>
          <p:nvPr/>
        </p:nvGrpSpPr>
        <p:grpSpPr bwMode="auto">
          <a:xfrm>
            <a:off x="4184650" y="4137025"/>
            <a:ext cx="498475" cy="138113"/>
            <a:chOff x="0" y="-76"/>
            <a:chExt cx="20000" cy="20152"/>
          </a:xfrm>
        </p:grpSpPr>
        <p:sp>
          <p:nvSpPr>
            <p:cNvPr id="605" name="Line 33"/>
            <p:cNvSpPr>
              <a:spLocks noChangeShapeType="1"/>
            </p:cNvSpPr>
            <p:nvPr/>
          </p:nvSpPr>
          <p:spPr bwMode="auto">
            <a:xfrm>
              <a:off x="0" y="9956"/>
              <a:ext cx="20000" cy="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606" name="Oval 34"/>
            <p:cNvSpPr>
              <a:spLocks noChangeArrowheads="1"/>
            </p:cNvSpPr>
            <p:nvPr/>
          </p:nvSpPr>
          <p:spPr bwMode="auto">
            <a:xfrm>
              <a:off x="6657" y="-76"/>
              <a:ext cx="6686" cy="20152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13392" name="Text Box 47"/>
          <p:cNvSpPr txBox="1">
            <a:spLocks noChangeArrowheads="1"/>
          </p:cNvSpPr>
          <p:nvPr/>
        </p:nvSpPr>
        <p:spPr bwMode="auto">
          <a:xfrm>
            <a:off x="4732338" y="4025900"/>
            <a:ext cx="18669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Тепловые сети;</a:t>
            </a:r>
          </a:p>
        </p:txBody>
      </p:sp>
      <p:grpSp>
        <p:nvGrpSpPr>
          <p:cNvPr id="13393" name="Группа 143"/>
          <p:cNvGrpSpPr>
            <a:grpSpLocks/>
          </p:cNvGrpSpPr>
          <p:nvPr/>
        </p:nvGrpSpPr>
        <p:grpSpPr bwMode="auto">
          <a:xfrm>
            <a:off x="4338638" y="2665413"/>
            <a:ext cx="169862" cy="169862"/>
            <a:chOff x="785786" y="6215082"/>
            <a:chExt cx="215900" cy="215900"/>
          </a:xfrm>
        </p:grpSpPr>
        <p:sp>
          <p:nvSpPr>
            <p:cNvPr id="609" name="Овал 608"/>
            <p:cNvSpPr/>
            <p:nvPr/>
          </p:nvSpPr>
          <p:spPr>
            <a:xfrm>
              <a:off x="785786" y="6215082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cxnSp>
          <p:nvCxnSpPr>
            <p:cNvPr id="610" name="Прямая соединительная линия 609"/>
            <p:cNvCxnSpPr/>
            <p:nvPr/>
          </p:nvCxnSpPr>
          <p:spPr>
            <a:xfrm rot="16200000" flipH="1">
              <a:off x="820361" y="6249411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1" name="Прямая соединительная линия 610"/>
            <p:cNvCxnSpPr/>
            <p:nvPr/>
          </p:nvCxnSpPr>
          <p:spPr>
            <a:xfrm rot="16200000" flipH="1">
              <a:off x="820361" y="6249411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3394" name="Text Box 47"/>
          <p:cNvSpPr txBox="1">
            <a:spLocks noChangeArrowheads="1"/>
          </p:cNvSpPr>
          <p:nvPr/>
        </p:nvSpPr>
        <p:spPr bwMode="auto">
          <a:xfrm>
            <a:off x="4679950" y="2606675"/>
            <a:ext cx="1952625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Очистное сооружение;</a:t>
            </a:r>
          </a:p>
        </p:txBody>
      </p:sp>
      <p:grpSp>
        <p:nvGrpSpPr>
          <p:cNvPr id="13395" name="Group 32"/>
          <p:cNvGrpSpPr>
            <a:grpSpLocks/>
          </p:cNvGrpSpPr>
          <p:nvPr/>
        </p:nvGrpSpPr>
        <p:grpSpPr bwMode="auto">
          <a:xfrm>
            <a:off x="4181475" y="2082800"/>
            <a:ext cx="498475" cy="138113"/>
            <a:chOff x="0" y="-76"/>
            <a:chExt cx="20000" cy="20152"/>
          </a:xfrm>
        </p:grpSpPr>
        <p:sp>
          <p:nvSpPr>
            <p:cNvPr id="614" name="Line 33"/>
            <p:cNvSpPr>
              <a:spLocks noChangeShapeType="1"/>
            </p:cNvSpPr>
            <p:nvPr/>
          </p:nvSpPr>
          <p:spPr bwMode="auto">
            <a:xfrm>
              <a:off x="0" y="9956"/>
              <a:ext cx="20000" cy="88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615" name="Oval 34"/>
            <p:cNvSpPr>
              <a:spLocks noChangeArrowheads="1"/>
            </p:cNvSpPr>
            <p:nvPr/>
          </p:nvSpPr>
          <p:spPr bwMode="auto">
            <a:xfrm>
              <a:off x="6657" y="-76"/>
              <a:ext cx="6686" cy="20152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70C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13396" name="Text Box 47"/>
          <p:cNvSpPr txBox="1">
            <a:spLocks noChangeArrowheads="1"/>
          </p:cNvSpPr>
          <p:nvPr/>
        </p:nvSpPr>
        <p:spPr bwMode="auto">
          <a:xfrm>
            <a:off x="4689475" y="1997075"/>
            <a:ext cx="186531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Водопроводные сети;</a:t>
            </a:r>
          </a:p>
        </p:txBody>
      </p:sp>
      <p:grpSp>
        <p:nvGrpSpPr>
          <p:cNvPr id="13397" name="Group 72"/>
          <p:cNvGrpSpPr>
            <a:grpSpLocks/>
          </p:cNvGrpSpPr>
          <p:nvPr/>
        </p:nvGrpSpPr>
        <p:grpSpPr bwMode="auto">
          <a:xfrm rot="-5400000">
            <a:off x="4253707" y="9079706"/>
            <a:ext cx="176212" cy="371475"/>
            <a:chOff x="4558" y="3793"/>
            <a:chExt cx="136" cy="136"/>
          </a:xfrm>
        </p:grpSpPr>
        <p:sp>
          <p:nvSpPr>
            <p:cNvPr id="13577" name="Line 73"/>
            <p:cNvSpPr>
              <a:spLocks noChangeShapeType="1"/>
            </p:cNvSpPr>
            <p:nvPr/>
          </p:nvSpPr>
          <p:spPr bwMode="auto">
            <a:xfrm rot="5400000" flipV="1">
              <a:off x="4626" y="3861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3578" name="Group 74"/>
            <p:cNvGrpSpPr>
              <a:grpSpLocks/>
            </p:cNvGrpSpPr>
            <p:nvPr/>
          </p:nvGrpSpPr>
          <p:grpSpPr bwMode="auto">
            <a:xfrm>
              <a:off x="4558" y="3800"/>
              <a:ext cx="136" cy="121"/>
              <a:chOff x="4558" y="3793"/>
              <a:chExt cx="136" cy="121"/>
            </a:xfrm>
          </p:grpSpPr>
          <p:sp>
            <p:nvSpPr>
              <p:cNvPr id="13579" name="Line 75"/>
              <p:cNvSpPr>
                <a:spLocks noChangeShapeType="1"/>
              </p:cNvSpPr>
              <p:nvPr/>
            </p:nvSpPr>
            <p:spPr bwMode="auto">
              <a:xfrm rot="5400000">
                <a:off x="4626" y="3725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80" name="Line 76"/>
              <p:cNvSpPr>
                <a:spLocks noChangeShapeType="1"/>
              </p:cNvSpPr>
              <p:nvPr/>
            </p:nvSpPr>
            <p:spPr bwMode="auto">
              <a:xfrm rot="5400000">
                <a:off x="4626" y="3785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81" name="Line 77"/>
              <p:cNvSpPr>
                <a:spLocks noChangeShapeType="1"/>
              </p:cNvSpPr>
              <p:nvPr/>
            </p:nvSpPr>
            <p:spPr bwMode="auto">
              <a:xfrm rot="5400000">
                <a:off x="4626" y="3846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398" name="Text Box 78"/>
          <p:cNvSpPr txBox="1">
            <a:spLocks noChangeArrowheads="1"/>
          </p:cNvSpPr>
          <p:nvPr/>
        </p:nvSpPr>
        <p:spPr bwMode="auto">
          <a:xfrm>
            <a:off x="4913313" y="9166225"/>
            <a:ext cx="1471612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2162175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ГТС</a:t>
            </a:r>
          </a:p>
        </p:txBody>
      </p:sp>
      <p:sp>
        <p:nvSpPr>
          <p:cNvPr id="13399" name="Text Box 78"/>
          <p:cNvSpPr txBox="1">
            <a:spLocks noChangeArrowheads="1"/>
          </p:cNvSpPr>
          <p:nvPr/>
        </p:nvSpPr>
        <p:spPr bwMode="auto">
          <a:xfrm>
            <a:off x="4900613" y="8678863"/>
            <a:ext cx="2206625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2162175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Скотомогильники</a:t>
            </a:r>
          </a:p>
        </p:txBody>
      </p:sp>
      <p:grpSp>
        <p:nvGrpSpPr>
          <p:cNvPr id="13400" name="Группа 678"/>
          <p:cNvGrpSpPr>
            <a:grpSpLocks/>
          </p:cNvGrpSpPr>
          <p:nvPr/>
        </p:nvGrpSpPr>
        <p:grpSpPr bwMode="auto">
          <a:xfrm>
            <a:off x="4114800" y="8626475"/>
            <a:ext cx="484188" cy="452438"/>
            <a:chOff x="657225" y="5461803"/>
            <a:chExt cx="390525" cy="386547"/>
          </a:xfrm>
        </p:grpSpPr>
        <p:sp>
          <p:nvSpPr>
            <p:cNvPr id="680" name="Oval 152"/>
            <p:cNvSpPr>
              <a:spLocks noChangeArrowheads="1"/>
            </p:cNvSpPr>
            <p:nvPr/>
          </p:nvSpPr>
          <p:spPr bwMode="auto">
            <a:xfrm>
              <a:off x="725087" y="5648973"/>
              <a:ext cx="177976" cy="172251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lIns="127739" tIns="63882" rIns="127739" bIns="63882" anchor="ctr"/>
            <a:lstStyle/>
            <a:p>
              <a:pPr defTabSz="913752">
                <a:defRPr/>
              </a:pPr>
              <a:endParaRPr lang="ru-RU" dirty="0">
                <a:cs typeface="Arial" pitchFamily="34" charset="0"/>
              </a:endParaRPr>
            </a:p>
          </p:txBody>
        </p:sp>
        <p:sp>
          <p:nvSpPr>
            <p:cNvPr id="681" name="TextBox 680"/>
            <p:cNvSpPr txBox="1"/>
            <p:nvPr/>
          </p:nvSpPr>
          <p:spPr bwMode="auto">
            <a:xfrm>
              <a:off x="657225" y="5634054"/>
              <a:ext cx="390525" cy="2142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itchFamily="34" charset="0"/>
                </a:rPr>
                <a:t>12</a:t>
              </a:r>
            </a:p>
          </p:txBody>
        </p:sp>
        <p:grpSp>
          <p:nvGrpSpPr>
            <p:cNvPr id="13571" name="Group 237"/>
            <p:cNvGrpSpPr>
              <a:grpSpLocks/>
            </p:cNvGrpSpPr>
            <p:nvPr/>
          </p:nvGrpSpPr>
          <p:grpSpPr bwMode="auto">
            <a:xfrm>
              <a:off x="713548" y="5461803"/>
              <a:ext cx="214314" cy="152397"/>
              <a:chOff x="4305" y="3554"/>
              <a:chExt cx="135" cy="117"/>
            </a:xfrm>
          </p:grpSpPr>
          <p:sp>
            <p:nvSpPr>
              <p:cNvPr id="13572" name="AutoShape 238"/>
              <p:cNvSpPr>
                <a:spLocks noChangeArrowheads="1"/>
              </p:cNvSpPr>
              <p:nvPr/>
            </p:nvSpPr>
            <p:spPr bwMode="auto">
              <a:xfrm>
                <a:off x="4305" y="3554"/>
                <a:ext cx="135" cy="117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7989" tIns="63995" rIns="127989" bIns="63995" anchor="ctr"/>
              <a:lstStyle/>
              <a:p>
                <a:pPr defTabSz="1544638"/>
                <a:endParaRPr lang="ru-RU" sz="1100"/>
              </a:p>
            </p:txBody>
          </p:sp>
          <p:sp>
            <p:nvSpPr>
              <p:cNvPr id="13573" name="Oval 239"/>
              <p:cNvSpPr>
                <a:spLocks noChangeArrowheads="1"/>
              </p:cNvSpPr>
              <p:nvPr/>
            </p:nvSpPr>
            <p:spPr bwMode="auto">
              <a:xfrm>
                <a:off x="4350" y="362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127989" tIns="63995" rIns="127989" bIns="63995" anchor="ctr"/>
              <a:lstStyle/>
              <a:p>
                <a:pPr defTabSz="1544638"/>
                <a:endParaRPr lang="ru-RU" sz="1100"/>
              </a:p>
            </p:txBody>
          </p:sp>
          <p:grpSp>
            <p:nvGrpSpPr>
              <p:cNvPr id="13574" name="Group 240"/>
              <p:cNvGrpSpPr>
                <a:grpSpLocks/>
              </p:cNvGrpSpPr>
              <p:nvPr/>
            </p:nvGrpSpPr>
            <p:grpSpPr bwMode="auto">
              <a:xfrm>
                <a:off x="4348" y="3622"/>
                <a:ext cx="49" cy="12"/>
                <a:chOff x="4347" y="3622"/>
                <a:chExt cx="49" cy="12"/>
              </a:xfrm>
            </p:grpSpPr>
            <p:sp>
              <p:nvSpPr>
                <p:cNvPr id="13575" name="Line 241"/>
                <p:cNvSpPr>
                  <a:spLocks noChangeShapeType="1"/>
                </p:cNvSpPr>
                <p:nvPr/>
              </p:nvSpPr>
              <p:spPr bwMode="auto">
                <a:xfrm>
                  <a:off x="4347" y="3622"/>
                  <a:ext cx="25" cy="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576" name="Line 24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371" y="3622"/>
                  <a:ext cx="25" cy="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3401" name="Group 66"/>
          <p:cNvGrpSpPr>
            <a:grpSpLocks/>
          </p:cNvGrpSpPr>
          <p:nvPr/>
        </p:nvGrpSpPr>
        <p:grpSpPr bwMode="auto">
          <a:xfrm>
            <a:off x="8499475" y="4376738"/>
            <a:ext cx="284163" cy="358775"/>
            <a:chOff x="783" y="2063"/>
            <a:chExt cx="479" cy="307"/>
          </a:xfrm>
        </p:grpSpPr>
        <p:sp>
          <p:nvSpPr>
            <p:cNvPr id="13544" name="Line 67"/>
            <p:cNvSpPr>
              <a:spLocks noChangeShapeType="1"/>
            </p:cNvSpPr>
            <p:nvPr/>
          </p:nvSpPr>
          <p:spPr bwMode="auto">
            <a:xfrm flipV="1">
              <a:off x="1079" y="2123"/>
              <a:ext cx="1" cy="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3545" name="Group 68"/>
            <p:cNvGrpSpPr>
              <a:grpSpLocks/>
            </p:cNvGrpSpPr>
            <p:nvPr/>
          </p:nvGrpSpPr>
          <p:grpSpPr bwMode="auto">
            <a:xfrm>
              <a:off x="783" y="2107"/>
              <a:ext cx="182" cy="265"/>
              <a:chOff x="-1" y="0"/>
              <a:chExt cx="19999" cy="19996"/>
            </a:xfrm>
          </p:grpSpPr>
          <p:grpSp>
            <p:nvGrpSpPr>
              <p:cNvPr id="13562" name="Group 69"/>
              <p:cNvGrpSpPr>
                <a:grpSpLocks/>
              </p:cNvGrpSpPr>
              <p:nvPr/>
            </p:nvGrpSpPr>
            <p:grpSpPr bwMode="auto">
              <a:xfrm>
                <a:off x="4988" y="0"/>
                <a:ext cx="10021" cy="3399"/>
                <a:chOff x="0" y="0"/>
                <a:chExt cx="19994" cy="20006"/>
              </a:xfrm>
            </p:grpSpPr>
            <p:sp>
              <p:nvSpPr>
                <p:cNvPr id="13567" name="Arc 70"/>
                <p:cNvSpPr>
                  <a:spLocks/>
                </p:cNvSpPr>
                <p:nvPr/>
              </p:nvSpPr>
              <p:spPr bwMode="auto">
                <a:xfrm flipH="1">
                  <a:off x="0" y="177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87 h 21600"/>
                    <a:gd name="T4" fmla="*/ 0 w 21600"/>
                    <a:gd name="T5" fmla="*/ 5987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568" name="Arc 71"/>
                <p:cNvSpPr>
                  <a:spLocks/>
                </p:cNvSpPr>
                <p:nvPr/>
              </p:nvSpPr>
              <p:spPr bwMode="auto">
                <a:xfrm>
                  <a:off x="9954" y="0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87 h 21600"/>
                    <a:gd name="T4" fmla="*/ 0 w 21600"/>
                    <a:gd name="T5" fmla="*/ 5987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563" name="Line 72"/>
              <p:cNvSpPr>
                <a:spLocks noChangeShapeType="1"/>
              </p:cNvSpPr>
              <p:nvPr/>
            </p:nvSpPr>
            <p:spPr bwMode="auto">
              <a:xfrm>
                <a:off x="4988" y="3308"/>
                <a:ext cx="43" cy="16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64" name="Line 73"/>
              <p:cNvSpPr>
                <a:spLocks noChangeShapeType="1"/>
              </p:cNvSpPr>
              <p:nvPr/>
            </p:nvSpPr>
            <p:spPr bwMode="auto">
              <a:xfrm>
                <a:off x="14966" y="3307"/>
                <a:ext cx="43" cy="1668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65" name="Line 74"/>
              <p:cNvSpPr>
                <a:spLocks noChangeShapeType="1"/>
              </p:cNvSpPr>
              <p:nvPr/>
            </p:nvSpPr>
            <p:spPr bwMode="auto">
              <a:xfrm>
                <a:off x="-1" y="6645"/>
                <a:ext cx="19999" cy="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66" name="Line 75"/>
              <p:cNvSpPr>
                <a:spLocks noChangeShapeType="1"/>
              </p:cNvSpPr>
              <p:nvPr/>
            </p:nvSpPr>
            <p:spPr bwMode="auto">
              <a:xfrm>
                <a:off x="-1" y="11652"/>
                <a:ext cx="19999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546" name="Group 76"/>
            <p:cNvGrpSpPr>
              <a:grpSpLocks/>
            </p:cNvGrpSpPr>
            <p:nvPr/>
          </p:nvGrpSpPr>
          <p:grpSpPr bwMode="auto">
            <a:xfrm>
              <a:off x="988" y="2172"/>
              <a:ext cx="184" cy="199"/>
              <a:chOff x="-1" y="0"/>
              <a:chExt cx="20003" cy="20002"/>
            </a:xfrm>
          </p:grpSpPr>
          <p:grpSp>
            <p:nvGrpSpPr>
              <p:cNvPr id="13555" name="Group 77"/>
              <p:cNvGrpSpPr>
                <a:grpSpLocks/>
              </p:cNvGrpSpPr>
              <p:nvPr/>
            </p:nvGrpSpPr>
            <p:grpSpPr bwMode="auto">
              <a:xfrm>
                <a:off x="4989" y="0"/>
                <a:ext cx="10023" cy="4525"/>
                <a:chOff x="0" y="0"/>
                <a:chExt cx="20002" cy="20000"/>
              </a:xfrm>
            </p:grpSpPr>
            <p:sp>
              <p:nvSpPr>
                <p:cNvPr id="13560" name="Arc 78"/>
                <p:cNvSpPr>
                  <a:spLocks/>
                </p:cNvSpPr>
                <p:nvPr/>
              </p:nvSpPr>
              <p:spPr bwMode="auto">
                <a:xfrm flipH="1">
                  <a:off x="0" y="172"/>
                  <a:ext cx="10044" cy="1982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83 h 21600"/>
                    <a:gd name="T4" fmla="*/ 0 w 21600"/>
                    <a:gd name="T5" fmla="*/ 598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561" name="Arc 79"/>
                <p:cNvSpPr>
                  <a:spLocks/>
                </p:cNvSpPr>
                <p:nvPr/>
              </p:nvSpPr>
              <p:spPr bwMode="auto">
                <a:xfrm>
                  <a:off x="9958" y="0"/>
                  <a:ext cx="10044" cy="1982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59 h 21600"/>
                    <a:gd name="T4" fmla="*/ 0 w 21600"/>
                    <a:gd name="T5" fmla="*/ 5959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556" name="Line 80"/>
              <p:cNvSpPr>
                <a:spLocks noChangeShapeType="1"/>
              </p:cNvSpPr>
              <p:nvPr/>
            </p:nvSpPr>
            <p:spPr bwMode="auto">
              <a:xfrm>
                <a:off x="498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57" name="Line 81"/>
              <p:cNvSpPr>
                <a:spLocks noChangeShapeType="1"/>
              </p:cNvSpPr>
              <p:nvPr/>
            </p:nvSpPr>
            <p:spPr bwMode="auto">
              <a:xfrm>
                <a:off x="1496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58" name="Line 82"/>
              <p:cNvSpPr>
                <a:spLocks noChangeShapeType="1"/>
              </p:cNvSpPr>
              <p:nvPr/>
            </p:nvSpPr>
            <p:spPr bwMode="auto">
              <a:xfrm>
                <a:off x="-1" y="8890"/>
                <a:ext cx="20003" cy="3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59" name="Line 83"/>
              <p:cNvSpPr>
                <a:spLocks noChangeShapeType="1"/>
              </p:cNvSpPr>
              <p:nvPr/>
            </p:nvSpPr>
            <p:spPr bwMode="auto">
              <a:xfrm>
                <a:off x="-1" y="15516"/>
                <a:ext cx="20003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3547" name="Line 84"/>
            <p:cNvSpPr>
              <a:spLocks noChangeShapeType="1"/>
            </p:cNvSpPr>
            <p:nvPr/>
          </p:nvSpPr>
          <p:spPr bwMode="auto">
            <a:xfrm>
              <a:off x="793" y="2370"/>
              <a:ext cx="4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48" name="Arc 85"/>
            <p:cNvSpPr>
              <a:spLocks/>
            </p:cNvSpPr>
            <p:nvPr/>
          </p:nvSpPr>
          <p:spPr bwMode="auto">
            <a:xfrm flipV="1">
              <a:off x="1216" y="2326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49" name="Arc 86"/>
            <p:cNvSpPr>
              <a:spLocks/>
            </p:cNvSpPr>
            <p:nvPr/>
          </p:nvSpPr>
          <p:spPr bwMode="auto">
            <a:xfrm>
              <a:off x="1216" y="2129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50" name="Arc 87"/>
            <p:cNvSpPr>
              <a:spLocks/>
            </p:cNvSpPr>
            <p:nvPr/>
          </p:nvSpPr>
          <p:spPr bwMode="auto">
            <a:xfrm flipH="1">
              <a:off x="874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51" name="Line 88"/>
            <p:cNvSpPr>
              <a:spLocks noChangeShapeType="1"/>
            </p:cNvSpPr>
            <p:nvPr/>
          </p:nvSpPr>
          <p:spPr bwMode="auto">
            <a:xfrm flipV="1">
              <a:off x="1262" y="2172"/>
              <a:ext cx="0" cy="1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52" name="Line 89"/>
            <p:cNvSpPr>
              <a:spLocks noChangeShapeType="1"/>
            </p:cNvSpPr>
            <p:nvPr/>
          </p:nvSpPr>
          <p:spPr bwMode="auto">
            <a:xfrm flipH="1">
              <a:off x="884" y="2063"/>
              <a:ext cx="1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53" name="Arc 90"/>
            <p:cNvSpPr>
              <a:spLocks/>
            </p:cNvSpPr>
            <p:nvPr/>
          </p:nvSpPr>
          <p:spPr bwMode="auto">
            <a:xfrm>
              <a:off x="1033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54" name="Line 91"/>
            <p:cNvSpPr>
              <a:spLocks noChangeShapeType="1"/>
            </p:cNvSpPr>
            <p:nvPr/>
          </p:nvSpPr>
          <p:spPr bwMode="auto">
            <a:xfrm flipH="1">
              <a:off x="1079" y="2129"/>
              <a:ext cx="1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402" name="Text Box 92"/>
          <p:cNvSpPr txBox="1">
            <a:spLocks noChangeArrowheads="1"/>
          </p:cNvSpPr>
          <p:nvPr/>
        </p:nvSpPr>
        <p:spPr bwMode="auto">
          <a:xfrm>
            <a:off x="8966200" y="4024313"/>
            <a:ext cx="321151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478" tIns="55239" rIns="110478" bIns="5523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Месторождение нефти</a:t>
            </a:r>
          </a:p>
        </p:txBody>
      </p:sp>
      <p:sp>
        <p:nvSpPr>
          <p:cNvPr id="13403" name="Text Box 93"/>
          <p:cNvSpPr txBox="1">
            <a:spLocks noChangeArrowheads="1"/>
          </p:cNvSpPr>
          <p:nvPr/>
        </p:nvSpPr>
        <p:spPr bwMode="auto">
          <a:xfrm>
            <a:off x="8966200" y="4356100"/>
            <a:ext cx="32321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478" tIns="55239" rIns="110478" bIns="5523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Нефтеперерабатывающий завод, нефтебаза (др. объекты)</a:t>
            </a:r>
          </a:p>
        </p:txBody>
      </p:sp>
      <p:grpSp>
        <p:nvGrpSpPr>
          <p:cNvPr id="13404" name="Group 94"/>
          <p:cNvGrpSpPr>
            <a:grpSpLocks/>
          </p:cNvGrpSpPr>
          <p:nvPr/>
        </p:nvGrpSpPr>
        <p:grpSpPr bwMode="auto">
          <a:xfrm>
            <a:off x="8507413" y="3968750"/>
            <a:ext cx="244475" cy="261938"/>
            <a:chOff x="2394" y="6885"/>
            <a:chExt cx="457" cy="1027"/>
          </a:xfrm>
        </p:grpSpPr>
        <p:sp>
          <p:nvSpPr>
            <p:cNvPr id="13541" name="Freeform 95"/>
            <p:cNvSpPr>
              <a:spLocks/>
            </p:cNvSpPr>
            <p:nvPr/>
          </p:nvSpPr>
          <p:spPr bwMode="auto">
            <a:xfrm>
              <a:off x="2394" y="7170"/>
              <a:ext cx="457" cy="74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4989" y="0"/>
                  </a:moveTo>
                  <a:lnTo>
                    <a:pt x="14967" y="0"/>
                  </a:lnTo>
                  <a:lnTo>
                    <a:pt x="19956" y="19973"/>
                  </a:lnTo>
                  <a:lnTo>
                    <a:pt x="0" y="19973"/>
                  </a:lnTo>
                  <a:lnTo>
                    <a:pt x="4989" y="0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42" name="Freeform 96"/>
            <p:cNvSpPr>
              <a:spLocks/>
            </p:cNvSpPr>
            <p:nvPr/>
          </p:nvSpPr>
          <p:spPr bwMode="auto">
            <a:xfrm>
              <a:off x="2592" y="6885"/>
              <a:ext cx="174" cy="23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w 20000"/>
                <a:gd name="T91" fmla="*/ 0 h 20000"/>
                <a:gd name="T92" fmla="*/ 0 w 20000"/>
                <a:gd name="T93" fmla="*/ 0 h 20000"/>
                <a:gd name="T94" fmla="*/ 0 w 20000"/>
                <a:gd name="T95" fmla="*/ 0 h 20000"/>
                <a:gd name="T96" fmla="*/ 0 w 20000"/>
                <a:gd name="T97" fmla="*/ 0 h 20000"/>
                <a:gd name="T98" fmla="*/ 0 w 20000"/>
                <a:gd name="T99" fmla="*/ 0 h 20000"/>
                <a:gd name="T100" fmla="*/ 0 w 20000"/>
                <a:gd name="T101" fmla="*/ 0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3448" y="19655"/>
                  </a:moveTo>
                  <a:lnTo>
                    <a:pt x="2644" y="19914"/>
                  </a:lnTo>
                  <a:lnTo>
                    <a:pt x="2644" y="19310"/>
                  </a:lnTo>
                  <a:lnTo>
                    <a:pt x="1724" y="19310"/>
                  </a:lnTo>
                  <a:lnTo>
                    <a:pt x="1724" y="18017"/>
                  </a:lnTo>
                  <a:lnTo>
                    <a:pt x="920" y="18017"/>
                  </a:lnTo>
                  <a:lnTo>
                    <a:pt x="920" y="15431"/>
                  </a:lnTo>
                  <a:lnTo>
                    <a:pt x="0" y="15431"/>
                  </a:lnTo>
                  <a:lnTo>
                    <a:pt x="0" y="14138"/>
                  </a:lnTo>
                  <a:lnTo>
                    <a:pt x="920" y="13448"/>
                  </a:lnTo>
                  <a:lnTo>
                    <a:pt x="920" y="10259"/>
                  </a:lnTo>
                  <a:lnTo>
                    <a:pt x="1724" y="10259"/>
                  </a:lnTo>
                  <a:lnTo>
                    <a:pt x="1724" y="9569"/>
                  </a:lnTo>
                  <a:lnTo>
                    <a:pt x="2644" y="8966"/>
                  </a:lnTo>
                  <a:lnTo>
                    <a:pt x="2644" y="7672"/>
                  </a:lnTo>
                  <a:lnTo>
                    <a:pt x="3448" y="6983"/>
                  </a:lnTo>
                  <a:lnTo>
                    <a:pt x="3448" y="6379"/>
                  </a:lnTo>
                  <a:lnTo>
                    <a:pt x="4368" y="6379"/>
                  </a:lnTo>
                  <a:lnTo>
                    <a:pt x="4368" y="5690"/>
                  </a:lnTo>
                  <a:lnTo>
                    <a:pt x="5172" y="5690"/>
                  </a:lnTo>
                  <a:lnTo>
                    <a:pt x="5172" y="5086"/>
                  </a:lnTo>
                  <a:lnTo>
                    <a:pt x="6092" y="5086"/>
                  </a:lnTo>
                  <a:lnTo>
                    <a:pt x="6897" y="4397"/>
                  </a:lnTo>
                  <a:lnTo>
                    <a:pt x="16552" y="0"/>
                  </a:lnTo>
                  <a:lnTo>
                    <a:pt x="17241" y="5086"/>
                  </a:lnTo>
                  <a:lnTo>
                    <a:pt x="18161" y="5086"/>
                  </a:lnTo>
                  <a:lnTo>
                    <a:pt x="18966" y="5690"/>
                  </a:lnTo>
                  <a:lnTo>
                    <a:pt x="18966" y="6379"/>
                  </a:lnTo>
                  <a:lnTo>
                    <a:pt x="19885" y="6379"/>
                  </a:lnTo>
                  <a:lnTo>
                    <a:pt x="19885" y="8966"/>
                  </a:lnTo>
                  <a:lnTo>
                    <a:pt x="18966" y="9569"/>
                  </a:lnTo>
                  <a:lnTo>
                    <a:pt x="18966" y="10259"/>
                  </a:lnTo>
                  <a:lnTo>
                    <a:pt x="18161" y="10259"/>
                  </a:lnTo>
                  <a:lnTo>
                    <a:pt x="18161" y="10862"/>
                  </a:lnTo>
                  <a:lnTo>
                    <a:pt x="16437" y="12155"/>
                  </a:lnTo>
                  <a:lnTo>
                    <a:pt x="16437" y="12845"/>
                  </a:lnTo>
                  <a:lnTo>
                    <a:pt x="14713" y="12845"/>
                  </a:lnTo>
                  <a:lnTo>
                    <a:pt x="14713" y="13448"/>
                  </a:lnTo>
                  <a:lnTo>
                    <a:pt x="13793" y="13448"/>
                  </a:lnTo>
                  <a:lnTo>
                    <a:pt x="13793" y="14138"/>
                  </a:lnTo>
                  <a:lnTo>
                    <a:pt x="12069" y="14138"/>
                  </a:lnTo>
                  <a:lnTo>
                    <a:pt x="11264" y="14741"/>
                  </a:lnTo>
                  <a:lnTo>
                    <a:pt x="10345" y="14741"/>
                  </a:lnTo>
                  <a:lnTo>
                    <a:pt x="10345" y="15431"/>
                  </a:lnTo>
                  <a:lnTo>
                    <a:pt x="8621" y="15431"/>
                  </a:lnTo>
                  <a:lnTo>
                    <a:pt x="5172" y="18017"/>
                  </a:lnTo>
                  <a:lnTo>
                    <a:pt x="4368" y="18017"/>
                  </a:lnTo>
                  <a:lnTo>
                    <a:pt x="3448" y="18621"/>
                  </a:lnTo>
                  <a:lnTo>
                    <a:pt x="3448" y="19914"/>
                  </a:lnTo>
                  <a:lnTo>
                    <a:pt x="2644" y="19914"/>
                  </a:lnTo>
                  <a:lnTo>
                    <a:pt x="3448" y="19655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43" name="Freeform 97"/>
            <p:cNvSpPr>
              <a:spLocks/>
            </p:cNvSpPr>
            <p:nvPr/>
          </p:nvSpPr>
          <p:spPr bwMode="auto">
            <a:xfrm>
              <a:off x="2394" y="7170"/>
              <a:ext cx="229" cy="74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9956" y="0"/>
                  </a:moveTo>
                  <a:lnTo>
                    <a:pt x="19913" y="0"/>
                  </a:lnTo>
                  <a:lnTo>
                    <a:pt x="19913" y="19973"/>
                  </a:lnTo>
                  <a:lnTo>
                    <a:pt x="0" y="19973"/>
                  </a:lnTo>
                  <a:lnTo>
                    <a:pt x="9956" y="0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405" name="Group 98"/>
          <p:cNvGrpSpPr>
            <a:grpSpLocks/>
          </p:cNvGrpSpPr>
          <p:nvPr/>
        </p:nvGrpSpPr>
        <p:grpSpPr bwMode="auto">
          <a:xfrm>
            <a:off x="8448675" y="4951413"/>
            <a:ext cx="315913" cy="296862"/>
            <a:chOff x="258" y="12222"/>
            <a:chExt cx="457" cy="457"/>
          </a:xfrm>
        </p:grpSpPr>
        <p:sp>
          <p:nvSpPr>
            <p:cNvPr id="13534" name="Oval 99"/>
            <p:cNvSpPr>
              <a:spLocks noChangeArrowheads="1"/>
            </p:cNvSpPr>
            <p:nvPr/>
          </p:nvSpPr>
          <p:spPr bwMode="auto">
            <a:xfrm>
              <a:off x="258" y="12222"/>
              <a:ext cx="457" cy="457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00"/>
            </a:p>
          </p:txBody>
        </p:sp>
        <p:grpSp>
          <p:nvGrpSpPr>
            <p:cNvPr id="13535" name="Group 100"/>
            <p:cNvGrpSpPr>
              <a:grpSpLocks/>
            </p:cNvGrpSpPr>
            <p:nvPr/>
          </p:nvGrpSpPr>
          <p:grpSpPr bwMode="auto">
            <a:xfrm>
              <a:off x="276" y="12276"/>
              <a:ext cx="411" cy="343"/>
              <a:chOff x="0" y="0"/>
              <a:chExt cx="19999" cy="20000"/>
            </a:xfrm>
          </p:grpSpPr>
          <p:grpSp>
            <p:nvGrpSpPr>
              <p:cNvPr id="13536" name="Group 101"/>
              <p:cNvGrpSpPr>
                <a:grpSpLocks/>
              </p:cNvGrpSpPr>
              <p:nvPr/>
            </p:nvGrpSpPr>
            <p:grpSpPr bwMode="auto">
              <a:xfrm>
                <a:off x="0" y="0"/>
                <a:ext cx="19999" cy="20000"/>
                <a:chOff x="0" y="0"/>
                <a:chExt cx="19999" cy="20000"/>
              </a:xfrm>
            </p:grpSpPr>
            <p:sp>
              <p:nvSpPr>
                <p:cNvPr id="13539" name="Freeform 102"/>
                <p:cNvSpPr>
                  <a:spLocks/>
                </p:cNvSpPr>
                <p:nvPr/>
              </p:nvSpPr>
              <p:spPr bwMode="auto">
                <a:xfrm>
                  <a:off x="0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2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0 w 20000"/>
                    <a:gd name="T19" fmla="*/ 16793 h 20000"/>
                    <a:gd name="T20" fmla="*/ 0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3301" y="0"/>
                      </a:moveTo>
                      <a:lnTo>
                        <a:pt x="19903" y="9971"/>
                      </a:lnTo>
                      <a:lnTo>
                        <a:pt x="3301" y="19942"/>
                      </a:lnTo>
                      <a:lnTo>
                        <a:pt x="2913" y="19009"/>
                      </a:lnTo>
                      <a:lnTo>
                        <a:pt x="2913" y="18542"/>
                      </a:lnTo>
                      <a:lnTo>
                        <a:pt x="1456" y="18542"/>
                      </a:lnTo>
                      <a:lnTo>
                        <a:pt x="1456" y="17668"/>
                      </a:lnTo>
                      <a:lnTo>
                        <a:pt x="680" y="17668"/>
                      </a:lnTo>
                      <a:lnTo>
                        <a:pt x="680" y="16793"/>
                      </a:lnTo>
                      <a:lnTo>
                        <a:pt x="0" y="16793"/>
                      </a:lnTo>
                      <a:lnTo>
                        <a:pt x="0" y="10262"/>
                      </a:lnTo>
                      <a:lnTo>
                        <a:pt x="680" y="10262"/>
                      </a:lnTo>
                      <a:lnTo>
                        <a:pt x="680" y="5423"/>
                      </a:lnTo>
                      <a:lnTo>
                        <a:pt x="1456" y="5423"/>
                      </a:lnTo>
                      <a:lnTo>
                        <a:pt x="1456" y="4548"/>
                      </a:lnTo>
                      <a:lnTo>
                        <a:pt x="2136" y="4140"/>
                      </a:lnTo>
                      <a:lnTo>
                        <a:pt x="2136" y="3673"/>
                      </a:lnTo>
                      <a:lnTo>
                        <a:pt x="2913" y="3673"/>
                      </a:lnTo>
                      <a:lnTo>
                        <a:pt x="2913" y="2799"/>
                      </a:lnTo>
                      <a:lnTo>
                        <a:pt x="3592" y="2799"/>
                      </a:lnTo>
                      <a:lnTo>
                        <a:pt x="3592" y="1516"/>
                      </a:lnTo>
                      <a:lnTo>
                        <a:pt x="33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540" name="Freeform 103"/>
                <p:cNvSpPr>
                  <a:spLocks/>
                </p:cNvSpPr>
                <p:nvPr/>
              </p:nvSpPr>
              <p:spPr bwMode="auto">
                <a:xfrm>
                  <a:off x="9975" y="0"/>
                  <a:ext cx="10024" cy="20000"/>
                </a:xfrm>
                <a:custGeom>
                  <a:avLst/>
                  <a:gdLst>
                    <a:gd name="T0" fmla="*/ 2 w 20000"/>
                    <a:gd name="T1" fmla="*/ 0 h 20000"/>
                    <a:gd name="T2" fmla="*/ 0 w 20000"/>
                    <a:gd name="T3" fmla="*/ 9971 h 20000"/>
                    <a:gd name="T4" fmla="*/ 2 w 20000"/>
                    <a:gd name="T5" fmla="*/ 19942 h 20000"/>
                    <a:gd name="T6" fmla="*/ 2 w 20000"/>
                    <a:gd name="T7" fmla="*/ 19009 h 20000"/>
                    <a:gd name="T8" fmla="*/ 2 w 20000"/>
                    <a:gd name="T9" fmla="*/ 18542 h 20000"/>
                    <a:gd name="T10" fmla="*/ 2 w 20000"/>
                    <a:gd name="T11" fmla="*/ 18542 h 20000"/>
                    <a:gd name="T12" fmla="*/ 2 w 20000"/>
                    <a:gd name="T13" fmla="*/ 17668 h 20000"/>
                    <a:gd name="T14" fmla="*/ 2 w 20000"/>
                    <a:gd name="T15" fmla="*/ 17668 h 20000"/>
                    <a:gd name="T16" fmla="*/ 2 w 20000"/>
                    <a:gd name="T17" fmla="*/ 16793 h 20000"/>
                    <a:gd name="T18" fmla="*/ 2 w 20000"/>
                    <a:gd name="T19" fmla="*/ 16793 h 20000"/>
                    <a:gd name="T20" fmla="*/ 2 w 20000"/>
                    <a:gd name="T21" fmla="*/ 10262 h 20000"/>
                    <a:gd name="T22" fmla="*/ 2 w 20000"/>
                    <a:gd name="T23" fmla="*/ 10262 h 20000"/>
                    <a:gd name="T24" fmla="*/ 2 w 20000"/>
                    <a:gd name="T25" fmla="*/ 5423 h 20000"/>
                    <a:gd name="T26" fmla="*/ 2 w 20000"/>
                    <a:gd name="T27" fmla="*/ 5423 h 20000"/>
                    <a:gd name="T28" fmla="*/ 2 w 20000"/>
                    <a:gd name="T29" fmla="*/ 4548 h 20000"/>
                    <a:gd name="T30" fmla="*/ 2 w 20000"/>
                    <a:gd name="T31" fmla="*/ 4140 h 20000"/>
                    <a:gd name="T32" fmla="*/ 2 w 20000"/>
                    <a:gd name="T33" fmla="*/ 3673 h 20000"/>
                    <a:gd name="T34" fmla="*/ 2 w 20000"/>
                    <a:gd name="T35" fmla="*/ 3673 h 20000"/>
                    <a:gd name="T36" fmla="*/ 2 w 20000"/>
                    <a:gd name="T37" fmla="*/ 2799 h 20000"/>
                    <a:gd name="T38" fmla="*/ 2 w 20000"/>
                    <a:gd name="T39" fmla="*/ 2799 h 20000"/>
                    <a:gd name="T40" fmla="*/ 2 w 20000"/>
                    <a:gd name="T41" fmla="*/ 1516 h 20000"/>
                    <a:gd name="T42" fmla="*/ 2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6602" y="0"/>
                      </a:moveTo>
                      <a:lnTo>
                        <a:pt x="0" y="9971"/>
                      </a:lnTo>
                      <a:lnTo>
                        <a:pt x="16602" y="19942"/>
                      </a:lnTo>
                      <a:lnTo>
                        <a:pt x="16990" y="19009"/>
                      </a:lnTo>
                      <a:lnTo>
                        <a:pt x="16990" y="18542"/>
                      </a:lnTo>
                      <a:lnTo>
                        <a:pt x="18447" y="18542"/>
                      </a:lnTo>
                      <a:lnTo>
                        <a:pt x="18447" y="17668"/>
                      </a:lnTo>
                      <a:lnTo>
                        <a:pt x="19223" y="17668"/>
                      </a:lnTo>
                      <a:lnTo>
                        <a:pt x="19223" y="16793"/>
                      </a:lnTo>
                      <a:lnTo>
                        <a:pt x="19903" y="16793"/>
                      </a:lnTo>
                      <a:lnTo>
                        <a:pt x="19903" y="10262"/>
                      </a:lnTo>
                      <a:lnTo>
                        <a:pt x="19223" y="10262"/>
                      </a:lnTo>
                      <a:lnTo>
                        <a:pt x="19223" y="5423"/>
                      </a:lnTo>
                      <a:lnTo>
                        <a:pt x="18447" y="5423"/>
                      </a:lnTo>
                      <a:lnTo>
                        <a:pt x="18447" y="4548"/>
                      </a:lnTo>
                      <a:lnTo>
                        <a:pt x="17767" y="4140"/>
                      </a:lnTo>
                      <a:lnTo>
                        <a:pt x="17767" y="3673"/>
                      </a:lnTo>
                      <a:lnTo>
                        <a:pt x="16990" y="3673"/>
                      </a:lnTo>
                      <a:lnTo>
                        <a:pt x="16990" y="2799"/>
                      </a:lnTo>
                      <a:lnTo>
                        <a:pt x="16311" y="2799"/>
                      </a:lnTo>
                      <a:lnTo>
                        <a:pt x="16311" y="1516"/>
                      </a:lnTo>
                      <a:lnTo>
                        <a:pt x="1660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537" name="Line 104"/>
              <p:cNvSpPr>
                <a:spLocks noChangeShapeType="1"/>
              </p:cNvSpPr>
              <p:nvPr/>
            </p:nvSpPr>
            <p:spPr bwMode="auto">
              <a:xfrm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38" name="Line 105"/>
              <p:cNvSpPr>
                <a:spLocks noChangeShapeType="1"/>
              </p:cNvSpPr>
              <p:nvPr/>
            </p:nvSpPr>
            <p:spPr bwMode="auto">
              <a:xfrm flipV="1"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406" name="Text Box 106"/>
          <p:cNvSpPr txBox="1">
            <a:spLocks noChangeArrowheads="1"/>
          </p:cNvSpPr>
          <p:nvPr/>
        </p:nvSpPr>
        <p:spPr bwMode="auto">
          <a:xfrm>
            <a:off x="8948738" y="4856163"/>
            <a:ext cx="34861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462" tIns="55230" rIns="110462" bIns="5523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НПС с наименованием и километром трассы на котором она расположена, производ. насоса;</a:t>
            </a:r>
          </a:p>
        </p:txBody>
      </p:sp>
      <p:grpSp>
        <p:nvGrpSpPr>
          <p:cNvPr id="13407" name="Group 109"/>
          <p:cNvGrpSpPr>
            <a:grpSpLocks/>
          </p:cNvGrpSpPr>
          <p:nvPr/>
        </p:nvGrpSpPr>
        <p:grpSpPr bwMode="auto">
          <a:xfrm>
            <a:off x="8396288" y="5410200"/>
            <a:ext cx="430212" cy="203200"/>
            <a:chOff x="1728" y="3168"/>
            <a:chExt cx="7776" cy="2160"/>
          </a:xfrm>
        </p:grpSpPr>
        <p:grpSp>
          <p:nvGrpSpPr>
            <p:cNvPr id="13511" name="Group 110"/>
            <p:cNvGrpSpPr>
              <a:grpSpLocks/>
            </p:cNvGrpSpPr>
            <p:nvPr/>
          </p:nvGrpSpPr>
          <p:grpSpPr bwMode="auto">
            <a:xfrm>
              <a:off x="1728" y="3168"/>
              <a:ext cx="7776" cy="2160"/>
              <a:chOff x="1728" y="3168"/>
              <a:chExt cx="7776" cy="2160"/>
            </a:xfrm>
          </p:grpSpPr>
          <p:sp>
            <p:nvSpPr>
              <p:cNvPr id="13513" name="Oval 111"/>
              <p:cNvSpPr>
                <a:spLocks noChangeArrowheads="1"/>
              </p:cNvSpPr>
              <p:nvPr/>
            </p:nvSpPr>
            <p:spPr bwMode="auto">
              <a:xfrm>
                <a:off x="2016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13514" name="Oval 112"/>
              <p:cNvSpPr>
                <a:spLocks noChangeArrowheads="1"/>
              </p:cNvSpPr>
              <p:nvPr/>
            </p:nvSpPr>
            <p:spPr bwMode="auto">
              <a:xfrm>
                <a:off x="2448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13515" name="Oval 113"/>
              <p:cNvSpPr>
                <a:spLocks noChangeArrowheads="1"/>
              </p:cNvSpPr>
              <p:nvPr/>
            </p:nvSpPr>
            <p:spPr bwMode="auto">
              <a:xfrm>
                <a:off x="2880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13516" name="Oval 114"/>
              <p:cNvSpPr>
                <a:spLocks noChangeArrowheads="1"/>
              </p:cNvSpPr>
              <p:nvPr/>
            </p:nvSpPr>
            <p:spPr bwMode="auto">
              <a:xfrm>
                <a:off x="3312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13517" name="Oval 115"/>
              <p:cNvSpPr>
                <a:spLocks noChangeArrowheads="1"/>
              </p:cNvSpPr>
              <p:nvPr/>
            </p:nvSpPr>
            <p:spPr bwMode="auto">
              <a:xfrm>
                <a:off x="7632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13518" name="Oval 116"/>
              <p:cNvSpPr>
                <a:spLocks noChangeArrowheads="1"/>
              </p:cNvSpPr>
              <p:nvPr/>
            </p:nvSpPr>
            <p:spPr bwMode="auto">
              <a:xfrm>
                <a:off x="8064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13519" name="Oval 117"/>
              <p:cNvSpPr>
                <a:spLocks noChangeArrowheads="1"/>
              </p:cNvSpPr>
              <p:nvPr/>
            </p:nvSpPr>
            <p:spPr bwMode="auto">
              <a:xfrm>
                <a:off x="8496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13520" name="Oval 118"/>
              <p:cNvSpPr>
                <a:spLocks noChangeArrowheads="1"/>
              </p:cNvSpPr>
              <p:nvPr/>
            </p:nvSpPr>
            <p:spPr bwMode="auto">
              <a:xfrm>
                <a:off x="8928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13521" name="Rectangle 119"/>
              <p:cNvSpPr>
                <a:spLocks noChangeArrowheads="1"/>
              </p:cNvSpPr>
              <p:nvPr/>
            </p:nvSpPr>
            <p:spPr bwMode="auto">
              <a:xfrm>
                <a:off x="1728" y="4752"/>
                <a:ext cx="7776" cy="28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13522" name="AutoShape 120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7488" cy="1440"/>
              </a:xfrm>
              <a:prstGeom prst="roundRect">
                <a:avLst>
                  <a:gd name="adj" fmla="val 38889"/>
                </a:avLst>
              </a:prstGeom>
              <a:gradFill rotWithShape="0">
                <a:gsLst>
                  <a:gs pos="0">
                    <a:srgbClr val="969696"/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13523" name="AutoShape 121"/>
              <p:cNvSpPr>
                <a:spLocks noChangeArrowheads="1"/>
              </p:cNvSpPr>
              <p:nvPr/>
            </p:nvSpPr>
            <p:spPr bwMode="auto">
              <a:xfrm>
                <a:off x="5472" y="3168"/>
                <a:ext cx="432" cy="288"/>
              </a:xfrm>
              <a:prstGeom prst="flowChartMagneticDisk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13524" name="Line 122"/>
              <p:cNvSpPr>
                <a:spLocks noChangeShapeType="1"/>
              </p:cNvSpPr>
              <p:nvPr/>
            </p:nvSpPr>
            <p:spPr bwMode="auto">
              <a:xfrm>
                <a:off x="8928" y="3312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25" name="Line 123"/>
              <p:cNvSpPr>
                <a:spLocks noChangeShapeType="1"/>
              </p:cNvSpPr>
              <p:nvPr/>
            </p:nvSpPr>
            <p:spPr bwMode="auto">
              <a:xfrm>
                <a:off x="2304" y="3312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26" name="Line 124"/>
              <p:cNvSpPr>
                <a:spLocks noChangeShapeType="1"/>
              </p:cNvSpPr>
              <p:nvPr/>
            </p:nvSpPr>
            <p:spPr bwMode="auto">
              <a:xfrm>
                <a:off x="5904" y="3456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27" name="Line 125"/>
              <p:cNvSpPr>
                <a:spLocks noChangeShapeType="1"/>
              </p:cNvSpPr>
              <p:nvPr/>
            </p:nvSpPr>
            <p:spPr bwMode="auto">
              <a:xfrm>
                <a:off x="5472" y="3600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28" name="Line 126"/>
              <p:cNvSpPr>
                <a:spLocks noChangeShapeType="1"/>
              </p:cNvSpPr>
              <p:nvPr/>
            </p:nvSpPr>
            <p:spPr bwMode="auto">
              <a:xfrm>
                <a:off x="5472" y="417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29" name="Line 127"/>
              <p:cNvSpPr>
                <a:spLocks noChangeShapeType="1"/>
              </p:cNvSpPr>
              <p:nvPr/>
            </p:nvSpPr>
            <p:spPr bwMode="auto">
              <a:xfrm>
                <a:off x="5472" y="4464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30" name="Line 128"/>
              <p:cNvSpPr>
                <a:spLocks noChangeShapeType="1"/>
              </p:cNvSpPr>
              <p:nvPr/>
            </p:nvSpPr>
            <p:spPr bwMode="auto">
              <a:xfrm>
                <a:off x="5472" y="489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31" name="Line 129"/>
              <p:cNvSpPr>
                <a:spLocks noChangeShapeType="1"/>
              </p:cNvSpPr>
              <p:nvPr/>
            </p:nvSpPr>
            <p:spPr bwMode="auto">
              <a:xfrm>
                <a:off x="5472" y="3888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32" name="Rectangle 130"/>
              <p:cNvSpPr>
                <a:spLocks noChangeArrowheads="1"/>
              </p:cNvSpPr>
              <p:nvPr/>
            </p:nvSpPr>
            <p:spPr bwMode="auto">
              <a:xfrm>
                <a:off x="3024" y="3312"/>
                <a:ext cx="144" cy="1440"/>
              </a:xfrm>
              <a:prstGeom prst="rect">
                <a:avLst/>
              </a:prstGeom>
              <a:gradFill rotWithShape="0">
                <a:gsLst>
                  <a:gs pos="0">
                    <a:srgbClr val="4D4D4D"/>
                  </a:gs>
                  <a:gs pos="100000">
                    <a:srgbClr val="242424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13533" name="Rectangle 131"/>
              <p:cNvSpPr>
                <a:spLocks noChangeArrowheads="1"/>
              </p:cNvSpPr>
              <p:nvPr/>
            </p:nvSpPr>
            <p:spPr bwMode="auto">
              <a:xfrm>
                <a:off x="8208" y="3312"/>
                <a:ext cx="144" cy="1440"/>
              </a:xfrm>
              <a:prstGeom prst="rect">
                <a:avLst/>
              </a:prstGeom>
              <a:gradFill rotWithShape="0">
                <a:gsLst>
                  <a:gs pos="0">
                    <a:srgbClr val="4D4D4D"/>
                  </a:gs>
                  <a:gs pos="100000">
                    <a:srgbClr val="242424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</p:grpSp>
        <p:sp>
          <p:nvSpPr>
            <p:cNvPr id="13512" name="Line 132"/>
            <p:cNvSpPr>
              <a:spLocks noChangeShapeType="1"/>
            </p:cNvSpPr>
            <p:nvPr/>
          </p:nvSpPr>
          <p:spPr bwMode="auto">
            <a:xfrm>
              <a:off x="5472" y="3456"/>
              <a:ext cx="0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408" name="Text Box 133"/>
          <p:cNvSpPr txBox="1">
            <a:spLocks noChangeArrowheads="1"/>
          </p:cNvSpPr>
          <p:nvPr/>
        </p:nvSpPr>
        <p:spPr bwMode="auto">
          <a:xfrm>
            <a:off x="8940800" y="5364163"/>
            <a:ext cx="379095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478" tIns="55239" rIns="110478" bIns="5523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Нефтеналивной терминал ж/д транспорта</a:t>
            </a:r>
          </a:p>
        </p:txBody>
      </p:sp>
      <p:sp>
        <p:nvSpPr>
          <p:cNvPr id="13409" name="Text Box 15"/>
          <p:cNvSpPr txBox="1">
            <a:spLocks noChangeArrowheads="1"/>
          </p:cNvSpPr>
          <p:nvPr/>
        </p:nvSpPr>
        <p:spPr bwMode="auto">
          <a:xfrm>
            <a:off x="9021763" y="6121400"/>
            <a:ext cx="12922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6" rIns="91371" bIns="45686">
            <a:spAutoFit/>
          </a:bodyPr>
          <a:lstStyle/>
          <a:p>
            <a:pPr defTabSz="911225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</a:rPr>
              <a:t>Граница лесхоза;</a:t>
            </a:r>
          </a:p>
        </p:txBody>
      </p:sp>
      <p:sp>
        <p:nvSpPr>
          <p:cNvPr id="13410" name="Line 271"/>
          <p:cNvSpPr>
            <a:spLocks noChangeShapeType="1"/>
          </p:cNvSpPr>
          <p:nvPr/>
        </p:nvSpPr>
        <p:spPr bwMode="auto">
          <a:xfrm>
            <a:off x="8462963" y="6524625"/>
            <a:ext cx="357187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 lIns="65300" tIns="32650" rIns="65300" bIns="32650" anchor="ctr"/>
          <a:lstStyle/>
          <a:p>
            <a:endParaRPr lang="ru-RU"/>
          </a:p>
        </p:txBody>
      </p:sp>
      <p:sp>
        <p:nvSpPr>
          <p:cNvPr id="13411" name="Text Box 272"/>
          <p:cNvSpPr txBox="1">
            <a:spLocks noChangeArrowheads="1"/>
          </p:cNvSpPr>
          <p:nvPr/>
        </p:nvSpPr>
        <p:spPr bwMode="auto">
          <a:xfrm>
            <a:off x="9102725" y="6380163"/>
            <a:ext cx="3635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Граница особо охраняемой территорий (заповедник, заказник, национальный парк);</a:t>
            </a:r>
          </a:p>
        </p:txBody>
      </p:sp>
      <p:sp>
        <p:nvSpPr>
          <p:cNvPr id="780" name="Line 273"/>
          <p:cNvSpPr>
            <a:spLocks noChangeShapeType="1"/>
          </p:cNvSpPr>
          <p:nvPr/>
        </p:nvSpPr>
        <p:spPr bwMode="auto">
          <a:xfrm>
            <a:off x="8462963" y="6832600"/>
            <a:ext cx="357187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3413" name="Text Box 274"/>
          <p:cNvSpPr txBox="1">
            <a:spLocks noChangeArrowheads="1"/>
          </p:cNvSpPr>
          <p:nvPr/>
        </p:nvSpPr>
        <p:spPr bwMode="auto">
          <a:xfrm>
            <a:off x="9107488" y="6762750"/>
            <a:ext cx="3201987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Граница лесов Министерства обороны;</a:t>
            </a:r>
          </a:p>
        </p:txBody>
      </p:sp>
      <p:sp>
        <p:nvSpPr>
          <p:cNvPr id="13414" name="Полилиния 781"/>
          <p:cNvSpPr>
            <a:spLocks noChangeArrowheads="1"/>
          </p:cNvSpPr>
          <p:nvPr/>
        </p:nvSpPr>
        <p:spPr bwMode="auto">
          <a:xfrm>
            <a:off x="8451850" y="6203950"/>
            <a:ext cx="379413" cy="65088"/>
          </a:xfrm>
          <a:custGeom>
            <a:avLst/>
            <a:gdLst>
              <a:gd name="T0" fmla="*/ 0 w 173736"/>
              <a:gd name="T1" fmla="*/ 8298674 h 46037"/>
              <a:gd name="T2" fmla="*/ 2147483646 w 173736"/>
              <a:gd name="T3" fmla="*/ 8298674 h 46037"/>
              <a:gd name="T4" fmla="*/ 0 60000 65536"/>
              <a:gd name="T5" fmla="*/ 0 60000 65536"/>
              <a:gd name="T6" fmla="*/ 0 w 173736"/>
              <a:gd name="T7" fmla="*/ 0 h 46037"/>
              <a:gd name="T8" fmla="*/ 173736 w 173736"/>
              <a:gd name="T9" fmla="*/ 46037 h 460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3736" h="46037">
                <a:moveTo>
                  <a:pt x="0" y="0"/>
                </a:moveTo>
                <a:lnTo>
                  <a:pt x="173736" y="0"/>
                </a:lnTo>
              </a:path>
            </a:pathLst>
          </a:custGeom>
          <a:solidFill>
            <a:schemeClr val="bg1">
              <a:alpha val="36078"/>
            </a:schemeClr>
          </a:solidFill>
          <a:ln w="38100" algn="ctr">
            <a:solidFill>
              <a:srgbClr val="006600"/>
            </a:solidFill>
            <a:miter lim="800000"/>
            <a:headEnd/>
            <a:tailEnd/>
          </a:ln>
        </p:spPr>
        <p:txBody>
          <a:bodyPr lIns="91420" tIns="45710" rIns="91420" bIns="45710" anchor="ctr"/>
          <a:lstStyle/>
          <a:p>
            <a:endParaRPr lang="ru-RU"/>
          </a:p>
        </p:txBody>
      </p:sp>
      <p:grpSp>
        <p:nvGrpSpPr>
          <p:cNvPr id="13415" name="Group 131"/>
          <p:cNvGrpSpPr>
            <a:grpSpLocks/>
          </p:cNvGrpSpPr>
          <p:nvPr/>
        </p:nvGrpSpPr>
        <p:grpSpPr bwMode="auto">
          <a:xfrm>
            <a:off x="8556625" y="7058025"/>
            <a:ext cx="266700" cy="450850"/>
            <a:chOff x="6436" y="1709"/>
            <a:chExt cx="272" cy="336"/>
          </a:xfrm>
        </p:grpSpPr>
        <p:sp>
          <p:nvSpPr>
            <p:cNvPr id="13508" name="Oval 152"/>
            <p:cNvSpPr>
              <a:spLocks noChangeArrowheads="1"/>
            </p:cNvSpPr>
            <p:nvPr/>
          </p:nvSpPr>
          <p:spPr bwMode="auto">
            <a:xfrm>
              <a:off x="6436" y="1894"/>
              <a:ext cx="272" cy="137"/>
            </a:xfrm>
            <a:prstGeom prst="ellipse">
              <a:avLst/>
            </a:prstGeom>
            <a:solidFill>
              <a:srgbClr val="10E046"/>
            </a:solidFill>
            <a:ln w="9525" algn="ctr">
              <a:solidFill>
                <a:srgbClr val="0066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</p:spPr>
          <p:txBody>
            <a:bodyPr wrap="none" lIns="127723" tIns="63875" rIns="127723" bIns="63875" anchor="ctr"/>
            <a:lstStyle/>
            <a:p>
              <a:pPr defTabSz="911225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85" name="TextBox 509"/>
            <p:cNvSpPr txBox="1">
              <a:spLocks noChangeArrowheads="1"/>
            </p:cNvSpPr>
            <p:nvPr/>
          </p:nvSpPr>
          <p:spPr bwMode="auto">
            <a:xfrm>
              <a:off x="6514" y="1907"/>
              <a:ext cx="136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912727">
                <a:defRPr/>
              </a:pPr>
              <a:r>
                <a:rPr lang="ru-RU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</a:t>
              </a:r>
            </a:p>
          </p:txBody>
        </p:sp>
        <p:pic>
          <p:nvPicPr>
            <p:cNvPr id="13510" name="Рисунок 612" descr="рослесхо_0.tmp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36" y="1709"/>
              <a:ext cx="272" cy="185"/>
            </a:xfrm>
            <a:prstGeom prst="rect">
              <a:avLst/>
            </a:prstGeom>
            <a:solidFill>
              <a:srgbClr val="10E046"/>
            </a:solidFill>
            <a:ln w="9525">
              <a:solidFill>
                <a:srgbClr val="10E046"/>
              </a:solidFill>
              <a:miter lim="800000"/>
              <a:headEnd/>
              <a:tailEnd/>
            </a:ln>
          </p:spPr>
        </p:pic>
      </p:grpSp>
      <p:sp>
        <p:nvSpPr>
          <p:cNvPr id="13416" name="Text Box 15"/>
          <p:cNvSpPr txBox="1">
            <a:spLocks noChangeArrowheads="1"/>
          </p:cNvSpPr>
          <p:nvPr/>
        </p:nvSpPr>
        <p:spPr bwMode="auto">
          <a:xfrm>
            <a:off x="9012238" y="7180263"/>
            <a:ext cx="17287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Лесхоз;</a:t>
            </a:r>
          </a:p>
        </p:txBody>
      </p:sp>
      <p:sp>
        <p:nvSpPr>
          <p:cNvPr id="13417" name="Text Box 274"/>
          <p:cNvSpPr txBox="1">
            <a:spLocks noChangeArrowheads="1"/>
          </p:cNvSpPr>
          <p:nvPr/>
        </p:nvSpPr>
        <p:spPr bwMode="auto">
          <a:xfrm>
            <a:off x="9029700" y="7631113"/>
            <a:ext cx="12874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Арендатор леса;</a:t>
            </a:r>
          </a:p>
        </p:txBody>
      </p:sp>
      <p:sp>
        <p:nvSpPr>
          <p:cNvPr id="13418" name="Oval 259"/>
          <p:cNvSpPr>
            <a:spLocks noChangeArrowheads="1"/>
          </p:cNvSpPr>
          <p:nvPr/>
        </p:nvSpPr>
        <p:spPr bwMode="auto">
          <a:xfrm>
            <a:off x="8602663" y="7650163"/>
            <a:ext cx="158750" cy="192087"/>
          </a:xfrm>
          <a:prstGeom prst="ellipse">
            <a:avLst/>
          </a:prstGeom>
          <a:noFill/>
          <a:ln w="28575">
            <a:solidFill>
              <a:srgbClr val="DF25BC"/>
            </a:solidFill>
            <a:round/>
            <a:headEnd/>
            <a:tailEnd/>
          </a:ln>
        </p:spPr>
        <p:txBody>
          <a:bodyPr wrap="none" lIns="91420" tIns="45710" rIns="91420" bIns="45710" anchor="ctr"/>
          <a:lstStyle/>
          <a:p>
            <a:pPr algn="ctr"/>
            <a:r>
              <a:rPr lang="ru-RU" sz="1600">
                <a:latin typeface="Calibri" pitchFamily="34" charset="0"/>
              </a:rPr>
              <a:t>2</a:t>
            </a:r>
          </a:p>
        </p:txBody>
      </p:sp>
      <p:sp>
        <p:nvSpPr>
          <p:cNvPr id="13419" name="Полилиния 789"/>
          <p:cNvSpPr>
            <a:spLocks noChangeArrowheads="1"/>
          </p:cNvSpPr>
          <p:nvPr/>
        </p:nvSpPr>
        <p:spPr bwMode="auto">
          <a:xfrm>
            <a:off x="8451850" y="5916613"/>
            <a:ext cx="379413" cy="65087"/>
          </a:xfrm>
          <a:custGeom>
            <a:avLst/>
            <a:gdLst>
              <a:gd name="T0" fmla="*/ 0 w 173736"/>
              <a:gd name="T1" fmla="*/ 8296928 h 46037"/>
              <a:gd name="T2" fmla="*/ 2147483646 w 173736"/>
              <a:gd name="T3" fmla="*/ 8296928 h 46037"/>
              <a:gd name="T4" fmla="*/ 0 60000 65536"/>
              <a:gd name="T5" fmla="*/ 0 60000 65536"/>
              <a:gd name="T6" fmla="*/ 0 w 173736"/>
              <a:gd name="T7" fmla="*/ 0 h 46037"/>
              <a:gd name="T8" fmla="*/ 173736 w 173736"/>
              <a:gd name="T9" fmla="*/ 46037 h 460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3736" h="46037">
                <a:moveTo>
                  <a:pt x="0" y="0"/>
                </a:moveTo>
                <a:lnTo>
                  <a:pt x="173736" y="0"/>
                </a:lnTo>
              </a:path>
            </a:pathLst>
          </a:custGeom>
          <a:solidFill>
            <a:schemeClr val="bg1">
              <a:alpha val="36078"/>
            </a:scheme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lIns="91420" tIns="45710" rIns="91420" bIns="45710" anchor="ctr"/>
          <a:lstStyle/>
          <a:p>
            <a:endParaRPr lang="ru-RU"/>
          </a:p>
        </p:txBody>
      </p:sp>
      <p:sp>
        <p:nvSpPr>
          <p:cNvPr id="13420" name="Text Box 15"/>
          <p:cNvSpPr txBox="1">
            <a:spLocks noChangeArrowheads="1"/>
          </p:cNvSpPr>
          <p:nvPr/>
        </p:nvSpPr>
        <p:spPr bwMode="auto">
          <a:xfrm>
            <a:off x="9010650" y="5753100"/>
            <a:ext cx="25495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6" rIns="91371" bIns="45686">
            <a:spAutoFit/>
          </a:bodyPr>
          <a:lstStyle/>
          <a:p>
            <a:pPr defTabSz="911225" eaLnBrk="1" hangingPunct="1"/>
            <a:r>
              <a:rPr lang="ru-RU" sz="1100" b="1">
                <a:latin typeface="Times New Roman" pitchFamily="18" charset="0"/>
              </a:rPr>
              <a:t>Граница территории (ФО, субъекта, </a:t>
            </a:r>
          </a:p>
          <a:p>
            <a:pPr defTabSz="911225" eaLnBrk="1" hangingPunct="1"/>
            <a:r>
              <a:rPr lang="ru-RU" sz="1100" b="1">
                <a:latin typeface="Times New Roman" pitchFamily="18" charset="0"/>
              </a:rPr>
              <a:t>МР, ГО, насел. пункта);</a:t>
            </a:r>
          </a:p>
        </p:txBody>
      </p:sp>
      <p:sp>
        <p:nvSpPr>
          <p:cNvPr id="13421" name="Rectangle 50"/>
          <p:cNvSpPr>
            <a:spLocks noChangeArrowheads="1"/>
          </p:cNvSpPr>
          <p:nvPr/>
        </p:nvSpPr>
        <p:spPr bwMode="auto">
          <a:xfrm>
            <a:off x="8702675" y="7843838"/>
            <a:ext cx="354171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877" tIns="192720" rIns="381877" bIns="192720" anchor="ctr">
            <a:spAutoFit/>
          </a:bodyPr>
          <a:lstStyle/>
          <a:p>
            <a:pPr defTabSz="2605088"/>
            <a:r>
              <a:rPr lang="ru-RU" sz="1100">
                <a:cs typeface="Times New Roman" pitchFamily="18" charset="0"/>
              </a:rPr>
              <a:t> Очаг природного пожара;</a:t>
            </a:r>
          </a:p>
        </p:txBody>
      </p:sp>
      <p:pic>
        <p:nvPicPr>
          <p:cNvPr id="13422" name="Picture 89" descr="пламя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9013" y="7907338"/>
            <a:ext cx="214312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23" name="Овал 167"/>
          <p:cNvSpPr>
            <a:spLocks noChangeArrowheads="1"/>
          </p:cNvSpPr>
          <p:nvPr/>
        </p:nvSpPr>
        <p:spPr bwMode="auto">
          <a:xfrm>
            <a:off x="8466138" y="8461375"/>
            <a:ext cx="503237" cy="211138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110396" tIns="55198" rIns="110396" bIns="55198"/>
          <a:lstStyle/>
          <a:p>
            <a:pPr defTabSz="911225"/>
            <a:endParaRPr lang="ru-RU">
              <a:latin typeface="Calibri" pitchFamily="34" charset="0"/>
            </a:endParaRPr>
          </a:p>
        </p:txBody>
      </p:sp>
      <p:sp>
        <p:nvSpPr>
          <p:cNvPr id="13424" name="Text Box 117"/>
          <p:cNvSpPr txBox="1">
            <a:spLocks noChangeArrowheads="1"/>
          </p:cNvSpPr>
          <p:nvPr/>
        </p:nvSpPr>
        <p:spPr bwMode="auto">
          <a:xfrm>
            <a:off x="8999538" y="8432800"/>
            <a:ext cx="3400425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96" tIns="55198" rIns="110396" bIns="55198">
            <a:spAutoFit/>
          </a:bodyPr>
          <a:lstStyle/>
          <a:p>
            <a:pPr defTabSz="911225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Размещение эвакуированного населения</a:t>
            </a:r>
          </a:p>
        </p:txBody>
      </p:sp>
      <p:sp>
        <p:nvSpPr>
          <p:cNvPr id="13425" name="Text Box 50"/>
          <p:cNvSpPr txBox="1">
            <a:spLocks noChangeArrowheads="1"/>
          </p:cNvSpPr>
          <p:nvPr/>
        </p:nvSpPr>
        <p:spPr bwMode="auto">
          <a:xfrm>
            <a:off x="4845050" y="8166100"/>
            <a:ext cx="1930400" cy="249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78750" tIns="39378" rIns="78750" bIns="39378">
            <a:spAutoFit/>
          </a:bodyPr>
          <a:lstStyle/>
          <a:p>
            <a:pPr defTabSz="866775" eaLnBrk="1" hangingPunct="1">
              <a:spcBef>
                <a:spcPct val="50000"/>
              </a:spcBef>
            </a:pPr>
            <a:r>
              <a:rPr lang="ru-RU" sz="11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Вертолетные площадки</a:t>
            </a:r>
          </a:p>
        </p:txBody>
      </p:sp>
      <p:grpSp>
        <p:nvGrpSpPr>
          <p:cNvPr id="13426" name="Группа 796"/>
          <p:cNvGrpSpPr>
            <a:grpSpLocks/>
          </p:cNvGrpSpPr>
          <p:nvPr/>
        </p:nvGrpSpPr>
        <p:grpSpPr bwMode="auto">
          <a:xfrm>
            <a:off x="4159250" y="8180388"/>
            <a:ext cx="317500" cy="295275"/>
            <a:chOff x="1193267" y="4397868"/>
            <a:chExt cx="180325" cy="186832"/>
          </a:xfrm>
        </p:grpSpPr>
        <p:sp>
          <p:nvSpPr>
            <p:cNvPr id="13506" name="Oval 669"/>
            <p:cNvSpPr>
              <a:spLocks noChangeArrowheads="1"/>
            </p:cNvSpPr>
            <p:nvPr/>
          </p:nvSpPr>
          <p:spPr bwMode="auto">
            <a:xfrm>
              <a:off x="1201887" y="4397868"/>
              <a:ext cx="171705" cy="18459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75592" tIns="37796" rIns="75592" bIns="37796" anchor="ctr"/>
            <a:lstStyle/>
            <a:p>
              <a:pPr algn="ctr" defTabSz="1277938"/>
              <a:endParaRPr lang="ru-RU" sz="1400"/>
            </a:p>
          </p:txBody>
        </p:sp>
        <p:sp>
          <p:nvSpPr>
            <p:cNvPr id="13507" name="TextBox 798"/>
            <p:cNvSpPr txBox="1">
              <a:spLocks noChangeArrowheads="1"/>
            </p:cNvSpPr>
            <p:nvPr/>
          </p:nvSpPr>
          <p:spPr bwMode="auto">
            <a:xfrm>
              <a:off x="1193267" y="4402931"/>
              <a:ext cx="177035" cy="18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ru-RU" sz="1900" b="1">
                  <a:latin typeface="Times New Roman" pitchFamily="18" charset="0"/>
                </a:rPr>
                <a:t>Т</a:t>
              </a:r>
            </a:p>
          </p:txBody>
        </p:sp>
      </p:grpSp>
      <p:sp>
        <p:nvSpPr>
          <p:cNvPr id="13427" name="Text Box 335"/>
          <p:cNvSpPr txBox="1">
            <a:spLocks noChangeArrowheads="1"/>
          </p:cNvSpPr>
          <p:nvPr/>
        </p:nvSpPr>
        <p:spPr bwMode="auto">
          <a:xfrm>
            <a:off x="11712575" y="-7938"/>
            <a:ext cx="106045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478" tIns="55239" rIns="110478" bIns="55239">
            <a:spAutoFit/>
          </a:bodyPr>
          <a:lstStyle/>
          <a:p>
            <a:pPr algn="r" defTabSz="1544638" eaLnBrk="1" hangingPunct="1">
              <a:spcBef>
                <a:spcPct val="50000"/>
              </a:spcBef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п. 2.</a:t>
            </a:r>
          </a:p>
        </p:txBody>
      </p:sp>
      <p:sp>
        <p:nvSpPr>
          <p:cNvPr id="1342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0795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279525" eaLnBrk="1" hangingPunct="1">
              <a:buClr>
                <a:schemeClr val="accent1"/>
              </a:buClr>
              <a:buSzPct val="70000"/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МОУ «Школа-гимназия №6» г. Джанкоя</a:t>
            </a:r>
          </a:p>
          <a:p>
            <a:pPr algn="ctr" eaLnBrk="1" hangingPunct="1"/>
            <a:r>
              <a:rPr lang="ru-RU" sz="2100" dirty="0">
                <a:solidFill>
                  <a:srgbClr val="0000FF"/>
                </a:solidFill>
                <a:cs typeface="Times New Roman" pitchFamily="18" charset="0"/>
              </a:rPr>
              <a:t>(Условные обозначения) </a:t>
            </a:r>
          </a:p>
        </p:txBody>
      </p:sp>
      <p:sp>
        <p:nvSpPr>
          <p:cNvPr id="13429" name="Text Box 185"/>
          <p:cNvSpPr txBox="1">
            <a:spLocks noChangeArrowheads="1"/>
          </p:cNvSpPr>
          <p:nvPr/>
        </p:nvSpPr>
        <p:spPr bwMode="auto">
          <a:xfrm>
            <a:off x="12082463" y="0"/>
            <a:ext cx="7191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sz="1400" b="1">
                <a:latin typeface="Times New Roman" pitchFamily="18" charset="0"/>
              </a:rPr>
              <a:t>п. 2.</a:t>
            </a:r>
          </a:p>
        </p:txBody>
      </p:sp>
      <p:grpSp>
        <p:nvGrpSpPr>
          <p:cNvPr id="13430" name="Group 62"/>
          <p:cNvGrpSpPr>
            <a:grpSpLocks/>
          </p:cNvGrpSpPr>
          <p:nvPr/>
        </p:nvGrpSpPr>
        <p:grpSpPr bwMode="auto">
          <a:xfrm>
            <a:off x="8455025" y="3278188"/>
            <a:ext cx="328613" cy="296862"/>
            <a:chOff x="196" y="2647"/>
            <a:chExt cx="883" cy="641"/>
          </a:xfrm>
        </p:grpSpPr>
        <p:grpSp>
          <p:nvGrpSpPr>
            <p:cNvPr id="13491" name="Rectangle 63"/>
            <p:cNvGrpSpPr>
              <a:grpSpLocks/>
            </p:cNvGrpSpPr>
            <p:nvPr/>
          </p:nvGrpSpPr>
          <p:grpSpPr bwMode="auto">
            <a:xfrm>
              <a:off x="359" y="2647"/>
              <a:ext cx="572" cy="641"/>
              <a:chOff x="8881872" y="2809138"/>
              <a:chExt cx="213360" cy="316650"/>
            </a:xfrm>
          </p:grpSpPr>
          <p:pic>
            <p:nvPicPr>
              <p:cNvPr id="13504" name="Rectangle 63"/>
              <p:cNvPicPr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8881872" y="2809138"/>
                <a:ext cx="213360" cy="21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505" name="Text Box 960"/>
              <p:cNvSpPr txBox="1">
                <a:spLocks noChangeArrowheads="1"/>
              </p:cNvSpPr>
              <p:nvPr/>
            </p:nvSpPr>
            <p:spPr bwMode="auto">
              <a:xfrm>
                <a:off x="8908663" y="2968625"/>
                <a:ext cx="164468" cy="157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3770" tIns="36887" rIns="73770" bIns="36887" anchor="ctr"/>
              <a:lstStyle/>
              <a:p>
                <a:pPr defTabSz="1243013"/>
                <a:endParaRPr lang="ru-RU" sz="10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3492" name="Line 64"/>
            <p:cNvGrpSpPr>
              <a:grpSpLocks/>
            </p:cNvGrpSpPr>
            <p:nvPr/>
          </p:nvGrpSpPr>
          <p:grpSpPr bwMode="auto">
            <a:xfrm>
              <a:off x="196" y="2749"/>
              <a:ext cx="262" cy="111"/>
              <a:chOff x="8820912" y="2859024"/>
              <a:chExt cx="97536" cy="54864"/>
            </a:xfrm>
          </p:grpSpPr>
          <p:pic>
            <p:nvPicPr>
              <p:cNvPr id="13502" name="Line 64"/>
              <p:cNvPicPr>
                <a:picLocks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820912" y="2859024"/>
                <a:ext cx="97536" cy="54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503" name="Text Box 963"/>
              <p:cNvSpPr txBox="1">
                <a:spLocks noChangeArrowheads="1" noChangeShapeType="1"/>
              </p:cNvSpPr>
              <p:nvPr/>
            </p:nvSpPr>
            <p:spPr bwMode="auto">
              <a:xfrm>
                <a:off x="8840788" y="2889549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1243013"/>
                <a:endParaRPr lang="ru-RU" sz="10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3493" name="Line 65"/>
            <p:cNvGrpSpPr>
              <a:grpSpLocks/>
            </p:cNvGrpSpPr>
            <p:nvPr/>
          </p:nvGrpSpPr>
          <p:grpSpPr bwMode="auto">
            <a:xfrm>
              <a:off x="196" y="2885"/>
              <a:ext cx="262" cy="111"/>
              <a:chOff x="8820912" y="2926080"/>
              <a:chExt cx="97536" cy="54864"/>
            </a:xfrm>
          </p:grpSpPr>
          <p:pic>
            <p:nvPicPr>
              <p:cNvPr id="13500" name="Line 65"/>
              <p:cNvPicPr>
                <a:picLocks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820912" y="2926080"/>
                <a:ext cx="97536" cy="54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501" name="Text Box 966"/>
              <p:cNvSpPr txBox="1">
                <a:spLocks noChangeArrowheads="1" noChangeShapeType="1"/>
              </p:cNvSpPr>
              <p:nvPr/>
            </p:nvSpPr>
            <p:spPr bwMode="auto">
              <a:xfrm>
                <a:off x="8840788" y="295676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1243013"/>
                <a:endParaRPr lang="ru-RU" sz="10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3494" name="Line 66"/>
            <p:cNvGrpSpPr>
              <a:grpSpLocks/>
            </p:cNvGrpSpPr>
            <p:nvPr/>
          </p:nvGrpSpPr>
          <p:grpSpPr bwMode="auto">
            <a:xfrm>
              <a:off x="817" y="2885"/>
              <a:ext cx="262" cy="111"/>
              <a:chOff x="9052560" y="2926080"/>
              <a:chExt cx="97536" cy="54864"/>
            </a:xfrm>
          </p:grpSpPr>
          <p:pic>
            <p:nvPicPr>
              <p:cNvPr id="13498" name="Line 66"/>
              <p:cNvPicPr>
                <a:picLocks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9052560" y="2926080"/>
                <a:ext cx="97536" cy="54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499" name="Text Box 969"/>
              <p:cNvSpPr txBox="1">
                <a:spLocks noChangeArrowheads="1" noChangeShapeType="1"/>
              </p:cNvSpPr>
              <p:nvPr/>
            </p:nvSpPr>
            <p:spPr bwMode="auto">
              <a:xfrm>
                <a:off x="9070147" y="295676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1243013"/>
                <a:endParaRPr lang="ru-RU" sz="10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3495" name="Line 67"/>
            <p:cNvGrpSpPr>
              <a:grpSpLocks/>
            </p:cNvGrpSpPr>
            <p:nvPr/>
          </p:nvGrpSpPr>
          <p:grpSpPr bwMode="auto">
            <a:xfrm>
              <a:off x="817" y="2749"/>
              <a:ext cx="262" cy="111"/>
              <a:chOff x="9052560" y="2859024"/>
              <a:chExt cx="97536" cy="54864"/>
            </a:xfrm>
          </p:grpSpPr>
          <p:pic>
            <p:nvPicPr>
              <p:cNvPr id="13496" name="Line 67"/>
              <p:cNvPicPr>
                <a:picLocks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9052560" y="2859024"/>
                <a:ext cx="97536" cy="54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497" name="Text Box 972"/>
              <p:cNvSpPr txBox="1">
                <a:spLocks noChangeArrowheads="1" noChangeShapeType="1"/>
              </p:cNvSpPr>
              <p:nvPr/>
            </p:nvSpPr>
            <p:spPr bwMode="auto">
              <a:xfrm>
                <a:off x="9070147" y="2889549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1243013"/>
                <a:endParaRPr lang="ru-RU" sz="10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763" name="Group 62"/>
          <p:cNvGrpSpPr>
            <a:grpSpLocks/>
          </p:cNvGrpSpPr>
          <p:nvPr/>
        </p:nvGrpSpPr>
        <p:grpSpPr bwMode="auto">
          <a:xfrm>
            <a:off x="8474254" y="3681882"/>
            <a:ext cx="298821" cy="147415"/>
            <a:chOff x="249" y="2971"/>
            <a:chExt cx="796" cy="318"/>
          </a:xfrm>
          <a:solidFill>
            <a:srgbClr val="FF9900"/>
          </a:solidFill>
        </p:grpSpPr>
        <p:sp>
          <p:nvSpPr>
            <p:cNvPr id="764" name="Rectangle 63"/>
            <p:cNvSpPr>
              <a:spLocks noChangeArrowheads="1"/>
            </p:cNvSpPr>
            <p:nvPr/>
          </p:nvSpPr>
          <p:spPr bwMode="auto">
            <a:xfrm>
              <a:off x="431" y="2971"/>
              <a:ext cx="441" cy="318"/>
            </a:xfrm>
            <a:prstGeom prst="rect">
              <a:avLst/>
            </a:prstGeom>
            <a:grpFill/>
            <a:ln w="22225">
              <a:solidFill>
                <a:srgbClr val="FF99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73778" tIns="36890" rIns="73778" bIns="36890" anchor="ctr"/>
            <a:lstStyle/>
            <a:p>
              <a:pPr defTabSz="1241265">
                <a:defRPr/>
              </a:pPr>
              <a:endParaRPr lang="ru-RU" sz="1000" dirty="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endParaRPr>
            </a:p>
          </p:txBody>
        </p:sp>
        <p:sp>
          <p:nvSpPr>
            <p:cNvPr id="765" name="Line 64"/>
            <p:cNvSpPr>
              <a:spLocks noChangeShapeType="1"/>
            </p:cNvSpPr>
            <p:nvPr/>
          </p:nvSpPr>
          <p:spPr bwMode="auto">
            <a:xfrm>
              <a:off x="249" y="3054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1241265">
                <a:defRPr/>
              </a:pPr>
              <a:endPara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6" name="Line 65"/>
            <p:cNvSpPr>
              <a:spLocks noChangeShapeType="1"/>
            </p:cNvSpPr>
            <p:nvPr/>
          </p:nvSpPr>
          <p:spPr bwMode="auto">
            <a:xfrm>
              <a:off x="249" y="3190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1241265">
                <a:defRPr/>
              </a:pPr>
              <a:endPara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7" name="Line 66"/>
            <p:cNvSpPr>
              <a:spLocks noChangeShapeType="1"/>
            </p:cNvSpPr>
            <p:nvPr/>
          </p:nvSpPr>
          <p:spPr bwMode="auto">
            <a:xfrm>
              <a:off x="864" y="3190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1241265">
                <a:defRPr/>
              </a:pPr>
              <a:endPara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8" name="Line 67"/>
            <p:cNvSpPr>
              <a:spLocks noChangeShapeType="1"/>
            </p:cNvSpPr>
            <p:nvPr/>
          </p:nvSpPr>
          <p:spPr bwMode="auto">
            <a:xfrm>
              <a:off x="864" y="3054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1241265">
                <a:defRPr/>
              </a:pPr>
              <a:endPara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</p:grpSp>
      <p:grpSp>
        <p:nvGrpSpPr>
          <p:cNvPr id="13432" name="TextBox 142"/>
          <p:cNvGrpSpPr>
            <a:grpSpLocks/>
          </p:cNvGrpSpPr>
          <p:nvPr/>
        </p:nvGrpSpPr>
        <p:grpSpPr bwMode="auto">
          <a:xfrm>
            <a:off x="8682038" y="3240088"/>
            <a:ext cx="1169987" cy="263525"/>
            <a:chOff x="5695" y="1805"/>
            <a:chExt cx="737" cy="555"/>
          </a:xfrm>
        </p:grpSpPr>
        <p:pic>
          <p:nvPicPr>
            <p:cNvPr id="13489" name="TextBox 142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95" y="1805"/>
              <a:ext cx="737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90" name="Text Box 839"/>
            <p:cNvSpPr txBox="1">
              <a:spLocks noChangeArrowheads="1"/>
            </p:cNvSpPr>
            <p:nvPr/>
          </p:nvSpPr>
          <p:spPr bwMode="auto">
            <a:xfrm>
              <a:off x="5766" y="1817"/>
              <a:ext cx="596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3301" tIns="51648" rIns="103301" bIns="51648">
              <a:spAutoFit/>
            </a:bodyPr>
            <a:lstStyle/>
            <a:p>
              <a:pPr algn="ctr" defTabSz="1243013"/>
              <a:r>
                <a:rPr lang="ru-RU" sz="1000">
                  <a:solidFill>
                    <a:srgbClr val="000000"/>
                  </a:solidFill>
                  <a:cs typeface="Times New Roman" pitchFamily="18" charset="0"/>
                </a:rPr>
                <a:t>- ДЭС 110 кВ</a:t>
              </a:r>
            </a:p>
          </p:txBody>
        </p:sp>
      </p:grpSp>
      <p:grpSp>
        <p:nvGrpSpPr>
          <p:cNvPr id="13433" name="TextBox 143"/>
          <p:cNvGrpSpPr>
            <a:grpSpLocks/>
          </p:cNvGrpSpPr>
          <p:nvPr/>
        </p:nvGrpSpPr>
        <p:grpSpPr bwMode="auto">
          <a:xfrm>
            <a:off x="8689975" y="3559175"/>
            <a:ext cx="1098550" cy="328613"/>
            <a:chOff x="5695" y="1947"/>
            <a:chExt cx="691" cy="219"/>
          </a:xfrm>
        </p:grpSpPr>
        <p:pic>
          <p:nvPicPr>
            <p:cNvPr id="13487" name="TextBox 143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695" y="1947"/>
              <a:ext cx="69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88" name="Text Box 842"/>
            <p:cNvSpPr txBox="1">
              <a:spLocks noChangeArrowheads="1"/>
            </p:cNvSpPr>
            <p:nvPr/>
          </p:nvSpPr>
          <p:spPr bwMode="auto">
            <a:xfrm>
              <a:off x="5762" y="1959"/>
              <a:ext cx="5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3301" tIns="51648" rIns="103301" bIns="51648">
              <a:spAutoFit/>
            </a:bodyPr>
            <a:lstStyle/>
            <a:p>
              <a:pPr algn="ctr" defTabSz="1243013"/>
              <a:r>
                <a:rPr lang="ru-RU" sz="1000">
                  <a:solidFill>
                    <a:srgbClr val="000000"/>
                  </a:solidFill>
                  <a:cs typeface="Times New Roman" pitchFamily="18" charset="0"/>
                </a:rPr>
                <a:t>- ДЭС 35 кВ</a:t>
              </a:r>
            </a:p>
          </p:txBody>
        </p:sp>
      </p:grpSp>
      <p:grpSp>
        <p:nvGrpSpPr>
          <p:cNvPr id="13434" name="TextBox 177"/>
          <p:cNvGrpSpPr>
            <a:grpSpLocks/>
          </p:cNvGrpSpPr>
          <p:nvPr/>
        </p:nvGrpSpPr>
        <p:grpSpPr bwMode="auto">
          <a:xfrm>
            <a:off x="10017125" y="3506788"/>
            <a:ext cx="957263" cy="387350"/>
            <a:chOff x="6374" y="1912"/>
            <a:chExt cx="603" cy="258"/>
          </a:xfrm>
        </p:grpSpPr>
        <p:pic>
          <p:nvPicPr>
            <p:cNvPr id="13485" name="TextBox 177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74" y="1912"/>
              <a:ext cx="603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86" name="Text Box 851"/>
            <p:cNvSpPr txBox="1">
              <a:spLocks noChangeArrowheads="1"/>
            </p:cNvSpPr>
            <p:nvPr/>
          </p:nvSpPr>
          <p:spPr bwMode="auto">
            <a:xfrm>
              <a:off x="6504" y="1924"/>
              <a:ext cx="39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3304" tIns="51652" rIns="103304" bIns="51652">
              <a:spAutoFit/>
            </a:bodyPr>
            <a:lstStyle/>
            <a:p>
              <a:pPr defTabSz="1243013"/>
              <a:r>
                <a:rPr lang="ru-RU" sz="1000">
                  <a:solidFill>
                    <a:srgbClr val="000000"/>
                  </a:solidFill>
                  <a:cs typeface="Times New Roman" pitchFamily="18" charset="0"/>
                </a:rPr>
                <a:t>1 мВт/ч</a:t>
              </a:r>
            </a:p>
          </p:txBody>
        </p:sp>
      </p:grpSp>
      <p:grpSp>
        <p:nvGrpSpPr>
          <p:cNvPr id="13435" name="TextBox 210"/>
          <p:cNvGrpSpPr>
            <a:grpSpLocks/>
          </p:cNvGrpSpPr>
          <p:nvPr/>
        </p:nvGrpSpPr>
        <p:grpSpPr bwMode="auto">
          <a:xfrm>
            <a:off x="11139488" y="3306763"/>
            <a:ext cx="1317625" cy="500062"/>
            <a:chOff x="6808" y="1778"/>
            <a:chExt cx="830" cy="334"/>
          </a:xfrm>
        </p:grpSpPr>
        <p:pic>
          <p:nvPicPr>
            <p:cNvPr id="13483" name="TextBox 210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808" y="1778"/>
              <a:ext cx="830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84" name="Text Box 854"/>
            <p:cNvSpPr txBox="1">
              <a:spLocks noChangeArrowheads="1"/>
            </p:cNvSpPr>
            <p:nvPr/>
          </p:nvSpPr>
          <p:spPr bwMode="auto">
            <a:xfrm>
              <a:off x="6820" y="1790"/>
              <a:ext cx="676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3304" tIns="51652" rIns="103304" bIns="51652">
              <a:spAutoFit/>
            </a:bodyPr>
            <a:lstStyle/>
            <a:p>
              <a:pPr defTabSz="1243013"/>
              <a:r>
                <a:rPr lang="ru-RU" sz="1000">
                  <a:solidFill>
                    <a:srgbClr val="000000"/>
                  </a:solidFill>
                  <a:cs typeface="Times New Roman" pitchFamily="18" charset="0"/>
                </a:rPr>
                <a:t>- потребляемая </a:t>
              </a:r>
            </a:p>
            <a:p>
              <a:pPr defTabSz="1243013"/>
              <a:r>
                <a:rPr lang="ru-RU" sz="1000">
                  <a:solidFill>
                    <a:srgbClr val="000000"/>
                  </a:solidFill>
                  <a:cs typeface="Times New Roman" pitchFamily="18" charset="0"/>
                </a:rPr>
                <a:t>мощность н.п.</a:t>
              </a:r>
            </a:p>
          </p:txBody>
        </p:sp>
      </p:grpSp>
      <p:grpSp>
        <p:nvGrpSpPr>
          <p:cNvPr id="13436" name="Прямоугольник 641"/>
          <p:cNvGrpSpPr>
            <a:grpSpLocks/>
          </p:cNvGrpSpPr>
          <p:nvPr/>
        </p:nvGrpSpPr>
        <p:grpSpPr bwMode="auto">
          <a:xfrm>
            <a:off x="10177463" y="3381375"/>
            <a:ext cx="766762" cy="193675"/>
            <a:chOff x="6390" y="1828"/>
            <a:chExt cx="484" cy="128"/>
          </a:xfrm>
        </p:grpSpPr>
        <p:pic>
          <p:nvPicPr>
            <p:cNvPr id="13481" name="Прямоугольник 641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390" y="1828"/>
              <a:ext cx="484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82" name="Text Box 857"/>
            <p:cNvSpPr txBox="1">
              <a:spLocks noChangeArrowheads="1"/>
            </p:cNvSpPr>
            <p:nvPr/>
          </p:nvSpPr>
          <p:spPr bwMode="auto">
            <a:xfrm>
              <a:off x="6426" y="1835"/>
              <a:ext cx="414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0668" tIns="0" rIns="40668" bIns="29058" anchor="ctr">
              <a:spAutoFit/>
            </a:bodyPr>
            <a:lstStyle/>
            <a:p>
              <a:pPr algn="ctr" defTabSz="1239838"/>
              <a:r>
                <a:rPr lang="ru-RU" sz="1000">
                  <a:solidFill>
                    <a:srgbClr val="000000"/>
                  </a:solidFill>
                  <a:cs typeface="Times New Roman" pitchFamily="18" charset="0"/>
                </a:rPr>
                <a:t>Скочково</a:t>
              </a:r>
            </a:p>
          </p:txBody>
        </p:sp>
      </p:grpSp>
      <p:graphicFrame>
        <p:nvGraphicFramePr>
          <p:cNvPr id="787" name="Таблица 786"/>
          <p:cNvGraphicFramePr>
            <a:graphicFrameLocks noGrp="1"/>
          </p:cNvGraphicFramePr>
          <p:nvPr/>
        </p:nvGraphicFramePr>
        <p:xfrm>
          <a:off x="7920038" y="1200150"/>
          <a:ext cx="4248472" cy="1945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861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21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1905"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Подстанции</a:t>
                      </a: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ЛЭП</a:t>
                      </a: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349"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750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750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9901"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500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500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901"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220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220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9901"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110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110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9901"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ПС 35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35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13460" name="Группа 787"/>
          <p:cNvGrpSpPr>
            <a:grpSpLocks/>
          </p:cNvGrpSpPr>
          <p:nvPr/>
        </p:nvGrpSpPr>
        <p:grpSpPr bwMode="auto">
          <a:xfrm>
            <a:off x="8443913" y="1362075"/>
            <a:ext cx="296862" cy="471488"/>
            <a:chOff x="7321968" y="1602465"/>
            <a:chExt cx="759564" cy="1486619"/>
          </a:xfrm>
        </p:grpSpPr>
        <p:sp>
          <p:nvSpPr>
            <p:cNvPr id="789" name="Овал 788"/>
            <p:cNvSpPr/>
            <p:nvPr/>
          </p:nvSpPr>
          <p:spPr>
            <a:xfrm>
              <a:off x="7464131" y="2017919"/>
              <a:ext cx="617401" cy="7207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43621">
                <a:defRPr/>
              </a:pPr>
              <a:r>
                <a:rPr lang="ru-RU" sz="2400" dirty="0">
                  <a:solidFill>
                    <a:prstClr val="white"/>
                  </a:solidFill>
                  <a:latin typeface="Times New Roman"/>
                  <a:cs typeface="Times New Roman"/>
                </a:rPr>
                <a:t> ~~~</a:t>
              </a:r>
              <a:endParaRPr lang="ru-RU" sz="2400" dirty="0">
                <a:solidFill>
                  <a:prstClr val="white"/>
                </a:solidFill>
              </a:endParaRPr>
            </a:p>
          </p:txBody>
        </p:sp>
        <p:sp>
          <p:nvSpPr>
            <p:cNvPr id="13480" name="TextBox 789"/>
            <p:cNvSpPr txBox="1">
              <a:spLocks noChangeArrowheads="1"/>
            </p:cNvSpPr>
            <p:nvPr/>
          </p:nvSpPr>
          <p:spPr bwMode="auto">
            <a:xfrm>
              <a:off x="7321968" y="1602465"/>
              <a:ext cx="720075" cy="1486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43013"/>
              <a:r>
                <a:rPr lang="ru-RU"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~</a:t>
              </a:r>
              <a:endParaRPr lang="ru-RU" sz="2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3461" name="Группа 790"/>
          <p:cNvGrpSpPr>
            <a:grpSpLocks/>
          </p:cNvGrpSpPr>
          <p:nvPr/>
        </p:nvGrpSpPr>
        <p:grpSpPr bwMode="auto">
          <a:xfrm>
            <a:off x="8496300" y="1831975"/>
            <a:ext cx="246063" cy="231775"/>
            <a:chOff x="7280370" y="2723650"/>
            <a:chExt cx="244800" cy="244800"/>
          </a:xfrm>
        </p:grpSpPr>
        <p:sp>
          <p:nvSpPr>
            <p:cNvPr id="792" name="Блок-схема: сопоставление 791"/>
            <p:cNvSpPr/>
            <p:nvPr/>
          </p:nvSpPr>
          <p:spPr>
            <a:xfrm>
              <a:off x="7334068" y="2740417"/>
              <a:ext cx="137404" cy="212943"/>
            </a:xfrm>
            <a:prstGeom prst="flowChartCollat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43621">
                <a:defRPr/>
              </a:pPr>
              <a:endParaRPr lang="ru-RU" sz="2400">
                <a:solidFill>
                  <a:prstClr val="black"/>
                </a:solidFill>
              </a:endParaRPr>
            </a:p>
          </p:txBody>
        </p:sp>
        <p:sp>
          <p:nvSpPr>
            <p:cNvPr id="793" name="Овал 792"/>
            <p:cNvSpPr/>
            <p:nvPr/>
          </p:nvSpPr>
          <p:spPr>
            <a:xfrm>
              <a:off x="7280370" y="2723650"/>
              <a:ext cx="244800" cy="2448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43621">
                <a:defRPr/>
              </a:pPr>
              <a:endParaRPr lang="ru-RU" sz="2400">
                <a:solidFill>
                  <a:prstClr val="black"/>
                </a:solidFill>
              </a:endParaRPr>
            </a:p>
          </p:txBody>
        </p:sp>
      </p:grpSp>
      <p:sp>
        <p:nvSpPr>
          <p:cNvPr id="794" name="Овал 793"/>
          <p:cNvSpPr/>
          <p:nvPr/>
        </p:nvSpPr>
        <p:spPr>
          <a:xfrm>
            <a:off x="8491538" y="2182813"/>
            <a:ext cx="250825" cy="223837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78" tIns="55239" rIns="110478" bIns="55239" anchor="ctr"/>
          <a:lstStyle/>
          <a:p>
            <a:pPr algn="ctr" defTabSz="1243621"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795" name="Овал 794"/>
          <p:cNvSpPr/>
          <p:nvPr/>
        </p:nvSpPr>
        <p:spPr>
          <a:xfrm>
            <a:off x="8491538" y="2514600"/>
            <a:ext cx="250825" cy="223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78" tIns="55239" rIns="110478" bIns="55239" anchor="ctr"/>
          <a:lstStyle/>
          <a:p>
            <a:pPr algn="ctr" defTabSz="1243621"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796" name="Овал 795"/>
          <p:cNvSpPr/>
          <p:nvPr/>
        </p:nvSpPr>
        <p:spPr>
          <a:xfrm>
            <a:off x="8491538" y="2849563"/>
            <a:ext cx="250825" cy="225425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78" tIns="55239" rIns="110478" bIns="55239" anchor="ctr"/>
          <a:lstStyle/>
          <a:p>
            <a:pPr algn="ctr" defTabSz="1243621"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cxnSp>
        <p:nvCxnSpPr>
          <p:cNvPr id="797" name="Прямая соединительная линия 796"/>
          <p:cNvCxnSpPr/>
          <p:nvPr/>
        </p:nvCxnSpPr>
        <p:spPr>
          <a:xfrm>
            <a:off x="10050463" y="1617663"/>
            <a:ext cx="965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8" name="Прямая соединительная линия 797"/>
          <p:cNvCxnSpPr/>
          <p:nvPr/>
        </p:nvCxnSpPr>
        <p:spPr>
          <a:xfrm>
            <a:off x="10050463" y="1978025"/>
            <a:ext cx="9652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" name="Прямая соединительная линия 798"/>
          <p:cNvCxnSpPr/>
          <p:nvPr/>
        </p:nvCxnSpPr>
        <p:spPr>
          <a:xfrm>
            <a:off x="10050463" y="2306638"/>
            <a:ext cx="965200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0" name="Прямая соединительная линия 799"/>
          <p:cNvCxnSpPr/>
          <p:nvPr/>
        </p:nvCxnSpPr>
        <p:spPr>
          <a:xfrm>
            <a:off x="10063163" y="2670175"/>
            <a:ext cx="9652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1" name="Прямая соединительная линия 800"/>
          <p:cNvCxnSpPr/>
          <p:nvPr/>
        </p:nvCxnSpPr>
        <p:spPr>
          <a:xfrm>
            <a:off x="10050463" y="2998788"/>
            <a:ext cx="9652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70" name="Группа 20"/>
          <p:cNvGrpSpPr>
            <a:grpSpLocks/>
          </p:cNvGrpSpPr>
          <p:nvPr/>
        </p:nvGrpSpPr>
        <p:grpSpPr bwMode="auto">
          <a:xfrm>
            <a:off x="8561388" y="8909050"/>
            <a:ext cx="360362" cy="346075"/>
            <a:chOff x="8573780" y="8997864"/>
            <a:chExt cx="360000" cy="346860"/>
          </a:xfrm>
        </p:grpSpPr>
        <p:cxnSp>
          <p:nvCxnSpPr>
            <p:cNvPr id="13472" name="Прямая соединительная линия 2"/>
            <p:cNvCxnSpPr>
              <a:cxnSpLocks noChangeShapeType="1"/>
            </p:cNvCxnSpPr>
            <p:nvPr/>
          </p:nvCxnSpPr>
          <p:spPr bwMode="auto">
            <a:xfrm>
              <a:off x="8573780" y="9344724"/>
              <a:ext cx="3600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473" name="Прямая соединительная линия 6"/>
            <p:cNvCxnSpPr>
              <a:cxnSpLocks noChangeShapeType="1"/>
            </p:cNvCxnSpPr>
            <p:nvPr/>
          </p:nvCxnSpPr>
          <p:spPr bwMode="auto">
            <a:xfrm flipH="1" flipV="1">
              <a:off x="8731593" y="8997864"/>
              <a:ext cx="2373" cy="34200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3474" name="Овал 7"/>
            <p:cNvSpPr>
              <a:spLocks noChangeArrowheads="1"/>
            </p:cNvSpPr>
            <p:nvPr/>
          </p:nvSpPr>
          <p:spPr bwMode="auto">
            <a:xfrm>
              <a:off x="8651579" y="9061821"/>
              <a:ext cx="204478" cy="203275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27985" tIns="63994" rIns="127985" bIns="63994" anchor="ctr"/>
            <a:lstStyle/>
            <a:p>
              <a:pPr algn="ctr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13475" name="Прямая соединительная линия 9"/>
            <p:cNvCxnSpPr>
              <a:cxnSpLocks noChangeShapeType="1"/>
            </p:cNvCxnSpPr>
            <p:nvPr/>
          </p:nvCxnSpPr>
          <p:spPr bwMode="auto">
            <a:xfrm flipV="1">
              <a:off x="8668824" y="9091541"/>
              <a:ext cx="144588" cy="143737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476" name="Прямая соединительная линия 19"/>
            <p:cNvCxnSpPr>
              <a:cxnSpLocks noChangeShapeType="1"/>
            </p:cNvCxnSpPr>
            <p:nvPr/>
          </p:nvCxnSpPr>
          <p:spPr bwMode="auto">
            <a:xfrm>
              <a:off x="8680598" y="8997864"/>
              <a:ext cx="108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471" name="Text Box 117"/>
          <p:cNvSpPr txBox="1">
            <a:spLocks noChangeArrowheads="1"/>
          </p:cNvSpPr>
          <p:nvPr/>
        </p:nvSpPr>
        <p:spPr bwMode="auto">
          <a:xfrm>
            <a:off x="9039225" y="8932863"/>
            <a:ext cx="3400425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96" tIns="55198" rIns="110396" bIns="55198">
            <a:spAutoFit/>
          </a:bodyPr>
          <a:lstStyle/>
          <a:p>
            <a:pPr defTabSz="911225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Пожарные гидранты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заставка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3792538"/>
            <a:ext cx="12801600" cy="2303462"/>
          </a:xfrm>
          <a:prstGeom prst="rect">
            <a:avLst/>
          </a:prstGeom>
          <a:effectLst/>
        </p:spPr>
        <p:txBody>
          <a:bodyPr lIns="127924" tIns="63966" rIns="127924" bIns="63966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№ 3</a:t>
            </a:r>
          </a:p>
          <a:p>
            <a:pPr algn="ctr"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ОБЩАЯ ИНФОРМАЦИЯ</a:t>
            </a:r>
          </a:p>
        </p:txBody>
      </p:sp>
      <p:sp>
        <p:nvSpPr>
          <p:cNvPr id="14340" name="Text Box 65"/>
          <p:cNvSpPr txBox="1">
            <a:spLocks noChangeArrowheads="1"/>
          </p:cNvSpPr>
          <p:nvPr/>
        </p:nvSpPr>
        <p:spPr bwMode="auto">
          <a:xfrm>
            <a:off x="11945938" y="0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3.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http://gid.turtella.ru/img/13/8peo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5" y="2064296"/>
            <a:ext cx="12817475" cy="832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Rectangle 5"/>
          <p:cNvSpPr>
            <a:spLocks noChangeArrowheads="1"/>
          </p:cNvSpPr>
          <p:nvPr/>
        </p:nvSpPr>
        <p:spPr bwMode="auto">
          <a:xfrm>
            <a:off x="9763125" y="7321550"/>
            <a:ext cx="3040063" cy="2239963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7924" tIns="63966" rIns="127924" bIns="63966" anchor="ctr"/>
          <a:lstStyle/>
          <a:p>
            <a:pPr algn="ctr" defTabSz="1277938"/>
            <a:endParaRPr lang="ru-RU" altLang="ru-RU" sz="1400"/>
          </a:p>
        </p:txBody>
      </p:sp>
      <p:sp>
        <p:nvSpPr>
          <p:cNvPr id="72707" name="Oval 150"/>
          <p:cNvSpPr>
            <a:spLocks noChangeArrowheads="1"/>
          </p:cNvSpPr>
          <p:nvPr/>
        </p:nvSpPr>
        <p:spPr bwMode="auto">
          <a:xfrm>
            <a:off x="6064376" y="3322949"/>
            <a:ext cx="363537" cy="35718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lIns="199797" tIns="99910" rIns="199797" bIns="99910" anchor="ctr"/>
          <a:lstStyle/>
          <a:p>
            <a:pPr algn="ctr" defTabSz="2003425"/>
            <a:r>
              <a:rPr lang="ru-RU" altLang="ru-RU" sz="2000">
                <a:solidFill>
                  <a:srgbClr val="FF0000"/>
                </a:solidFill>
              </a:rPr>
              <a:t>Т</a:t>
            </a:r>
          </a:p>
        </p:txBody>
      </p:sp>
      <p:sp>
        <p:nvSpPr>
          <p:cNvPr id="72708" name="Text Box 6"/>
          <p:cNvSpPr txBox="1">
            <a:spLocks noChangeArrowheads="1"/>
          </p:cNvSpPr>
          <p:nvPr/>
        </p:nvSpPr>
        <p:spPr bwMode="auto">
          <a:xfrm>
            <a:off x="9640888" y="7334250"/>
            <a:ext cx="338296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716" tIns="89368" rIns="178716" bIns="89368">
            <a:spAutoFit/>
          </a:bodyPr>
          <a:lstStyle/>
          <a:p>
            <a:pPr algn="ctr" defTabSz="1277938">
              <a:spcBef>
                <a:spcPct val="50000"/>
              </a:spcBef>
            </a:pPr>
            <a:r>
              <a:rPr lang="ru-RU" altLang="ru-RU" sz="1700" b="1">
                <a:latin typeface="Times New Roman" pitchFamily="18" charset="0"/>
              </a:rPr>
              <a:t>Условные обозначения</a:t>
            </a:r>
          </a:p>
        </p:txBody>
      </p:sp>
      <p:grpSp>
        <p:nvGrpSpPr>
          <p:cNvPr id="72709" name="Group 12"/>
          <p:cNvGrpSpPr>
            <a:grpSpLocks/>
          </p:cNvGrpSpPr>
          <p:nvPr/>
        </p:nvGrpSpPr>
        <p:grpSpPr bwMode="auto">
          <a:xfrm>
            <a:off x="9863138" y="7823200"/>
            <a:ext cx="400050" cy="490538"/>
            <a:chOff x="0" y="-678"/>
            <a:chExt cx="20000" cy="20678"/>
          </a:xfrm>
        </p:grpSpPr>
        <p:sp>
          <p:nvSpPr>
            <p:cNvPr id="73037" name="Rectangle 13"/>
            <p:cNvSpPr>
              <a:spLocks noChangeArrowheads="1"/>
            </p:cNvSpPr>
            <p:nvPr/>
          </p:nvSpPr>
          <p:spPr bwMode="auto">
            <a:xfrm>
              <a:off x="0" y="7756"/>
              <a:ext cx="20000" cy="122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127939" tIns="63973" rIns="127939" bIns="63973"/>
            <a:lstStyle/>
            <a:p>
              <a:pPr algn="ctr" defTabSz="1277938"/>
              <a:endParaRPr lang="ru-RU" altLang="ru-RU" sz="1400"/>
            </a:p>
          </p:txBody>
        </p:sp>
        <p:sp>
          <p:nvSpPr>
            <p:cNvPr id="73038" name="Line 14"/>
            <p:cNvSpPr>
              <a:spLocks noChangeShapeType="1"/>
            </p:cNvSpPr>
            <p:nvPr/>
          </p:nvSpPr>
          <p:spPr bwMode="auto">
            <a:xfrm flipV="1">
              <a:off x="3" y="-266"/>
              <a:ext cx="10170" cy="777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39" name="Line 15"/>
            <p:cNvSpPr>
              <a:spLocks noChangeShapeType="1"/>
            </p:cNvSpPr>
            <p:nvPr/>
          </p:nvSpPr>
          <p:spPr bwMode="auto">
            <a:xfrm>
              <a:off x="10000" y="-678"/>
              <a:ext cx="10000" cy="843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3040" name="Group 16"/>
            <p:cNvGrpSpPr>
              <a:grpSpLocks/>
            </p:cNvGrpSpPr>
            <p:nvPr/>
          </p:nvGrpSpPr>
          <p:grpSpPr bwMode="auto">
            <a:xfrm>
              <a:off x="8013" y="3009"/>
              <a:ext cx="4084" cy="3408"/>
              <a:chOff x="-8125" y="0"/>
              <a:chExt cx="34973" cy="20000"/>
            </a:xfrm>
          </p:grpSpPr>
          <p:sp>
            <p:nvSpPr>
              <p:cNvPr id="73041" name="Line 17"/>
              <p:cNvSpPr>
                <a:spLocks noChangeShapeType="1"/>
              </p:cNvSpPr>
              <p:nvPr/>
            </p:nvSpPr>
            <p:spPr bwMode="auto">
              <a:xfrm>
                <a:off x="9649" y="0"/>
                <a:ext cx="137" cy="200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42" name="Line 18"/>
              <p:cNvSpPr>
                <a:spLocks noChangeShapeType="1"/>
              </p:cNvSpPr>
              <p:nvPr/>
            </p:nvSpPr>
            <p:spPr bwMode="auto">
              <a:xfrm>
                <a:off x="-8125" y="10803"/>
                <a:ext cx="34973" cy="14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2710" name="Text Box 20"/>
          <p:cNvSpPr txBox="1">
            <a:spLocks noChangeArrowheads="1"/>
          </p:cNvSpPr>
          <p:nvPr/>
        </p:nvSpPr>
        <p:spPr bwMode="auto">
          <a:xfrm>
            <a:off x="10115550" y="7872413"/>
            <a:ext cx="22145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773" tIns="89396" rIns="178773" bIns="89396">
            <a:spAutoFit/>
          </a:bodyPr>
          <a:lstStyle/>
          <a:p>
            <a:pPr algn="ctr" defTabSz="1277938">
              <a:spcBef>
                <a:spcPct val="50000"/>
              </a:spcBef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000">
                <a:latin typeface="Times New Roman" pitchFamily="18" charset="0"/>
                <a:cs typeface="Times New Roman" pitchFamily="18" charset="0"/>
              </a:rPr>
              <a:t>районная  городская дет . поликлиника </a:t>
            </a:r>
          </a:p>
        </p:txBody>
      </p:sp>
      <p:grpSp>
        <p:nvGrpSpPr>
          <p:cNvPr id="72711" name="Группа 140"/>
          <p:cNvGrpSpPr>
            <a:grpSpLocks/>
          </p:cNvGrpSpPr>
          <p:nvPr/>
        </p:nvGrpSpPr>
        <p:grpSpPr bwMode="auto">
          <a:xfrm>
            <a:off x="9907588" y="8501063"/>
            <a:ext cx="355600" cy="328612"/>
            <a:chOff x="13112800" y="6511939"/>
            <a:chExt cx="290513" cy="265113"/>
          </a:xfrm>
        </p:grpSpPr>
        <p:sp>
          <p:nvSpPr>
            <p:cNvPr id="73034" name="Oval 114"/>
            <p:cNvSpPr>
              <a:spLocks noChangeArrowheads="1"/>
            </p:cNvSpPr>
            <p:nvPr/>
          </p:nvSpPr>
          <p:spPr bwMode="auto">
            <a:xfrm>
              <a:off x="13112800" y="6511939"/>
              <a:ext cx="290513" cy="26511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127939" tIns="63973" rIns="127939" bIns="63973" anchor="ctr"/>
            <a:lstStyle/>
            <a:p>
              <a:pPr algn="ctr" defTabSz="1277938"/>
              <a:endParaRPr lang="ru-RU" altLang="ru-RU"/>
            </a:p>
          </p:txBody>
        </p:sp>
        <p:sp>
          <p:nvSpPr>
            <p:cNvPr id="73035" name="Line 115"/>
            <p:cNvSpPr>
              <a:spLocks noChangeShapeType="1"/>
            </p:cNvSpPr>
            <p:nvPr/>
          </p:nvSpPr>
          <p:spPr bwMode="auto">
            <a:xfrm flipV="1">
              <a:off x="13257263" y="6584964"/>
              <a:ext cx="0" cy="1428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36" name="Line 116"/>
            <p:cNvSpPr>
              <a:spLocks noChangeShapeType="1"/>
            </p:cNvSpPr>
            <p:nvPr/>
          </p:nvSpPr>
          <p:spPr bwMode="auto">
            <a:xfrm>
              <a:off x="13184238" y="6584964"/>
              <a:ext cx="14446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12" name="Text Box 37"/>
          <p:cNvSpPr txBox="1">
            <a:spLocks noChangeArrowheads="1"/>
          </p:cNvSpPr>
          <p:nvPr/>
        </p:nvSpPr>
        <p:spPr bwMode="auto">
          <a:xfrm>
            <a:off x="9934575" y="8501063"/>
            <a:ext cx="30241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773" tIns="89396" rIns="178773" bIns="89396">
            <a:spAutoFit/>
          </a:bodyPr>
          <a:lstStyle/>
          <a:p>
            <a:pPr algn="ctr" defTabSz="1277938">
              <a:spcBef>
                <a:spcPct val="50000"/>
              </a:spcBef>
            </a:pPr>
            <a:r>
              <a:rPr lang="ru-RU" altLang="ru-RU" sz="1300"/>
              <a:t>- </a:t>
            </a:r>
            <a:r>
              <a:rPr lang="ru-RU" altLang="ru-RU" sz="1000">
                <a:latin typeface="Times New Roman" pitchFamily="18" charset="0"/>
                <a:cs typeface="Times New Roman" pitchFamily="18" charset="0"/>
              </a:rPr>
              <a:t>Места возможной посадки вертолёта</a:t>
            </a:r>
          </a:p>
        </p:txBody>
      </p:sp>
      <p:sp>
        <p:nvSpPr>
          <p:cNvPr id="2" name="Text Box 308"/>
          <p:cNvSpPr txBox="1">
            <a:spLocks noChangeArrowheads="1"/>
          </p:cNvSpPr>
          <p:nvPr/>
        </p:nvSpPr>
        <p:spPr bwMode="auto">
          <a:xfrm>
            <a:off x="0" y="1416224"/>
            <a:ext cx="2881313" cy="368300"/>
          </a:xfrm>
          <a:prstGeom prst="rect">
            <a:avLst/>
          </a:prstGeom>
          <a:solidFill>
            <a:srgbClr val="D9D9D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91395" tIns="45697" rIns="91395" bIns="45697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b="1" dirty="0">
                <a:solidFill>
                  <a:srgbClr val="FF0000"/>
                </a:solidFill>
                <a:cs typeface="+mn-cs"/>
              </a:rPr>
              <a:t>Джанкой</a:t>
            </a:r>
          </a:p>
        </p:txBody>
      </p:sp>
      <p:sp>
        <p:nvSpPr>
          <p:cNvPr id="72716" name="Text Box 37"/>
          <p:cNvSpPr txBox="1">
            <a:spLocks noChangeArrowheads="1"/>
          </p:cNvSpPr>
          <p:nvPr/>
        </p:nvSpPr>
        <p:spPr bwMode="auto">
          <a:xfrm>
            <a:off x="9921875" y="9023350"/>
            <a:ext cx="18875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773" tIns="89396" rIns="178773" bIns="89396">
            <a:spAutoFit/>
          </a:bodyPr>
          <a:lstStyle/>
          <a:p>
            <a:pPr algn="ctr" defTabSz="1277938">
              <a:spcBef>
                <a:spcPct val="50000"/>
              </a:spcBef>
            </a:pPr>
            <a:r>
              <a:rPr lang="ru-RU" altLang="ru-RU" sz="1300"/>
              <a:t>- </a:t>
            </a:r>
            <a:r>
              <a:rPr lang="ru-RU" altLang="ru-RU" sz="1000">
                <a:latin typeface="Times New Roman" pitchFamily="18" charset="0"/>
                <a:cs typeface="Times New Roman" pitchFamily="18" charset="0"/>
              </a:rPr>
              <a:t>Пожарная часть</a:t>
            </a:r>
          </a:p>
        </p:txBody>
      </p:sp>
      <p:sp>
        <p:nvSpPr>
          <p:cNvPr id="159" name="Скругленная прямоугольная выноска 158"/>
          <p:cNvSpPr>
            <a:spLocks noChangeArrowheads="1"/>
          </p:cNvSpPr>
          <p:nvPr/>
        </p:nvSpPr>
        <p:spPr bwMode="auto">
          <a:xfrm>
            <a:off x="7834734" y="5783737"/>
            <a:ext cx="2452751" cy="633558"/>
          </a:xfrm>
          <a:prstGeom prst="wedgeRoundRectCallout">
            <a:avLst>
              <a:gd name="adj1" fmla="val 8198"/>
              <a:gd name="adj2" fmla="val 158530"/>
              <a:gd name="adj3" fmla="val 16667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28" tIns="45714" rIns="91428" bIns="45714" anchor="ctr"/>
          <a:lstStyle/>
          <a:p>
            <a:pPr algn="ctr" defTabSz="1277938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МОУ «Школа-гимназия №6» </a:t>
            </a:r>
          </a:p>
          <a:p>
            <a:pPr algn="ctr" defTabSz="1277938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г. Джанкоя</a:t>
            </a:r>
          </a:p>
        </p:txBody>
      </p:sp>
      <p:graphicFrame>
        <p:nvGraphicFramePr>
          <p:cNvPr id="31063" name="Group 3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4548943"/>
              </p:ext>
            </p:extLst>
          </p:nvPr>
        </p:nvGraphicFramePr>
        <p:xfrm>
          <a:off x="-7938" y="8158163"/>
          <a:ext cx="9759951" cy="1479612"/>
        </p:xfrm>
        <a:graphic>
          <a:graphicData uri="http://schemas.openxmlformats.org/drawingml/2006/table">
            <a:tbl>
              <a:tblPr/>
              <a:tblGrid>
                <a:gridCol w="8890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6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07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96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112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34937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227013">
                <a:tc gridSpan="9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 ИНФОРМАЦИЯ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39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Год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постройки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послед. кап. ремонта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Кол-во этажей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Общ.выс., м.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Размеры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геометрич.здания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Общ.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площ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здани</a:t>
                      </a:r>
                      <a:r>
                        <a:rPr kumimoji="0" lang="uk-UA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я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Среднее количество нахождения детей/ персонала в здании (чел.)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детей/ персонала находящихся в здании круглосуточно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выходов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1967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11,75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13,01х82,01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4025,40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782</a:t>
                      </a: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0/1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64" name="TextBox 163"/>
          <p:cNvSpPr txBox="1">
            <a:spLocks noChangeArrowheads="1"/>
          </p:cNvSpPr>
          <p:nvPr/>
        </p:nvSpPr>
        <p:spPr bwMode="auto">
          <a:xfrm>
            <a:off x="7972425" y="1300163"/>
            <a:ext cx="4829175" cy="1288867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79115" tIns="89561" rIns="179115" bIns="89561">
            <a:spAutoFit/>
          </a:bodyPr>
          <a:lstStyle/>
          <a:p>
            <a:pPr algn="ctr" defTabSz="1276044">
              <a:defRPr/>
            </a:pPr>
            <a:r>
              <a:rPr lang="ru-RU" sz="14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города Джанкоя:</a:t>
            </a:r>
          </a:p>
          <a:p>
            <a:pPr algn="ctr" defTabSz="1276044">
              <a:buFontTx/>
              <a:buChar char="-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количество проживающего населения – 38, 438 тыс.чел.</a:t>
            </a:r>
          </a:p>
          <a:p>
            <a:pPr algn="ctr" defTabSz="1276044">
              <a:buFontTx/>
              <a:buChar char="-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Территория города 26 км</a:t>
            </a:r>
            <a:r>
              <a:rPr lang="ru-RU" sz="14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algn="ctr" defTabSz="1276044">
              <a:buFontTx/>
              <a:buChar char="-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Площадь зеленых насаждений </a:t>
            </a:r>
            <a:r>
              <a:rPr lang="ru-RU" sz="1400" dirty="0">
                <a:cs typeface="+mn-cs"/>
              </a:rPr>
              <a:t>414,6 т.м2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algn="ctr" defTabSz="1276044">
              <a:buFontTx/>
              <a:buChar char="-"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Жилая застройка </a:t>
            </a:r>
            <a:r>
              <a:rPr lang="ru-RU" sz="1400" dirty="0">
                <a:cs typeface="+mn-cs"/>
              </a:rPr>
              <a:t>26 км²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39" name="Rectangle 4"/>
          <p:cNvSpPr txBox="1">
            <a:spLocks noChangeArrowheads="1"/>
          </p:cNvSpPr>
          <p:nvPr/>
        </p:nvSpPr>
        <p:spPr bwMode="auto">
          <a:xfrm>
            <a:off x="0" y="0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10408" tIns="55205" rIns="110408" bIns="55205" anchor="ctr"/>
          <a:lstStyle/>
          <a:p>
            <a:pPr algn="ctr" defTabSz="1533525">
              <a:lnSpc>
                <a:spcPct val="80000"/>
              </a:lnSpc>
              <a:defRPr/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533525">
              <a:buClr>
                <a:schemeClr val="accent1"/>
              </a:buClr>
              <a:buSzPct val="70000"/>
              <a:defRPr/>
            </a:pPr>
            <a:r>
              <a:rPr lang="ru-RU" altLang="ru-RU" sz="2100" b="1" dirty="0">
                <a:solidFill>
                  <a:srgbClr val="FF0000"/>
                </a:solidFill>
              </a:rPr>
              <a:t>МОУ  «Школа-гимназия №6» г. Джанкоя</a:t>
            </a:r>
          </a:p>
          <a:p>
            <a:pPr algn="ctr" defTabSz="1533525">
              <a:defRPr/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(Общая информация об объекте)</a:t>
            </a:r>
          </a:p>
        </p:txBody>
      </p:sp>
      <p:sp>
        <p:nvSpPr>
          <p:cNvPr id="72754" name="Скругленная прямоугольная выноска 143"/>
          <p:cNvSpPr>
            <a:spLocks noChangeArrowheads="1"/>
          </p:cNvSpPr>
          <p:nvPr/>
        </p:nvSpPr>
        <p:spPr bwMode="auto">
          <a:xfrm>
            <a:off x="4439384" y="5734473"/>
            <a:ext cx="2232025" cy="725487"/>
          </a:xfrm>
          <a:prstGeom prst="wedgeRoundRectCallout">
            <a:avLst>
              <a:gd name="adj1" fmla="val 47865"/>
              <a:gd name="adj2" fmla="val 67943"/>
              <a:gd name="adj3" fmla="val 16667"/>
            </a:avLst>
          </a:prstGeom>
          <a:solidFill>
            <a:srgbClr val="E6B9B8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 algn="ctr" defTabSz="1274763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Джанкойского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района Республики Крым</a:t>
            </a:r>
          </a:p>
        </p:txBody>
      </p:sp>
      <p:sp>
        <p:nvSpPr>
          <p:cNvPr id="72755" name="Скругленная прямоугольная выноска 144"/>
          <p:cNvSpPr>
            <a:spLocks noChangeArrowheads="1"/>
          </p:cNvSpPr>
          <p:nvPr/>
        </p:nvSpPr>
        <p:spPr bwMode="auto">
          <a:xfrm>
            <a:off x="7209150" y="3532134"/>
            <a:ext cx="2736850" cy="886172"/>
          </a:xfrm>
          <a:prstGeom prst="wedgeRoundRectCallout">
            <a:avLst>
              <a:gd name="adj1" fmla="val -20361"/>
              <a:gd name="adj2" fmla="val 177044"/>
              <a:gd name="adj3" fmla="val 16667"/>
            </a:avLst>
          </a:prstGeom>
          <a:solidFill>
            <a:srgbClr val="E6B9B8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 algn="ctr" eaLnBrk="0" hangingPunct="0"/>
            <a:r>
              <a:rPr lang="ru-RU" sz="1000" b="1" dirty="0">
                <a:latin typeface="Calibri" pitchFamily="34" charset="0"/>
              </a:rPr>
              <a:t>Межмуниципальный отдел МВД России "</a:t>
            </a:r>
            <a:r>
              <a:rPr lang="ru-RU" sz="1000" b="1" dirty="0" err="1">
                <a:latin typeface="Calibri" pitchFamily="34" charset="0"/>
              </a:rPr>
              <a:t>Джанкойский</a:t>
            </a:r>
            <a:r>
              <a:rPr lang="ru-RU" sz="1000" b="1" dirty="0">
                <a:latin typeface="Calibri" pitchFamily="34" charset="0"/>
              </a:rPr>
              <a:t>"</a:t>
            </a:r>
          </a:p>
          <a:p>
            <a:pPr algn="ctr"/>
            <a:r>
              <a:rPr lang="ru-RU" sz="1000" dirty="0">
                <a:latin typeface="Calibri" pitchFamily="34" charset="0"/>
              </a:rPr>
              <a:t>296100, г. Джанкой, ул. Толстого д. 5.</a:t>
            </a:r>
          </a:p>
          <a:p>
            <a:pPr algn="ctr"/>
            <a:r>
              <a:rPr lang="ru-RU" sz="1000" b="1" dirty="0" err="1"/>
              <a:t>Маринцов</a:t>
            </a:r>
            <a:r>
              <a:rPr lang="ru-RU" sz="1000" b="1" dirty="0"/>
              <a:t> Юрий Борисович</a:t>
            </a:r>
          </a:p>
          <a:p>
            <a:pPr algn="ctr"/>
            <a:r>
              <a:rPr lang="ru-RU" sz="1000" dirty="0" err="1">
                <a:latin typeface="Calibri" pitchFamily="34" charset="0"/>
              </a:rPr>
              <a:t>Деж.часть</a:t>
            </a:r>
            <a:r>
              <a:rPr lang="ru-RU" sz="1000" dirty="0">
                <a:latin typeface="Calibri" pitchFamily="34" charset="0"/>
              </a:rPr>
              <a:t> – +7 (36564) 77-150.</a:t>
            </a:r>
          </a:p>
          <a:p>
            <a:pPr algn="ctr"/>
            <a:r>
              <a:rPr lang="ru-RU" sz="1000" dirty="0">
                <a:latin typeface="Calibri" pitchFamily="34" charset="0"/>
              </a:rPr>
              <a:t>+7(999)4610217 или 102</a:t>
            </a:r>
          </a:p>
        </p:txBody>
      </p:sp>
      <p:sp>
        <p:nvSpPr>
          <p:cNvPr id="72756" name="Скругленная прямоугольная выноска 147"/>
          <p:cNvSpPr>
            <a:spLocks noChangeArrowheads="1"/>
          </p:cNvSpPr>
          <p:nvPr/>
        </p:nvSpPr>
        <p:spPr bwMode="auto">
          <a:xfrm>
            <a:off x="6270694" y="4901724"/>
            <a:ext cx="1584325" cy="542925"/>
          </a:xfrm>
          <a:prstGeom prst="wedgeRoundRectCallout">
            <a:avLst>
              <a:gd name="adj1" fmla="val 10223"/>
              <a:gd name="adj2" fmla="val 212282"/>
              <a:gd name="adj3" fmla="val 16667"/>
            </a:avLst>
          </a:prstGeom>
          <a:solidFill>
            <a:srgbClr val="E6B9B8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 algn="ctr" defTabSz="1274763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Администрация города Джанкой Республики Крым</a:t>
            </a:r>
          </a:p>
        </p:txBody>
      </p:sp>
      <p:sp>
        <p:nvSpPr>
          <p:cNvPr id="150" name="Прямоугольник 165"/>
          <p:cNvSpPr>
            <a:spLocks noChangeArrowheads="1"/>
          </p:cNvSpPr>
          <p:nvPr/>
        </p:nvSpPr>
        <p:spPr bwMode="auto">
          <a:xfrm>
            <a:off x="9846627" y="2683397"/>
            <a:ext cx="2971483" cy="338139"/>
          </a:xfrm>
          <a:prstGeom prst="rect">
            <a:avLst/>
          </a:prstGeom>
          <a:solidFill>
            <a:srgbClr val="DDDDD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61957" tIns="30977" rIns="61957" bIns="30977" anchor="ctr"/>
          <a:lstStyle/>
          <a:p>
            <a:pPr algn="ctr" defTabSz="1792616" eaLnBrk="0" hangingPunct="0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ФОТО ШКОЛЫ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60" name="Прямоугольник 4"/>
          <p:cNvSpPr>
            <a:spLocks noChangeArrowheads="1"/>
          </p:cNvSpPr>
          <p:nvPr/>
        </p:nvSpPr>
        <p:spPr bwMode="auto">
          <a:xfrm>
            <a:off x="0" y="1920280"/>
            <a:ext cx="2971800" cy="738664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Директор</a:t>
            </a:r>
          </a:p>
          <a:p>
            <a:pPr algn="ctr"/>
            <a:r>
              <a:rPr lang="ru-RU" altLang="ru-RU" sz="1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Елена Федоровна Литвинова</a:t>
            </a:r>
          </a:p>
          <a:p>
            <a:pPr algn="ctr"/>
            <a:r>
              <a:rPr lang="ru-RU" altLang="ru-RU" sz="1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+7(36564) </a:t>
            </a:r>
            <a:r>
              <a:rPr lang="en-US" altLang="ru-RU" sz="1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3-02-50</a:t>
            </a:r>
            <a:endParaRPr lang="ru-RU" altLang="ru-RU" sz="14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9952812" y="8915824"/>
            <a:ext cx="460023" cy="510388"/>
            <a:chOff x="8027" y="0"/>
            <a:chExt cx="11891" cy="14857"/>
          </a:xfrm>
          <a:solidFill>
            <a:schemeClr val="bg1"/>
          </a:solidFill>
        </p:grpSpPr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8027" y="0"/>
              <a:ext cx="11891" cy="14857"/>
              <a:chOff x="8027" y="0"/>
              <a:chExt cx="11891" cy="14855"/>
            </a:xfrm>
            <a:grpFill/>
          </p:grpSpPr>
          <p:sp>
            <p:nvSpPr>
              <p:cNvPr id="161" name="Line 6"/>
              <p:cNvSpPr>
                <a:spLocks noChangeShapeType="1"/>
              </p:cNvSpPr>
              <p:nvPr/>
            </p:nvSpPr>
            <p:spPr bwMode="auto">
              <a:xfrm>
                <a:off x="8109" y="0"/>
                <a:ext cx="14" cy="14855"/>
              </a:xfrm>
              <a:prstGeom prst="line">
                <a:avLst/>
              </a:prstGeom>
              <a:grpFill/>
              <a:ln w="25400">
                <a:solidFill>
                  <a:srgbClr val="FF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pPr defTabSz="1276044">
                  <a:defRPr/>
                </a:pPr>
                <a:endParaRPr lang="ru-RU" sz="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2" name="Freeform 16"/>
              <p:cNvSpPr>
                <a:spLocks/>
              </p:cNvSpPr>
              <p:nvPr/>
            </p:nvSpPr>
            <p:spPr bwMode="auto">
              <a:xfrm>
                <a:off x="8027" y="53"/>
                <a:ext cx="11891" cy="6124"/>
              </a:xfrm>
              <a:custGeom>
                <a:avLst/>
                <a:gdLst>
                  <a:gd name="T0" fmla="*/ 1 w 20000"/>
                  <a:gd name="T1" fmla="*/ 0 h 20000"/>
                  <a:gd name="T2" fmla="*/ 1 w 20000"/>
                  <a:gd name="T3" fmla="*/ 0 h 20000"/>
                  <a:gd name="T4" fmla="*/ 1 w 20000"/>
                  <a:gd name="T5" fmla="*/ 0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436" y="0"/>
                    </a:moveTo>
                    <a:lnTo>
                      <a:pt x="19977" y="3888"/>
                    </a:lnTo>
                    <a:lnTo>
                      <a:pt x="19977" y="13477"/>
                    </a:lnTo>
                    <a:lnTo>
                      <a:pt x="0" y="19957"/>
                    </a:lnTo>
                  </a:path>
                </a:pathLst>
              </a:custGeom>
              <a:grpFill/>
              <a:ln w="25400">
                <a:solidFill>
                  <a:srgbClr val="FF0000"/>
                </a:solidFill>
                <a:round/>
                <a:headEnd type="none" w="sm" len="lg"/>
                <a:tailEnd type="none" w="sm" len="lg"/>
              </a:ln>
            </p:spPr>
            <p:txBody>
              <a:bodyPr lIns="127939" tIns="63973" rIns="127939" bIns="63973"/>
              <a:lstStyle/>
              <a:p>
                <a:pPr defTabSz="1276044">
                  <a:defRPr/>
                </a:pPr>
                <a:endParaRPr lang="ru-RU" sz="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58" name="Rectangle 4"/>
            <p:cNvSpPr>
              <a:spLocks noChangeArrowheads="1"/>
            </p:cNvSpPr>
            <p:nvPr/>
          </p:nvSpPr>
          <p:spPr bwMode="auto">
            <a:xfrm>
              <a:off x="9009" y="1303"/>
              <a:ext cx="8997" cy="74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17767" tIns="17767" rIns="17767" bIns="17767"/>
            <a:lstStyle/>
            <a:p>
              <a:pPr defTabSz="1279372">
                <a:spcAft>
                  <a:spcPts val="1400"/>
                </a:spcAft>
                <a:defRPr/>
              </a:pPr>
              <a:r>
                <a:rPr lang="ru-RU" sz="800" b="1" dirty="0">
                  <a:latin typeface="Times New Roman" pitchFamily="18" charset="0"/>
                  <a:cs typeface="Times New Roman" pitchFamily="18" charset="0"/>
                </a:rPr>
                <a:t>6 ПСО</a:t>
              </a:r>
            </a:p>
          </p:txBody>
        </p:sp>
      </p:grpSp>
      <p:sp>
        <p:nvSpPr>
          <p:cNvPr id="72762" name="Text Box 65"/>
          <p:cNvSpPr txBox="1">
            <a:spLocks noChangeArrowheads="1"/>
          </p:cNvSpPr>
          <p:nvPr/>
        </p:nvSpPr>
        <p:spPr bwMode="auto">
          <a:xfrm>
            <a:off x="11945938" y="0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3.1.</a:t>
            </a:r>
          </a:p>
        </p:txBody>
      </p:sp>
      <p:grpSp>
        <p:nvGrpSpPr>
          <p:cNvPr id="72763" name="Group 9"/>
          <p:cNvGrpSpPr>
            <a:grpSpLocks/>
          </p:cNvGrpSpPr>
          <p:nvPr/>
        </p:nvGrpSpPr>
        <p:grpSpPr bwMode="auto">
          <a:xfrm>
            <a:off x="7659092" y="6432322"/>
            <a:ext cx="806450" cy="652462"/>
            <a:chOff x="2282" y="4014"/>
            <a:chExt cx="825" cy="321"/>
          </a:xfrm>
        </p:grpSpPr>
        <p:sp>
          <p:nvSpPr>
            <p:cNvPr id="73024" name="Rectangle 10"/>
            <p:cNvSpPr>
              <a:spLocks noChangeArrowheads="1"/>
            </p:cNvSpPr>
            <p:nvPr/>
          </p:nvSpPr>
          <p:spPr bwMode="auto">
            <a:xfrm>
              <a:off x="2702" y="4065"/>
              <a:ext cx="405" cy="27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24829" tIns="24829" rIns="24829" bIns="24829"/>
            <a:lstStyle/>
            <a:p>
              <a:pPr algn="ctr" defTabSz="1789113"/>
              <a:r>
                <a:rPr lang="ru-RU" altLang="ru-RU" sz="1300" b="1" dirty="0"/>
                <a:t>Дет. пол.</a:t>
              </a:r>
              <a:endParaRPr lang="ru-RU" altLang="ru-RU" sz="1300" dirty="0"/>
            </a:p>
          </p:txBody>
        </p:sp>
        <p:grpSp>
          <p:nvGrpSpPr>
            <p:cNvPr id="73025" name="Group 11"/>
            <p:cNvGrpSpPr>
              <a:grpSpLocks/>
            </p:cNvGrpSpPr>
            <p:nvPr/>
          </p:nvGrpSpPr>
          <p:grpSpPr bwMode="auto">
            <a:xfrm>
              <a:off x="2282" y="4014"/>
              <a:ext cx="797" cy="216"/>
              <a:chOff x="3288" y="3923"/>
              <a:chExt cx="702" cy="216"/>
            </a:xfrm>
          </p:grpSpPr>
          <p:grpSp>
            <p:nvGrpSpPr>
              <p:cNvPr id="73026" name="Group 12"/>
              <p:cNvGrpSpPr>
                <a:grpSpLocks/>
              </p:cNvGrpSpPr>
              <p:nvPr/>
            </p:nvGrpSpPr>
            <p:grpSpPr bwMode="auto">
              <a:xfrm>
                <a:off x="3288" y="3923"/>
                <a:ext cx="317" cy="216"/>
                <a:chOff x="0" y="-678"/>
                <a:chExt cx="20000" cy="20678"/>
              </a:xfrm>
            </p:grpSpPr>
            <p:sp>
              <p:nvSpPr>
                <p:cNvPr id="73028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27939" tIns="63973" rIns="127939" bIns="63973"/>
                <a:lstStyle/>
                <a:p>
                  <a:pPr algn="ctr" defTabSz="1277938"/>
                  <a:endParaRPr lang="ru-RU" altLang="ru-RU" sz="1400"/>
                </a:p>
              </p:txBody>
            </p:sp>
            <p:sp>
              <p:nvSpPr>
                <p:cNvPr id="73029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" y="-266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030" name="Line 15"/>
                <p:cNvSpPr>
                  <a:spLocks noChangeShapeType="1"/>
                </p:cNvSpPr>
                <p:nvPr/>
              </p:nvSpPr>
              <p:spPr bwMode="auto">
                <a:xfrm>
                  <a:off x="10000" y="-678"/>
                  <a:ext cx="10000" cy="843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3031" name="Group 16"/>
                <p:cNvGrpSpPr>
                  <a:grpSpLocks/>
                </p:cNvGrpSpPr>
                <p:nvPr/>
              </p:nvGrpSpPr>
              <p:grpSpPr bwMode="auto">
                <a:xfrm>
                  <a:off x="8013" y="3009"/>
                  <a:ext cx="4084" cy="3408"/>
                  <a:chOff x="-8125" y="0"/>
                  <a:chExt cx="34973" cy="20000"/>
                </a:xfrm>
              </p:grpSpPr>
              <p:sp>
                <p:nvSpPr>
                  <p:cNvPr id="73032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033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-8125" y="10803"/>
                    <a:ext cx="34973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3027" name="Line 19"/>
              <p:cNvSpPr>
                <a:spLocks noChangeShapeType="1"/>
              </p:cNvSpPr>
              <p:nvPr/>
            </p:nvSpPr>
            <p:spPr bwMode="auto">
              <a:xfrm>
                <a:off x="3681" y="4069"/>
                <a:ext cx="309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2764" name="Group 316"/>
          <p:cNvGrpSpPr>
            <a:grpSpLocks/>
          </p:cNvGrpSpPr>
          <p:nvPr/>
        </p:nvGrpSpPr>
        <p:grpSpPr bwMode="auto">
          <a:xfrm>
            <a:off x="6684994" y="6429693"/>
            <a:ext cx="404813" cy="263525"/>
            <a:chOff x="4727" y="2506"/>
            <a:chExt cx="706" cy="1172"/>
          </a:xfrm>
        </p:grpSpPr>
        <p:sp>
          <p:nvSpPr>
            <p:cNvPr id="7294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4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4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4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4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5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5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5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5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5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5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5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5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5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5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6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6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6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6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9 h 168"/>
                <a:gd name="T4" fmla="*/ 0 w 1847"/>
                <a:gd name="T5" fmla="*/ 9 h 168"/>
                <a:gd name="T6" fmla="*/ 0 w 1847"/>
                <a:gd name="T7" fmla="*/ 10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9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9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0 h 168"/>
                <a:gd name="T94" fmla="*/ 0 w 1847"/>
                <a:gd name="T95" fmla="*/ 9 h 168"/>
                <a:gd name="T96" fmla="*/ 0 w 1847"/>
                <a:gd name="T97" fmla="*/ 9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6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6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6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6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6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6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7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7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7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7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7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7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7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7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7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7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8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8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8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8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8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8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8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8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8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8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9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9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9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9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9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9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9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9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9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9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0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0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0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0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0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0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0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0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0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0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1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1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1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1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1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1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1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1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301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301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302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302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302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302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765" name="Group 316"/>
          <p:cNvGrpSpPr>
            <a:grpSpLocks/>
          </p:cNvGrpSpPr>
          <p:nvPr/>
        </p:nvGrpSpPr>
        <p:grpSpPr bwMode="auto">
          <a:xfrm>
            <a:off x="7164920" y="6331766"/>
            <a:ext cx="376237" cy="250825"/>
            <a:chOff x="4727" y="2506"/>
            <a:chExt cx="706" cy="1172"/>
          </a:xfrm>
        </p:grpSpPr>
        <p:sp>
          <p:nvSpPr>
            <p:cNvPr id="7286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6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6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6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7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7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7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7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7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7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7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7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7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7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8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8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8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8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8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9 h 168"/>
                <a:gd name="T4" fmla="*/ 0 w 1847"/>
                <a:gd name="T5" fmla="*/ 9 h 168"/>
                <a:gd name="T6" fmla="*/ 0 w 1847"/>
                <a:gd name="T7" fmla="*/ 10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9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9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0 h 168"/>
                <a:gd name="T94" fmla="*/ 0 w 1847"/>
                <a:gd name="T95" fmla="*/ 9 h 168"/>
                <a:gd name="T96" fmla="*/ 0 w 1847"/>
                <a:gd name="T97" fmla="*/ 9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8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8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8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8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8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9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9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9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9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9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9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9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9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9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9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0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0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0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0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0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0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0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0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0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0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1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1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1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1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1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1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1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1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1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1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2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2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2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2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2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2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2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2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2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2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3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3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3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3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34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3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3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3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3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3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4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4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4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4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94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766" name="Group 316"/>
          <p:cNvGrpSpPr>
            <a:grpSpLocks/>
          </p:cNvGrpSpPr>
          <p:nvPr/>
        </p:nvGrpSpPr>
        <p:grpSpPr bwMode="auto">
          <a:xfrm>
            <a:off x="8993088" y="7168085"/>
            <a:ext cx="373062" cy="144463"/>
            <a:chOff x="4727" y="2506"/>
            <a:chExt cx="706" cy="1172"/>
          </a:xfrm>
        </p:grpSpPr>
        <p:sp>
          <p:nvSpPr>
            <p:cNvPr id="7278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8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8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79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79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79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79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79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79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79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79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79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79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0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0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0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0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0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0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9 h 168"/>
                <a:gd name="T4" fmla="*/ 0 w 1847"/>
                <a:gd name="T5" fmla="*/ 9 h 168"/>
                <a:gd name="T6" fmla="*/ 0 w 1847"/>
                <a:gd name="T7" fmla="*/ 10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9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9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0 h 168"/>
                <a:gd name="T94" fmla="*/ 0 w 1847"/>
                <a:gd name="T95" fmla="*/ 9 h 168"/>
                <a:gd name="T96" fmla="*/ 0 w 1847"/>
                <a:gd name="T97" fmla="*/ 9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0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0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0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0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1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1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1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1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1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1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1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1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1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1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2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2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2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2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2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2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2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2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2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2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3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3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3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3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3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3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3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3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3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3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4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4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4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4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4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4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4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4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4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4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5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5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5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5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5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5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5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5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5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5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6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6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6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6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6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286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767" name="Group 3"/>
          <p:cNvGrpSpPr>
            <a:grpSpLocks/>
          </p:cNvGrpSpPr>
          <p:nvPr/>
        </p:nvGrpSpPr>
        <p:grpSpPr bwMode="auto">
          <a:xfrm>
            <a:off x="7605351" y="5400479"/>
            <a:ext cx="476250" cy="466725"/>
            <a:chOff x="7907" y="-141"/>
            <a:chExt cx="13659" cy="10210"/>
          </a:xfrm>
        </p:grpSpPr>
        <p:grpSp>
          <p:nvGrpSpPr>
            <p:cNvPr id="72783" name="Group 5"/>
            <p:cNvGrpSpPr>
              <a:grpSpLocks/>
            </p:cNvGrpSpPr>
            <p:nvPr/>
          </p:nvGrpSpPr>
          <p:grpSpPr bwMode="auto">
            <a:xfrm>
              <a:off x="8317" y="-141"/>
              <a:ext cx="11899" cy="10210"/>
              <a:chOff x="8317" y="-141"/>
              <a:chExt cx="11899" cy="10208"/>
            </a:xfrm>
          </p:grpSpPr>
          <p:sp>
            <p:nvSpPr>
              <p:cNvPr id="72785" name="Freeform 16"/>
              <p:cNvSpPr>
                <a:spLocks/>
              </p:cNvSpPr>
              <p:nvPr/>
            </p:nvSpPr>
            <p:spPr bwMode="auto">
              <a:xfrm>
                <a:off x="8325" y="118"/>
                <a:ext cx="11891" cy="6124"/>
              </a:xfrm>
              <a:custGeom>
                <a:avLst/>
                <a:gdLst>
                  <a:gd name="T0" fmla="*/ 1 w 20000"/>
                  <a:gd name="T1" fmla="*/ 0 h 20000"/>
                  <a:gd name="T2" fmla="*/ 1 w 20000"/>
                  <a:gd name="T3" fmla="*/ 0 h 20000"/>
                  <a:gd name="T4" fmla="*/ 1 w 20000"/>
                  <a:gd name="T5" fmla="*/ 0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436" y="0"/>
                    </a:moveTo>
                    <a:lnTo>
                      <a:pt x="19977" y="3888"/>
                    </a:lnTo>
                    <a:lnTo>
                      <a:pt x="19977" y="13477"/>
                    </a:lnTo>
                    <a:lnTo>
                      <a:pt x="0" y="19957"/>
                    </a:lnTo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002060"/>
                </a:solidFill>
                <a:round/>
                <a:headEnd type="none" w="sm" len="lg"/>
                <a:tailEnd type="none" w="sm" len="lg"/>
              </a:ln>
            </p:spPr>
            <p:txBody>
              <a:bodyPr lIns="127985" tIns="63994" rIns="127985" bIns="63994"/>
              <a:lstStyle/>
              <a:p>
                <a:endParaRPr lang="en-US"/>
              </a:p>
            </p:txBody>
          </p:sp>
          <p:sp>
            <p:nvSpPr>
              <p:cNvPr id="72786" name="Line 6"/>
              <p:cNvSpPr>
                <a:spLocks noChangeShapeType="1"/>
              </p:cNvSpPr>
              <p:nvPr/>
            </p:nvSpPr>
            <p:spPr bwMode="auto">
              <a:xfrm>
                <a:off x="8317" y="-141"/>
                <a:ext cx="14" cy="10208"/>
              </a:xfrm>
              <a:prstGeom prst="line">
                <a:avLst/>
              </a:prstGeom>
              <a:noFill/>
              <a:ln w="25400">
                <a:solidFill>
                  <a:srgbClr val="00206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2784" name="Rectangle 4"/>
            <p:cNvSpPr>
              <a:spLocks noChangeArrowheads="1"/>
            </p:cNvSpPr>
            <p:nvPr/>
          </p:nvSpPr>
          <p:spPr bwMode="auto">
            <a:xfrm>
              <a:off x="7907" y="472"/>
              <a:ext cx="13659" cy="748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17774" tIns="17774" rIns="17774" bIns="17774"/>
            <a:lstStyle/>
            <a:p>
              <a:pPr>
                <a:spcAft>
                  <a:spcPts val="1400"/>
                </a:spcAft>
              </a:pPr>
              <a:r>
                <a:rPr lang="ru-RU" altLang="ru-RU" sz="1100" b="1">
                  <a:latin typeface="Calibri" pitchFamily="34" charset="0"/>
                </a:rPr>
                <a:t>ОМВД</a:t>
              </a:r>
              <a:endParaRPr lang="ru-RU" altLang="ru-RU" sz="1100">
                <a:latin typeface="Calibri" pitchFamily="34" charset="0"/>
              </a:endParaRPr>
            </a:p>
          </p:txBody>
        </p:sp>
      </p:grpSp>
      <p:grpSp>
        <p:nvGrpSpPr>
          <p:cNvPr id="72768" name="Group 9"/>
          <p:cNvGrpSpPr>
            <a:grpSpLocks/>
          </p:cNvGrpSpPr>
          <p:nvPr/>
        </p:nvGrpSpPr>
        <p:grpSpPr bwMode="auto">
          <a:xfrm>
            <a:off x="5641961" y="3789464"/>
            <a:ext cx="781050" cy="630238"/>
            <a:chOff x="2282" y="4014"/>
            <a:chExt cx="825" cy="321"/>
          </a:xfrm>
        </p:grpSpPr>
        <p:sp>
          <p:nvSpPr>
            <p:cNvPr id="72773" name="Rectangle 10"/>
            <p:cNvSpPr>
              <a:spLocks noChangeArrowheads="1"/>
            </p:cNvSpPr>
            <p:nvPr/>
          </p:nvSpPr>
          <p:spPr bwMode="auto">
            <a:xfrm>
              <a:off x="2702" y="4065"/>
              <a:ext cx="405" cy="27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24829" tIns="24829" rIns="24829" bIns="24829"/>
            <a:lstStyle/>
            <a:p>
              <a:pPr algn="ctr" defTabSz="1789113"/>
              <a:r>
                <a:rPr lang="ru-RU" altLang="ru-RU" sz="1300" b="1"/>
                <a:t>№1 115</a:t>
              </a:r>
              <a:endParaRPr lang="ru-RU" altLang="ru-RU" sz="1300"/>
            </a:p>
          </p:txBody>
        </p:sp>
        <p:grpSp>
          <p:nvGrpSpPr>
            <p:cNvPr id="72774" name="Group 11"/>
            <p:cNvGrpSpPr>
              <a:grpSpLocks/>
            </p:cNvGrpSpPr>
            <p:nvPr/>
          </p:nvGrpSpPr>
          <p:grpSpPr bwMode="auto">
            <a:xfrm>
              <a:off x="2282" y="4014"/>
              <a:ext cx="797" cy="216"/>
              <a:chOff x="3288" y="3923"/>
              <a:chExt cx="702" cy="216"/>
            </a:xfrm>
          </p:grpSpPr>
          <p:grpSp>
            <p:nvGrpSpPr>
              <p:cNvPr id="72775" name="Group 12"/>
              <p:cNvGrpSpPr>
                <a:grpSpLocks/>
              </p:cNvGrpSpPr>
              <p:nvPr/>
            </p:nvGrpSpPr>
            <p:grpSpPr bwMode="auto">
              <a:xfrm>
                <a:off x="3288" y="3923"/>
                <a:ext cx="317" cy="216"/>
                <a:chOff x="0" y="-678"/>
                <a:chExt cx="20000" cy="20678"/>
              </a:xfrm>
            </p:grpSpPr>
            <p:sp>
              <p:nvSpPr>
                <p:cNvPr id="72777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27939" tIns="63973" rIns="127939" bIns="63973"/>
                <a:lstStyle/>
                <a:p>
                  <a:pPr algn="ctr" defTabSz="1277938"/>
                  <a:endParaRPr lang="ru-RU" altLang="ru-RU" sz="1400"/>
                </a:p>
              </p:txBody>
            </p:sp>
            <p:sp>
              <p:nvSpPr>
                <p:cNvPr id="72778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" y="-266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779" name="Line 15"/>
                <p:cNvSpPr>
                  <a:spLocks noChangeShapeType="1"/>
                </p:cNvSpPr>
                <p:nvPr/>
              </p:nvSpPr>
              <p:spPr bwMode="auto">
                <a:xfrm>
                  <a:off x="10000" y="-678"/>
                  <a:ext cx="10000" cy="843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2780" name="Group 16"/>
                <p:cNvGrpSpPr>
                  <a:grpSpLocks/>
                </p:cNvGrpSpPr>
                <p:nvPr/>
              </p:nvGrpSpPr>
              <p:grpSpPr bwMode="auto">
                <a:xfrm>
                  <a:off x="8013" y="3009"/>
                  <a:ext cx="4084" cy="3408"/>
                  <a:chOff x="-8125" y="0"/>
                  <a:chExt cx="34973" cy="20000"/>
                </a:xfrm>
              </p:grpSpPr>
              <p:sp>
                <p:nvSpPr>
                  <p:cNvPr id="72781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782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-8125" y="10803"/>
                    <a:ext cx="34973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2776" name="Line 19"/>
              <p:cNvSpPr>
                <a:spLocks noChangeShapeType="1"/>
              </p:cNvSpPr>
              <p:nvPr/>
            </p:nvSpPr>
            <p:spPr bwMode="auto">
              <a:xfrm>
                <a:off x="3681" y="4069"/>
                <a:ext cx="309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2769" name="TextBox 4"/>
          <p:cNvSpPr txBox="1">
            <a:spLocks noChangeArrowheads="1"/>
          </p:cNvSpPr>
          <p:nvPr/>
        </p:nvSpPr>
        <p:spPr bwMode="auto">
          <a:xfrm>
            <a:off x="5551678" y="3524863"/>
            <a:ext cx="4730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ЦРБ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7307570" y="6457011"/>
            <a:ext cx="452919" cy="474527"/>
            <a:chOff x="8027" y="0"/>
            <a:chExt cx="11891" cy="14857"/>
          </a:xfrm>
          <a:solidFill>
            <a:schemeClr val="bg1"/>
          </a:solidFill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8027" y="0"/>
              <a:ext cx="11891" cy="14857"/>
              <a:chOff x="8027" y="0"/>
              <a:chExt cx="11891" cy="14855"/>
            </a:xfrm>
            <a:grpFill/>
          </p:grpSpPr>
          <p:sp>
            <p:nvSpPr>
              <p:cNvPr id="49367" name="Line 6"/>
              <p:cNvSpPr>
                <a:spLocks noChangeShapeType="1"/>
              </p:cNvSpPr>
              <p:nvPr/>
            </p:nvSpPr>
            <p:spPr bwMode="auto">
              <a:xfrm>
                <a:off x="8109" y="0"/>
                <a:ext cx="14" cy="14855"/>
              </a:xfrm>
              <a:prstGeom prst="line">
                <a:avLst/>
              </a:prstGeom>
              <a:grpFill/>
              <a:ln w="25400">
                <a:solidFill>
                  <a:srgbClr val="FF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pPr defTabSz="1276044"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49369" name="Freeform 16"/>
              <p:cNvSpPr>
                <a:spLocks/>
              </p:cNvSpPr>
              <p:nvPr/>
            </p:nvSpPr>
            <p:spPr bwMode="auto">
              <a:xfrm>
                <a:off x="8027" y="53"/>
                <a:ext cx="11891" cy="6124"/>
              </a:xfrm>
              <a:custGeom>
                <a:avLst/>
                <a:gdLst>
                  <a:gd name="T0" fmla="*/ 1 w 20000"/>
                  <a:gd name="T1" fmla="*/ 0 h 20000"/>
                  <a:gd name="T2" fmla="*/ 1 w 20000"/>
                  <a:gd name="T3" fmla="*/ 0 h 20000"/>
                  <a:gd name="T4" fmla="*/ 1 w 20000"/>
                  <a:gd name="T5" fmla="*/ 0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436" y="0"/>
                    </a:moveTo>
                    <a:lnTo>
                      <a:pt x="19977" y="3888"/>
                    </a:lnTo>
                    <a:lnTo>
                      <a:pt x="19977" y="13477"/>
                    </a:lnTo>
                    <a:lnTo>
                      <a:pt x="0" y="19957"/>
                    </a:lnTo>
                  </a:path>
                </a:pathLst>
              </a:custGeom>
              <a:grpFill/>
              <a:ln w="25400">
                <a:solidFill>
                  <a:srgbClr val="FF0000"/>
                </a:solidFill>
                <a:round/>
                <a:headEnd type="none" w="sm" len="lg"/>
                <a:tailEnd type="none" w="sm" len="lg"/>
              </a:ln>
            </p:spPr>
            <p:txBody>
              <a:bodyPr lIns="127939" tIns="63973" rIns="127939" bIns="63973"/>
              <a:lstStyle/>
              <a:p>
                <a:pPr defTabSz="1276044">
                  <a:defRPr/>
                </a:pPr>
                <a:endParaRPr lang="ru-RU" dirty="0">
                  <a:cs typeface="+mn-cs"/>
                </a:endParaRPr>
              </a:p>
            </p:txBody>
          </p:sp>
        </p:grpSp>
        <p:sp>
          <p:nvSpPr>
            <p:cNvPr id="49365" name="Rectangle 4"/>
            <p:cNvSpPr>
              <a:spLocks noChangeArrowheads="1"/>
            </p:cNvSpPr>
            <p:nvPr/>
          </p:nvSpPr>
          <p:spPr bwMode="auto">
            <a:xfrm>
              <a:off x="9624" y="211"/>
              <a:ext cx="8997" cy="74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17767" tIns="17767" rIns="17767" bIns="17767"/>
            <a:lstStyle/>
            <a:p>
              <a:pPr defTabSz="1279372">
                <a:spcAft>
                  <a:spcPts val="1400"/>
                </a:spcAft>
                <a:defRPr/>
              </a:pPr>
              <a:r>
                <a:rPr lang="ru-RU" sz="900" b="1" dirty="0">
                  <a:latin typeface="Calibri" pitchFamily="34" charset="0"/>
                  <a:cs typeface="+mn-cs"/>
                </a:rPr>
                <a:t>6 ПСО</a:t>
              </a:r>
              <a:endParaRPr lang="ru-RU" sz="900" dirty="0">
                <a:cs typeface="+mn-cs"/>
              </a:endParaRPr>
            </a:p>
          </p:txBody>
        </p:sp>
      </p:grpSp>
      <p:pic>
        <p:nvPicPr>
          <p:cNvPr id="72771" name="Picture 3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91200" y="-2514600"/>
            <a:ext cx="24003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3418" y="3091365"/>
            <a:ext cx="2641657" cy="208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34817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3338</Words>
  <Application>Microsoft Office PowerPoint</Application>
  <PresentationFormat>A3 (297x420 мм)</PresentationFormat>
  <Paragraphs>964</Paragraphs>
  <Slides>33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Главный специалист - Лукин Сергей Васильевич</dc:creator>
  <cp:lastModifiedBy>sekretery_mou6@outlook.com</cp:lastModifiedBy>
  <cp:revision>284</cp:revision>
  <cp:lastPrinted>2020-05-29T11:24:26Z</cp:lastPrinted>
  <dcterms:modified xsi:type="dcterms:W3CDTF">2023-11-17T08:35:23Z</dcterms:modified>
</cp:coreProperties>
</file>