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chart55.xml" ContentType="application/vnd.openxmlformats-officedocument.drawingml.chart+xml"/>
  <Override PartName="/ppt/charts/chart56.xml" ContentType="application/vnd.openxmlformats-officedocument.drawingml.chart+xml"/>
  <Override PartName="/ppt/charts/chart57.xml" ContentType="application/vnd.openxmlformats-officedocument.drawingml.chart+xml"/>
  <Override PartName="/ppt/charts/chart58.xml" ContentType="application/vnd.openxmlformats-officedocument.drawingml.chart+xml"/>
  <Override PartName="/ppt/charts/chart59.xml" ContentType="application/vnd.openxmlformats-officedocument.drawingml.chart+xml"/>
  <Override PartName="/ppt/charts/chart60.xml" ContentType="application/vnd.openxmlformats-officedocument.drawingml.chart+xml"/>
  <Override PartName="/ppt/charts/chart61.xml" ContentType="application/vnd.openxmlformats-officedocument.drawingml.chart+xml"/>
  <Override PartName="/ppt/charts/chart62.xml" ContentType="application/vnd.openxmlformats-officedocument.drawingml.chart+xml"/>
  <Override PartName="/ppt/charts/chart63.xml" ContentType="application/vnd.openxmlformats-officedocument.drawingml.chart+xml"/>
  <Override PartName="/ppt/charts/chart64.xml" ContentType="application/vnd.openxmlformats-officedocument.drawingml.chart+xml"/>
  <Override PartName="/ppt/charts/chart65.xml" ContentType="application/vnd.openxmlformats-officedocument.drawingml.chart+xml"/>
  <Override PartName="/ppt/charts/chart66.xml" ContentType="application/vnd.openxmlformats-officedocument.drawingml.chart+xml"/>
  <Override PartName="/ppt/charts/chart67.xml" ContentType="application/vnd.openxmlformats-officedocument.drawingml.chart+xml"/>
  <Override PartName="/ppt/charts/chart68.xml" ContentType="application/vnd.openxmlformats-officedocument.drawingml.chart+xml"/>
  <Override PartName="/ppt/charts/chart69.xml" ContentType="application/vnd.openxmlformats-officedocument.drawingml.chart+xml"/>
  <Override PartName="/ppt/charts/chart70.xml" ContentType="application/vnd.openxmlformats-officedocument.drawingml.chart+xml"/>
  <Override PartName="/ppt/charts/chart71.xml" ContentType="application/vnd.openxmlformats-officedocument.drawingml.chart+xml"/>
  <Override PartName="/ppt/charts/chart72.xml" ContentType="application/vnd.openxmlformats-officedocument.drawingml.chart+xml"/>
  <Override PartName="/ppt/charts/chart73.xml" ContentType="application/vnd.openxmlformats-officedocument.drawingml.chart+xml"/>
  <Override PartName="/ppt/charts/chart74.xml" ContentType="application/vnd.openxmlformats-officedocument.drawingml.chart+xml"/>
  <Override PartName="/ppt/charts/chart75.xml" ContentType="application/vnd.openxmlformats-officedocument.drawingml.chart+xml"/>
  <Override PartName="/ppt/charts/chart76.xml" ContentType="application/vnd.openxmlformats-officedocument.drawingml.chart+xml"/>
  <Override PartName="/ppt/charts/chart77.xml" ContentType="application/vnd.openxmlformats-officedocument.drawingml.chart+xml"/>
  <Override PartName="/ppt/charts/chart78.xml" ContentType="application/vnd.openxmlformats-officedocument.drawingml.chart+xml"/>
  <Override PartName="/ppt/charts/chart79.xml" ContentType="application/vnd.openxmlformats-officedocument.drawingml.chart+xml"/>
  <Override PartName="/ppt/charts/chart80.xml" ContentType="application/vnd.openxmlformats-officedocument.drawingml.chart+xml"/>
  <Override PartName="/ppt/charts/chart81.xml" ContentType="application/vnd.openxmlformats-officedocument.drawingml.chart+xml"/>
  <Override PartName="/ppt/charts/chart82.xml" ContentType="application/vnd.openxmlformats-officedocument.drawingml.chart+xml"/>
  <Override PartName="/ppt/charts/chart83.xml" ContentType="application/vnd.openxmlformats-officedocument.drawingml.chart+xml"/>
  <Override PartName="/ppt/charts/chart84.xml" ContentType="application/vnd.openxmlformats-officedocument.drawingml.chart+xml"/>
  <Override PartName="/ppt/charts/chart85.xml" ContentType="application/vnd.openxmlformats-officedocument.drawingml.chart+xml"/>
  <Override PartName="/ppt/charts/chart86.xml" ContentType="application/vnd.openxmlformats-officedocument.drawingml.chart+xml"/>
  <Override PartName="/ppt/charts/chart87.xml" ContentType="application/vnd.openxmlformats-officedocument.drawingml.chart+xml"/>
  <Override PartName="/ppt/charts/chart88.xml" ContentType="application/vnd.openxmlformats-officedocument.drawingml.chart+xml"/>
  <Override PartName="/ppt/charts/chart8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7"/>
  </p:handoutMasterIdLst>
  <p:sldIdLst>
    <p:sldId id="256" r:id="rId2"/>
    <p:sldId id="261" r:id="rId3"/>
    <p:sldId id="260" r:id="rId4"/>
    <p:sldId id="262" r:id="rId5"/>
    <p:sldId id="263" r:id="rId6"/>
    <p:sldId id="264" r:id="rId7"/>
    <p:sldId id="265" r:id="rId8"/>
    <p:sldId id="271" r:id="rId9"/>
    <p:sldId id="272" r:id="rId10"/>
    <p:sldId id="273" r:id="rId11"/>
    <p:sldId id="266" r:id="rId12"/>
    <p:sldId id="274" r:id="rId13"/>
    <p:sldId id="268" r:id="rId14"/>
    <p:sldId id="278" r:id="rId15"/>
    <p:sldId id="277" r:id="rId16"/>
    <p:sldId id="276" r:id="rId17"/>
    <p:sldId id="279" r:id="rId18"/>
    <p:sldId id="281" r:id="rId19"/>
    <p:sldId id="287" r:id="rId20"/>
    <p:sldId id="286" r:id="rId21"/>
    <p:sldId id="285" r:id="rId22"/>
    <p:sldId id="284" r:id="rId23"/>
    <p:sldId id="283" r:id="rId24"/>
    <p:sldId id="282" r:id="rId25"/>
    <p:sldId id="291" r:id="rId26"/>
    <p:sldId id="289" r:id="rId27"/>
    <p:sldId id="292" r:id="rId28"/>
    <p:sldId id="300" r:id="rId29"/>
    <p:sldId id="294" r:id="rId30"/>
    <p:sldId id="293" r:id="rId31"/>
    <p:sldId id="290" r:id="rId32"/>
    <p:sldId id="288" r:id="rId33"/>
    <p:sldId id="295" r:id="rId34"/>
    <p:sldId id="299" r:id="rId35"/>
    <p:sldId id="302" r:id="rId36"/>
    <p:sldId id="301" r:id="rId37"/>
    <p:sldId id="298" r:id="rId38"/>
    <p:sldId id="296" r:id="rId39"/>
    <p:sldId id="297" r:id="rId40"/>
    <p:sldId id="303" r:id="rId41"/>
    <p:sldId id="304" r:id="rId42"/>
    <p:sldId id="307" r:id="rId43"/>
    <p:sldId id="306" r:id="rId44"/>
    <p:sldId id="305" r:id="rId45"/>
    <p:sldId id="269" r:id="rId46"/>
    <p:sldId id="308" r:id="rId47"/>
    <p:sldId id="314" r:id="rId48"/>
    <p:sldId id="310" r:id="rId49"/>
    <p:sldId id="311" r:id="rId50"/>
    <p:sldId id="309" r:id="rId51"/>
    <p:sldId id="312" r:id="rId52"/>
    <p:sldId id="313" r:id="rId53"/>
    <p:sldId id="270" r:id="rId54"/>
    <p:sldId id="315" r:id="rId55"/>
    <p:sldId id="316" r:id="rId56"/>
    <p:sldId id="319" r:id="rId57"/>
    <p:sldId id="320" r:id="rId58"/>
    <p:sldId id="322" r:id="rId59"/>
    <p:sldId id="323" r:id="rId60"/>
    <p:sldId id="326" r:id="rId61"/>
    <p:sldId id="324" r:id="rId62"/>
    <p:sldId id="325" r:id="rId63"/>
    <p:sldId id="327" r:id="rId64"/>
    <p:sldId id="317" r:id="rId65"/>
    <p:sldId id="318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F1FB"/>
    <a:srgbClr val="0000FF"/>
    <a:srgbClr val="E6D5F3"/>
    <a:srgbClr val="4C1918"/>
    <a:srgbClr val="2A170F"/>
    <a:srgbClr val="212932"/>
    <a:srgbClr val="374454"/>
    <a:srgbClr val="758DAF"/>
    <a:srgbClr val="AE0001"/>
    <a:srgbClr val="0248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2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5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6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6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6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6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7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7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_rels/chart8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51;&#1080;&#1089;&#1090;%20Microsoft%20Excel.xlsx" TargetMode="External"/></Relationships>
</file>

<file path=ppt/charts/_rels/chart8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82;&#1072;&#1095;&#1077;&#1089;&#1090;&#1074;&#1086;%20&#1079;&#1085;&#1072;&#1085;&#1080;&#1081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enko\Desktop\&#1044;&#1080;&#1072;&#1075;&#1088;&#1072;&#1084;&#1084;&#1072;%20&#1074;%20Microsoft%20PowerPoi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РУ!$C$7:$D$7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РУ!$E$6:$H$6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РУ!$E$7:$H$7</c:f>
              <c:numCache>
                <c:formatCode>General</c:formatCode>
                <c:ptCount val="4"/>
                <c:pt idx="0">
                  <c:v>4.5999999999999996</c:v>
                </c:pt>
                <c:pt idx="1">
                  <c:v>25.1</c:v>
                </c:pt>
                <c:pt idx="2">
                  <c:v>46.8</c:v>
                </c:pt>
                <c:pt idx="3">
                  <c:v>23.5</c:v>
                </c:pt>
              </c:numCache>
            </c:numRef>
          </c:val>
        </c:ser>
        <c:ser>
          <c:idx val="1"/>
          <c:order val="1"/>
          <c:tx>
            <c:strRef>
              <c:f>РУ!$C$8:$D$8</c:f>
              <c:strCache>
                <c:ptCount val="1"/>
                <c:pt idx="0">
                  <c:v>Республика Крым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50"/>
              </a:solidFill>
            </a:ln>
          </c:spPr>
          <c:invertIfNegative val="0"/>
          <c:dLbls>
            <c:dLbl>
              <c:idx val="2"/>
              <c:layout>
                <c:manualLayout>
                  <c:x val="-2.4783147459727386E-3"/>
                  <c:y val="-1.2441677595314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РУ!$E$6:$H$6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РУ!$E$8:$H$8</c:f>
              <c:numCache>
                <c:formatCode>General</c:formatCode>
                <c:ptCount val="4"/>
                <c:pt idx="0">
                  <c:v>6.8</c:v>
                </c:pt>
                <c:pt idx="1">
                  <c:v>30.3</c:v>
                </c:pt>
                <c:pt idx="2">
                  <c:v>45.3</c:v>
                </c:pt>
                <c:pt idx="3">
                  <c:v>17.600000000000001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02883024"/>
        <c:axId val="202883416"/>
        <c:axId val="0"/>
      </c:bar3DChart>
      <c:catAx>
        <c:axId val="20288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02883416"/>
        <c:crosses val="autoZero"/>
        <c:auto val="1"/>
        <c:lblAlgn val="ctr"/>
        <c:lblOffset val="100"/>
        <c:noMultiLvlLbl val="0"/>
      </c:catAx>
      <c:valAx>
        <c:axId val="20288341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0288302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рус6!$B$4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рус6!$D$3:$G$3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рус6!$D$4:$G$4</c:f>
              <c:numCache>
                <c:formatCode>General</c:formatCode>
                <c:ptCount val="4"/>
                <c:pt idx="0">
                  <c:v>18.600000000000001</c:v>
                </c:pt>
                <c:pt idx="1">
                  <c:v>41.1</c:v>
                </c:pt>
                <c:pt idx="2">
                  <c:v>32.299999999999997</c:v>
                </c:pt>
                <c:pt idx="3">
                  <c:v>7.9</c:v>
                </c:pt>
              </c:numCache>
            </c:numRef>
          </c:val>
        </c:ser>
        <c:ser>
          <c:idx val="1"/>
          <c:order val="1"/>
          <c:tx>
            <c:strRef>
              <c:f>рус6!$B$5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рус6!$D$3:$G$3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рус6!$D$5:$G$5</c:f>
              <c:numCache>
                <c:formatCode>General</c:formatCode>
                <c:ptCount val="4"/>
                <c:pt idx="0">
                  <c:v>21.1</c:v>
                </c:pt>
                <c:pt idx="1">
                  <c:v>42.4</c:v>
                </c:pt>
                <c:pt idx="2">
                  <c:v>29.7</c:v>
                </c:pt>
                <c:pt idx="3">
                  <c:v>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5759936"/>
        <c:axId val="335759152"/>
        <c:axId val="0"/>
      </c:bar3DChart>
      <c:catAx>
        <c:axId val="33575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5759152"/>
        <c:crosses val="autoZero"/>
        <c:auto val="1"/>
        <c:lblAlgn val="ctr"/>
        <c:lblOffset val="100"/>
        <c:noMultiLvlLbl val="0"/>
      </c:catAx>
      <c:valAx>
        <c:axId val="3357591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57599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гео6!$B$4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гео6!$D$3:$G$3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гео6!$D$4:$G$4</c:f>
              <c:numCache>
                <c:formatCode>General</c:formatCode>
                <c:ptCount val="4"/>
                <c:pt idx="0">
                  <c:v>4.3</c:v>
                </c:pt>
                <c:pt idx="1">
                  <c:v>45.4</c:v>
                </c:pt>
                <c:pt idx="2">
                  <c:v>41.5</c:v>
                </c:pt>
                <c:pt idx="3">
                  <c:v>8.9</c:v>
                </c:pt>
              </c:numCache>
            </c:numRef>
          </c:val>
        </c:ser>
        <c:ser>
          <c:idx val="1"/>
          <c:order val="1"/>
          <c:tx>
            <c:strRef>
              <c:f>гео6!$B$5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гео6!$D$3:$G$3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гео6!$D$5:$G$5</c:f>
              <c:numCache>
                <c:formatCode>General</c:formatCode>
                <c:ptCount val="4"/>
                <c:pt idx="0">
                  <c:v>6.4</c:v>
                </c:pt>
                <c:pt idx="1">
                  <c:v>51.7</c:v>
                </c:pt>
                <c:pt idx="2">
                  <c:v>35.200000000000003</c:v>
                </c:pt>
                <c:pt idx="3">
                  <c:v>6.6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5762680"/>
        <c:axId val="335759544"/>
        <c:axId val="0"/>
      </c:bar3DChart>
      <c:catAx>
        <c:axId val="335762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5759544"/>
        <c:crosses val="autoZero"/>
        <c:auto val="1"/>
        <c:lblAlgn val="ctr"/>
        <c:lblOffset val="100"/>
        <c:noMultiLvlLbl val="0"/>
      </c:catAx>
      <c:valAx>
        <c:axId val="3357595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576268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общ6!$B$4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общ6!$D$3:$G$3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общ6!$D$4:$G$4</c:f>
              <c:numCache>
                <c:formatCode>General</c:formatCode>
                <c:ptCount val="4"/>
                <c:pt idx="0">
                  <c:v>6.5</c:v>
                </c:pt>
                <c:pt idx="1">
                  <c:v>37.799999999999997</c:v>
                </c:pt>
                <c:pt idx="2">
                  <c:v>39.4</c:v>
                </c:pt>
                <c:pt idx="3">
                  <c:v>16.399999999999999</c:v>
                </c:pt>
              </c:numCache>
            </c:numRef>
          </c:val>
        </c:ser>
        <c:ser>
          <c:idx val="1"/>
          <c:order val="1"/>
          <c:tx>
            <c:strRef>
              <c:f>общ6!$B$5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общ6!$D$3:$G$3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общ6!$D$5:$G$5</c:f>
              <c:numCache>
                <c:formatCode>General</c:formatCode>
                <c:ptCount val="4"/>
                <c:pt idx="0">
                  <c:v>6.6</c:v>
                </c:pt>
                <c:pt idx="1">
                  <c:v>39.700000000000003</c:v>
                </c:pt>
                <c:pt idx="2">
                  <c:v>38.700000000000003</c:v>
                </c:pt>
                <c:pt idx="3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5757192"/>
        <c:axId val="335758760"/>
        <c:axId val="0"/>
      </c:bar3DChart>
      <c:catAx>
        <c:axId val="335757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5758760"/>
        <c:crosses val="autoZero"/>
        <c:auto val="1"/>
        <c:lblAlgn val="ctr"/>
        <c:lblOffset val="100"/>
        <c:noMultiLvlLbl val="0"/>
      </c:catAx>
      <c:valAx>
        <c:axId val="3357587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575719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ист6!$B$4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ист6!$D$3:$G$3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ист6!$D$4:$G$4</c:f>
              <c:numCache>
                <c:formatCode>General</c:formatCode>
                <c:ptCount val="4"/>
                <c:pt idx="0">
                  <c:v>9.3000000000000007</c:v>
                </c:pt>
                <c:pt idx="1">
                  <c:v>40.700000000000003</c:v>
                </c:pt>
                <c:pt idx="2">
                  <c:v>35.4</c:v>
                </c:pt>
                <c:pt idx="3">
                  <c:v>14.6</c:v>
                </c:pt>
              </c:numCache>
            </c:numRef>
          </c:val>
        </c:ser>
        <c:ser>
          <c:idx val="1"/>
          <c:order val="1"/>
          <c:tx>
            <c:strRef>
              <c:f>ист6!$B$5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ист6!$D$3:$G$3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ист6!$D$5:$G$5</c:f>
              <c:numCache>
                <c:formatCode>General</c:formatCode>
                <c:ptCount val="4"/>
                <c:pt idx="0">
                  <c:v>10</c:v>
                </c:pt>
                <c:pt idx="1">
                  <c:v>44.8</c:v>
                </c:pt>
                <c:pt idx="2">
                  <c:v>32.9</c:v>
                </c:pt>
                <c:pt idx="3">
                  <c:v>12.3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5761112"/>
        <c:axId val="335761504"/>
        <c:axId val="0"/>
      </c:bar3DChart>
      <c:catAx>
        <c:axId val="335761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5761504"/>
        <c:crosses val="autoZero"/>
        <c:auto val="1"/>
        <c:lblAlgn val="ctr"/>
        <c:lblOffset val="100"/>
        <c:noMultiLvlLbl val="0"/>
      </c:catAx>
      <c:valAx>
        <c:axId val="33576150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576111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гео10!$B$4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гео10!$D$3:$G$3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гео10!$D$4:$G$4</c:f>
              <c:numCache>
                <c:formatCode>General</c:formatCode>
                <c:ptCount val="4"/>
                <c:pt idx="0">
                  <c:v>3.4</c:v>
                </c:pt>
                <c:pt idx="1">
                  <c:v>30.6</c:v>
                </c:pt>
                <c:pt idx="2">
                  <c:v>50.9</c:v>
                </c:pt>
                <c:pt idx="3">
                  <c:v>15.1</c:v>
                </c:pt>
              </c:numCache>
            </c:numRef>
          </c:val>
        </c:ser>
        <c:ser>
          <c:idx val="1"/>
          <c:order val="1"/>
          <c:tx>
            <c:strRef>
              <c:f>гео10!$B$5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гео10!$D$3:$G$3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гео10!$D$5:$G$5</c:f>
              <c:numCache>
                <c:formatCode>General</c:formatCode>
                <c:ptCount val="4"/>
                <c:pt idx="0">
                  <c:v>4</c:v>
                </c:pt>
                <c:pt idx="1">
                  <c:v>45.7</c:v>
                </c:pt>
                <c:pt idx="2">
                  <c:v>41.3</c:v>
                </c:pt>
                <c:pt idx="3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5757584"/>
        <c:axId val="335762288"/>
        <c:axId val="0"/>
      </c:bar3DChart>
      <c:catAx>
        <c:axId val="33575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5762288"/>
        <c:crosses val="autoZero"/>
        <c:auto val="1"/>
        <c:lblAlgn val="ctr"/>
        <c:lblOffset val="100"/>
        <c:noMultiLvlLbl val="0"/>
      </c:catAx>
      <c:valAx>
        <c:axId val="3357622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575758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анг11!$B$5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анг11!$D$4:$G$4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анг11!$D$5:$G$5</c:f>
              <c:numCache>
                <c:formatCode>General</c:formatCode>
                <c:ptCount val="4"/>
                <c:pt idx="0">
                  <c:v>1.8</c:v>
                </c:pt>
                <c:pt idx="1">
                  <c:v>15</c:v>
                </c:pt>
                <c:pt idx="2">
                  <c:v>33.9</c:v>
                </c:pt>
                <c:pt idx="3">
                  <c:v>49.3</c:v>
                </c:pt>
              </c:numCache>
            </c:numRef>
          </c:val>
        </c:ser>
        <c:ser>
          <c:idx val="1"/>
          <c:order val="1"/>
          <c:tx>
            <c:strRef>
              <c:f>анг11!$B$6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анг11!$D$4:$G$4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анг11!$D$6:$G$6</c:f>
              <c:numCache>
                <c:formatCode>General</c:formatCode>
                <c:ptCount val="4"/>
                <c:pt idx="0">
                  <c:v>0.9</c:v>
                </c:pt>
                <c:pt idx="1">
                  <c:v>15.3</c:v>
                </c:pt>
                <c:pt idx="2">
                  <c:v>34.299999999999997</c:v>
                </c:pt>
                <c:pt idx="3">
                  <c:v>49.5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5763072"/>
        <c:axId val="335763464"/>
        <c:axId val="0"/>
      </c:bar3DChart>
      <c:catAx>
        <c:axId val="33576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5763464"/>
        <c:crosses val="autoZero"/>
        <c:auto val="1"/>
        <c:lblAlgn val="ctr"/>
        <c:lblOffset val="100"/>
        <c:noMultiLvlLbl val="0"/>
      </c:catAx>
      <c:valAx>
        <c:axId val="3357634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576307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фран11!$B$4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фран11!$D$3:$G$3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фран11!$D$4:$G$4</c:f>
              <c:numCache>
                <c:formatCode>General</c:formatCode>
                <c:ptCount val="4"/>
                <c:pt idx="0">
                  <c:v>1.6</c:v>
                </c:pt>
                <c:pt idx="1">
                  <c:v>28</c:v>
                </c:pt>
                <c:pt idx="2">
                  <c:v>50.3</c:v>
                </c:pt>
                <c:pt idx="3">
                  <c:v>20.100000000000001</c:v>
                </c:pt>
              </c:numCache>
            </c:numRef>
          </c:val>
        </c:ser>
        <c:ser>
          <c:idx val="1"/>
          <c:order val="1"/>
          <c:tx>
            <c:strRef>
              <c:f>фран11!$B$5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фран11!$D$3:$G$3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фран11!$D$5:$G$5</c:f>
              <c:numCache>
                <c:formatCode>General</c:formatCode>
                <c:ptCount val="4"/>
                <c:pt idx="0">
                  <c:v>0</c:v>
                </c:pt>
                <c:pt idx="1">
                  <c:v>16</c:v>
                </c:pt>
                <c:pt idx="2">
                  <c:v>68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5764640"/>
        <c:axId val="336243112"/>
        <c:axId val="0"/>
      </c:bar3DChart>
      <c:catAx>
        <c:axId val="33576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243112"/>
        <c:crosses val="autoZero"/>
        <c:auto val="1"/>
        <c:lblAlgn val="ctr"/>
        <c:lblOffset val="100"/>
        <c:noMultiLvlLbl val="0"/>
      </c:catAx>
      <c:valAx>
        <c:axId val="3362431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576464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нем11!$B$4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нем11!$D$3:$G$3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нем11!$D$4:$G$4</c:f>
              <c:numCache>
                <c:formatCode>General</c:formatCode>
                <c:ptCount val="4"/>
                <c:pt idx="0">
                  <c:v>3.7</c:v>
                </c:pt>
                <c:pt idx="1">
                  <c:v>29.4</c:v>
                </c:pt>
                <c:pt idx="2">
                  <c:v>41.9</c:v>
                </c:pt>
                <c:pt idx="3">
                  <c:v>25</c:v>
                </c:pt>
              </c:numCache>
            </c:numRef>
          </c:val>
        </c:ser>
        <c:ser>
          <c:idx val="1"/>
          <c:order val="1"/>
          <c:tx>
            <c:strRef>
              <c:f>нем11!$B$5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нем11!$D$3:$G$3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нем11!$D$5:$G$5</c:f>
              <c:numCache>
                <c:formatCode>General</c:formatCode>
                <c:ptCount val="4"/>
                <c:pt idx="0">
                  <c:v>3.1</c:v>
                </c:pt>
                <c:pt idx="1">
                  <c:v>22.7</c:v>
                </c:pt>
                <c:pt idx="2">
                  <c:v>35.1</c:v>
                </c:pt>
                <c:pt idx="3">
                  <c:v>39.200000000000003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6242720"/>
        <c:axId val="336240760"/>
        <c:axId val="0"/>
      </c:bar3DChart>
      <c:catAx>
        <c:axId val="336242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240760"/>
        <c:crosses val="autoZero"/>
        <c:auto val="1"/>
        <c:lblAlgn val="ctr"/>
        <c:lblOffset val="100"/>
        <c:noMultiLvlLbl val="0"/>
      </c:catAx>
      <c:valAx>
        <c:axId val="3362407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624272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био11!$B$5</c:f>
              <c:strCache>
                <c:ptCount val="1"/>
                <c:pt idx="0">
                  <c:v>Вся выборка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био11!$E$3:$H$3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био11!$E$5:$H$5</c:f>
              <c:numCache>
                <c:formatCode>General</c:formatCode>
                <c:ptCount val="4"/>
                <c:pt idx="0">
                  <c:v>2</c:v>
                </c:pt>
                <c:pt idx="1">
                  <c:v>23.3</c:v>
                </c:pt>
                <c:pt idx="2">
                  <c:v>55.3</c:v>
                </c:pt>
                <c:pt idx="3">
                  <c:v>19.399999999999999</c:v>
                </c:pt>
              </c:numCache>
            </c:numRef>
          </c:val>
        </c:ser>
        <c:ser>
          <c:idx val="1"/>
          <c:order val="1"/>
          <c:tx>
            <c:strRef>
              <c:f>био11!$C$6</c:f>
              <c:strCache>
                <c:ptCount val="1"/>
                <c:pt idx="0">
                  <c:v>Республика Крым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био11!$E$3:$H$3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био11!$E$6:$H$6</c:f>
              <c:numCache>
                <c:formatCode>General</c:formatCode>
                <c:ptCount val="4"/>
                <c:pt idx="0">
                  <c:v>2.2999999999999998</c:v>
                </c:pt>
                <c:pt idx="1">
                  <c:v>27.8</c:v>
                </c:pt>
                <c:pt idx="2">
                  <c:v>54.3</c:v>
                </c:pt>
                <c:pt idx="3">
                  <c:v>15.5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6247816"/>
        <c:axId val="336241544"/>
        <c:axId val="0"/>
      </c:bar3DChart>
      <c:catAx>
        <c:axId val="336247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241544"/>
        <c:crosses val="autoZero"/>
        <c:auto val="1"/>
        <c:lblAlgn val="ctr"/>
        <c:lblOffset val="100"/>
        <c:noMultiLvlLbl val="0"/>
      </c:catAx>
      <c:valAx>
        <c:axId val="3362415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624781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физ11!$B$5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физ11!$D$4:$G$4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физ11!$D$5:$G$5</c:f>
              <c:numCache>
                <c:formatCode>General</c:formatCode>
                <c:ptCount val="4"/>
                <c:pt idx="0">
                  <c:v>3.5</c:v>
                </c:pt>
                <c:pt idx="1">
                  <c:v>37.6</c:v>
                </c:pt>
                <c:pt idx="2">
                  <c:v>49.5</c:v>
                </c:pt>
                <c:pt idx="3">
                  <c:v>9.5</c:v>
                </c:pt>
              </c:numCache>
            </c:numRef>
          </c:val>
        </c:ser>
        <c:ser>
          <c:idx val="1"/>
          <c:order val="1"/>
          <c:tx>
            <c:strRef>
              <c:f>физ11!$B$6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физ11!$D$4:$G$4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физ11!$D$6:$G$6</c:f>
              <c:numCache>
                <c:formatCode>General</c:formatCode>
                <c:ptCount val="4"/>
                <c:pt idx="0">
                  <c:v>4.5999999999999996</c:v>
                </c:pt>
                <c:pt idx="1">
                  <c:v>47.6</c:v>
                </c:pt>
                <c:pt idx="2">
                  <c:v>41.4</c:v>
                </c:pt>
                <c:pt idx="3">
                  <c:v>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6243504"/>
        <c:axId val="336246640"/>
        <c:axId val="0"/>
      </c:bar3DChart>
      <c:catAx>
        <c:axId val="33624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246640"/>
        <c:crosses val="autoZero"/>
        <c:auto val="1"/>
        <c:lblAlgn val="ctr"/>
        <c:lblOffset val="100"/>
        <c:noMultiLvlLbl val="0"/>
      </c:catAx>
      <c:valAx>
        <c:axId val="3362466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624350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мат4!$C$9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мат4!$E$8:$H$8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мат4!$E$9:$H$9</c:f>
              <c:numCache>
                <c:formatCode>General</c:formatCode>
                <c:ptCount val="4"/>
                <c:pt idx="0">
                  <c:v>1.9</c:v>
                </c:pt>
                <c:pt idx="1">
                  <c:v>20</c:v>
                </c:pt>
                <c:pt idx="2">
                  <c:v>30.1</c:v>
                </c:pt>
                <c:pt idx="3">
                  <c:v>48</c:v>
                </c:pt>
              </c:numCache>
            </c:numRef>
          </c:val>
        </c:ser>
        <c:ser>
          <c:idx val="1"/>
          <c:order val="1"/>
          <c:tx>
            <c:strRef>
              <c:f>мат4!$C$10</c:f>
              <c:strCache>
                <c:ptCount val="1"/>
                <c:pt idx="0">
                  <c:v>Республика Крым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мат4!$E$8:$H$8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мат4!$E$10:$H$10</c:f>
              <c:numCache>
                <c:formatCode>General</c:formatCode>
                <c:ptCount val="4"/>
                <c:pt idx="0">
                  <c:v>2.7</c:v>
                </c:pt>
                <c:pt idx="1">
                  <c:v>25.5</c:v>
                </c:pt>
                <c:pt idx="2">
                  <c:v>34.6</c:v>
                </c:pt>
                <c:pt idx="3">
                  <c:v>37.200000000000003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02881848"/>
        <c:axId val="202884200"/>
        <c:axId val="0"/>
      </c:bar3DChart>
      <c:catAx>
        <c:axId val="202881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02884200"/>
        <c:crosses val="autoZero"/>
        <c:auto val="1"/>
        <c:lblAlgn val="ctr"/>
        <c:lblOffset val="100"/>
        <c:noMultiLvlLbl val="0"/>
      </c:catAx>
      <c:valAx>
        <c:axId val="202884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2028818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гео11!$B$4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гео11!$D$3:$G$3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гео11!$D$4:$G$4</c:f>
              <c:numCache>
                <c:formatCode>General</c:formatCode>
                <c:ptCount val="4"/>
                <c:pt idx="0">
                  <c:v>1.4</c:v>
                </c:pt>
                <c:pt idx="1">
                  <c:v>22.9</c:v>
                </c:pt>
                <c:pt idx="2">
                  <c:v>55.9</c:v>
                </c:pt>
                <c:pt idx="3">
                  <c:v>19.8</c:v>
                </c:pt>
              </c:numCache>
            </c:numRef>
          </c:val>
        </c:ser>
        <c:ser>
          <c:idx val="1"/>
          <c:order val="1"/>
          <c:tx>
            <c:strRef>
              <c:f>гео11!$B$5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гео11!$D$3:$G$3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гео11!$D$5:$G$5</c:f>
              <c:numCache>
                <c:formatCode>General</c:formatCode>
                <c:ptCount val="4"/>
                <c:pt idx="0">
                  <c:v>2.2999999999999998</c:v>
                </c:pt>
                <c:pt idx="1">
                  <c:v>29.9</c:v>
                </c:pt>
                <c:pt idx="2">
                  <c:v>50.6</c:v>
                </c:pt>
                <c:pt idx="3">
                  <c:v>17.3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6244288"/>
        <c:axId val="336241936"/>
        <c:axId val="0"/>
      </c:bar3DChart>
      <c:catAx>
        <c:axId val="33624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241936"/>
        <c:crosses val="autoZero"/>
        <c:auto val="1"/>
        <c:lblAlgn val="ctr"/>
        <c:lblOffset val="100"/>
        <c:noMultiLvlLbl val="0"/>
      </c:catAx>
      <c:valAx>
        <c:axId val="3362419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624428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ист11!$B$4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ист11!$D$3:$G$3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ист11!$D$4:$G$4</c:f>
              <c:numCache>
                <c:formatCode>General</c:formatCode>
                <c:ptCount val="4"/>
                <c:pt idx="0">
                  <c:v>1.6</c:v>
                </c:pt>
                <c:pt idx="1">
                  <c:v>16.600000000000001</c:v>
                </c:pt>
                <c:pt idx="2">
                  <c:v>47.3</c:v>
                </c:pt>
                <c:pt idx="3">
                  <c:v>34.5</c:v>
                </c:pt>
              </c:numCache>
            </c:numRef>
          </c:val>
        </c:ser>
        <c:ser>
          <c:idx val="1"/>
          <c:order val="1"/>
          <c:tx>
            <c:strRef>
              <c:f>ист11!$B$5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ист11!$D$3:$G$3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ист11!$D$5:$G$5</c:f>
              <c:numCache>
                <c:formatCode>General</c:formatCode>
                <c:ptCount val="4"/>
                <c:pt idx="0">
                  <c:v>1.1000000000000001</c:v>
                </c:pt>
                <c:pt idx="1">
                  <c:v>17.5</c:v>
                </c:pt>
                <c:pt idx="2">
                  <c:v>48</c:v>
                </c:pt>
                <c:pt idx="3">
                  <c:v>33.4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6244680"/>
        <c:axId val="336247032"/>
        <c:axId val="0"/>
      </c:bar3DChart>
      <c:catAx>
        <c:axId val="336244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247032"/>
        <c:crosses val="autoZero"/>
        <c:auto val="1"/>
        <c:lblAlgn val="ctr"/>
        <c:lblOffset val="100"/>
        <c:noMultiLvlLbl val="0"/>
      </c:catAx>
      <c:valAx>
        <c:axId val="3362470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624468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хим11!$B$4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хим11!$D$3:$G$3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хим11!$D$4:$G$4</c:f>
              <c:numCache>
                <c:formatCode>General</c:formatCode>
                <c:ptCount val="4"/>
                <c:pt idx="0">
                  <c:v>3.1</c:v>
                </c:pt>
                <c:pt idx="1">
                  <c:v>32.5</c:v>
                </c:pt>
                <c:pt idx="2">
                  <c:v>45.4</c:v>
                </c:pt>
                <c:pt idx="3">
                  <c:v>19</c:v>
                </c:pt>
              </c:numCache>
            </c:numRef>
          </c:val>
        </c:ser>
        <c:ser>
          <c:idx val="1"/>
          <c:order val="1"/>
          <c:tx>
            <c:strRef>
              <c:f>хим11!$B$5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хим11!$D$3:$G$3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хим11!$D$5:$G$5</c:f>
              <c:numCache>
                <c:formatCode>General</c:formatCode>
                <c:ptCount val="4"/>
                <c:pt idx="0">
                  <c:v>4.5</c:v>
                </c:pt>
                <c:pt idx="1">
                  <c:v>41.3</c:v>
                </c:pt>
                <c:pt idx="2">
                  <c:v>41</c:v>
                </c:pt>
                <c:pt idx="3">
                  <c:v>13.2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6246248"/>
        <c:axId val="336245464"/>
        <c:axId val="0"/>
      </c:bar3DChart>
      <c:catAx>
        <c:axId val="336246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245464"/>
        <c:crosses val="autoZero"/>
        <c:auto val="1"/>
        <c:lblAlgn val="ctr"/>
        <c:lblOffset val="100"/>
        <c:noMultiLvlLbl val="0"/>
      </c:catAx>
      <c:valAx>
        <c:axId val="3362454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62462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0000FF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мат4!$H$6:$H$33</c:f>
              <c:strCache>
                <c:ptCount val="28"/>
                <c:pt idx="0">
                  <c:v>Ленинский  район</c:v>
                </c:pt>
                <c:pt idx="1">
                  <c:v>Джанкойский  район</c:v>
                </c:pt>
                <c:pt idx="2">
                  <c:v>Саки</c:v>
                </c:pt>
                <c:pt idx="3">
                  <c:v>Раздольненский  район</c:v>
                </c:pt>
                <c:pt idx="4">
                  <c:v>Красноперекопский  район</c:v>
                </c:pt>
                <c:pt idx="5">
                  <c:v>Красногвардейский  район</c:v>
                </c:pt>
                <c:pt idx="6">
                  <c:v>Бахчисарайский  район</c:v>
                </c:pt>
                <c:pt idx="7">
                  <c:v>Черноморский  район</c:v>
                </c:pt>
                <c:pt idx="8">
                  <c:v>Советский  район</c:v>
                </c:pt>
                <c:pt idx="9">
                  <c:v>Кировский  район</c:v>
                </c:pt>
                <c:pt idx="10">
                  <c:v>Нижнегорский  район</c:v>
                </c:pt>
                <c:pt idx="11">
                  <c:v>Красноперекопск</c:v>
                </c:pt>
                <c:pt idx="12">
                  <c:v>Симферопольский  район</c:v>
                </c:pt>
                <c:pt idx="13">
                  <c:v>Республика Крым</c:v>
                </c:pt>
                <c:pt idx="14">
                  <c:v>Феодосия</c:v>
                </c:pt>
                <c:pt idx="15">
                  <c:v>Первомайский район</c:v>
                </c:pt>
                <c:pt idx="16">
                  <c:v>Керчь</c:v>
                </c:pt>
                <c:pt idx="17">
                  <c:v>Белогорский район</c:v>
                </c:pt>
                <c:pt idx="18">
                  <c:v>Алушта</c:v>
                </c:pt>
                <c:pt idx="19">
                  <c:v>Вся выборка</c:v>
                </c:pt>
                <c:pt idx="20">
                  <c:v>Симферополь</c:v>
                </c:pt>
                <c:pt idx="21">
                  <c:v>ОО интернатного типа</c:v>
                </c:pt>
                <c:pt idx="22">
                  <c:v>Ялта</c:v>
                </c:pt>
                <c:pt idx="23">
                  <c:v>Сакский район</c:v>
                </c:pt>
                <c:pt idx="24">
                  <c:v>Джанкой</c:v>
                </c:pt>
                <c:pt idx="25">
                  <c:v>Евпатория</c:v>
                </c:pt>
                <c:pt idx="26">
                  <c:v>Судак</c:v>
                </c:pt>
                <c:pt idx="27">
                  <c:v>Армянск</c:v>
                </c:pt>
              </c:strCache>
            </c:strRef>
          </c:cat>
          <c:val>
            <c:numRef>
              <c:f>мат4!$I$6:$I$33</c:f>
              <c:numCache>
                <c:formatCode>General</c:formatCode>
                <c:ptCount val="28"/>
                <c:pt idx="0">
                  <c:v>7.5</c:v>
                </c:pt>
                <c:pt idx="1">
                  <c:v>7.4</c:v>
                </c:pt>
                <c:pt idx="2">
                  <c:v>6.3</c:v>
                </c:pt>
                <c:pt idx="3">
                  <c:v>5.3</c:v>
                </c:pt>
                <c:pt idx="4">
                  <c:v>4.9000000000000004</c:v>
                </c:pt>
                <c:pt idx="5">
                  <c:v>4.8</c:v>
                </c:pt>
                <c:pt idx="6">
                  <c:v>4.3</c:v>
                </c:pt>
                <c:pt idx="7">
                  <c:v>4.2</c:v>
                </c:pt>
                <c:pt idx="8">
                  <c:v>3.9</c:v>
                </c:pt>
                <c:pt idx="9">
                  <c:v>3.4</c:v>
                </c:pt>
                <c:pt idx="10">
                  <c:v>3.1</c:v>
                </c:pt>
                <c:pt idx="11">
                  <c:v>3.1</c:v>
                </c:pt>
                <c:pt idx="12">
                  <c:v>3</c:v>
                </c:pt>
                <c:pt idx="13">
                  <c:v>2.7</c:v>
                </c:pt>
                <c:pt idx="14">
                  <c:v>2.6</c:v>
                </c:pt>
                <c:pt idx="15">
                  <c:v>2.2999999999999998</c:v>
                </c:pt>
                <c:pt idx="16">
                  <c:v>2.2999999999999998</c:v>
                </c:pt>
                <c:pt idx="17">
                  <c:v>2.2999999999999998</c:v>
                </c:pt>
                <c:pt idx="18">
                  <c:v>1.9</c:v>
                </c:pt>
                <c:pt idx="19">
                  <c:v>1.9</c:v>
                </c:pt>
                <c:pt idx="20">
                  <c:v>1.8</c:v>
                </c:pt>
                <c:pt idx="21">
                  <c:v>1.4</c:v>
                </c:pt>
                <c:pt idx="22">
                  <c:v>1.4</c:v>
                </c:pt>
                <c:pt idx="23">
                  <c:v>1.2</c:v>
                </c:pt>
                <c:pt idx="24">
                  <c:v>1.1000000000000001</c:v>
                </c:pt>
                <c:pt idx="25">
                  <c:v>0.72</c:v>
                </c:pt>
                <c:pt idx="26">
                  <c:v>0.53</c:v>
                </c:pt>
                <c:pt idx="27">
                  <c:v>0.35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491032"/>
        <c:axId val="336485544"/>
      </c:barChart>
      <c:catAx>
        <c:axId val="3364910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0"/>
            </a:pPr>
            <a:endParaRPr lang="ru-RU"/>
          </a:p>
        </c:txPr>
        <c:crossAx val="336485544"/>
        <c:crosses val="autoZero"/>
        <c:auto val="1"/>
        <c:lblAlgn val="ctr"/>
        <c:lblOffset val="100"/>
        <c:noMultiLvlLbl val="0"/>
      </c:catAx>
      <c:valAx>
        <c:axId val="3364855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649103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9"/>
            <c:invertIfNegative val="0"/>
            <c:bubble3D val="0"/>
          </c:dPt>
          <c:dPt>
            <c:idx val="27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0000FF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мат4!$K$6:$K$33</c:f>
              <c:strCache>
                <c:ptCount val="28"/>
                <c:pt idx="0">
                  <c:v>Саки</c:v>
                </c:pt>
                <c:pt idx="1">
                  <c:v>Джанкойский район</c:v>
                </c:pt>
                <c:pt idx="2">
                  <c:v>Ленинский район</c:v>
                </c:pt>
                <c:pt idx="3">
                  <c:v>Армянск</c:v>
                </c:pt>
                <c:pt idx="4">
                  <c:v>Раздольненский район</c:v>
                </c:pt>
                <c:pt idx="5">
                  <c:v>Советский район</c:v>
                </c:pt>
                <c:pt idx="6">
                  <c:v>Нижнегорский  район</c:v>
                </c:pt>
                <c:pt idx="7">
                  <c:v>Бахчисарайский район</c:v>
                </c:pt>
                <c:pt idx="8">
                  <c:v>Красногвардейский район</c:v>
                </c:pt>
                <c:pt idx="9">
                  <c:v>Первомайский  район</c:v>
                </c:pt>
                <c:pt idx="10">
                  <c:v>Красноперекопск</c:v>
                </c:pt>
                <c:pt idx="11">
                  <c:v>Симферопольский  район</c:v>
                </c:pt>
                <c:pt idx="12">
                  <c:v>Кировский  район</c:v>
                </c:pt>
                <c:pt idx="13">
                  <c:v>Красноперекопский  район</c:v>
                </c:pt>
                <c:pt idx="14">
                  <c:v>Белогорский  район</c:v>
                </c:pt>
                <c:pt idx="15">
                  <c:v>Черноморский  район</c:v>
                </c:pt>
                <c:pt idx="16">
                  <c:v>Республика Крым</c:v>
                </c:pt>
                <c:pt idx="17">
                  <c:v>Судак</c:v>
                </c:pt>
                <c:pt idx="18">
                  <c:v>Керчь</c:v>
                </c:pt>
                <c:pt idx="19">
                  <c:v>Джанкой</c:v>
                </c:pt>
                <c:pt idx="20">
                  <c:v>Алушта</c:v>
                </c:pt>
                <c:pt idx="21">
                  <c:v>Феодосия</c:v>
                </c:pt>
                <c:pt idx="22">
                  <c:v>Евпатория</c:v>
                </c:pt>
                <c:pt idx="23">
                  <c:v>Ялта</c:v>
                </c:pt>
                <c:pt idx="24">
                  <c:v>Симферополь</c:v>
                </c:pt>
                <c:pt idx="25">
                  <c:v>ОО интернатного типа</c:v>
                </c:pt>
                <c:pt idx="26">
                  <c:v>Сакский район</c:v>
                </c:pt>
                <c:pt idx="27">
                  <c:v>Вся выборка</c:v>
                </c:pt>
              </c:strCache>
            </c:strRef>
          </c:cat>
          <c:val>
            <c:numRef>
              <c:f>мат4!$L$6:$L$33</c:f>
              <c:numCache>
                <c:formatCode>General</c:formatCode>
                <c:ptCount val="28"/>
                <c:pt idx="0">
                  <c:v>22.1</c:v>
                </c:pt>
                <c:pt idx="1">
                  <c:v>25.9</c:v>
                </c:pt>
                <c:pt idx="2">
                  <c:v>26</c:v>
                </c:pt>
                <c:pt idx="3">
                  <c:v>26.3</c:v>
                </c:pt>
                <c:pt idx="4">
                  <c:v>26.5</c:v>
                </c:pt>
                <c:pt idx="5">
                  <c:v>27.9</c:v>
                </c:pt>
                <c:pt idx="6">
                  <c:v>29.8</c:v>
                </c:pt>
                <c:pt idx="7">
                  <c:v>30.7</c:v>
                </c:pt>
                <c:pt idx="8">
                  <c:v>31.6</c:v>
                </c:pt>
                <c:pt idx="9">
                  <c:v>32</c:v>
                </c:pt>
                <c:pt idx="10">
                  <c:v>33.700000000000003</c:v>
                </c:pt>
                <c:pt idx="11">
                  <c:v>35.1</c:v>
                </c:pt>
                <c:pt idx="12">
                  <c:v>35.4</c:v>
                </c:pt>
                <c:pt idx="13">
                  <c:v>35.6</c:v>
                </c:pt>
                <c:pt idx="14">
                  <c:v>36.9</c:v>
                </c:pt>
                <c:pt idx="15">
                  <c:v>37</c:v>
                </c:pt>
                <c:pt idx="16">
                  <c:v>37.200000000000003</c:v>
                </c:pt>
                <c:pt idx="17">
                  <c:v>37.4</c:v>
                </c:pt>
                <c:pt idx="18">
                  <c:v>38.700000000000003</c:v>
                </c:pt>
                <c:pt idx="19">
                  <c:v>38.700000000000003</c:v>
                </c:pt>
                <c:pt idx="20">
                  <c:v>38.799999999999997</c:v>
                </c:pt>
                <c:pt idx="21">
                  <c:v>40</c:v>
                </c:pt>
                <c:pt idx="22">
                  <c:v>40.1</c:v>
                </c:pt>
                <c:pt idx="23">
                  <c:v>41.8</c:v>
                </c:pt>
                <c:pt idx="24">
                  <c:v>43.4</c:v>
                </c:pt>
                <c:pt idx="25">
                  <c:v>44.5</c:v>
                </c:pt>
                <c:pt idx="26">
                  <c:v>44.9</c:v>
                </c:pt>
                <c:pt idx="27">
                  <c:v>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487112"/>
        <c:axId val="336487504"/>
      </c:barChart>
      <c:catAx>
        <c:axId val="33648711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solidFill>
            <a:schemeClr val="bg1"/>
          </a:solidFill>
        </c:spPr>
        <c:crossAx val="336487504"/>
        <c:crosses val="autoZero"/>
        <c:auto val="0"/>
        <c:lblAlgn val="ctr"/>
        <c:lblOffset val="100"/>
        <c:noMultiLvlLbl val="0"/>
      </c:catAx>
      <c:valAx>
        <c:axId val="3364875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6487112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3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2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рус4!$H$6:$H$33</c:f>
              <c:strCache>
                <c:ptCount val="28"/>
                <c:pt idx="0">
                  <c:v>Саки</c:v>
                </c:pt>
                <c:pt idx="1">
                  <c:v>Джанкойский район</c:v>
                </c:pt>
                <c:pt idx="2">
                  <c:v>Ленинский район</c:v>
                </c:pt>
                <c:pt idx="3">
                  <c:v>Красноперекопский район</c:v>
                </c:pt>
                <c:pt idx="4">
                  <c:v>Красногвардейский район</c:v>
                </c:pt>
                <c:pt idx="5">
                  <c:v>Раздольненский район</c:v>
                </c:pt>
                <c:pt idx="6">
                  <c:v>Белогорский район</c:v>
                </c:pt>
                <c:pt idx="7">
                  <c:v>Бахчисарайский район</c:v>
                </c:pt>
                <c:pt idx="8">
                  <c:v>Красноперекопск</c:v>
                </c:pt>
                <c:pt idx="9">
                  <c:v>Советский  район</c:v>
                </c:pt>
                <c:pt idx="10">
                  <c:v>Нижнегорский район</c:v>
                </c:pt>
                <c:pt idx="11">
                  <c:v>Черноморский район</c:v>
                </c:pt>
                <c:pt idx="12">
                  <c:v>Республика Крым</c:v>
                </c:pt>
                <c:pt idx="13">
                  <c:v>Симферопольский район</c:v>
                </c:pt>
                <c:pt idx="14">
                  <c:v>Симферополь</c:v>
                </c:pt>
                <c:pt idx="15">
                  <c:v>Керчь</c:v>
                </c:pt>
                <c:pt idx="16">
                  <c:v>Первомайский район</c:v>
                </c:pt>
                <c:pt idx="17">
                  <c:v>Евпатория</c:v>
                </c:pt>
                <c:pt idx="18">
                  <c:v>Феодосия</c:v>
                </c:pt>
                <c:pt idx="19">
                  <c:v>Алушта</c:v>
                </c:pt>
                <c:pt idx="20">
                  <c:v>Кировский район</c:v>
                </c:pt>
                <c:pt idx="21">
                  <c:v>Вся выборка</c:v>
                </c:pt>
                <c:pt idx="22">
                  <c:v>Ялта</c:v>
                </c:pt>
                <c:pt idx="23">
                  <c:v>Армянск</c:v>
                </c:pt>
                <c:pt idx="24">
                  <c:v>Сакский район</c:v>
                </c:pt>
                <c:pt idx="25">
                  <c:v>Судак</c:v>
                </c:pt>
                <c:pt idx="26">
                  <c:v>ОО интернатного типа</c:v>
                </c:pt>
                <c:pt idx="27">
                  <c:v>Джанкой</c:v>
                </c:pt>
              </c:strCache>
            </c:strRef>
          </c:cat>
          <c:val>
            <c:numRef>
              <c:f>рус4!$I$6:$I$33</c:f>
              <c:numCache>
                <c:formatCode>General</c:formatCode>
                <c:ptCount val="28"/>
                <c:pt idx="0">
                  <c:v>19</c:v>
                </c:pt>
                <c:pt idx="1">
                  <c:v>13.8</c:v>
                </c:pt>
                <c:pt idx="2">
                  <c:v>13.6</c:v>
                </c:pt>
                <c:pt idx="3">
                  <c:v>11</c:v>
                </c:pt>
                <c:pt idx="4">
                  <c:v>10.3</c:v>
                </c:pt>
                <c:pt idx="5">
                  <c:v>10.199999999999999</c:v>
                </c:pt>
                <c:pt idx="6">
                  <c:v>9.1999999999999993</c:v>
                </c:pt>
                <c:pt idx="7">
                  <c:v>9</c:v>
                </c:pt>
                <c:pt idx="8">
                  <c:v>8.6999999999999993</c:v>
                </c:pt>
                <c:pt idx="9">
                  <c:v>8.3000000000000007</c:v>
                </c:pt>
                <c:pt idx="10">
                  <c:v>7.1</c:v>
                </c:pt>
                <c:pt idx="11">
                  <c:v>7.1</c:v>
                </c:pt>
                <c:pt idx="12">
                  <c:v>6.8</c:v>
                </c:pt>
                <c:pt idx="13">
                  <c:v>6.3</c:v>
                </c:pt>
                <c:pt idx="14">
                  <c:v>6.2</c:v>
                </c:pt>
                <c:pt idx="15">
                  <c:v>6.1</c:v>
                </c:pt>
                <c:pt idx="16">
                  <c:v>5.7</c:v>
                </c:pt>
                <c:pt idx="17">
                  <c:v>5.0999999999999996</c:v>
                </c:pt>
                <c:pt idx="18">
                  <c:v>5.0999999999999996</c:v>
                </c:pt>
                <c:pt idx="19">
                  <c:v>4.9000000000000004</c:v>
                </c:pt>
                <c:pt idx="20">
                  <c:v>4.7</c:v>
                </c:pt>
                <c:pt idx="21">
                  <c:v>4.5999999999999996</c:v>
                </c:pt>
                <c:pt idx="22">
                  <c:v>4.0999999999999996</c:v>
                </c:pt>
                <c:pt idx="23">
                  <c:v>3.9</c:v>
                </c:pt>
                <c:pt idx="24">
                  <c:v>3.4</c:v>
                </c:pt>
                <c:pt idx="25">
                  <c:v>2.9</c:v>
                </c:pt>
                <c:pt idx="26">
                  <c:v>2.2999999999999998</c:v>
                </c:pt>
                <c:pt idx="27">
                  <c:v>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491424"/>
        <c:axId val="336488680"/>
      </c:barChart>
      <c:catAx>
        <c:axId val="336491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6488680"/>
        <c:crosses val="autoZero"/>
        <c:auto val="1"/>
        <c:lblAlgn val="ctr"/>
        <c:lblOffset val="100"/>
        <c:noMultiLvlLbl val="0"/>
      </c:catAx>
      <c:valAx>
        <c:axId val="3364886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649142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7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рус4!$K$6:$K$33</c:f>
              <c:strCache>
                <c:ptCount val="28"/>
                <c:pt idx="0">
                  <c:v>Саки</c:v>
                </c:pt>
                <c:pt idx="1">
                  <c:v>Раздольненский район</c:v>
                </c:pt>
                <c:pt idx="2">
                  <c:v>Ленинский район</c:v>
                </c:pt>
                <c:pt idx="3">
                  <c:v>Джанкойский район</c:v>
                </c:pt>
                <c:pt idx="4">
                  <c:v>Судак</c:v>
                </c:pt>
                <c:pt idx="5">
                  <c:v>Советский  район</c:v>
                </c:pt>
                <c:pt idx="6">
                  <c:v>Красноперекопск</c:v>
                </c:pt>
                <c:pt idx="7">
                  <c:v>Бахчисарайский район</c:v>
                </c:pt>
                <c:pt idx="8">
                  <c:v>Нижнегорский район</c:v>
                </c:pt>
                <c:pt idx="9">
                  <c:v>Красноперекопский район</c:v>
                </c:pt>
                <c:pt idx="10">
                  <c:v>Красногвардейский район</c:v>
                </c:pt>
                <c:pt idx="11">
                  <c:v>Белогорский район</c:v>
                </c:pt>
                <c:pt idx="12">
                  <c:v>Симферопольский район</c:v>
                </c:pt>
                <c:pt idx="13">
                  <c:v>Республика Крым</c:v>
                </c:pt>
                <c:pt idx="14">
                  <c:v>Симферополь</c:v>
                </c:pt>
                <c:pt idx="15">
                  <c:v>Евпатория</c:v>
                </c:pt>
                <c:pt idx="16">
                  <c:v>Феодосия</c:v>
                </c:pt>
                <c:pt idx="17">
                  <c:v>Керчь</c:v>
                </c:pt>
                <c:pt idx="18">
                  <c:v>Армянск</c:v>
                </c:pt>
                <c:pt idx="19">
                  <c:v>Джанкой</c:v>
                </c:pt>
                <c:pt idx="20">
                  <c:v>Первомайский район</c:v>
                </c:pt>
                <c:pt idx="21">
                  <c:v>Черноморский район</c:v>
                </c:pt>
                <c:pt idx="22">
                  <c:v>ОО интернатного типа</c:v>
                </c:pt>
                <c:pt idx="23">
                  <c:v>Кировский район</c:v>
                </c:pt>
                <c:pt idx="24">
                  <c:v>Ялта</c:v>
                </c:pt>
                <c:pt idx="25">
                  <c:v>Сакский район</c:v>
                </c:pt>
                <c:pt idx="26">
                  <c:v>Алушта</c:v>
                </c:pt>
                <c:pt idx="27">
                  <c:v>Вся выборка</c:v>
                </c:pt>
              </c:strCache>
            </c:strRef>
          </c:cat>
          <c:val>
            <c:numRef>
              <c:f>рус4!$L$6:$L$33</c:f>
              <c:numCache>
                <c:formatCode>General</c:formatCode>
                <c:ptCount val="28"/>
                <c:pt idx="0">
                  <c:v>6.9</c:v>
                </c:pt>
                <c:pt idx="1">
                  <c:v>10.7</c:v>
                </c:pt>
                <c:pt idx="2">
                  <c:v>11.2</c:v>
                </c:pt>
                <c:pt idx="3">
                  <c:v>13.1</c:v>
                </c:pt>
                <c:pt idx="4">
                  <c:v>13.3</c:v>
                </c:pt>
                <c:pt idx="5">
                  <c:v>13.6</c:v>
                </c:pt>
                <c:pt idx="6">
                  <c:v>13.8</c:v>
                </c:pt>
                <c:pt idx="7">
                  <c:v>14.1</c:v>
                </c:pt>
                <c:pt idx="8">
                  <c:v>14.1</c:v>
                </c:pt>
                <c:pt idx="9">
                  <c:v>15.2</c:v>
                </c:pt>
                <c:pt idx="10">
                  <c:v>16.8</c:v>
                </c:pt>
                <c:pt idx="11">
                  <c:v>17.2</c:v>
                </c:pt>
                <c:pt idx="12">
                  <c:v>17.3</c:v>
                </c:pt>
                <c:pt idx="13">
                  <c:v>17.600000000000001</c:v>
                </c:pt>
                <c:pt idx="14">
                  <c:v>17.600000000000001</c:v>
                </c:pt>
                <c:pt idx="15">
                  <c:v>17.7</c:v>
                </c:pt>
                <c:pt idx="16">
                  <c:v>17.7</c:v>
                </c:pt>
                <c:pt idx="17">
                  <c:v>18.5</c:v>
                </c:pt>
                <c:pt idx="18">
                  <c:v>19</c:v>
                </c:pt>
                <c:pt idx="19">
                  <c:v>19.5</c:v>
                </c:pt>
                <c:pt idx="20">
                  <c:v>20.3</c:v>
                </c:pt>
                <c:pt idx="21">
                  <c:v>21.4</c:v>
                </c:pt>
                <c:pt idx="22">
                  <c:v>22.5</c:v>
                </c:pt>
                <c:pt idx="23">
                  <c:v>23</c:v>
                </c:pt>
                <c:pt idx="24">
                  <c:v>23</c:v>
                </c:pt>
                <c:pt idx="25">
                  <c:v>23.1</c:v>
                </c:pt>
                <c:pt idx="26">
                  <c:v>23.2</c:v>
                </c:pt>
                <c:pt idx="27">
                  <c:v>23.5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487896"/>
        <c:axId val="336488288"/>
      </c:barChart>
      <c:catAx>
        <c:axId val="336487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6488288"/>
        <c:crosses val="autoZero"/>
        <c:auto val="1"/>
        <c:lblAlgn val="ctr"/>
        <c:lblOffset val="100"/>
        <c:noMultiLvlLbl val="0"/>
      </c:catAx>
      <c:valAx>
        <c:axId val="33648828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648789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3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Lbls>
            <c:dLbl>
              <c:idx val="12"/>
              <c:spPr/>
              <c:txPr>
                <a:bodyPr/>
                <a:lstStyle/>
                <a:p>
                  <a:pPr>
                    <a:defRPr b="0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окр.м4!$H$6:$H$33</c:f>
              <c:strCache>
                <c:ptCount val="28"/>
                <c:pt idx="0">
                  <c:v>Джанкойский район</c:v>
                </c:pt>
                <c:pt idx="1">
                  <c:v>Саки</c:v>
                </c:pt>
                <c:pt idx="2">
                  <c:v>Ленинский район</c:v>
                </c:pt>
                <c:pt idx="3">
                  <c:v>Красногвардейский район</c:v>
                </c:pt>
                <c:pt idx="4">
                  <c:v>Раздольненский район</c:v>
                </c:pt>
                <c:pt idx="5">
                  <c:v>Белогорский район</c:v>
                </c:pt>
                <c:pt idx="6">
                  <c:v>Бахчисарайский район</c:v>
                </c:pt>
                <c:pt idx="7">
                  <c:v>Красноперекопский район</c:v>
                </c:pt>
                <c:pt idx="8">
                  <c:v>Первомайский район</c:v>
                </c:pt>
                <c:pt idx="9">
                  <c:v>Советский  район</c:v>
                </c:pt>
                <c:pt idx="10">
                  <c:v>Армянск</c:v>
                </c:pt>
                <c:pt idx="11">
                  <c:v>Симферопольский район</c:v>
                </c:pt>
                <c:pt idx="12">
                  <c:v>Республика Крым</c:v>
                </c:pt>
                <c:pt idx="13">
                  <c:v>Феодосия</c:v>
                </c:pt>
                <c:pt idx="14">
                  <c:v>Кировский район</c:v>
                </c:pt>
                <c:pt idx="15">
                  <c:v>Нижнегорский район</c:v>
                </c:pt>
                <c:pt idx="16">
                  <c:v>Вся выборка</c:v>
                </c:pt>
                <c:pt idx="17">
                  <c:v>Керчь</c:v>
                </c:pt>
                <c:pt idx="18">
                  <c:v>Красноперекопск</c:v>
                </c:pt>
                <c:pt idx="19">
                  <c:v>Симферополь</c:v>
                </c:pt>
                <c:pt idx="20">
                  <c:v>Алушта</c:v>
                </c:pt>
                <c:pt idx="21">
                  <c:v>Черноморский район</c:v>
                </c:pt>
                <c:pt idx="22">
                  <c:v>Джанкой</c:v>
                </c:pt>
                <c:pt idx="23">
                  <c:v>Ялта</c:v>
                </c:pt>
                <c:pt idx="24">
                  <c:v>Судак</c:v>
                </c:pt>
                <c:pt idx="25">
                  <c:v>Евпатория</c:v>
                </c:pt>
                <c:pt idx="26">
                  <c:v>Сакский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окр.м4!$I$6:$I$33</c:f>
              <c:numCache>
                <c:formatCode>General</c:formatCode>
                <c:ptCount val="28"/>
                <c:pt idx="0">
                  <c:v>4.8</c:v>
                </c:pt>
                <c:pt idx="1">
                  <c:v>3.5</c:v>
                </c:pt>
                <c:pt idx="2">
                  <c:v>3.2</c:v>
                </c:pt>
                <c:pt idx="3">
                  <c:v>2.5</c:v>
                </c:pt>
                <c:pt idx="4">
                  <c:v>2.4</c:v>
                </c:pt>
                <c:pt idx="5">
                  <c:v>1.9</c:v>
                </c:pt>
                <c:pt idx="6">
                  <c:v>1.6</c:v>
                </c:pt>
                <c:pt idx="7">
                  <c:v>1.5</c:v>
                </c:pt>
                <c:pt idx="8">
                  <c:v>1.5</c:v>
                </c:pt>
                <c:pt idx="9">
                  <c:v>1.5</c:v>
                </c:pt>
                <c:pt idx="10">
                  <c:v>1.4</c:v>
                </c:pt>
                <c:pt idx="11">
                  <c:v>1.3</c:v>
                </c:pt>
                <c:pt idx="12">
                  <c:v>1.2</c:v>
                </c:pt>
                <c:pt idx="13">
                  <c:v>1.2</c:v>
                </c:pt>
                <c:pt idx="14">
                  <c:v>0.96</c:v>
                </c:pt>
                <c:pt idx="15">
                  <c:v>0.88</c:v>
                </c:pt>
                <c:pt idx="16">
                  <c:v>0.83</c:v>
                </c:pt>
                <c:pt idx="17">
                  <c:v>0.82</c:v>
                </c:pt>
                <c:pt idx="18">
                  <c:v>0.77</c:v>
                </c:pt>
                <c:pt idx="19">
                  <c:v>0.66</c:v>
                </c:pt>
                <c:pt idx="20">
                  <c:v>0.65</c:v>
                </c:pt>
                <c:pt idx="21">
                  <c:v>0.65</c:v>
                </c:pt>
                <c:pt idx="22">
                  <c:v>0.63</c:v>
                </c:pt>
                <c:pt idx="23">
                  <c:v>0.6</c:v>
                </c:pt>
                <c:pt idx="24">
                  <c:v>0.53</c:v>
                </c:pt>
                <c:pt idx="25">
                  <c:v>0.36</c:v>
                </c:pt>
                <c:pt idx="26">
                  <c:v>0.14000000000000001</c:v>
                </c:pt>
                <c:pt idx="2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492208"/>
        <c:axId val="336489464"/>
      </c:barChart>
      <c:catAx>
        <c:axId val="3364922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6489464"/>
        <c:crosses val="autoZero"/>
        <c:auto val="1"/>
        <c:lblAlgn val="ctr"/>
        <c:lblOffset val="100"/>
        <c:noMultiLvlLbl val="0"/>
      </c:catAx>
      <c:valAx>
        <c:axId val="3364894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649220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7"/>
            <c:invertIfNegative val="0"/>
            <c:bubble3D val="0"/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окр.м4!$K$6:$K$33</c:f>
              <c:strCache>
                <c:ptCount val="28"/>
                <c:pt idx="0">
                  <c:v>Джанкойский район</c:v>
                </c:pt>
                <c:pt idx="1">
                  <c:v>Саки</c:v>
                </c:pt>
                <c:pt idx="2">
                  <c:v>Советский  район</c:v>
                </c:pt>
                <c:pt idx="3">
                  <c:v>Бахчисарайский район</c:v>
                </c:pt>
                <c:pt idx="4">
                  <c:v>Красногвардейский район</c:v>
                </c:pt>
                <c:pt idx="5">
                  <c:v>Раздольненский район</c:v>
                </c:pt>
                <c:pt idx="6">
                  <c:v>Нижнегорский район</c:v>
                </c:pt>
                <c:pt idx="7">
                  <c:v>Ленинский район</c:v>
                </c:pt>
                <c:pt idx="8">
                  <c:v>Красноперекопский район</c:v>
                </c:pt>
                <c:pt idx="9">
                  <c:v>Белогорский район</c:v>
                </c:pt>
                <c:pt idx="10">
                  <c:v>Красноперекопск</c:v>
                </c:pt>
                <c:pt idx="11">
                  <c:v>Армянск</c:v>
                </c:pt>
                <c:pt idx="12">
                  <c:v>Симферопольский район</c:v>
                </c:pt>
                <c:pt idx="13">
                  <c:v>Республика Крым</c:v>
                </c:pt>
                <c:pt idx="14">
                  <c:v>Евпатория</c:v>
                </c:pt>
                <c:pt idx="15">
                  <c:v>Керчь</c:v>
                </c:pt>
                <c:pt idx="16">
                  <c:v>Симферополь</c:v>
                </c:pt>
                <c:pt idx="17">
                  <c:v>Джанкой</c:v>
                </c:pt>
                <c:pt idx="18">
                  <c:v>Судак</c:v>
                </c:pt>
                <c:pt idx="19">
                  <c:v>Кировский район</c:v>
                </c:pt>
                <c:pt idx="20">
                  <c:v>Феодосия</c:v>
                </c:pt>
                <c:pt idx="21">
                  <c:v>Первомайский район</c:v>
                </c:pt>
                <c:pt idx="22">
                  <c:v>Черноморский район</c:v>
                </c:pt>
                <c:pt idx="23">
                  <c:v>Вся выборка</c:v>
                </c:pt>
                <c:pt idx="24">
                  <c:v>Ялта</c:v>
                </c:pt>
                <c:pt idx="25">
                  <c:v>Сакский район</c:v>
                </c:pt>
                <c:pt idx="26">
                  <c:v>Алушта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окр.м4!$L$6:$L$33</c:f>
              <c:numCache>
                <c:formatCode>General</c:formatCode>
                <c:ptCount val="28"/>
                <c:pt idx="0">
                  <c:v>8.4</c:v>
                </c:pt>
                <c:pt idx="1">
                  <c:v>8.8000000000000007</c:v>
                </c:pt>
                <c:pt idx="2">
                  <c:v>10.3</c:v>
                </c:pt>
                <c:pt idx="3">
                  <c:v>10.4</c:v>
                </c:pt>
                <c:pt idx="4">
                  <c:v>10.8</c:v>
                </c:pt>
                <c:pt idx="5">
                  <c:v>10.8</c:v>
                </c:pt>
                <c:pt idx="6">
                  <c:v>11.4</c:v>
                </c:pt>
                <c:pt idx="7">
                  <c:v>12.8</c:v>
                </c:pt>
                <c:pt idx="8">
                  <c:v>15.3</c:v>
                </c:pt>
                <c:pt idx="9">
                  <c:v>15.7</c:v>
                </c:pt>
                <c:pt idx="10">
                  <c:v>15.8</c:v>
                </c:pt>
                <c:pt idx="11">
                  <c:v>16.8</c:v>
                </c:pt>
                <c:pt idx="12">
                  <c:v>16.899999999999999</c:v>
                </c:pt>
                <c:pt idx="13">
                  <c:v>17.5</c:v>
                </c:pt>
                <c:pt idx="14">
                  <c:v>17.600000000000001</c:v>
                </c:pt>
                <c:pt idx="15">
                  <c:v>18</c:v>
                </c:pt>
                <c:pt idx="16">
                  <c:v>19.600000000000001</c:v>
                </c:pt>
                <c:pt idx="17">
                  <c:v>19.7</c:v>
                </c:pt>
                <c:pt idx="18">
                  <c:v>19.899999999999999</c:v>
                </c:pt>
                <c:pt idx="19">
                  <c:v>20.5</c:v>
                </c:pt>
                <c:pt idx="20">
                  <c:v>20.6</c:v>
                </c:pt>
                <c:pt idx="21">
                  <c:v>20.7</c:v>
                </c:pt>
                <c:pt idx="22">
                  <c:v>21.1</c:v>
                </c:pt>
                <c:pt idx="23">
                  <c:v>22.4</c:v>
                </c:pt>
                <c:pt idx="24">
                  <c:v>22.9</c:v>
                </c:pt>
                <c:pt idx="25">
                  <c:v>23.1</c:v>
                </c:pt>
                <c:pt idx="26">
                  <c:v>23.7</c:v>
                </c:pt>
                <c:pt idx="27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491816"/>
        <c:axId val="336490640"/>
      </c:barChart>
      <c:catAx>
        <c:axId val="336491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6490640"/>
        <c:crosses val="autoZero"/>
        <c:auto val="1"/>
        <c:lblAlgn val="ctr"/>
        <c:lblOffset val="100"/>
        <c:noMultiLvlLbl val="0"/>
      </c:catAx>
      <c:valAx>
        <c:axId val="3364906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649181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ист5!$H$6:$H$33</c:f>
              <c:strCache>
                <c:ptCount val="28"/>
                <c:pt idx="0">
                  <c:v>Саки</c:v>
                </c:pt>
                <c:pt idx="1">
                  <c:v>Раздольненский район</c:v>
                </c:pt>
                <c:pt idx="2">
                  <c:v>Нижнегорский район</c:v>
                </c:pt>
                <c:pt idx="3">
                  <c:v>Бахчисарайский район</c:v>
                </c:pt>
                <c:pt idx="4">
                  <c:v>Джанкойский район</c:v>
                </c:pt>
                <c:pt idx="5">
                  <c:v>Красногвардейский район</c:v>
                </c:pt>
                <c:pt idx="6">
                  <c:v>Кировский район</c:v>
                </c:pt>
                <c:pt idx="7">
                  <c:v>Ленинский район</c:v>
                </c:pt>
                <c:pt idx="8">
                  <c:v>Алушта</c:v>
                </c:pt>
                <c:pt idx="9">
                  <c:v>Черноморский район</c:v>
                </c:pt>
                <c:pt idx="10">
                  <c:v>Красноперекопск</c:v>
                </c:pt>
                <c:pt idx="11">
                  <c:v>Симферопольский район</c:v>
                </c:pt>
                <c:pt idx="12">
                  <c:v>Феодосия</c:v>
                </c:pt>
                <c:pt idx="13">
                  <c:v>Советский  район</c:v>
                </c:pt>
                <c:pt idx="14">
                  <c:v>Республика Крым</c:v>
                </c:pt>
                <c:pt idx="15">
                  <c:v>Евпатория</c:v>
                </c:pt>
                <c:pt idx="16">
                  <c:v>Вся выборка</c:v>
                </c:pt>
                <c:pt idx="17">
                  <c:v>Ялта</c:v>
                </c:pt>
                <c:pt idx="18">
                  <c:v>Белогорский район</c:v>
                </c:pt>
                <c:pt idx="19">
                  <c:v>Керчь</c:v>
                </c:pt>
                <c:pt idx="20">
                  <c:v>Судак</c:v>
                </c:pt>
                <c:pt idx="21">
                  <c:v>Симферополь</c:v>
                </c:pt>
                <c:pt idx="22">
                  <c:v>Красноперекопский район</c:v>
                </c:pt>
                <c:pt idx="23">
                  <c:v>Сакский район</c:v>
                </c:pt>
                <c:pt idx="24">
                  <c:v>Армянск</c:v>
                </c:pt>
                <c:pt idx="25">
                  <c:v>ОО интернатного типа</c:v>
                </c:pt>
                <c:pt idx="26">
                  <c:v>Первомайский район</c:v>
                </c:pt>
                <c:pt idx="27">
                  <c:v>Джанкой</c:v>
                </c:pt>
              </c:strCache>
            </c:strRef>
          </c:cat>
          <c:val>
            <c:numRef>
              <c:f>ист5!$I$6:$I$33</c:f>
              <c:numCache>
                <c:formatCode>General</c:formatCode>
                <c:ptCount val="28"/>
                <c:pt idx="0">
                  <c:v>13.9</c:v>
                </c:pt>
                <c:pt idx="1">
                  <c:v>12.5</c:v>
                </c:pt>
                <c:pt idx="2">
                  <c:v>12.4</c:v>
                </c:pt>
                <c:pt idx="3">
                  <c:v>12.3</c:v>
                </c:pt>
                <c:pt idx="4">
                  <c:v>11.9</c:v>
                </c:pt>
                <c:pt idx="5">
                  <c:v>11.4</c:v>
                </c:pt>
                <c:pt idx="6">
                  <c:v>10</c:v>
                </c:pt>
                <c:pt idx="7">
                  <c:v>9.6</c:v>
                </c:pt>
                <c:pt idx="8">
                  <c:v>9.3000000000000007</c:v>
                </c:pt>
                <c:pt idx="9">
                  <c:v>8.9</c:v>
                </c:pt>
                <c:pt idx="10">
                  <c:v>8.8000000000000007</c:v>
                </c:pt>
                <c:pt idx="11">
                  <c:v>8.5</c:v>
                </c:pt>
                <c:pt idx="12">
                  <c:v>8</c:v>
                </c:pt>
                <c:pt idx="13">
                  <c:v>7</c:v>
                </c:pt>
                <c:pt idx="14">
                  <c:v>6.9</c:v>
                </c:pt>
                <c:pt idx="15">
                  <c:v>6.2</c:v>
                </c:pt>
                <c:pt idx="16">
                  <c:v>6</c:v>
                </c:pt>
                <c:pt idx="17">
                  <c:v>5</c:v>
                </c:pt>
                <c:pt idx="18">
                  <c:v>4.7</c:v>
                </c:pt>
                <c:pt idx="19">
                  <c:v>4.7</c:v>
                </c:pt>
                <c:pt idx="20">
                  <c:v>4.4000000000000004</c:v>
                </c:pt>
                <c:pt idx="21">
                  <c:v>4.3</c:v>
                </c:pt>
                <c:pt idx="22">
                  <c:v>4</c:v>
                </c:pt>
                <c:pt idx="23">
                  <c:v>2.9</c:v>
                </c:pt>
                <c:pt idx="24">
                  <c:v>2.8</c:v>
                </c:pt>
                <c:pt idx="25">
                  <c:v>2.1</c:v>
                </c:pt>
                <c:pt idx="26">
                  <c:v>1.5</c:v>
                </c:pt>
                <c:pt idx="27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492600"/>
        <c:axId val="336485152"/>
      </c:barChart>
      <c:catAx>
        <c:axId val="3364926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6485152"/>
        <c:crosses val="autoZero"/>
        <c:auto val="1"/>
        <c:lblAlgn val="ctr"/>
        <c:lblOffset val="100"/>
        <c:noMultiLvlLbl val="0"/>
      </c:catAx>
      <c:valAx>
        <c:axId val="3364851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649260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окрюм4!$B$4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окрюм4!$D$3:$G$3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окрюм4!$D$4:$G$4</c:f>
              <c:numCache>
                <c:formatCode>General</c:formatCode>
                <c:ptCount val="4"/>
                <c:pt idx="0">
                  <c:v>0.83</c:v>
                </c:pt>
                <c:pt idx="1">
                  <c:v>20.399999999999999</c:v>
                </c:pt>
                <c:pt idx="2">
                  <c:v>56.3</c:v>
                </c:pt>
                <c:pt idx="3">
                  <c:v>22.4</c:v>
                </c:pt>
              </c:numCache>
            </c:numRef>
          </c:val>
        </c:ser>
        <c:ser>
          <c:idx val="1"/>
          <c:order val="1"/>
          <c:tx>
            <c:strRef>
              <c:f>окрюм4!$B$5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окрюм4!$D$3:$G$3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окрюм4!$D$5:$G$5</c:f>
              <c:numCache>
                <c:formatCode>General</c:formatCode>
                <c:ptCount val="4"/>
                <c:pt idx="0">
                  <c:v>1.2</c:v>
                </c:pt>
                <c:pt idx="1">
                  <c:v>25.2</c:v>
                </c:pt>
                <c:pt idx="2">
                  <c:v>56.1</c:v>
                </c:pt>
                <c:pt idx="3">
                  <c:v>17.5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4611872"/>
        <c:axId val="334615400"/>
        <c:axId val="0"/>
      </c:bar3DChart>
      <c:catAx>
        <c:axId val="334611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4615400"/>
        <c:crosses val="autoZero"/>
        <c:auto val="1"/>
        <c:lblAlgn val="ctr"/>
        <c:lblOffset val="100"/>
        <c:noMultiLvlLbl val="0"/>
      </c:catAx>
      <c:valAx>
        <c:axId val="3346154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461187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3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4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ист5!$K$6:$K$33</c:f>
              <c:strCache>
                <c:ptCount val="28"/>
                <c:pt idx="0">
                  <c:v>Красногвардейский район</c:v>
                </c:pt>
                <c:pt idx="1">
                  <c:v>Красноперекопск</c:v>
                </c:pt>
                <c:pt idx="2">
                  <c:v>Советский  район</c:v>
                </c:pt>
                <c:pt idx="3">
                  <c:v>Ленинский район</c:v>
                </c:pt>
                <c:pt idx="4">
                  <c:v>Черноморский район</c:v>
                </c:pt>
                <c:pt idx="5">
                  <c:v>Саки</c:v>
                </c:pt>
                <c:pt idx="6">
                  <c:v>Джанкойский район</c:v>
                </c:pt>
                <c:pt idx="7">
                  <c:v>Кировский район</c:v>
                </c:pt>
                <c:pt idx="8">
                  <c:v>Нижнегорский район</c:v>
                </c:pt>
                <c:pt idx="9">
                  <c:v>Армянск</c:v>
                </c:pt>
                <c:pt idx="10">
                  <c:v>Бахчисарайский район</c:v>
                </c:pt>
                <c:pt idx="11">
                  <c:v>Раздольненский район</c:v>
                </c:pt>
                <c:pt idx="12">
                  <c:v>Судак</c:v>
                </c:pt>
                <c:pt idx="13">
                  <c:v>Симферопольский район</c:v>
                </c:pt>
                <c:pt idx="14">
                  <c:v>Евпатория</c:v>
                </c:pt>
                <c:pt idx="15">
                  <c:v>Республика Крым</c:v>
                </c:pt>
                <c:pt idx="16">
                  <c:v>Красноперекопский район</c:v>
                </c:pt>
                <c:pt idx="17">
                  <c:v>Ялта</c:v>
                </c:pt>
                <c:pt idx="18">
                  <c:v>Белогорский район</c:v>
                </c:pt>
                <c:pt idx="19">
                  <c:v>Симферополь</c:v>
                </c:pt>
                <c:pt idx="20">
                  <c:v>Алушта</c:v>
                </c:pt>
                <c:pt idx="21">
                  <c:v>Феодосия</c:v>
                </c:pt>
                <c:pt idx="22">
                  <c:v>Джанкой</c:v>
                </c:pt>
                <c:pt idx="23">
                  <c:v>Керчь</c:v>
                </c:pt>
                <c:pt idx="24">
                  <c:v>Вся выборка</c:v>
                </c:pt>
                <c:pt idx="25">
                  <c:v>Сакский район</c:v>
                </c:pt>
                <c:pt idx="26">
                  <c:v>Первомайский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ист5!$L$6:$L$33</c:f>
              <c:numCache>
                <c:formatCode>General</c:formatCode>
                <c:ptCount val="28"/>
                <c:pt idx="0">
                  <c:v>9.8000000000000007</c:v>
                </c:pt>
                <c:pt idx="1">
                  <c:v>10.5</c:v>
                </c:pt>
                <c:pt idx="2">
                  <c:v>10.9</c:v>
                </c:pt>
                <c:pt idx="3">
                  <c:v>12.4</c:v>
                </c:pt>
                <c:pt idx="4">
                  <c:v>12.5</c:v>
                </c:pt>
                <c:pt idx="5">
                  <c:v>13.2</c:v>
                </c:pt>
                <c:pt idx="6">
                  <c:v>13.3</c:v>
                </c:pt>
                <c:pt idx="7">
                  <c:v>13.3</c:v>
                </c:pt>
                <c:pt idx="8">
                  <c:v>13.3</c:v>
                </c:pt>
                <c:pt idx="9">
                  <c:v>13.4</c:v>
                </c:pt>
                <c:pt idx="10">
                  <c:v>13.9</c:v>
                </c:pt>
                <c:pt idx="11">
                  <c:v>14.2</c:v>
                </c:pt>
                <c:pt idx="12">
                  <c:v>14.6</c:v>
                </c:pt>
                <c:pt idx="13">
                  <c:v>14.7</c:v>
                </c:pt>
                <c:pt idx="14">
                  <c:v>15.4</c:v>
                </c:pt>
                <c:pt idx="15">
                  <c:v>15.6</c:v>
                </c:pt>
                <c:pt idx="16">
                  <c:v>16</c:v>
                </c:pt>
                <c:pt idx="17">
                  <c:v>16</c:v>
                </c:pt>
                <c:pt idx="18">
                  <c:v>16.7</c:v>
                </c:pt>
                <c:pt idx="19">
                  <c:v>16.7</c:v>
                </c:pt>
                <c:pt idx="20">
                  <c:v>17</c:v>
                </c:pt>
                <c:pt idx="21">
                  <c:v>17.100000000000001</c:v>
                </c:pt>
                <c:pt idx="22">
                  <c:v>17.5</c:v>
                </c:pt>
                <c:pt idx="23">
                  <c:v>18.7</c:v>
                </c:pt>
                <c:pt idx="24">
                  <c:v>19.600000000000001</c:v>
                </c:pt>
                <c:pt idx="25">
                  <c:v>20.100000000000001</c:v>
                </c:pt>
                <c:pt idx="26">
                  <c:v>24.3</c:v>
                </c:pt>
                <c:pt idx="27">
                  <c:v>28.7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28184"/>
        <c:axId val="337131320"/>
      </c:barChart>
      <c:catAx>
        <c:axId val="3371281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131320"/>
        <c:crosses val="autoZero"/>
        <c:auto val="1"/>
        <c:lblAlgn val="ctr"/>
        <c:lblOffset val="100"/>
        <c:noMultiLvlLbl val="0"/>
      </c:catAx>
      <c:valAx>
        <c:axId val="3371313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12818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Lbls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0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ист5!$H$6:$H$33</c:f>
              <c:strCache>
                <c:ptCount val="28"/>
                <c:pt idx="0">
                  <c:v>Саки</c:v>
                </c:pt>
                <c:pt idx="1">
                  <c:v>Раздольненский район</c:v>
                </c:pt>
                <c:pt idx="2">
                  <c:v>Нижнегорский район</c:v>
                </c:pt>
                <c:pt idx="3">
                  <c:v>Бахчисарайский район</c:v>
                </c:pt>
                <c:pt idx="4">
                  <c:v>Джанкойский район</c:v>
                </c:pt>
                <c:pt idx="5">
                  <c:v>Красногвардейский район</c:v>
                </c:pt>
                <c:pt idx="6">
                  <c:v>Кировский район</c:v>
                </c:pt>
                <c:pt idx="7">
                  <c:v>Ленинский район</c:v>
                </c:pt>
                <c:pt idx="8">
                  <c:v>Алушта</c:v>
                </c:pt>
                <c:pt idx="9">
                  <c:v>Черноморский район</c:v>
                </c:pt>
                <c:pt idx="10">
                  <c:v>Красноперекопск</c:v>
                </c:pt>
                <c:pt idx="11">
                  <c:v>Симферопольский район</c:v>
                </c:pt>
                <c:pt idx="12">
                  <c:v>Феодосия</c:v>
                </c:pt>
                <c:pt idx="13">
                  <c:v>Советский  район</c:v>
                </c:pt>
                <c:pt idx="14">
                  <c:v>Республика Крым</c:v>
                </c:pt>
                <c:pt idx="15">
                  <c:v>Евпатория</c:v>
                </c:pt>
                <c:pt idx="16">
                  <c:v>Вся выборка</c:v>
                </c:pt>
                <c:pt idx="17">
                  <c:v>Ялта</c:v>
                </c:pt>
                <c:pt idx="18">
                  <c:v>Белогорский район</c:v>
                </c:pt>
                <c:pt idx="19">
                  <c:v>Керчь</c:v>
                </c:pt>
                <c:pt idx="20">
                  <c:v>Судак</c:v>
                </c:pt>
                <c:pt idx="21">
                  <c:v>Симферополь</c:v>
                </c:pt>
                <c:pt idx="22">
                  <c:v>Красноперекопский район</c:v>
                </c:pt>
                <c:pt idx="23">
                  <c:v>Сакский район</c:v>
                </c:pt>
                <c:pt idx="24">
                  <c:v>Армянск</c:v>
                </c:pt>
                <c:pt idx="25">
                  <c:v>ОО интернатного типа</c:v>
                </c:pt>
                <c:pt idx="26">
                  <c:v>Первомайский район</c:v>
                </c:pt>
                <c:pt idx="27">
                  <c:v>Джанкой</c:v>
                </c:pt>
              </c:strCache>
            </c:strRef>
          </c:cat>
          <c:val>
            <c:numRef>
              <c:f>ист5!$I$6:$I$33</c:f>
              <c:numCache>
                <c:formatCode>General</c:formatCode>
                <c:ptCount val="28"/>
                <c:pt idx="0">
                  <c:v>13.9</c:v>
                </c:pt>
                <c:pt idx="1">
                  <c:v>12.5</c:v>
                </c:pt>
                <c:pt idx="2">
                  <c:v>12.4</c:v>
                </c:pt>
                <c:pt idx="3">
                  <c:v>12.3</c:v>
                </c:pt>
                <c:pt idx="4">
                  <c:v>11.9</c:v>
                </c:pt>
                <c:pt idx="5">
                  <c:v>11.4</c:v>
                </c:pt>
                <c:pt idx="6">
                  <c:v>10</c:v>
                </c:pt>
                <c:pt idx="7">
                  <c:v>9.6</c:v>
                </c:pt>
                <c:pt idx="8">
                  <c:v>9.3000000000000007</c:v>
                </c:pt>
                <c:pt idx="9">
                  <c:v>8.9</c:v>
                </c:pt>
                <c:pt idx="10">
                  <c:v>8.8000000000000007</c:v>
                </c:pt>
                <c:pt idx="11">
                  <c:v>8.5</c:v>
                </c:pt>
                <c:pt idx="12">
                  <c:v>8</c:v>
                </c:pt>
                <c:pt idx="13">
                  <c:v>7</c:v>
                </c:pt>
                <c:pt idx="14">
                  <c:v>6.9</c:v>
                </c:pt>
                <c:pt idx="15">
                  <c:v>6.2</c:v>
                </c:pt>
                <c:pt idx="16">
                  <c:v>6</c:v>
                </c:pt>
                <c:pt idx="17">
                  <c:v>5</c:v>
                </c:pt>
                <c:pt idx="18">
                  <c:v>4.7</c:v>
                </c:pt>
                <c:pt idx="19">
                  <c:v>4.7</c:v>
                </c:pt>
                <c:pt idx="20">
                  <c:v>4.4000000000000004</c:v>
                </c:pt>
                <c:pt idx="21">
                  <c:v>4.3</c:v>
                </c:pt>
                <c:pt idx="22">
                  <c:v>4</c:v>
                </c:pt>
                <c:pt idx="23">
                  <c:v>2.9</c:v>
                </c:pt>
                <c:pt idx="24">
                  <c:v>2.8</c:v>
                </c:pt>
                <c:pt idx="25">
                  <c:v>2.1</c:v>
                </c:pt>
                <c:pt idx="26">
                  <c:v>1.5</c:v>
                </c:pt>
                <c:pt idx="27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27008"/>
        <c:axId val="337127792"/>
      </c:barChart>
      <c:catAx>
        <c:axId val="3371270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127792"/>
        <c:crosses val="autoZero"/>
        <c:auto val="1"/>
        <c:lblAlgn val="ctr"/>
        <c:lblOffset val="100"/>
        <c:noMultiLvlLbl val="0"/>
      </c:catAx>
      <c:valAx>
        <c:axId val="337127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12700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5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7"/>
            <c:invertIfNegative val="0"/>
            <c:bubble3D val="0"/>
          </c:dPt>
          <c:dLbls>
            <c:dLbl>
              <c:idx val="15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ист5!$K$6:$K$33</c:f>
              <c:strCache>
                <c:ptCount val="28"/>
                <c:pt idx="0">
                  <c:v>Красногвардейский район</c:v>
                </c:pt>
                <c:pt idx="1">
                  <c:v>Красноперекопск</c:v>
                </c:pt>
                <c:pt idx="2">
                  <c:v>Советский  район</c:v>
                </c:pt>
                <c:pt idx="3">
                  <c:v>Ленинский район</c:v>
                </c:pt>
                <c:pt idx="4">
                  <c:v>Черноморский район</c:v>
                </c:pt>
                <c:pt idx="5">
                  <c:v>Саки</c:v>
                </c:pt>
                <c:pt idx="6">
                  <c:v>Джанкойский район</c:v>
                </c:pt>
                <c:pt idx="7">
                  <c:v>Кировский район</c:v>
                </c:pt>
                <c:pt idx="8">
                  <c:v>Нижнегорский район</c:v>
                </c:pt>
                <c:pt idx="9">
                  <c:v>Армянск</c:v>
                </c:pt>
                <c:pt idx="10">
                  <c:v>Бахчисарайский район</c:v>
                </c:pt>
                <c:pt idx="11">
                  <c:v>Раздольненский район</c:v>
                </c:pt>
                <c:pt idx="12">
                  <c:v>Судак</c:v>
                </c:pt>
                <c:pt idx="13">
                  <c:v>Симферопольский район</c:v>
                </c:pt>
                <c:pt idx="14">
                  <c:v>Евпатория</c:v>
                </c:pt>
                <c:pt idx="15">
                  <c:v>Республика Крым</c:v>
                </c:pt>
                <c:pt idx="16">
                  <c:v>Красноперекопский район</c:v>
                </c:pt>
                <c:pt idx="17">
                  <c:v>Ялта</c:v>
                </c:pt>
                <c:pt idx="18">
                  <c:v>Белогорский район</c:v>
                </c:pt>
                <c:pt idx="19">
                  <c:v>Симферополь</c:v>
                </c:pt>
                <c:pt idx="20">
                  <c:v>Алушта</c:v>
                </c:pt>
                <c:pt idx="21">
                  <c:v>Феодосия</c:v>
                </c:pt>
                <c:pt idx="22">
                  <c:v>Джанкой</c:v>
                </c:pt>
                <c:pt idx="23">
                  <c:v>Керчь</c:v>
                </c:pt>
                <c:pt idx="24">
                  <c:v>Вся выборка</c:v>
                </c:pt>
                <c:pt idx="25">
                  <c:v>Сакский район</c:v>
                </c:pt>
                <c:pt idx="26">
                  <c:v>Первомайский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ист5!$L$6:$L$33</c:f>
              <c:numCache>
                <c:formatCode>General</c:formatCode>
                <c:ptCount val="28"/>
                <c:pt idx="0">
                  <c:v>9.8000000000000007</c:v>
                </c:pt>
                <c:pt idx="1">
                  <c:v>10.5</c:v>
                </c:pt>
                <c:pt idx="2">
                  <c:v>10.9</c:v>
                </c:pt>
                <c:pt idx="3">
                  <c:v>12.4</c:v>
                </c:pt>
                <c:pt idx="4">
                  <c:v>12.5</c:v>
                </c:pt>
                <c:pt idx="5">
                  <c:v>13.2</c:v>
                </c:pt>
                <c:pt idx="6">
                  <c:v>13.3</c:v>
                </c:pt>
                <c:pt idx="7">
                  <c:v>13.3</c:v>
                </c:pt>
                <c:pt idx="8">
                  <c:v>13.3</c:v>
                </c:pt>
                <c:pt idx="9">
                  <c:v>13.4</c:v>
                </c:pt>
                <c:pt idx="10">
                  <c:v>13.9</c:v>
                </c:pt>
                <c:pt idx="11">
                  <c:v>14.2</c:v>
                </c:pt>
                <c:pt idx="12">
                  <c:v>14.6</c:v>
                </c:pt>
                <c:pt idx="13">
                  <c:v>14.7</c:v>
                </c:pt>
                <c:pt idx="14">
                  <c:v>15.4</c:v>
                </c:pt>
                <c:pt idx="15">
                  <c:v>15.6</c:v>
                </c:pt>
                <c:pt idx="16">
                  <c:v>16</c:v>
                </c:pt>
                <c:pt idx="17">
                  <c:v>16</c:v>
                </c:pt>
                <c:pt idx="18">
                  <c:v>16.7</c:v>
                </c:pt>
                <c:pt idx="19">
                  <c:v>16.7</c:v>
                </c:pt>
                <c:pt idx="20">
                  <c:v>17</c:v>
                </c:pt>
                <c:pt idx="21">
                  <c:v>17.100000000000001</c:v>
                </c:pt>
                <c:pt idx="22">
                  <c:v>17.5</c:v>
                </c:pt>
                <c:pt idx="23">
                  <c:v>18.7</c:v>
                </c:pt>
                <c:pt idx="24">
                  <c:v>19.600000000000001</c:v>
                </c:pt>
                <c:pt idx="25">
                  <c:v>20.100000000000001</c:v>
                </c:pt>
                <c:pt idx="26">
                  <c:v>24.3</c:v>
                </c:pt>
                <c:pt idx="27">
                  <c:v>28.7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28576"/>
        <c:axId val="337132104"/>
      </c:barChart>
      <c:catAx>
        <c:axId val="3371285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132104"/>
        <c:crosses val="autoZero"/>
        <c:auto val="1"/>
        <c:lblAlgn val="ctr"/>
        <c:lblOffset val="100"/>
        <c:noMultiLvlLbl val="0"/>
      </c:catAx>
      <c:valAx>
        <c:axId val="3371321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12857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1"/>
            <c:invertIfNegative val="0"/>
            <c:bubble3D val="0"/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мат5!$H$6:$H$33</c:f>
              <c:strCache>
                <c:ptCount val="28"/>
                <c:pt idx="0">
                  <c:v>Красноперекопск</c:v>
                </c:pt>
                <c:pt idx="1">
                  <c:v>Нижнегорский район</c:v>
                </c:pt>
                <c:pt idx="2">
                  <c:v>Красногвардейский район</c:v>
                </c:pt>
                <c:pt idx="3">
                  <c:v>Джанкойский район</c:v>
                </c:pt>
                <c:pt idx="4">
                  <c:v>Бахчисарайский район</c:v>
                </c:pt>
                <c:pt idx="5">
                  <c:v>Алушта</c:v>
                </c:pt>
                <c:pt idx="6">
                  <c:v>Ленинский район</c:v>
                </c:pt>
                <c:pt idx="7">
                  <c:v>Красноперекопский район</c:v>
                </c:pt>
                <c:pt idx="8">
                  <c:v>Раздольненский район</c:v>
                </c:pt>
                <c:pt idx="9">
                  <c:v>Саки</c:v>
                </c:pt>
                <c:pt idx="10">
                  <c:v>Черноморский район</c:v>
                </c:pt>
                <c:pt idx="11">
                  <c:v>Симферопольский район</c:v>
                </c:pt>
                <c:pt idx="12">
                  <c:v>Феодосия</c:v>
                </c:pt>
                <c:pt idx="13">
                  <c:v>Республика Крым</c:v>
                </c:pt>
                <c:pt idx="14">
                  <c:v>Симферополь</c:v>
                </c:pt>
                <c:pt idx="15">
                  <c:v>Советский  район</c:v>
                </c:pt>
                <c:pt idx="16">
                  <c:v>Ялта</c:v>
                </c:pt>
                <c:pt idx="17">
                  <c:v>Белогорский район</c:v>
                </c:pt>
                <c:pt idx="18">
                  <c:v>Керчь</c:v>
                </c:pt>
                <c:pt idx="19">
                  <c:v>Вся выборка</c:v>
                </c:pt>
                <c:pt idx="20">
                  <c:v>Судак</c:v>
                </c:pt>
                <c:pt idx="21">
                  <c:v>ОО интернатного типа</c:v>
                </c:pt>
                <c:pt idx="22">
                  <c:v>Кировский район</c:v>
                </c:pt>
                <c:pt idx="23">
                  <c:v>Армянск</c:v>
                </c:pt>
                <c:pt idx="24">
                  <c:v>Евпатория</c:v>
                </c:pt>
                <c:pt idx="25">
                  <c:v>Первомайский район</c:v>
                </c:pt>
                <c:pt idx="26">
                  <c:v>Сакский район</c:v>
                </c:pt>
                <c:pt idx="27">
                  <c:v>Джанкой</c:v>
                </c:pt>
              </c:strCache>
            </c:strRef>
          </c:cat>
          <c:val>
            <c:numRef>
              <c:f>мат5!$I$6:$I$33</c:f>
              <c:numCache>
                <c:formatCode>General</c:formatCode>
                <c:ptCount val="28"/>
                <c:pt idx="0">
                  <c:v>30.6</c:v>
                </c:pt>
                <c:pt idx="1">
                  <c:v>30.4</c:v>
                </c:pt>
                <c:pt idx="2">
                  <c:v>25.3</c:v>
                </c:pt>
                <c:pt idx="3">
                  <c:v>25.1</c:v>
                </c:pt>
                <c:pt idx="4">
                  <c:v>24.5</c:v>
                </c:pt>
                <c:pt idx="5">
                  <c:v>23.9</c:v>
                </c:pt>
                <c:pt idx="6">
                  <c:v>22.4</c:v>
                </c:pt>
                <c:pt idx="7">
                  <c:v>22.3</c:v>
                </c:pt>
                <c:pt idx="8">
                  <c:v>22.1</c:v>
                </c:pt>
                <c:pt idx="9">
                  <c:v>21.9</c:v>
                </c:pt>
                <c:pt idx="10">
                  <c:v>21.5</c:v>
                </c:pt>
                <c:pt idx="11">
                  <c:v>19.399999999999999</c:v>
                </c:pt>
                <c:pt idx="12">
                  <c:v>17.5</c:v>
                </c:pt>
                <c:pt idx="13">
                  <c:v>17.2</c:v>
                </c:pt>
                <c:pt idx="14">
                  <c:v>16</c:v>
                </c:pt>
                <c:pt idx="15">
                  <c:v>16</c:v>
                </c:pt>
                <c:pt idx="16">
                  <c:v>15.2</c:v>
                </c:pt>
                <c:pt idx="17">
                  <c:v>15.1</c:v>
                </c:pt>
                <c:pt idx="18">
                  <c:v>14.9</c:v>
                </c:pt>
                <c:pt idx="19">
                  <c:v>13.6</c:v>
                </c:pt>
                <c:pt idx="20">
                  <c:v>13</c:v>
                </c:pt>
                <c:pt idx="21">
                  <c:v>13</c:v>
                </c:pt>
                <c:pt idx="22">
                  <c:v>12.8</c:v>
                </c:pt>
                <c:pt idx="23">
                  <c:v>9.4</c:v>
                </c:pt>
                <c:pt idx="24">
                  <c:v>8.3000000000000007</c:v>
                </c:pt>
                <c:pt idx="25">
                  <c:v>6.5</c:v>
                </c:pt>
                <c:pt idx="26">
                  <c:v>6.2</c:v>
                </c:pt>
                <c:pt idx="27">
                  <c:v>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26224"/>
        <c:axId val="337125832"/>
      </c:barChart>
      <c:catAx>
        <c:axId val="3371262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125832"/>
        <c:crosses val="autoZero"/>
        <c:auto val="1"/>
        <c:lblAlgn val="ctr"/>
        <c:lblOffset val="100"/>
        <c:noMultiLvlLbl val="0"/>
      </c:catAx>
      <c:valAx>
        <c:axId val="3371258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12622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7"/>
            <c:invertIfNegative val="0"/>
            <c:bubble3D val="0"/>
          </c:dPt>
          <c:dLbls>
            <c:dLbl>
              <c:idx val="14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6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мат5!$K$6:$K$33</c:f>
              <c:strCache>
                <c:ptCount val="28"/>
                <c:pt idx="0">
                  <c:v>Красноперекопск</c:v>
                </c:pt>
                <c:pt idx="1">
                  <c:v>Красногвардейский район</c:v>
                </c:pt>
                <c:pt idx="2">
                  <c:v>Саки</c:v>
                </c:pt>
                <c:pt idx="3">
                  <c:v>Красноперекопский район</c:v>
                </c:pt>
                <c:pt idx="4">
                  <c:v>Нижнегорский район</c:v>
                </c:pt>
                <c:pt idx="5">
                  <c:v>Алушта</c:v>
                </c:pt>
                <c:pt idx="6">
                  <c:v>Джанкойский район</c:v>
                </c:pt>
                <c:pt idx="7">
                  <c:v>Бахчисарайский район</c:v>
                </c:pt>
                <c:pt idx="8">
                  <c:v>Ленинский район</c:v>
                </c:pt>
                <c:pt idx="9">
                  <c:v>Армянск</c:v>
                </c:pt>
                <c:pt idx="10">
                  <c:v>Раздольненский район</c:v>
                </c:pt>
                <c:pt idx="11">
                  <c:v>Керчь</c:v>
                </c:pt>
                <c:pt idx="12">
                  <c:v>Судак</c:v>
                </c:pt>
                <c:pt idx="13">
                  <c:v>Симферопольский район</c:v>
                </c:pt>
                <c:pt idx="14">
                  <c:v>Республика Крым</c:v>
                </c:pt>
                <c:pt idx="15">
                  <c:v>Советский  район</c:v>
                </c:pt>
                <c:pt idx="16">
                  <c:v>Симферополь</c:v>
                </c:pt>
                <c:pt idx="17">
                  <c:v>Кировский район</c:v>
                </c:pt>
                <c:pt idx="18">
                  <c:v>Феодосия</c:v>
                </c:pt>
                <c:pt idx="19">
                  <c:v>Черноморский район</c:v>
                </c:pt>
                <c:pt idx="20">
                  <c:v>Ялта</c:v>
                </c:pt>
                <c:pt idx="21">
                  <c:v>Белогорский район</c:v>
                </c:pt>
                <c:pt idx="22">
                  <c:v>Евпатория</c:v>
                </c:pt>
                <c:pt idx="23">
                  <c:v>ОО интернатного типа</c:v>
                </c:pt>
                <c:pt idx="24">
                  <c:v>Сакский район</c:v>
                </c:pt>
                <c:pt idx="25">
                  <c:v>Первомайский район</c:v>
                </c:pt>
                <c:pt idx="26">
                  <c:v>Вся выборка</c:v>
                </c:pt>
                <c:pt idx="27">
                  <c:v>Джанкой</c:v>
                </c:pt>
              </c:strCache>
            </c:strRef>
          </c:cat>
          <c:val>
            <c:numRef>
              <c:f>мат5!$L$6:$L$33</c:f>
              <c:numCache>
                <c:formatCode>General</c:formatCode>
                <c:ptCount val="28"/>
                <c:pt idx="0">
                  <c:v>1</c:v>
                </c:pt>
                <c:pt idx="1">
                  <c:v>5.6</c:v>
                </c:pt>
                <c:pt idx="2">
                  <c:v>5.8</c:v>
                </c:pt>
                <c:pt idx="3">
                  <c:v>6.4</c:v>
                </c:pt>
                <c:pt idx="4">
                  <c:v>6.7</c:v>
                </c:pt>
                <c:pt idx="5">
                  <c:v>7</c:v>
                </c:pt>
                <c:pt idx="6">
                  <c:v>7.4</c:v>
                </c:pt>
                <c:pt idx="7">
                  <c:v>7.6</c:v>
                </c:pt>
                <c:pt idx="8">
                  <c:v>7.9</c:v>
                </c:pt>
                <c:pt idx="9">
                  <c:v>8.6999999999999993</c:v>
                </c:pt>
                <c:pt idx="10">
                  <c:v>9.4</c:v>
                </c:pt>
                <c:pt idx="11">
                  <c:v>9.5</c:v>
                </c:pt>
                <c:pt idx="12">
                  <c:v>9.5</c:v>
                </c:pt>
                <c:pt idx="13">
                  <c:v>9.6</c:v>
                </c:pt>
                <c:pt idx="14">
                  <c:v>9.8000000000000007</c:v>
                </c:pt>
                <c:pt idx="15">
                  <c:v>9.8000000000000007</c:v>
                </c:pt>
                <c:pt idx="16">
                  <c:v>10</c:v>
                </c:pt>
                <c:pt idx="17">
                  <c:v>10.199999999999999</c:v>
                </c:pt>
                <c:pt idx="18">
                  <c:v>10.5</c:v>
                </c:pt>
                <c:pt idx="19">
                  <c:v>10.5</c:v>
                </c:pt>
                <c:pt idx="20">
                  <c:v>10.9</c:v>
                </c:pt>
                <c:pt idx="21">
                  <c:v>11.9</c:v>
                </c:pt>
                <c:pt idx="22">
                  <c:v>12.6</c:v>
                </c:pt>
                <c:pt idx="23">
                  <c:v>13.5</c:v>
                </c:pt>
                <c:pt idx="24">
                  <c:v>14.6</c:v>
                </c:pt>
                <c:pt idx="25">
                  <c:v>14.8</c:v>
                </c:pt>
                <c:pt idx="26">
                  <c:v>15.8</c:v>
                </c:pt>
                <c:pt idx="27">
                  <c:v>17.3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28968"/>
        <c:axId val="337129360"/>
      </c:barChart>
      <c:catAx>
        <c:axId val="337128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129360"/>
        <c:crosses val="autoZero"/>
        <c:auto val="1"/>
        <c:lblAlgn val="ctr"/>
        <c:lblOffset val="100"/>
        <c:noMultiLvlLbl val="0"/>
      </c:catAx>
      <c:valAx>
        <c:axId val="3371293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12896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1"/>
            <c:invertIfNegative val="0"/>
            <c:bubble3D val="0"/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рус5!$H$6:$H$33</c:f>
              <c:strCache>
                <c:ptCount val="28"/>
                <c:pt idx="0">
                  <c:v>Саки</c:v>
                </c:pt>
                <c:pt idx="1">
                  <c:v>Бахчисарайский район</c:v>
                </c:pt>
                <c:pt idx="2">
                  <c:v>Кировский район</c:v>
                </c:pt>
                <c:pt idx="3">
                  <c:v>Нижнегорский район</c:v>
                </c:pt>
                <c:pt idx="4">
                  <c:v>Красногвардейский район</c:v>
                </c:pt>
                <c:pt idx="5">
                  <c:v>Джанкойский район</c:v>
                </c:pt>
                <c:pt idx="6">
                  <c:v>Судак</c:v>
                </c:pt>
                <c:pt idx="7">
                  <c:v>Алушта</c:v>
                </c:pt>
                <c:pt idx="8">
                  <c:v>Феодосия</c:v>
                </c:pt>
                <c:pt idx="9">
                  <c:v>Красноперекопск</c:v>
                </c:pt>
                <c:pt idx="10">
                  <c:v>Раздольненский район</c:v>
                </c:pt>
                <c:pt idx="11">
                  <c:v>Ленинский район</c:v>
                </c:pt>
                <c:pt idx="12">
                  <c:v>Белогорский район</c:v>
                </c:pt>
                <c:pt idx="13">
                  <c:v>Республика Крым</c:v>
                </c:pt>
                <c:pt idx="14">
                  <c:v>Симферопольский район</c:v>
                </c:pt>
                <c:pt idx="15">
                  <c:v>Ялта</c:v>
                </c:pt>
                <c:pt idx="16">
                  <c:v>Керчь</c:v>
                </c:pt>
                <c:pt idx="17">
                  <c:v>Джанкой</c:v>
                </c:pt>
                <c:pt idx="18">
                  <c:v>Черноморский район</c:v>
                </c:pt>
                <c:pt idx="19">
                  <c:v>Вся выборка</c:v>
                </c:pt>
                <c:pt idx="20">
                  <c:v>Симферополь</c:v>
                </c:pt>
                <c:pt idx="21">
                  <c:v>Красноперекопский район</c:v>
                </c:pt>
                <c:pt idx="22">
                  <c:v>Евпатория</c:v>
                </c:pt>
                <c:pt idx="23">
                  <c:v>Советский  район</c:v>
                </c:pt>
                <c:pt idx="24">
                  <c:v>ОО интернатного типа</c:v>
                </c:pt>
                <c:pt idx="25">
                  <c:v>Армянск</c:v>
                </c:pt>
                <c:pt idx="26">
                  <c:v>Сакский район</c:v>
                </c:pt>
                <c:pt idx="27">
                  <c:v>Первомайский район</c:v>
                </c:pt>
              </c:strCache>
            </c:strRef>
          </c:cat>
          <c:val>
            <c:numRef>
              <c:f>рус5!$I$6:$I$33</c:f>
              <c:numCache>
                <c:formatCode>General</c:formatCode>
                <c:ptCount val="28"/>
                <c:pt idx="0">
                  <c:v>48.6</c:v>
                </c:pt>
                <c:pt idx="1">
                  <c:v>32.9</c:v>
                </c:pt>
                <c:pt idx="2">
                  <c:v>32</c:v>
                </c:pt>
                <c:pt idx="3">
                  <c:v>30.2</c:v>
                </c:pt>
                <c:pt idx="4">
                  <c:v>26.9</c:v>
                </c:pt>
                <c:pt idx="5">
                  <c:v>26.4</c:v>
                </c:pt>
                <c:pt idx="6">
                  <c:v>25.8</c:v>
                </c:pt>
                <c:pt idx="7">
                  <c:v>25.6</c:v>
                </c:pt>
                <c:pt idx="8">
                  <c:v>24.5</c:v>
                </c:pt>
                <c:pt idx="9">
                  <c:v>24.1</c:v>
                </c:pt>
                <c:pt idx="10">
                  <c:v>22.1</c:v>
                </c:pt>
                <c:pt idx="11">
                  <c:v>21.4</c:v>
                </c:pt>
                <c:pt idx="12">
                  <c:v>20.2</c:v>
                </c:pt>
                <c:pt idx="13">
                  <c:v>19.7</c:v>
                </c:pt>
                <c:pt idx="14">
                  <c:v>18.600000000000001</c:v>
                </c:pt>
                <c:pt idx="15">
                  <c:v>17</c:v>
                </c:pt>
                <c:pt idx="16">
                  <c:v>16.899999999999999</c:v>
                </c:pt>
                <c:pt idx="17">
                  <c:v>16.399999999999999</c:v>
                </c:pt>
                <c:pt idx="18">
                  <c:v>15.3</c:v>
                </c:pt>
                <c:pt idx="19">
                  <c:v>15.1</c:v>
                </c:pt>
                <c:pt idx="20">
                  <c:v>14.9</c:v>
                </c:pt>
                <c:pt idx="21">
                  <c:v>14.8</c:v>
                </c:pt>
                <c:pt idx="22">
                  <c:v>13.8</c:v>
                </c:pt>
                <c:pt idx="23">
                  <c:v>13.4</c:v>
                </c:pt>
                <c:pt idx="24">
                  <c:v>9.6999999999999993</c:v>
                </c:pt>
                <c:pt idx="25">
                  <c:v>9.1999999999999993</c:v>
                </c:pt>
                <c:pt idx="26">
                  <c:v>8.9</c:v>
                </c:pt>
                <c:pt idx="27">
                  <c:v>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30144"/>
        <c:axId val="337130536"/>
      </c:barChart>
      <c:catAx>
        <c:axId val="3371301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130536"/>
        <c:crosses val="autoZero"/>
        <c:auto val="1"/>
        <c:lblAlgn val="ctr"/>
        <c:lblOffset val="100"/>
        <c:noMultiLvlLbl val="0"/>
      </c:catAx>
      <c:valAx>
        <c:axId val="33713053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13014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5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рус5!$K$6:$K$33</c:f>
              <c:strCache>
                <c:ptCount val="28"/>
                <c:pt idx="0">
                  <c:v>Красногвардейский район</c:v>
                </c:pt>
                <c:pt idx="1">
                  <c:v>Саки</c:v>
                </c:pt>
                <c:pt idx="2">
                  <c:v>Советский  район</c:v>
                </c:pt>
                <c:pt idx="3">
                  <c:v>Красноперекопск</c:v>
                </c:pt>
                <c:pt idx="4">
                  <c:v>Джанкой</c:v>
                </c:pt>
                <c:pt idx="5">
                  <c:v>Армянск</c:v>
                </c:pt>
                <c:pt idx="6">
                  <c:v>Белогорский район</c:v>
                </c:pt>
                <c:pt idx="7">
                  <c:v>Джанкойский район</c:v>
                </c:pt>
                <c:pt idx="8">
                  <c:v>Керчь</c:v>
                </c:pt>
                <c:pt idx="9">
                  <c:v>Алушта</c:v>
                </c:pt>
                <c:pt idx="10">
                  <c:v>Ленинский район</c:v>
                </c:pt>
                <c:pt idx="11">
                  <c:v>Феодосия</c:v>
                </c:pt>
                <c:pt idx="12">
                  <c:v>Нижнегорский район</c:v>
                </c:pt>
                <c:pt idx="13">
                  <c:v>Красноперекопский район</c:v>
                </c:pt>
                <c:pt idx="14">
                  <c:v>Судак</c:v>
                </c:pt>
                <c:pt idx="15">
                  <c:v>Республика Крым</c:v>
                </c:pt>
                <c:pt idx="16">
                  <c:v>Кировский район</c:v>
                </c:pt>
                <c:pt idx="17">
                  <c:v>Бахчисарайский район</c:v>
                </c:pt>
                <c:pt idx="18">
                  <c:v>Симферопольский район</c:v>
                </c:pt>
                <c:pt idx="19">
                  <c:v>Черноморский район</c:v>
                </c:pt>
                <c:pt idx="20">
                  <c:v>Раздольненский район</c:v>
                </c:pt>
                <c:pt idx="21">
                  <c:v>Симферополь</c:v>
                </c:pt>
                <c:pt idx="22">
                  <c:v>Евпатория</c:v>
                </c:pt>
                <c:pt idx="23">
                  <c:v>Ялта</c:v>
                </c:pt>
                <c:pt idx="24">
                  <c:v>Сакский район</c:v>
                </c:pt>
                <c:pt idx="25">
                  <c:v>Вся выборка</c:v>
                </c:pt>
                <c:pt idx="26">
                  <c:v>ОО интернатного типа</c:v>
                </c:pt>
                <c:pt idx="27">
                  <c:v>Первомайский район</c:v>
                </c:pt>
              </c:strCache>
            </c:strRef>
          </c:cat>
          <c:val>
            <c:numRef>
              <c:f>рус5!$L$6:$L$33</c:f>
              <c:numCache>
                <c:formatCode>General</c:formatCode>
                <c:ptCount val="28"/>
                <c:pt idx="0">
                  <c:v>2.9</c:v>
                </c:pt>
                <c:pt idx="1">
                  <c:v>2.9</c:v>
                </c:pt>
                <c:pt idx="2">
                  <c:v>3.6</c:v>
                </c:pt>
                <c:pt idx="3">
                  <c:v>3.7</c:v>
                </c:pt>
                <c:pt idx="4">
                  <c:v>4.5</c:v>
                </c:pt>
                <c:pt idx="5">
                  <c:v>5</c:v>
                </c:pt>
                <c:pt idx="6">
                  <c:v>5.8</c:v>
                </c:pt>
                <c:pt idx="7">
                  <c:v>5.9</c:v>
                </c:pt>
                <c:pt idx="8">
                  <c:v>6.1</c:v>
                </c:pt>
                <c:pt idx="9">
                  <c:v>6.3</c:v>
                </c:pt>
                <c:pt idx="10">
                  <c:v>6.3</c:v>
                </c:pt>
                <c:pt idx="11">
                  <c:v>6.4</c:v>
                </c:pt>
                <c:pt idx="12">
                  <c:v>6.7</c:v>
                </c:pt>
                <c:pt idx="13">
                  <c:v>6.8</c:v>
                </c:pt>
                <c:pt idx="14">
                  <c:v>7</c:v>
                </c:pt>
                <c:pt idx="15">
                  <c:v>7.4</c:v>
                </c:pt>
                <c:pt idx="16">
                  <c:v>7.4</c:v>
                </c:pt>
                <c:pt idx="17">
                  <c:v>7.7</c:v>
                </c:pt>
                <c:pt idx="18">
                  <c:v>7.8</c:v>
                </c:pt>
                <c:pt idx="19">
                  <c:v>7.8</c:v>
                </c:pt>
                <c:pt idx="20">
                  <c:v>8.4</c:v>
                </c:pt>
                <c:pt idx="21">
                  <c:v>8.5</c:v>
                </c:pt>
                <c:pt idx="22">
                  <c:v>9.5</c:v>
                </c:pt>
                <c:pt idx="23">
                  <c:v>9.6999999999999993</c:v>
                </c:pt>
                <c:pt idx="24">
                  <c:v>10.9</c:v>
                </c:pt>
                <c:pt idx="25">
                  <c:v>11.3</c:v>
                </c:pt>
                <c:pt idx="26">
                  <c:v>12.2</c:v>
                </c:pt>
                <c:pt idx="27">
                  <c:v>12.4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130928"/>
        <c:axId val="337487864"/>
      </c:barChart>
      <c:catAx>
        <c:axId val="337130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487864"/>
        <c:crosses val="autoZero"/>
        <c:auto val="1"/>
        <c:lblAlgn val="ctr"/>
        <c:lblOffset val="100"/>
        <c:noMultiLvlLbl val="0"/>
      </c:catAx>
      <c:valAx>
        <c:axId val="3374878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13092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0687339199878614"/>
          <c:y val="9.1478930214006951E-2"/>
          <c:w val="0.52386063128666538"/>
          <c:h val="0.85468283932209954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1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Lbls>
            <c:dLbl>
              <c:idx val="11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био6!$H$6:$H$33</c:f>
              <c:strCache>
                <c:ptCount val="28"/>
                <c:pt idx="0">
                  <c:v>Раздольненский район</c:v>
                </c:pt>
                <c:pt idx="1">
                  <c:v>Нижнегорский район</c:v>
                </c:pt>
                <c:pt idx="2">
                  <c:v>Кировский район</c:v>
                </c:pt>
                <c:pt idx="3">
                  <c:v>Бахчисарайский район</c:v>
                </c:pt>
                <c:pt idx="4">
                  <c:v>Саки</c:v>
                </c:pt>
                <c:pt idx="5">
                  <c:v>Ленинский район</c:v>
                </c:pt>
                <c:pt idx="6">
                  <c:v>Красногвардейский район</c:v>
                </c:pt>
                <c:pt idx="7">
                  <c:v>Армянск</c:v>
                </c:pt>
                <c:pt idx="8">
                  <c:v>Симферопольский район</c:v>
                </c:pt>
                <c:pt idx="9">
                  <c:v>Ялта</c:v>
                </c:pt>
                <c:pt idx="10">
                  <c:v>Алушта</c:v>
                </c:pt>
                <c:pt idx="11">
                  <c:v>Республика Крым</c:v>
                </c:pt>
                <c:pt idx="12">
                  <c:v>Красноперекопский район</c:v>
                </c:pt>
                <c:pt idx="13">
                  <c:v>Советский  район</c:v>
                </c:pt>
                <c:pt idx="14">
                  <c:v>Красноперекопск</c:v>
                </c:pt>
                <c:pt idx="15">
                  <c:v>Белогорский район</c:v>
                </c:pt>
                <c:pt idx="16">
                  <c:v>Джанкойский район</c:v>
                </c:pt>
                <c:pt idx="17">
                  <c:v>Симферополь</c:v>
                </c:pt>
                <c:pt idx="18">
                  <c:v>Вся выборка</c:v>
                </c:pt>
                <c:pt idx="19">
                  <c:v>Черноморский район</c:v>
                </c:pt>
                <c:pt idx="20">
                  <c:v>Феодосия</c:v>
                </c:pt>
                <c:pt idx="21">
                  <c:v>Керчь</c:v>
                </c:pt>
                <c:pt idx="22">
                  <c:v>Сакский район</c:v>
                </c:pt>
                <c:pt idx="23">
                  <c:v>Первомайский район</c:v>
                </c:pt>
                <c:pt idx="24">
                  <c:v>Евпатория</c:v>
                </c:pt>
                <c:pt idx="25">
                  <c:v>Джанкой</c:v>
                </c:pt>
                <c:pt idx="26">
                  <c:v>Судак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био6!$I$6:$I$33</c:f>
              <c:numCache>
                <c:formatCode>General</c:formatCode>
                <c:ptCount val="28"/>
                <c:pt idx="0">
                  <c:v>15.5</c:v>
                </c:pt>
                <c:pt idx="1">
                  <c:v>13.6</c:v>
                </c:pt>
                <c:pt idx="2">
                  <c:v>12.3</c:v>
                </c:pt>
                <c:pt idx="3">
                  <c:v>11.8</c:v>
                </c:pt>
                <c:pt idx="4">
                  <c:v>11.6</c:v>
                </c:pt>
                <c:pt idx="5">
                  <c:v>10.7</c:v>
                </c:pt>
                <c:pt idx="6">
                  <c:v>9.6</c:v>
                </c:pt>
                <c:pt idx="7">
                  <c:v>8.6</c:v>
                </c:pt>
                <c:pt idx="8">
                  <c:v>8.3000000000000007</c:v>
                </c:pt>
                <c:pt idx="9">
                  <c:v>7.4</c:v>
                </c:pt>
                <c:pt idx="10">
                  <c:v>7.2</c:v>
                </c:pt>
                <c:pt idx="11">
                  <c:v>7</c:v>
                </c:pt>
                <c:pt idx="12">
                  <c:v>7</c:v>
                </c:pt>
                <c:pt idx="13">
                  <c:v>7</c:v>
                </c:pt>
                <c:pt idx="14">
                  <c:v>6.9</c:v>
                </c:pt>
                <c:pt idx="15">
                  <c:v>6.6</c:v>
                </c:pt>
                <c:pt idx="16">
                  <c:v>6.1</c:v>
                </c:pt>
                <c:pt idx="17">
                  <c:v>6</c:v>
                </c:pt>
                <c:pt idx="18">
                  <c:v>5.9</c:v>
                </c:pt>
                <c:pt idx="19">
                  <c:v>5.9</c:v>
                </c:pt>
                <c:pt idx="20">
                  <c:v>5.8</c:v>
                </c:pt>
                <c:pt idx="21">
                  <c:v>4.5999999999999996</c:v>
                </c:pt>
                <c:pt idx="22">
                  <c:v>4.4000000000000004</c:v>
                </c:pt>
                <c:pt idx="23">
                  <c:v>3.9</c:v>
                </c:pt>
                <c:pt idx="24">
                  <c:v>3.6</c:v>
                </c:pt>
                <c:pt idx="25">
                  <c:v>1.1000000000000001</c:v>
                </c:pt>
                <c:pt idx="26">
                  <c:v>0.99</c:v>
                </c:pt>
                <c:pt idx="27">
                  <c:v>0.47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487080"/>
        <c:axId val="337492568"/>
      </c:barChart>
      <c:catAx>
        <c:axId val="337487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492568"/>
        <c:crosses val="autoZero"/>
        <c:auto val="1"/>
        <c:lblAlgn val="ctr"/>
        <c:lblOffset val="100"/>
        <c:noMultiLvlLbl val="0"/>
      </c:catAx>
      <c:valAx>
        <c:axId val="33749256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48708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био6!$K$6:$K$33</c:f>
              <c:strCache>
                <c:ptCount val="28"/>
                <c:pt idx="0">
                  <c:v>Советский  район</c:v>
                </c:pt>
                <c:pt idx="1">
                  <c:v>Нижнегорский район</c:v>
                </c:pt>
                <c:pt idx="2">
                  <c:v>Алушта</c:v>
                </c:pt>
                <c:pt idx="3">
                  <c:v>Красноперекопский район</c:v>
                </c:pt>
                <c:pt idx="4">
                  <c:v>Бахчисарайский район</c:v>
                </c:pt>
                <c:pt idx="5">
                  <c:v>Армянск</c:v>
                </c:pt>
                <c:pt idx="6">
                  <c:v>Саки</c:v>
                </c:pt>
                <c:pt idx="7">
                  <c:v>Красногвардейский район</c:v>
                </c:pt>
                <c:pt idx="8">
                  <c:v>Джанкойский район</c:v>
                </c:pt>
                <c:pt idx="9">
                  <c:v>Керчь</c:v>
                </c:pt>
                <c:pt idx="10">
                  <c:v>Симферопольский район</c:v>
                </c:pt>
                <c:pt idx="11">
                  <c:v>Красноперекопск</c:v>
                </c:pt>
                <c:pt idx="12">
                  <c:v>Симферополь</c:v>
                </c:pt>
                <c:pt idx="13">
                  <c:v>Республика Крым</c:v>
                </c:pt>
                <c:pt idx="14">
                  <c:v>Ленинский район</c:v>
                </c:pt>
                <c:pt idx="15">
                  <c:v>Кировский район</c:v>
                </c:pt>
                <c:pt idx="16">
                  <c:v>Феодосия</c:v>
                </c:pt>
                <c:pt idx="17">
                  <c:v>Вся выборка</c:v>
                </c:pt>
                <c:pt idx="18">
                  <c:v>Евпатория</c:v>
                </c:pt>
                <c:pt idx="19">
                  <c:v>Белогорский район</c:v>
                </c:pt>
                <c:pt idx="20">
                  <c:v>Ялта</c:v>
                </c:pt>
                <c:pt idx="21">
                  <c:v>Раздольненский район</c:v>
                </c:pt>
                <c:pt idx="22">
                  <c:v>Сакский район</c:v>
                </c:pt>
                <c:pt idx="23">
                  <c:v>Первомайский район</c:v>
                </c:pt>
                <c:pt idx="24">
                  <c:v>Черноморский район</c:v>
                </c:pt>
                <c:pt idx="25">
                  <c:v>Джанкой</c:v>
                </c:pt>
                <c:pt idx="26">
                  <c:v>Судак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био6!$L$6:$L$33</c:f>
              <c:numCache>
                <c:formatCode>General</c:formatCode>
                <c:ptCount val="28"/>
                <c:pt idx="0">
                  <c:v>2.7</c:v>
                </c:pt>
                <c:pt idx="1">
                  <c:v>3</c:v>
                </c:pt>
                <c:pt idx="2">
                  <c:v>4.9000000000000004</c:v>
                </c:pt>
                <c:pt idx="3">
                  <c:v>5</c:v>
                </c:pt>
                <c:pt idx="4">
                  <c:v>5.4</c:v>
                </c:pt>
                <c:pt idx="5">
                  <c:v>5.9</c:v>
                </c:pt>
                <c:pt idx="6">
                  <c:v>6.9</c:v>
                </c:pt>
                <c:pt idx="7">
                  <c:v>7</c:v>
                </c:pt>
                <c:pt idx="8">
                  <c:v>7.5</c:v>
                </c:pt>
                <c:pt idx="9">
                  <c:v>7.6</c:v>
                </c:pt>
                <c:pt idx="10">
                  <c:v>8.1</c:v>
                </c:pt>
                <c:pt idx="11">
                  <c:v>8.1999999999999993</c:v>
                </c:pt>
                <c:pt idx="12">
                  <c:v>8.1999999999999993</c:v>
                </c:pt>
                <c:pt idx="13">
                  <c:v>8.6999999999999993</c:v>
                </c:pt>
                <c:pt idx="14">
                  <c:v>9</c:v>
                </c:pt>
                <c:pt idx="15">
                  <c:v>9.3000000000000007</c:v>
                </c:pt>
                <c:pt idx="16">
                  <c:v>9.3000000000000007</c:v>
                </c:pt>
                <c:pt idx="17">
                  <c:v>9.5</c:v>
                </c:pt>
                <c:pt idx="18">
                  <c:v>9.5</c:v>
                </c:pt>
                <c:pt idx="19">
                  <c:v>9.8000000000000007</c:v>
                </c:pt>
                <c:pt idx="20">
                  <c:v>10.4</c:v>
                </c:pt>
                <c:pt idx="21">
                  <c:v>10.5</c:v>
                </c:pt>
                <c:pt idx="22">
                  <c:v>11.6</c:v>
                </c:pt>
                <c:pt idx="23">
                  <c:v>12.1</c:v>
                </c:pt>
                <c:pt idx="24">
                  <c:v>12.5</c:v>
                </c:pt>
                <c:pt idx="25">
                  <c:v>15.7</c:v>
                </c:pt>
                <c:pt idx="26">
                  <c:v>17.100000000000001</c:v>
                </c:pt>
                <c:pt idx="27">
                  <c:v>17.5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493352"/>
        <c:axId val="337489432"/>
      </c:barChart>
      <c:catAx>
        <c:axId val="3374933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489432"/>
        <c:crosses val="autoZero"/>
        <c:auto val="1"/>
        <c:lblAlgn val="ctr"/>
        <c:lblOffset val="100"/>
        <c:noMultiLvlLbl val="0"/>
      </c:catAx>
      <c:valAx>
        <c:axId val="3374894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493352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гео6!$H$6:$H$33</c:f>
              <c:strCache>
                <c:ptCount val="28"/>
                <c:pt idx="0">
                  <c:v>Раздольненский район</c:v>
                </c:pt>
                <c:pt idx="1">
                  <c:v>Бахчисарайский район</c:v>
                </c:pt>
                <c:pt idx="2">
                  <c:v>Саки</c:v>
                </c:pt>
                <c:pt idx="3">
                  <c:v>Джанкойский район</c:v>
                </c:pt>
                <c:pt idx="4">
                  <c:v>Красногвардейский район</c:v>
                </c:pt>
                <c:pt idx="5">
                  <c:v>Черноморский район</c:v>
                </c:pt>
                <c:pt idx="6">
                  <c:v>Красноперекопский район</c:v>
                </c:pt>
                <c:pt idx="7">
                  <c:v>Нижнегорский район</c:v>
                </c:pt>
                <c:pt idx="8">
                  <c:v>Красноперекопск</c:v>
                </c:pt>
                <c:pt idx="9">
                  <c:v>Симферопольский район</c:v>
                </c:pt>
                <c:pt idx="10">
                  <c:v>Алушта</c:v>
                </c:pt>
                <c:pt idx="11">
                  <c:v>Белогорский район</c:v>
                </c:pt>
                <c:pt idx="12">
                  <c:v>Кировский район</c:v>
                </c:pt>
                <c:pt idx="13">
                  <c:v>Республика Крым</c:v>
                </c:pt>
                <c:pt idx="14">
                  <c:v>Феодосия</c:v>
                </c:pt>
                <c:pt idx="15">
                  <c:v>Керчь</c:v>
                </c:pt>
                <c:pt idx="16">
                  <c:v>Первомайский район</c:v>
                </c:pt>
                <c:pt idx="17">
                  <c:v>Ленинский район</c:v>
                </c:pt>
                <c:pt idx="18">
                  <c:v>Советский  район</c:v>
                </c:pt>
                <c:pt idx="19">
                  <c:v>Ялта</c:v>
                </c:pt>
                <c:pt idx="20">
                  <c:v>Сакский район</c:v>
                </c:pt>
                <c:pt idx="21">
                  <c:v>Симферополь</c:v>
                </c:pt>
                <c:pt idx="22">
                  <c:v>Вся выборка</c:v>
                </c:pt>
                <c:pt idx="23">
                  <c:v>Армянск</c:v>
                </c:pt>
                <c:pt idx="24">
                  <c:v>Евпатория</c:v>
                </c:pt>
                <c:pt idx="25">
                  <c:v>Судак</c:v>
                </c:pt>
                <c:pt idx="26">
                  <c:v>Джанкой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гео6!$I$6:$I$33</c:f>
              <c:numCache>
                <c:formatCode>General</c:formatCode>
                <c:ptCount val="28"/>
                <c:pt idx="0">
                  <c:v>14.5</c:v>
                </c:pt>
                <c:pt idx="1">
                  <c:v>11.8</c:v>
                </c:pt>
                <c:pt idx="2">
                  <c:v>11</c:v>
                </c:pt>
                <c:pt idx="3">
                  <c:v>10.5</c:v>
                </c:pt>
                <c:pt idx="4">
                  <c:v>10.5</c:v>
                </c:pt>
                <c:pt idx="5">
                  <c:v>10.1</c:v>
                </c:pt>
                <c:pt idx="6">
                  <c:v>10</c:v>
                </c:pt>
                <c:pt idx="7">
                  <c:v>9.8000000000000007</c:v>
                </c:pt>
                <c:pt idx="8">
                  <c:v>9.1999999999999993</c:v>
                </c:pt>
                <c:pt idx="9">
                  <c:v>7.9</c:v>
                </c:pt>
                <c:pt idx="10">
                  <c:v>7.5</c:v>
                </c:pt>
                <c:pt idx="11">
                  <c:v>7.1</c:v>
                </c:pt>
                <c:pt idx="12">
                  <c:v>7.1</c:v>
                </c:pt>
                <c:pt idx="13">
                  <c:v>6.4</c:v>
                </c:pt>
                <c:pt idx="14">
                  <c:v>6.1</c:v>
                </c:pt>
                <c:pt idx="15">
                  <c:v>5.8</c:v>
                </c:pt>
                <c:pt idx="16">
                  <c:v>5.5</c:v>
                </c:pt>
                <c:pt idx="17">
                  <c:v>5.0999999999999996</c:v>
                </c:pt>
                <c:pt idx="18">
                  <c:v>4.8</c:v>
                </c:pt>
                <c:pt idx="19">
                  <c:v>4.7</c:v>
                </c:pt>
                <c:pt idx="20">
                  <c:v>4.5999999999999996</c:v>
                </c:pt>
                <c:pt idx="21">
                  <c:v>4.4000000000000004</c:v>
                </c:pt>
                <c:pt idx="22">
                  <c:v>4.3</c:v>
                </c:pt>
                <c:pt idx="23">
                  <c:v>3.7</c:v>
                </c:pt>
                <c:pt idx="24">
                  <c:v>3.7</c:v>
                </c:pt>
                <c:pt idx="25">
                  <c:v>2</c:v>
                </c:pt>
                <c:pt idx="26">
                  <c:v>1.4</c:v>
                </c:pt>
                <c:pt idx="27">
                  <c:v>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491784"/>
        <c:axId val="337492176"/>
      </c:barChart>
      <c:catAx>
        <c:axId val="3374917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492176"/>
        <c:crosses val="autoZero"/>
        <c:auto val="1"/>
        <c:lblAlgn val="ctr"/>
        <c:lblOffset val="100"/>
        <c:noMultiLvlLbl val="0"/>
      </c:catAx>
      <c:valAx>
        <c:axId val="3374921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49178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рус5!$B$4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рус5!$D$3:$G$3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рус5!$D$4:$G$4</c:f>
              <c:numCache>
                <c:formatCode>General</c:formatCode>
                <c:ptCount val="4"/>
                <c:pt idx="0">
                  <c:v>15.1</c:v>
                </c:pt>
                <c:pt idx="1">
                  <c:v>39.700000000000003</c:v>
                </c:pt>
                <c:pt idx="2">
                  <c:v>33.9</c:v>
                </c:pt>
                <c:pt idx="3">
                  <c:v>11.3</c:v>
                </c:pt>
              </c:numCache>
            </c:numRef>
          </c:val>
        </c:ser>
        <c:ser>
          <c:idx val="1"/>
          <c:order val="1"/>
          <c:tx>
            <c:strRef>
              <c:f>рус5!$B$5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рус5!$D$3:$G$3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рус5!$D$5:$G$5</c:f>
              <c:numCache>
                <c:formatCode>General</c:formatCode>
                <c:ptCount val="4"/>
                <c:pt idx="0">
                  <c:v>19.7</c:v>
                </c:pt>
                <c:pt idx="1">
                  <c:v>43.8</c:v>
                </c:pt>
                <c:pt idx="2">
                  <c:v>29.1</c:v>
                </c:pt>
                <c:pt idx="3">
                  <c:v>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4612656"/>
        <c:axId val="334607952"/>
        <c:axId val="0"/>
      </c:bar3DChart>
      <c:catAx>
        <c:axId val="33461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4607952"/>
        <c:crosses val="autoZero"/>
        <c:auto val="1"/>
        <c:lblAlgn val="ctr"/>
        <c:lblOffset val="100"/>
        <c:noMultiLvlLbl val="0"/>
      </c:catAx>
      <c:valAx>
        <c:axId val="3346079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461265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гео6!$K$6:$K$33</c:f>
              <c:strCache>
                <c:ptCount val="28"/>
                <c:pt idx="0">
                  <c:v>Красноперекопск</c:v>
                </c:pt>
                <c:pt idx="1">
                  <c:v>Джанкойский район</c:v>
                </c:pt>
                <c:pt idx="2">
                  <c:v>Алушта</c:v>
                </c:pt>
                <c:pt idx="3">
                  <c:v>Нижнегорский район</c:v>
                </c:pt>
                <c:pt idx="4">
                  <c:v>Красногвардейский район</c:v>
                </c:pt>
                <c:pt idx="5">
                  <c:v>Бахчисарайский район</c:v>
                </c:pt>
                <c:pt idx="6">
                  <c:v>Евпатория</c:v>
                </c:pt>
                <c:pt idx="7">
                  <c:v>Советский  район</c:v>
                </c:pt>
                <c:pt idx="8">
                  <c:v>Саки</c:v>
                </c:pt>
                <c:pt idx="9">
                  <c:v>Черноморский район</c:v>
                </c:pt>
                <c:pt idx="10">
                  <c:v>Керчь</c:v>
                </c:pt>
                <c:pt idx="11">
                  <c:v>Феодосия</c:v>
                </c:pt>
                <c:pt idx="12">
                  <c:v>Красноперекопский район</c:v>
                </c:pt>
                <c:pt idx="13">
                  <c:v>Ленинский район</c:v>
                </c:pt>
                <c:pt idx="14">
                  <c:v>Республика Крым</c:v>
                </c:pt>
                <c:pt idx="15">
                  <c:v>Симферополь</c:v>
                </c:pt>
                <c:pt idx="16">
                  <c:v>Кировский район</c:v>
                </c:pt>
                <c:pt idx="17">
                  <c:v>Белогорский район</c:v>
                </c:pt>
                <c:pt idx="18">
                  <c:v>Симферопольский район</c:v>
                </c:pt>
                <c:pt idx="19">
                  <c:v>ОО интернатного типа</c:v>
                </c:pt>
                <c:pt idx="20">
                  <c:v>Раздольненский район</c:v>
                </c:pt>
                <c:pt idx="21">
                  <c:v>Армянск</c:v>
                </c:pt>
                <c:pt idx="22">
                  <c:v>Сакский район</c:v>
                </c:pt>
                <c:pt idx="23">
                  <c:v>Первомайский район</c:v>
                </c:pt>
                <c:pt idx="24">
                  <c:v>Вся выборка</c:v>
                </c:pt>
                <c:pt idx="25">
                  <c:v>Судак</c:v>
                </c:pt>
                <c:pt idx="26">
                  <c:v>Ялта</c:v>
                </c:pt>
                <c:pt idx="27">
                  <c:v>Джанкой</c:v>
                </c:pt>
              </c:strCache>
            </c:strRef>
          </c:cat>
          <c:val>
            <c:numRef>
              <c:f>гео6!$L$6:$L$33</c:f>
              <c:numCache>
                <c:formatCode>General</c:formatCode>
                <c:ptCount val="28"/>
                <c:pt idx="0">
                  <c:v>1.3</c:v>
                </c:pt>
                <c:pt idx="1">
                  <c:v>2.2000000000000002</c:v>
                </c:pt>
                <c:pt idx="2">
                  <c:v>2.6</c:v>
                </c:pt>
                <c:pt idx="3">
                  <c:v>2.8</c:v>
                </c:pt>
                <c:pt idx="4">
                  <c:v>3.8</c:v>
                </c:pt>
                <c:pt idx="5">
                  <c:v>4.5999999999999996</c:v>
                </c:pt>
                <c:pt idx="6">
                  <c:v>4.7</c:v>
                </c:pt>
                <c:pt idx="7">
                  <c:v>5.0999999999999996</c:v>
                </c:pt>
                <c:pt idx="8">
                  <c:v>5.3</c:v>
                </c:pt>
                <c:pt idx="9">
                  <c:v>5.4</c:v>
                </c:pt>
                <c:pt idx="10">
                  <c:v>5.9</c:v>
                </c:pt>
                <c:pt idx="11">
                  <c:v>5.9</c:v>
                </c:pt>
                <c:pt idx="12">
                  <c:v>6</c:v>
                </c:pt>
                <c:pt idx="13">
                  <c:v>6.3</c:v>
                </c:pt>
                <c:pt idx="14">
                  <c:v>6.6</c:v>
                </c:pt>
                <c:pt idx="15">
                  <c:v>7</c:v>
                </c:pt>
                <c:pt idx="16">
                  <c:v>7.1</c:v>
                </c:pt>
                <c:pt idx="17">
                  <c:v>7.5</c:v>
                </c:pt>
                <c:pt idx="18">
                  <c:v>7.6</c:v>
                </c:pt>
                <c:pt idx="19">
                  <c:v>7.6</c:v>
                </c:pt>
                <c:pt idx="20">
                  <c:v>7.7</c:v>
                </c:pt>
                <c:pt idx="21">
                  <c:v>8.1</c:v>
                </c:pt>
                <c:pt idx="22">
                  <c:v>8.6</c:v>
                </c:pt>
                <c:pt idx="23">
                  <c:v>8.6999999999999993</c:v>
                </c:pt>
                <c:pt idx="24">
                  <c:v>8.9</c:v>
                </c:pt>
                <c:pt idx="25">
                  <c:v>10.1</c:v>
                </c:pt>
                <c:pt idx="26">
                  <c:v>11.3</c:v>
                </c:pt>
                <c:pt idx="27">
                  <c:v>16.2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486296"/>
        <c:axId val="337489040"/>
      </c:barChart>
      <c:catAx>
        <c:axId val="3374862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489040"/>
        <c:crosses val="autoZero"/>
        <c:auto val="1"/>
        <c:lblAlgn val="ctr"/>
        <c:lblOffset val="100"/>
        <c:noMultiLvlLbl val="0"/>
      </c:catAx>
      <c:valAx>
        <c:axId val="3374890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48629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2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ист6!$H$6:$H$33</c:f>
              <c:strCache>
                <c:ptCount val="28"/>
                <c:pt idx="0">
                  <c:v>Нижнегорский район</c:v>
                </c:pt>
                <c:pt idx="1">
                  <c:v>Саки</c:v>
                </c:pt>
                <c:pt idx="2">
                  <c:v>Бахчисарайский район</c:v>
                </c:pt>
                <c:pt idx="3">
                  <c:v>Раздольненский район</c:v>
                </c:pt>
                <c:pt idx="4">
                  <c:v>Красноперекопск</c:v>
                </c:pt>
                <c:pt idx="5">
                  <c:v>Керчь</c:v>
                </c:pt>
                <c:pt idx="6">
                  <c:v>Красногвардейский район</c:v>
                </c:pt>
                <c:pt idx="7">
                  <c:v>Черноморский район</c:v>
                </c:pt>
                <c:pt idx="8">
                  <c:v>Кировский район</c:v>
                </c:pt>
                <c:pt idx="9">
                  <c:v>Симферопольский район</c:v>
                </c:pt>
                <c:pt idx="10">
                  <c:v>Джанкойский район</c:v>
                </c:pt>
                <c:pt idx="11">
                  <c:v>Феодосия</c:v>
                </c:pt>
                <c:pt idx="12">
                  <c:v>Республика Крым</c:v>
                </c:pt>
                <c:pt idx="13">
                  <c:v>Ленинский район</c:v>
                </c:pt>
                <c:pt idx="14">
                  <c:v>Советский  район</c:v>
                </c:pt>
                <c:pt idx="15">
                  <c:v>Ялта</c:v>
                </c:pt>
                <c:pt idx="16">
                  <c:v>Вся выборка</c:v>
                </c:pt>
                <c:pt idx="17">
                  <c:v>Красноперекопский район</c:v>
                </c:pt>
                <c:pt idx="18">
                  <c:v>Алушта</c:v>
                </c:pt>
                <c:pt idx="19">
                  <c:v>Симферополь</c:v>
                </c:pt>
                <c:pt idx="20">
                  <c:v>Белогорский район</c:v>
                </c:pt>
                <c:pt idx="21">
                  <c:v>Евпатория</c:v>
                </c:pt>
                <c:pt idx="22">
                  <c:v>Армянск</c:v>
                </c:pt>
                <c:pt idx="23">
                  <c:v>ОО интернатного типа</c:v>
                </c:pt>
                <c:pt idx="24">
                  <c:v>Первомайский район</c:v>
                </c:pt>
                <c:pt idx="25">
                  <c:v>Сакский район</c:v>
                </c:pt>
                <c:pt idx="26">
                  <c:v>Джанкой</c:v>
                </c:pt>
                <c:pt idx="27">
                  <c:v>Судак</c:v>
                </c:pt>
              </c:strCache>
            </c:strRef>
          </c:cat>
          <c:val>
            <c:numRef>
              <c:f>ист6!$I$6:$I$33</c:f>
              <c:numCache>
                <c:formatCode>General</c:formatCode>
                <c:ptCount val="28"/>
                <c:pt idx="0">
                  <c:v>23.2</c:v>
                </c:pt>
                <c:pt idx="1">
                  <c:v>22.1</c:v>
                </c:pt>
                <c:pt idx="2">
                  <c:v>18</c:v>
                </c:pt>
                <c:pt idx="3">
                  <c:v>15.4</c:v>
                </c:pt>
                <c:pt idx="4">
                  <c:v>14.4</c:v>
                </c:pt>
                <c:pt idx="5">
                  <c:v>13.7</c:v>
                </c:pt>
                <c:pt idx="6">
                  <c:v>12.9</c:v>
                </c:pt>
                <c:pt idx="7">
                  <c:v>12.8</c:v>
                </c:pt>
                <c:pt idx="8">
                  <c:v>12.4</c:v>
                </c:pt>
                <c:pt idx="9">
                  <c:v>12.1</c:v>
                </c:pt>
                <c:pt idx="10">
                  <c:v>11.9</c:v>
                </c:pt>
                <c:pt idx="11">
                  <c:v>11.8</c:v>
                </c:pt>
                <c:pt idx="12">
                  <c:v>10</c:v>
                </c:pt>
                <c:pt idx="13">
                  <c:v>9.6999999999999993</c:v>
                </c:pt>
                <c:pt idx="14">
                  <c:v>9.6999999999999993</c:v>
                </c:pt>
                <c:pt idx="15">
                  <c:v>9.5</c:v>
                </c:pt>
                <c:pt idx="16">
                  <c:v>9.3000000000000007</c:v>
                </c:pt>
                <c:pt idx="17">
                  <c:v>9</c:v>
                </c:pt>
                <c:pt idx="18">
                  <c:v>8.1999999999999993</c:v>
                </c:pt>
                <c:pt idx="19">
                  <c:v>8</c:v>
                </c:pt>
                <c:pt idx="20">
                  <c:v>6.2</c:v>
                </c:pt>
                <c:pt idx="21">
                  <c:v>5.4</c:v>
                </c:pt>
                <c:pt idx="22">
                  <c:v>5.3</c:v>
                </c:pt>
                <c:pt idx="23">
                  <c:v>4</c:v>
                </c:pt>
                <c:pt idx="24">
                  <c:v>3.2</c:v>
                </c:pt>
                <c:pt idx="25">
                  <c:v>3.2</c:v>
                </c:pt>
                <c:pt idx="26">
                  <c:v>2.8</c:v>
                </c:pt>
                <c:pt idx="27">
                  <c:v>0.97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487472"/>
        <c:axId val="337488256"/>
      </c:barChart>
      <c:catAx>
        <c:axId val="33748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488256"/>
        <c:crosses val="autoZero"/>
        <c:auto val="1"/>
        <c:lblAlgn val="ctr"/>
        <c:lblOffset val="100"/>
        <c:noMultiLvlLbl val="0"/>
      </c:catAx>
      <c:valAx>
        <c:axId val="3374882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48747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ист6!$K$6:$K$33</c:f>
              <c:strCache>
                <c:ptCount val="28"/>
                <c:pt idx="0">
                  <c:v>Нижнегорский район</c:v>
                </c:pt>
                <c:pt idx="1">
                  <c:v>Советский  район</c:v>
                </c:pt>
                <c:pt idx="2">
                  <c:v>Армянск</c:v>
                </c:pt>
                <c:pt idx="3">
                  <c:v>Кировский район</c:v>
                </c:pt>
                <c:pt idx="4">
                  <c:v>Красноперекопск</c:v>
                </c:pt>
                <c:pt idx="5">
                  <c:v>Красногвардейский район</c:v>
                </c:pt>
                <c:pt idx="6">
                  <c:v>Джанкойский район</c:v>
                </c:pt>
                <c:pt idx="7">
                  <c:v>Симферопольский район</c:v>
                </c:pt>
                <c:pt idx="8">
                  <c:v>Алушта</c:v>
                </c:pt>
                <c:pt idx="9">
                  <c:v>Раздольненский район</c:v>
                </c:pt>
                <c:pt idx="10">
                  <c:v>Бахчисарайский район</c:v>
                </c:pt>
                <c:pt idx="11">
                  <c:v>Саки</c:v>
                </c:pt>
                <c:pt idx="12">
                  <c:v>Керчь</c:v>
                </c:pt>
                <c:pt idx="13">
                  <c:v>Ленинский район</c:v>
                </c:pt>
                <c:pt idx="14">
                  <c:v>Красноперекопский район</c:v>
                </c:pt>
                <c:pt idx="15">
                  <c:v>Республика Крым</c:v>
                </c:pt>
                <c:pt idx="16">
                  <c:v>Симферополь</c:v>
                </c:pt>
                <c:pt idx="17">
                  <c:v>Черноморский район</c:v>
                </c:pt>
                <c:pt idx="18">
                  <c:v>Вся выборка</c:v>
                </c:pt>
                <c:pt idx="19">
                  <c:v>Евпатория</c:v>
                </c:pt>
                <c:pt idx="20">
                  <c:v>Ялта</c:v>
                </c:pt>
                <c:pt idx="21">
                  <c:v>Первомайский район</c:v>
                </c:pt>
                <c:pt idx="22">
                  <c:v>Феодосия</c:v>
                </c:pt>
                <c:pt idx="23">
                  <c:v>Судак</c:v>
                </c:pt>
                <c:pt idx="24">
                  <c:v>Белогорский район</c:v>
                </c:pt>
                <c:pt idx="25">
                  <c:v>Сакский район</c:v>
                </c:pt>
                <c:pt idx="26">
                  <c:v>Джанкой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ист6!$L$6:$L$33</c:f>
              <c:numCache>
                <c:formatCode>General</c:formatCode>
                <c:ptCount val="28"/>
                <c:pt idx="0">
                  <c:v>4.5999999999999996</c:v>
                </c:pt>
                <c:pt idx="1">
                  <c:v>5.2</c:v>
                </c:pt>
                <c:pt idx="2">
                  <c:v>5.7</c:v>
                </c:pt>
                <c:pt idx="3">
                  <c:v>6.9</c:v>
                </c:pt>
                <c:pt idx="4">
                  <c:v>7.4</c:v>
                </c:pt>
                <c:pt idx="5">
                  <c:v>9.1</c:v>
                </c:pt>
                <c:pt idx="6">
                  <c:v>9.5</c:v>
                </c:pt>
                <c:pt idx="7">
                  <c:v>9.6999999999999993</c:v>
                </c:pt>
                <c:pt idx="8">
                  <c:v>9.8000000000000007</c:v>
                </c:pt>
                <c:pt idx="9">
                  <c:v>9.9</c:v>
                </c:pt>
                <c:pt idx="10">
                  <c:v>10</c:v>
                </c:pt>
                <c:pt idx="11">
                  <c:v>10</c:v>
                </c:pt>
                <c:pt idx="12">
                  <c:v>10.3</c:v>
                </c:pt>
                <c:pt idx="13">
                  <c:v>10.8</c:v>
                </c:pt>
                <c:pt idx="14">
                  <c:v>11.4</c:v>
                </c:pt>
                <c:pt idx="15">
                  <c:v>12.3</c:v>
                </c:pt>
                <c:pt idx="16">
                  <c:v>12.6</c:v>
                </c:pt>
                <c:pt idx="17">
                  <c:v>14.1</c:v>
                </c:pt>
                <c:pt idx="18">
                  <c:v>14.6</c:v>
                </c:pt>
                <c:pt idx="19">
                  <c:v>15.1</c:v>
                </c:pt>
                <c:pt idx="20">
                  <c:v>15.3</c:v>
                </c:pt>
                <c:pt idx="21">
                  <c:v>16.100000000000001</c:v>
                </c:pt>
                <c:pt idx="22">
                  <c:v>16.5</c:v>
                </c:pt>
                <c:pt idx="23">
                  <c:v>16.600000000000001</c:v>
                </c:pt>
                <c:pt idx="24">
                  <c:v>17.600000000000001</c:v>
                </c:pt>
                <c:pt idx="25">
                  <c:v>18.3</c:v>
                </c:pt>
                <c:pt idx="26">
                  <c:v>18.5</c:v>
                </c:pt>
                <c:pt idx="27">
                  <c:v>19.399999999999999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489824"/>
        <c:axId val="337491000"/>
      </c:barChart>
      <c:catAx>
        <c:axId val="3374898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491000"/>
        <c:crosses val="autoZero"/>
        <c:auto val="1"/>
        <c:lblAlgn val="ctr"/>
        <c:lblOffset val="100"/>
        <c:noMultiLvlLbl val="0"/>
      </c:catAx>
      <c:valAx>
        <c:axId val="3374910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48982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мат6!$H$6:$H$33</c:f>
              <c:strCache>
                <c:ptCount val="28"/>
                <c:pt idx="0">
                  <c:v>Саки</c:v>
                </c:pt>
                <c:pt idx="1">
                  <c:v>Джанкойский район</c:v>
                </c:pt>
                <c:pt idx="2">
                  <c:v>Алушта</c:v>
                </c:pt>
                <c:pt idx="3">
                  <c:v>Красноперекопск</c:v>
                </c:pt>
                <c:pt idx="4">
                  <c:v>Красногвардейский район</c:v>
                </c:pt>
                <c:pt idx="5">
                  <c:v>Нижнегорский район</c:v>
                </c:pt>
                <c:pt idx="6">
                  <c:v>Раздольненский район</c:v>
                </c:pt>
                <c:pt idx="7">
                  <c:v>Бахчисарайский район</c:v>
                </c:pt>
                <c:pt idx="8">
                  <c:v>Ленинский район</c:v>
                </c:pt>
                <c:pt idx="9">
                  <c:v>Феодосия</c:v>
                </c:pt>
                <c:pt idx="10">
                  <c:v>Красноперекопский район</c:v>
                </c:pt>
                <c:pt idx="11">
                  <c:v>Черноморский район</c:v>
                </c:pt>
                <c:pt idx="12">
                  <c:v>Белогорский район</c:v>
                </c:pt>
                <c:pt idx="13">
                  <c:v>Керчь</c:v>
                </c:pt>
                <c:pt idx="14">
                  <c:v>Республика Крым</c:v>
                </c:pt>
                <c:pt idx="15">
                  <c:v>Кировский район</c:v>
                </c:pt>
                <c:pt idx="16">
                  <c:v>Симферопольский район</c:v>
                </c:pt>
                <c:pt idx="17">
                  <c:v>Симферополь</c:v>
                </c:pt>
                <c:pt idx="18">
                  <c:v>Вся выборка</c:v>
                </c:pt>
                <c:pt idx="19">
                  <c:v>Джанкой</c:v>
                </c:pt>
                <c:pt idx="20">
                  <c:v>Ялта</c:v>
                </c:pt>
                <c:pt idx="21">
                  <c:v>Советский  район</c:v>
                </c:pt>
                <c:pt idx="22">
                  <c:v>ОО интернатного типа</c:v>
                </c:pt>
                <c:pt idx="23">
                  <c:v>Армянск</c:v>
                </c:pt>
                <c:pt idx="24">
                  <c:v>Евпатория</c:v>
                </c:pt>
                <c:pt idx="25">
                  <c:v>Судак</c:v>
                </c:pt>
                <c:pt idx="26">
                  <c:v>Первомайский район</c:v>
                </c:pt>
                <c:pt idx="27">
                  <c:v>Сакский район</c:v>
                </c:pt>
              </c:strCache>
            </c:strRef>
          </c:cat>
          <c:val>
            <c:numRef>
              <c:f>мат6!$I$6:$I$33</c:f>
              <c:numCache>
                <c:formatCode>General</c:formatCode>
                <c:ptCount val="28"/>
                <c:pt idx="0">
                  <c:v>28</c:v>
                </c:pt>
                <c:pt idx="1">
                  <c:v>27.6</c:v>
                </c:pt>
                <c:pt idx="2">
                  <c:v>26.7</c:v>
                </c:pt>
                <c:pt idx="3">
                  <c:v>25.9</c:v>
                </c:pt>
                <c:pt idx="4">
                  <c:v>25.8</c:v>
                </c:pt>
                <c:pt idx="5">
                  <c:v>24.6</c:v>
                </c:pt>
                <c:pt idx="6">
                  <c:v>23.1</c:v>
                </c:pt>
                <c:pt idx="7">
                  <c:v>21.9</c:v>
                </c:pt>
                <c:pt idx="8">
                  <c:v>21</c:v>
                </c:pt>
                <c:pt idx="9">
                  <c:v>20.100000000000001</c:v>
                </c:pt>
                <c:pt idx="10">
                  <c:v>18.899999999999999</c:v>
                </c:pt>
                <c:pt idx="11">
                  <c:v>17.600000000000001</c:v>
                </c:pt>
                <c:pt idx="12">
                  <c:v>17.100000000000001</c:v>
                </c:pt>
                <c:pt idx="13">
                  <c:v>16.899999999999999</c:v>
                </c:pt>
                <c:pt idx="14">
                  <c:v>16.5</c:v>
                </c:pt>
                <c:pt idx="15">
                  <c:v>16.5</c:v>
                </c:pt>
                <c:pt idx="16">
                  <c:v>15.6</c:v>
                </c:pt>
                <c:pt idx="17">
                  <c:v>14.5</c:v>
                </c:pt>
                <c:pt idx="18">
                  <c:v>14.3</c:v>
                </c:pt>
                <c:pt idx="19">
                  <c:v>12.9</c:v>
                </c:pt>
                <c:pt idx="20">
                  <c:v>12.7</c:v>
                </c:pt>
                <c:pt idx="21">
                  <c:v>12.4</c:v>
                </c:pt>
                <c:pt idx="22">
                  <c:v>11.3</c:v>
                </c:pt>
                <c:pt idx="23">
                  <c:v>7.8</c:v>
                </c:pt>
                <c:pt idx="24">
                  <c:v>7.8</c:v>
                </c:pt>
                <c:pt idx="25">
                  <c:v>6.8</c:v>
                </c:pt>
                <c:pt idx="26">
                  <c:v>6.3</c:v>
                </c:pt>
                <c:pt idx="27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989128"/>
        <c:axId val="337992264"/>
      </c:barChart>
      <c:catAx>
        <c:axId val="337989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992264"/>
        <c:crosses val="autoZero"/>
        <c:auto val="1"/>
        <c:lblAlgn val="ctr"/>
        <c:lblOffset val="100"/>
        <c:noMultiLvlLbl val="0"/>
      </c:catAx>
      <c:valAx>
        <c:axId val="3379922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98912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мат6!$K$6:$K$33</c:f>
              <c:strCache>
                <c:ptCount val="28"/>
                <c:pt idx="0">
                  <c:v>Красноперекопск</c:v>
                </c:pt>
                <c:pt idx="1">
                  <c:v>Саки</c:v>
                </c:pt>
                <c:pt idx="2">
                  <c:v>Нижнегорский район</c:v>
                </c:pt>
                <c:pt idx="3">
                  <c:v>Джанкойский район</c:v>
                </c:pt>
                <c:pt idx="4">
                  <c:v>Алушта</c:v>
                </c:pt>
                <c:pt idx="5">
                  <c:v>Красногвардейский район</c:v>
                </c:pt>
                <c:pt idx="6">
                  <c:v>Красноперекопский район</c:v>
                </c:pt>
                <c:pt idx="7">
                  <c:v>Керчь</c:v>
                </c:pt>
                <c:pt idx="8">
                  <c:v>Черноморский район</c:v>
                </c:pt>
                <c:pt idx="9">
                  <c:v>Белогорский район</c:v>
                </c:pt>
                <c:pt idx="10">
                  <c:v>Бахчисарайский район</c:v>
                </c:pt>
                <c:pt idx="11">
                  <c:v>Феодосия</c:v>
                </c:pt>
                <c:pt idx="12">
                  <c:v>Советский  район</c:v>
                </c:pt>
                <c:pt idx="13">
                  <c:v>Кировский район</c:v>
                </c:pt>
                <c:pt idx="14">
                  <c:v>Ленинский район</c:v>
                </c:pt>
                <c:pt idx="15">
                  <c:v>Раздольненский район</c:v>
                </c:pt>
                <c:pt idx="16">
                  <c:v>Республика Крым</c:v>
                </c:pt>
                <c:pt idx="17">
                  <c:v>Армянск</c:v>
                </c:pt>
                <c:pt idx="18">
                  <c:v>Симферопольский район</c:v>
                </c:pt>
                <c:pt idx="19">
                  <c:v>Сакский район</c:v>
                </c:pt>
                <c:pt idx="20">
                  <c:v>Судак</c:v>
                </c:pt>
                <c:pt idx="21">
                  <c:v>Симферополь</c:v>
                </c:pt>
                <c:pt idx="22">
                  <c:v>Джанкой</c:v>
                </c:pt>
                <c:pt idx="23">
                  <c:v>Вся выборка</c:v>
                </c:pt>
                <c:pt idx="24">
                  <c:v>Евпатория</c:v>
                </c:pt>
                <c:pt idx="25">
                  <c:v>Ялта</c:v>
                </c:pt>
                <c:pt idx="26">
                  <c:v>Первомайский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мат6!$L$6:$L$33</c:f>
              <c:numCache>
                <c:formatCode>General</c:formatCode>
                <c:ptCount val="28"/>
                <c:pt idx="0">
                  <c:v>0.4</c:v>
                </c:pt>
                <c:pt idx="1">
                  <c:v>0.82</c:v>
                </c:pt>
                <c:pt idx="2">
                  <c:v>1.9</c:v>
                </c:pt>
                <c:pt idx="3">
                  <c:v>2.5</c:v>
                </c:pt>
                <c:pt idx="4">
                  <c:v>3.2</c:v>
                </c:pt>
                <c:pt idx="5">
                  <c:v>3.4</c:v>
                </c:pt>
                <c:pt idx="6">
                  <c:v>3.5</c:v>
                </c:pt>
                <c:pt idx="7">
                  <c:v>4.0999999999999996</c:v>
                </c:pt>
                <c:pt idx="8">
                  <c:v>4.4000000000000004</c:v>
                </c:pt>
                <c:pt idx="9">
                  <c:v>4.5</c:v>
                </c:pt>
                <c:pt idx="10">
                  <c:v>4.5999999999999996</c:v>
                </c:pt>
                <c:pt idx="11">
                  <c:v>4.7</c:v>
                </c:pt>
                <c:pt idx="12">
                  <c:v>4.8</c:v>
                </c:pt>
                <c:pt idx="13">
                  <c:v>5</c:v>
                </c:pt>
                <c:pt idx="14">
                  <c:v>5.0999999999999996</c:v>
                </c:pt>
                <c:pt idx="15">
                  <c:v>5.0999999999999996</c:v>
                </c:pt>
                <c:pt idx="16">
                  <c:v>5.4</c:v>
                </c:pt>
                <c:pt idx="17">
                  <c:v>5.4</c:v>
                </c:pt>
                <c:pt idx="18">
                  <c:v>5.8</c:v>
                </c:pt>
                <c:pt idx="19">
                  <c:v>5.9</c:v>
                </c:pt>
                <c:pt idx="20">
                  <c:v>6.1</c:v>
                </c:pt>
                <c:pt idx="21">
                  <c:v>6.4</c:v>
                </c:pt>
                <c:pt idx="22">
                  <c:v>6.7</c:v>
                </c:pt>
                <c:pt idx="23">
                  <c:v>7.3</c:v>
                </c:pt>
                <c:pt idx="24">
                  <c:v>7.3</c:v>
                </c:pt>
                <c:pt idx="25">
                  <c:v>8.3000000000000007</c:v>
                </c:pt>
                <c:pt idx="26">
                  <c:v>9.5</c:v>
                </c:pt>
                <c:pt idx="27">
                  <c:v>10.4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986776"/>
        <c:axId val="337988344"/>
      </c:barChart>
      <c:catAx>
        <c:axId val="3379867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988344"/>
        <c:crosses val="autoZero"/>
        <c:auto val="1"/>
        <c:lblAlgn val="ctr"/>
        <c:lblOffset val="100"/>
        <c:noMultiLvlLbl val="0"/>
      </c:catAx>
      <c:valAx>
        <c:axId val="3379883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98677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общ6!$H$6:$H$33</c:f>
              <c:strCache>
                <c:ptCount val="28"/>
                <c:pt idx="0">
                  <c:v>Раздольненский район</c:v>
                </c:pt>
                <c:pt idx="1">
                  <c:v>Джанкойский район</c:v>
                </c:pt>
                <c:pt idx="2">
                  <c:v>Нижнегорский район</c:v>
                </c:pt>
                <c:pt idx="3">
                  <c:v>Красногвардейский район</c:v>
                </c:pt>
                <c:pt idx="4">
                  <c:v>Бахчисарайский район</c:v>
                </c:pt>
                <c:pt idx="5">
                  <c:v>Кировский район</c:v>
                </c:pt>
                <c:pt idx="6">
                  <c:v>Красноперекопск</c:v>
                </c:pt>
                <c:pt idx="7">
                  <c:v>Черноморский район</c:v>
                </c:pt>
                <c:pt idx="8">
                  <c:v>Алушта</c:v>
                </c:pt>
                <c:pt idx="9">
                  <c:v>Ленинский район</c:v>
                </c:pt>
                <c:pt idx="10">
                  <c:v>Красноперекопский район</c:v>
                </c:pt>
                <c:pt idx="11">
                  <c:v>Саки</c:v>
                </c:pt>
                <c:pt idx="12">
                  <c:v>Белогорский район</c:v>
                </c:pt>
                <c:pt idx="13">
                  <c:v>Симферопольский район</c:v>
                </c:pt>
                <c:pt idx="14">
                  <c:v>Республика Крым</c:v>
                </c:pt>
                <c:pt idx="15">
                  <c:v>Вся выборка</c:v>
                </c:pt>
                <c:pt idx="16">
                  <c:v>Советский  район</c:v>
                </c:pt>
                <c:pt idx="17">
                  <c:v>Феодосия</c:v>
                </c:pt>
                <c:pt idx="18">
                  <c:v>Керчь</c:v>
                </c:pt>
                <c:pt idx="19">
                  <c:v>Ялта</c:v>
                </c:pt>
                <c:pt idx="20">
                  <c:v>Евпатория</c:v>
                </c:pt>
                <c:pt idx="21">
                  <c:v>Симферополь</c:v>
                </c:pt>
                <c:pt idx="22">
                  <c:v>Сакский район</c:v>
                </c:pt>
                <c:pt idx="23">
                  <c:v>Первомайский район</c:v>
                </c:pt>
                <c:pt idx="24">
                  <c:v>Джанкой</c:v>
                </c:pt>
                <c:pt idx="25">
                  <c:v>ОО интернатного типа</c:v>
                </c:pt>
                <c:pt idx="26">
                  <c:v>Армянск</c:v>
                </c:pt>
                <c:pt idx="27">
                  <c:v>Судак</c:v>
                </c:pt>
              </c:strCache>
            </c:strRef>
          </c:cat>
          <c:val>
            <c:numRef>
              <c:f>общ6!$I$6:$I$33</c:f>
              <c:numCache>
                <c:formatCode>General</c:formatCode>
                <c:ptCount val="28"/>
                <c:pt idx="0">
                  <c:v>15.9</c:v>
                </c:pt>
                <c:pt idx="1">
                  <c:v>12.8</c:v>
                </c:pt>
                <c:pt idx="2">
                  <c:v>12.3</c:v>
                </c:pt>
                <c:pt idx="3">
                  <c:v>9.6</c:v>
                </c:pt>
                <c:pt idx="4">
                  <c:v>9.4</c:v>
                </c:pt>
                <c:pt idx="5">
                  <c:v>9.4</c:v>
                </c:pt>
                <c:pt idx="6">
                  <c:v>9.4</c:v>
                </c:pt>
                <c:pt idx="7">
                  <c:v>9.1</c:v>
                </c:pt>
                <c:pt idx="8">
                  <c:v>8.9</c:v>
                </c:pt>
                <c:pt idx="9">
                  <c:v>8.9</c:v>
                </c:pt>
                <c:pt idx="10">
                  <c:v>8.1999999999999993</c:v>
                </c:pt>
                <c:pt idx="11">
                  <c:v>7.9</c:v>
                </c:pt>
                <c:pt idx="12">
                  <c:v>7.6</c:v>
                </c:pt>
                <c:pt idx="13">
                  <c:v>7.2</c:v>
                </c:pt>
                <c:pt idx="14">
                  <c:v>6.6</c:v>
                </c:pt>
                <c:pt idx="15">
                  <c:v>6.5</c:v>
                </c:pt>
                <c:pt idx="16">
                  <c:v>6.4</c:v>
                </c:pt>
                <c:pt idx="17">
                  <c:v>5.8</c:v>
                </c:pt>
                <c:pt idx="18">
                  <c:v>5.3</c:v>
                </c:pt>
                <c:pt idx="19">
                  <c:v>4.8</c:v>
                </c:pt>
                <c:pt idx="20">
                  <c:v>4.7</c:v>
                </c:pt>
                <c:pt idx="21">
                  <c:v>4.5999999999999996</c:v>
                </c:pt>
                <c:pt idx="22">
                  <c:v>4.4000000000000004</c:v>
                </c:pt>
                <c:pt idx="23">
                  <c:v>4.3</c:v>
                </c:pt>
                <c:pt idx="24">
                  <c:v>2.7</c:v>
                </c:pt>
                <c:pt idx="25">
                  <c:v>2.7</c:v>
                </c:pt>
                <c:pt idx="26">
                  <c:v>2.5</c:v>
                </c:pt>
                <c:pt idx="27">
                  <c:v>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989520"/>
        <c:axId val="337985992"/>
      </c:barChart>
      <c:catAx>
        <c:axId val="337989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985992"/>
        <c:crosses val="autoZero"/>
        <c:auto val="1"/>
        <c:lblAlgn val="ctr"/>
        <c:lblOffset val="100"/>
        <c:noMultiLvlLbl val="0"/>
      </c:catAx>
      <c:valAx>
        <c:axId val="3379859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98952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общ6!$K$6:$K$33</c:f>
              <c:strCache>
                <c:ptCount val="28"/>
                <c:pt idx="0">
                  <c:v>Красноперекопский район</c:v>
                </c:pt>
                <c:pt idx="1">
                  <c:v>Ленинский район</c:v>
                </c:pt>
                <c:pt idx="2">
                  <c:v>Красногвардейский район</c:v>
                </c:pt>
                <c:pt idx="3">
                  <c:v>Раздольненский район</c:v>
                </c:pt>
                <c:pt idx="4">
                  <c:v>Советский  район</c:v>
                </c:pt>
                <c:pt idx="5">
                  <c:v>Джанкойский район</c:v>
                </c:pt>
                <c:pt idx="6">
                  <c:v>Нижнегорский район</c:v>
                </c:pt>
                <c:pt idx="7">
                  <c:v>Красноперекопск</c:v>
                </c:pt>
                <c:pt idx="8">
                  <c:v>Бахчисарайский район</c:v>
                </c:pt>
                <c:pt idx="9">
                  <c:v>Кировский район</c:v>
                </c:pt>
                <c:pt idx="10">
                  <c:v>Армянск</c:v>
                </c:pt>
                <c:pt idx="11">
                  <c:v>Симферопольский район</c:v>
                </c:pt>
                <c:pt idx="12">
                  <c:v>Алушта</c:v>
                </c:pt>
                <c:pt idx="13">
                  <c:v>Керчь</c:v>
                </c:pt>
                <c:pt idx="14">
                  <c:v>Евпатория</c:v>
                </c:pt>
                <c:pt idx="15">
                  <c:v>Республика Крым</c:v>
                </c:pt>
                <c:pt idx="16">
                  <c:v>Черноморский район</c:v>
                </c:pt>
                <c:pt idx="17">
                  <c:v>Белогорский район</c:v>
                </c:pt>
                <c:pt idx="18">
                  <c:v>Симферополь</c:v>
                </c:pt>
                <c:pt idx="19">
                  <c:v>Вся выборка</c:v>
                </c:pt>
                <c:pt idx="20">
                  <c:v>Феодосия</c:v>
                </c:pt>
                <c:pt idx="21">
                  <c:v>ОО интернатного типа</c:v>
                </c:pt>
                <c:pt idx="22">
                  <c:v>Первомайский район</c:v>
                </c:pt>
                <c:pt idx="23">
                  <c:v>Джанкой</c:v>
                </c:pt>
                <c:pt idx="24">
                  <c:v>Саки</c:v>
                </c:pt>
                <c:pt idx="25">
                  <c:v>Судак</c:v>
                </c:pt>
                <c:pt idx="26">
                  <c:v>Ялта</c:v>
                </c:pt>
                <c:pt idx="27">
                  <c:v>Сакский район</c:v>
                </c:pt>
              </c:strCache>
            </c:strRef>
          </c:cat>
          <c:val>
            <c:numRef>
              <c:f>общ6!$L$6:$L$33</c:f>
              <c:numCache>
                <c:formatCode>General</c:formatCode>
                <c:ptCount val="28"/>
                <c:pt idx="0">
                  <c:v>8.1999999999999993</c:v>
                </c:pt>
                <c:pt idx="1">
                  <c:v>8.5</c:v>
                </c:pt>
                <c:pt idx="2">
                  <c:v>9.1999999999999993</c:v>
                </c:pt>
                <c:pt idx="3">
                  <c:v>9.6</c:v>
                </c:pt>
                <c:pt idx="4">
                  <c:v>9.6</c:v>
                </c:pt>
                <c:pt idx="5">
                  <c:v>10</c:v>
                </c:pt>
                <c:pt idx="6">
                  <c:v>10.1</c:v>
                </c:pt>
                <c:pt idx="7">
                  <c:v>10.3</c:v>
                </c:pt>
                <c:pt idx="8">
                  <c:v>11.3</c:v>
                </c:pt>
                <c:pt idx="9">
                  <c:v>12.6</c:v>
                </c:pt>
                <c:pt idx="10">
                  <c:v>12.8</c:v>
                </c:pt>
                <c:pt idx="11">
                  <c:v>13.5</c:v>
                </c:pt>
                <c:pt idx="12">
                  <c:v>14.1</c:v>
                </c:pt>
                <c:pt idx="13">
                  <c:v>14.3</c:v>
                </c:pt>
                <c:pt idx="14">
                  <c:v>14.9</c:v>
                </c:pt>
                <c:pt idx="15">
                  <c:v>15</c:v>
                </c:pt>
                <c:pt idx="16">
                  <c:v>15.5</c:v>
                </c:pt>
                <c:pt idx="17">
                  <c:v>15.7</c:v>
                </c:pt>
                <c:pt idx="18">
                  <c:v>15.8</c:v>
                </c:pt>
                <c:pt idx="19">
                  <c:v>16.399999999999999</c:v>
                </c:pt>
                <c:pt idx="20">
                  <c:v>16.600000000000001</c:v>
                </c:pt>
                <c:pt idx="21">
                  <c:v>17.7</c:v>
                </c:pt>
                <c:pt idx="22">
                  <c:v>18.100000000000001</c:v>
                </c:pt>
                <c:pt idx="23">
                  <c:v>20.8</c:v>
                </c:pt>
                <c:pt idx="24">
                  <c:v>21</c:v>
                </c:pt>
                <c:pt idx="25">
                  <c:v>21.3</c:v>
                </c:pt>
                <c:pt idx="26">
                  <c:v>22.9</c:v>
                </c:pt>
                <c:pt idx="27">
                  <c:v>23.1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991872"/>
        <c:axId val="337990696"/>
      </c:barChart>
      <c:catAx>
        <c:axId val="337991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990696"/>
        <c:crosses val="autoZero"/>
        <c:auto val="1"/>
        <c:lblAlgn val="ctr"/>
        <c:lblOffset val="100"/>
        <c:noMultiLvlLbl val="0"/>
      </c:catAx>
      <c:valAx>
        <c:axId val="33799069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991872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рус6!$H$6:$H$33</c:f>
              <c:strCache>
                <c:ptCount val="28"/>
                <c:pt idx="0">
                  <c:v>Саки</c:v>
                </c:pt>
                <c:pt idx="1">
                  <c:v>Нижнегорский район</c:v>
                </c:pt>
                <c:pt idx="2">
                  <c:v>Красногвардейский район</c:v>
                </c:pt>
                <c:pt idx="3">
                  <c:v>Бахчисарайский район</c:v>
                </c:pt>
                <c:pt idx="4">
                  <c:v>Джанкойский район</c:v>
                </c:pt>
                <c:pt idx="5">
                  <c:v>Алушта</c:v>
                </c:pt>
                <c:pt idx="6">
                  <c:v>Красноперекопск</c:v>
                </c:pt>
                <c:pt idx="7">
                  <c:v>Феодосия</c:v>
                </c:pt>
                <c:pt idx="8">
                  <c:v>Ленинский район</c:v>
                </c:pt>
                <c:pt idx="9">
                  <c:v>Кировский район</c:v>
                </c:pt>
                <c:pt idx="10">
                  <c:v>Красноперекопский район</c:v>
                </c:pt>
                <c:pt idx="11">
                  <c:v>Керчь</c:v>
                </c:pt>
                <c:pt idx="12">
                  <c:v>Черноморский район</c:v>
                </c:pt>
                <c:pt idx="13">
                  <c:v>Республика Крым</c:v>
                </c:pt>
                <c:pt idx="14">
                  <c:v>Раздольненский район</c:v>
                </c:pt>
                <c:pt idx="15">
                  <c:v>Белогорский район</c:v>
                </c:pt>
                <c:pt idx="16">
                  <c:v>Вся выборка</c:v>
                </c:pt>
                <c:pt idx="17">
                  <c:v>Симферопольский район</c:v>
                </c:pt>
                <c:pt idx="18">
                  <c:v>Ялта</c:v>
                </c:pt>
                <c:pt idx="19">
                  <c:v>Советский  район</c:v>
                </c:pt>
                <c:pt idx="20">
                  <c:v>Армянск</c:v>
                </c:pt>
                <c:pt idx="21">
                  <c:v>Симферополь</c:v>
                </c:pt>
                <c:pt idx="22">
                  <c:v>Евпатория</c:v>
                </c:pt>
                <c:pt idx="23">
                  <c:v>Джанкой</c:v>
                </c:pt>
                <c:pt idx="24">
                  <c:v>Первомайский район</c:v>
                </c:pt>
                <c:pt idx="25">
                  <c:v>Судак</c:v>
                </c:pt>
                <c:pt idx="26">
                  <c:v>Сакский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рус6!$I$6:$I$33</c:f>
              <c:numCache>
                <c:formatCode>General</c:formatCode>
                <c:ptCount val="28"/>
                <c:pt idx="0">
                  <c:v>46.4</c:v>
                </c:pt>
                <c:pt idx="1">
                  <c:v>36.9</c:v>
                </c:pt>
                <c:pt idx="2">
                  <c:v>34</c:v>
                </c:pt>
                <c:pt idx="3">
                  <c:v>32.700000000000003</c:v>
                </c:pt>
                <c:pt idx="4">
                  <c:v>31.3</c:v>
                </c:pt>
                <c:pt idx="5">
                  <c:v>29.8</c:v>
                </c:pt>
                <c:pt idx="6">
                  <c:v>28.8</c:v>
                </c:pt>
                <c:pt idx="7">
                  <c:v>28.2</c:v>
                </c:pt>
                <c:pt idx="8">
                  <c:v>27.2</c:v>
                </c:pt>
                <c:pt idx="9">
                  <c:v>26.9</c:v>
                </c:pt>
                <c:pt idx="10">
                  <c:v>25.1</c:v>
                </c:pt>
                <c:pt idx="11">
                  <c:v>24.5</c:v>
                </c:pt>
                <c:pt idx="12">
                  <c:v>21.4</c:v>
                </c:pt>
                <c:pt idx="13">
                  <c:v>21.1</c:v>
                </c:pt>
                <c:pt idx="14">
                  <c:v>20.6</c:v>
                </c:pt>
                <c:pt idx="15">
                  <c:v>18.7</c:v>
                </c:pt>
                <c:pt idx="16">
                  <c:v>18.600000000000001</c:v>
                </c:pt>
                <c:pt idx="17">
                  <c:v>17.8</c:v>
                </c:pt>
                <c:pt idx="18">
                  <c:v>17.100000000000001</c:v>
                </c:pt>
                <c:pt idx="19">
                  <c:v>16.5</c:v>
                </c:pt>
                <c:pt idx="20">
                  <c:v>16.399999999999999</c:v>
                </c:pt>
                <c:pt idx="21">
                  <c:v>14.7</c:v>
                </c:pt>
                <c:pt idx="22">
                  <c:v>14.6</c:v>
                </c:pt>
                <c:pt idx="23">
                  <c:v>12.7</c:v>
                </c:pt>
                <c:pt idx="24">
                  <c:v>12.1</c:v>
                </c:pt>
                <c:pt idx="25">
                  <c:v>11.3</c:v>
                </c:pt>
                <c:pt idx="26">
                  <c:v>10.4</c:v>
                </c:pt>
                <c:pt idx="27">
                  <c:v>9.8000000000000007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990304"/>
        <c:axId val="337986384"/>
      </c:barChart>
      <c:catAx>
        <c:axId val="337990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986384"/>
        <c:crosses val="autoZero"/>
        <c:auto val="1"/>
        <c:lblAlgn val="ctr"/>
        <c:lblOffset val="100"/>
        <c:noMultiLvlLbl val="0"/>
      </c:catAx>
      <c:valAx>
        <c:axId val="3379863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99030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рус6!$K$6:$K$33</c:f>
              <c:strCache>
                <c:ptCount val="28"/>
                <c:pt idx="0">
                  <c:v>Саки</c:v>
                </c:pt>
                <c:pt idx="1">
                  <c:v>Джанкойский район</c:v>
                </c:pt>
                <c:pt idx="2">
                  <c:v>Красноперекопский район</c:v>
                </c:pt>
                <c:pt idx="3">
                  <c:v>Красногвардейский район</c:v>
                </c:pt>
                <c:pt idx="4">
                  <c:v>Нижнегорский район</c:v>
                </c:pt>
                <c:pt idx="5">
                  <c:v>Ленинский район</c:v>
                </c:pt>
                <c:pt idx="6">
                  <c:v>Красноперекопск</c:v>
                </c:pt>
                <c:pt idx="7">
                  <c:v>Раздольненский район</c:v>
                </c:pt>
                <c:pt idx="8">
                  <c:v>Феодосия</c:v>
                </c:pt>
                <c:pt idx="9">
                  <c:v>Советский  район</c:v>
                </c:pt>
                <c:pt idx="10">
                  <c:v>Керчь</c:v>
                </c:pt>
                <c:pt idx="11">
                  <c:v>Евпатория</c:v>
                </c:pt>
                <c:pt idx="12">
                  <c:v>Бахчисарайский район</c:v>
                </c:pt>
                <c:pt idx="13">
                  <c:v>Армянск</c:v>
                </c:pt>
                <c:pt idx="14">
                  <c:v>Республика Крым</c:v>
                </c:pt>
                <c:pt idx="15">
                  <c:v>Симферопольский район</c:v>
                </c:pt>
                <c:pt idx="16">
                  <c:v>Кировский район</c:v>
                </c:pt>
                <c:pt idx="17">
                  <c:v>Симферополь</c:v>
                </c:pt>
                <c:pt idx="18">
                  <c:v>Вся выборка</c:v>
                </c:pt>
                <c:pt idx="19">
                  <c:v>Алушта</c:v>
                </c:pt>
                <c:pt idx="20">
                  <c:v>Черноморский район</c:v>
                </c:pt>
                <c:pt idx="21">
                  <c:v>Белогорский район</c:v>
                </c:pt>
                <c:pt idx="22">
                  <c:v>Джанкой</c:v>
                </c:pt>
                <c:pt idx="23">
                  <c:v>Сакский район</c:v>
                </c:pt>
                <c:pt idx="24">
                  <c:v>Судак</c:v>
                </c:pt>
                <c:pt idx="25">
                  <c:v>ОО интернатного типа</c:v>
                </c:pt>
                <c:pt idx="26">
                  <c:v>Ялта</c:v>
                </c:pt>
                <c:pt idx="27">
                  <c:v>Первомайский район</c:v>
                </c:pt>
              </c:strCache>
            </c:strRef>
          </c:cat>
          <c:val>
            <c:numRef>
              <c:f>рус6!$L$6:$L$33</c:f>
              <c:numCache>
                <c:formatCode>General</c:formatCode>
                <c:ptCount val="28"/>
                <c:pt idx="0">
                  <c:v>1.3</c:v>
                </c:pt>
                <c:pt idx="1">
                  <c:v>2.2000000000000002</c:v>
                </c:pt>
                <c:pt idx="2">
                  <c:v>3</c:v>
                </c:pt>
                <c:pt idx="3">
                  <c:v>3.9</c:v>
                </c:pt>
                <c:pt idx="4">
                  <c:v>4</c:v>
                </c:pt>
                <c:pt idx="5">
                  <c:v>4.4000000000000004</c:v>
                </c:pt>
                <c:pt idx="6">
                  <c:v>4.5</c:v>
                </c:pt>
                <c:pt idx="7">
                  <c:v>4.9000000000000004</c:v>
                </c:pt>
                <c:pt idx="8">
                  <c:v>4.9000000000000004</c:v>
                </c:pt>
                <c:pt idx="9">
                  <c:v>5</c:v>
                </c:pt>
                <c:pt idx="10">
                  <c:v>5.2</c:v>
                </c:pt>
                <c:pt idx="11">
                  <c:v>5.8</c:v>
                </c:pt>
                <c:pt idx="12">
                  <c:v>6.3</c:v>
                </c:pt>
                <c:pt idx="13">
                  <c:v>6.4</c:v>
                </c:pt>
                <c:pt idx="14">
                  <c:v>6.7</c:v>
                </c:pt>
                <c:pt idx="15">
                  <c:v>6.7</c:v>
                </c:pt>
                <c:pt idx="16">
                  <c:v>7.2</c:v>
                </c:pt>
                <c:pt idx="17">
                  <c:v>7.2</c:v>
                </c:pt>
                <c:pt idx="18">
                  <c:v>7.9</c:v>
                </c:pt>
                <c:pt idx="19">
                  <c:v>8.5</c:v>
                </c:pt>
                <c:pt idx="20">
                  <c:v>8.6</c:v>
                </c:pt>
                <c:pt idx="21">
                  <c:v>9</c:v>
                </c:pt>
                <c:pt idx="22">
                  <c:v>9.3000000000000007</c:v>
                </c:pt>
                <c:pt idx="23">
                  <c:v>9.6</c:v>
                </c:pt>
                <c:pt idx="24">
                  <c:v>10.7</c:v>
                </c:pt>
                <c:pt idx="25">
                  <c:v>10.7</c:v>
                </c:pt>
                <c:pt idx="26">
                  <c:v>10.8</c:v>
                </c:pt>
                <c:pt idx="27">
                  <c:v>12.1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993048"/>
        <c:axId val="337987952"/>
      </c:barChart>
      <c:catAx>
        <c:axId val="3379930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987952"/>
        <c:crosses val="autoZero"/>
        <c:auto val="1"/>
        <c:lblAlgn val="ctr"/>
        <c:lblOffset val="100"/>
        <c:noMultiLvlLbl val="0"/>
      </c:catAx>
      <c:valAx>
        <c:axId val="3379879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99304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гео10!$H$6:$H$13</c:f>
              <c:strCache>
                <c:ptCount val="8"/>
                <c:pt idx="0">
                  <c:v>Черноморский муниципальный район</c:v>
                </c:pt>
                <c:pt idx="1">
                  <c:v>Республика Крым</c:v>
                </c:pt>
                <c:pt idx="2">
                  <c:v>Вся выборка</c:v>
                </c:pt>
                <c:pt idx="3">
                  <c:v>Ленинский муниципальный район</c:v>
                </c:pt>
                <c:pt idx="4">
                  <c:v>Раздольненский муниципальный район</c:v>
                </c:pt>
                <c:pt idx="5">
                  <c:v>Симферополь</c:v>
                </c:pt>
                <c:pt idx="6">
                  <c:v>Симферопольский муниципальный район</c:v>
                </c:pt>
                <c:pt idx="7">
                  <c:v>региональное подчинение</c:v>
                </c:pt>
              </c:strCache>
            </c:strRef>
          </c:cat>
          <c:val>
            <c:numRef>
              <c:f>гео10!$I$6:$I$13</c:f>
              <c:numCache>
                <c:formatCode>General</c:formatCode>
                <c:ptCount val="8"/>
                <c:pt idx="0">
                  <c:v>5.8</c:v>
                </c:pt>
                <c:pt idx="1">
                  <c:v>4</c:v>
                </c:pt>
                <c:pt idx="2">
                  <c:v>3.4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987168"/>
        <c:axId val="337987560"/>
      </c:barChart>
      <c:catAx>
        <c:axId val="3379871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7987560"/>
        <c:crosses val="autoZero"/>
        <c:auto val="1"/>
        <c:lblAlgn val="ctr"/>
        <c:lblOffset val="100"/>
        <c:noMultiLvlLbl val="0"/>
      </c:catAx>
      <c:valAx>
        <c:axId val="3379875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798716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мат5!$B$4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мат5!$D$3:$G$3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мат5!$D$4:$G$4</c:f>
              <c:numCache>
                <c:formatCode>General</c:formatCode>
                <c:ptCount val="4"/>
                <c:pt idx="0">
                  <c:v>13.6</c:v>
                </c:pt>
                <c:pt idx="1">
                  <c:v>37.5</c:v>
                </c:pt>
                <c:pt idx="2">
                  <c:v>33.1</c:v>
                </c:pt>
                <c:pt idx="3">
                  <c:v>15.8</c:v>
                </c:pt>
              </c:numCache>
            </c:numRef>
          </c:val>
        </c:ser>
        <c:ser>
          <c:idx val="1"/>
          <c:order val="1"/>
          <c:tx>
            <c:strRef>
              <c:f>мат5!$B$5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мат5!$D$3:$G$3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мат5!$D$5:$G$5</c:f>
              <c:numCache>
                <c:formatCode>General</c:formatCode>
                <c:ptCount val="4"/>
                <c:pt idx="0">
                  <c:v>17.2</c:v>
                </c:pt>
                <c:pt idx="1">
                  <c:v>42.9</c:v>
                </c:pt>
                <c:pt idx="2">
                  <c:v>30.1</c:v>
                </c:pt>
                <c:pt idx="3">
                  <c:v>9.8000000000000007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4612264"/>
        <c:axId val="334608736"/>
        <c:axId val="0"/>
      </c:bar3DChart>
      <c:catAx>
        <c:axId val="334612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4608736"/>
        <c:crosses val="autoZero"/>
        <c:auto val="1"/>
        <c:lblAlgn val="ctr"/>
        <c:lblOffset val="100"/>
        <c:noMultiLvlLbl val="0"/>
      </c:catAx>
      <c:valAx>
        <c:axId val="33460873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461226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гео10!$K$6:$K$13</c:f>
              <c:strCache>
                <c:ptCount val="8"/>
                <c:pt idx="0">
                  <c:v>Ленинский муниципальный район</c:v>
                </c:pt>
                <c:pt idx="1">
                  <c:v>Симферополь</c:v>
                </c:pt>
                <c:pt idx="2">
                  <c:v>Черноморский муниципальный район</c:v>
                </c:pt>
                <c:pt idx="3">
                  <c:v>Республика Крым</c:v>
                </c:pt>
                <c:pt idx="4">
                  <c:v>Вся выборка</c:v>
                </c:pt>
                <c:pt idx="5">
                  <c:v>Раздольненский муниципальный район</c:v>
                </c:pt>
                <c:pt idx="6">
                  <c:v>Симферопольский муниципальный район</c:v>
                </c:pt>
                <c:pt idx="7">
                  <c:v>региональное подчинение</c:v>
                </c:pt>
              </c:strCache>
            </c:strRef>
          </c:cat>
          <c:val>
            <c:numRef>
              <c:f>гео10!$L$6:$L$13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4.3</c:v>
                </c:pt>
                <c:pt idx="3">
                  <c:v>9</c:v>
                </c:pt>
                <c:pt idx="4">
                  <c:v>15.1</c:v>
                </c:pt>
                <c:pt idx="5">
                  <c:v>20</c:v>
                </c:pt>
                <c:pt idx="6">
                  <c:v>20</c:v>
                </c:pt>
                <c:pt idx="7">
                  <c:v>26.7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34256"/>
        <c:axId val="338737000"/>
      </c:barChart>
      <c:catAx>
        <c:axId val="338734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737000"/>
        <c:crosses val="autoZero"/>
        <c:auto val="1"/>
        <c:lblAlgn val="ctr"/>
        <c:lblOffset val="100"/>
        <c:noMultiLvlLbl val="0"/>
      </c:catAx>
      <c:valAx>
        <c:axId val="3387370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3425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5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анг11!$H$6:$H$33</c:f>
              <c:strCache>
                <c:ptCount val="28"/>
                <c:pt idx="0">
                  <c:v>Армянск</c:v>
                </c:pt>
                <c:pt idx="1">
                  <c:v>Черноморский район</c:v>
                </c:pt>
                <c:pt idx="2">
                  <c:v>Сакский район</c:v>
                </c:pt>
                <c:pt idx="3">
                  <c:v>Джанкойский район</c:v>
                </c:pt>
                <c:pt idx="4">
                  <c:v>Алушта</c:v>
                </c:pt>
                <c:pt idx="5">
                  <c:v>Вся выборка</c:v>
                </c:pt>
                <c:pt idx="6">
                  <c:v>Нижнегорский район</c:v>
                </c:pt>
                <c:pt idx="7">
                  <c:v>Джанкой</c:v>
                </c:pt>
                <c:pt idx="8">
                  <c:v>Феодосия</c:v>
                </c:pt>
                <c:pt idx="9">
                  <c:v>Первомайский район</c:v>
                </c:pt>
                <c:pt idx="10">
                  <c:v>Бахчисарайский район</c:v>
                </c:pt>
                <c:pt idx="11">
                  <c:v>Республика Крым</c:v>
                </c:pt>
                <c:pt idx="12">
                  <c:v>Кировский район</c:v>
                </c:pt>
                <c:pt idx="13">
                  <c:v>Красногвардейский район</c:v>
                </c:pt>
                <c:pt idx="14">
                  <c:v>Ялта</c:v>
                </c:pt>
                <c:pt idx="15">
                  <c:v>Керчь</c:v>
                </c:pt>
                <c:pt idx="16">
                  <c:v>Симферополь</c:v>
                </c:pt>
                <c:pt idx="17">
                  <c:v>Белогорский район</c:v>
                </c:pt>
                <c:pt idx="18">
                  <c:v>Евпатория</c:v>
                </c:pt>
                <c:pt idx="19">
                  <c:v>Красноперекопск</c:v>
                </c:pt>
                <c:pt idx="20">
                  <c:v>Красноперекопский район</c:v>
                </c:pt>
                <c:pt idx="21">
                  <c:v>Ленинский район</c:v>
                </c:pt>
                <c:pt idx="22">
                  <c:v>Раздольненский район</c:v>
                </c:pt>
                <c:pt idx="23">
                  <c:v>Саки</c:v>
                </c:pt>
                <c:pt idx="24">
                  <c:v>Симферопольский район</c:v>
                </c:pt>
                <c:pt idx="25">
                  <c:v>Советский  район</c:v>
                </c:pt>
                <c:pt idx="26">
                  <c:v>Судак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анг11!$I$6:$I$33</c:f>
              <c:numCache>
                <c:formatCode>General</c:formatCode>
                <c:ptCount val="28"/>
                <c:pt idx="0">
                  <c:v>7</c:v>
                </c:pt>
                <c:pt idx="1">
                  <c:v>3.8</c:v>
                </c:pt>
                <c:pt idx="2">
                  <c:v>3.7</c:v>
                </c:pt>
                <c:pt idx="3">
                  <c:v>2.8</c:v>
                </c:pt>
                <c:pt idx="4">
                  <c:v>2.1</c:v>
                </c:pt>
                <c:pt idx="5">
                  <c:v>1.8</c:v>
                </c:pt>
                <c:pt idx="6">
                  <c:v>1.8</c:v>
                </c:pt>
                <c:pt idx="7">
                  <c:v>1.4</c:v>
                </c:pt>
                <c:pt idx="8">
                  <c:v>1.3</c:v>
                </c:pt>
                <c:pt idx="9">
                  <c:v>1.1000000000000001</c:v>
                </c:pt>
                <c:pt idx="10">
                  <c:v>0.92</c:v>
                </c:pt>
                <c:pt idx="11">
                  <c:v>0.9</c:v>
                </c:pt>
                <c:pt idx="12">
                  <c:v>0.85</c:v>
                </c:pt>
                <c:pt idx="13">
                  <c:v>0.71</c:v>
                </c:pt>
                <c:pt idx="14">
                  <c:v>0.59</c:v>
                </c:pt>
                <c:pt idx="15">
                  <c:v>0.46</c:v>
                </c:pt>
                <c:pt idx="16">
                  <c:v>0.19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36216"/>
        <c:axId val="338733472"/>
      </c:barChart>
      <c:catAx>
        <c:axId val="3387362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733472"/>
        <c:crosses val="autoZero"/>
        <c:auto val="1"/>
        <c:lblAlgn val="ctr"/>
        <c:lblOffset val="100"/>
        <c:noMultiLvlLbl val="0"/>
      </c:catAx>
      <c:valAx>
        <c:axId val="3387334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36216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9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анг11!$K$6:$K$33</c:f>
              <c:strCache>
                <c:ptCount val="28"/>
                <c:pt idx="0">
                  <c:v>Красноперекопский район</c:v>
                </c:pt>
                <c:pt idx="1">
                  <c:v>Белогорский район</c:v>
                </c:pt>
                <c:pt idx="2">
                  <c:v>Черноморский район</c:v>
                </c:pt>
                <c:pt idx="3">
                  <c:v>Советский  район</c:v>
                </c:pt>
                <c:pt idx="4">
                  <c:v>Армянск</c:v>
                </c:pt>
                <c:pt idx="5">
                  <c:v>Раздольненский район</c:v>
                </c:pt>
                <c:pt idx="6">
                  <c:v>Ленинский район</c:v>
                </c:pt>
                <c:pt idx="7">
                  <c:v>Джанкойский район</c:v>
                </c:pt>
                <c:pt idx="8">
                  <c:v>Сакский район</c:v>
                </c:pt>
                <c:pt idx="9">
                  <c:v>Первомайский район</c:v>
                </c:pt>
                <c:pt idx="10">
                  <c:v>Нижнегорский район</c:v>
                </c:pt>
                <c:pt idx="11">
                  <c:v>Саки</c:v>
                </c:pt>
                <c:pt idx="12">
                  <c:v>Симферопольский район</c:v>
                </c:pt>
                <c:pt idx="13">
                  <c:v>Бахчисарайский район</c:v>
                </c:pt>
                <c:pt idx="14">
                  <c:v>Красноперекопск</c:v>
                </c:pt>
                <c:pt idx="15">
                  <c:v>Красногвардейский район</c:v>
                </c:pt>
                <c:pt idx="16">
                  <c:v>Кировский район</c:v>
                </c:pt>
                <c:pt idx="17">
                  <c:v>Вся выборка</c:v>
                </c:pt>
                <c:pt idx="18">
                  <c:v>Республика Крым</c:v>
                </c:pt>
                <c:pt idx="19">
                  <c:v>Джанкой</c:v>
                </c:pt>
                <c:pt idx="20">
                  <c:v>ОО интернатного типа</c:v>
                </c:pt>
                <c:pt idx="21">
                  <c:v>Ялта</c:v>
                </c:pt>
                <c:pt idx="22">
                  <c:v>Алушта</c:v>
                </c:pt>
                <c:pt idx="23">
                  <c:v>Судак</c:v>
                </c:pt>
                <c:pt idx="24">
                  <c:v>Симферополь</c:v>
                </c:pt>
                <c:pt idx="25">
                  <c:v>Феодосия</c:v>
                </c:pt>
                <c:pt idx="26">
                  <c:v>Керчь</c:v>
                </c:pt>
                <c:pt idx="27">
                  <c:v>Евпатория</c:v>
                </c:pt>
              </c:strCache>
            </c:strRef>
          </c:cat>
          <c:val>
            <c:numRef>
              <c:f>анг11!$L$6:$L$33</c:f>
              <c:numCache>
                <c:formatCode>General</c:formatCode>
                <c:ptCount val="28"/>
                <c:pt idx="0">
                  <c:v>19</c:v>
                </c:pt>
                <c:pt idx="1">
                  <c:v>21.4</c:v>
                </c:pt>
                <c:pt idx="2">
                  <c:v>23.1</c:v>
                </c:pt>
                <c:pt idx="3">
                  <c:v>27.8</c:v>
                </c:pt>
                <c:pt idx="4">
                  <c:v>27.9</c:v>
                </c:pt>
                <c:pt idx="5">
                  <c:v>29.3</c:v>
                </c:pt>
                <c:pt idx="6">
                  <c:v>31.9</c:v>
                </c:pt>
                <c:pt idx="7">
                  <c:v>32.6</c:v>
                </c:pt>
                <c:pt idx="8">
                  <c:v>32.9</c:v>
                </c:pt>
                <c:pt idx="9">
                  <c:v>33.299999999999997</c:v>
                </c:pt>
                <c:pt idx="10">
                  <c:v>36</c:v>
                </c:pt>
                <c:pt idx="11">
                  <c:v>37</c:v>
                </c:pt>
                <c:pt idx="12">
                  <c:v>37</c:v>
                </c:pt>
                <c:pt idx="13">
                  <c:v>38.5</c:v>
                </c:pt>
                <c:pt idx="14">
                  <c:v>44.9</c:v>
                </c:pt>
                <c:pt idx="15">
                  <c:v>47.1</c:v>
                </c:pt>
                <c:pt idx="16">
                  <c:v>49.2</c:v>
                </c:pt>
                <c:pt idx="17">
                  <c:v>49.3</c:v>
                </c:pt>
                <c:pt idx="18">
                  <c:v>49.5</c:v>
                </c:pt>
                <c:pt idx="19">
                  <c:v>55.8</c:v>
                </c:pt>
                <c:pt idx="20">
                  <c:v>58.8</c:v>
                </c:pt>
                <c:pt idx="21">
                  <c:v>59.4</c:v>
                </c:pt>
                <c:pt idx="22">
                  <c:v>59.8</c:v>
                </c:pt>
                <c:pt idx="23">
                  <c:v>62.5</c:v>
                </c:pt>
                <c:pt idx="24">
                  <c:v>64.400000000000006</c:v>
                </c:pt>
                <c:pt idx="25">
                  <c:v>64.599999999999994</c:v>
                </c:pt>
                <c:pt idx="26">
                  <c:v>70.8</c:v>
                </c:pt>
                <c:pt idx="27">
                  <c:v>73.8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39744"/>
        <c:axId val="338734648"/>
      </c:barChart>
      <c:catAx>
        <c:axId val="3387397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734648"/>
        <c:crosses val="autoZero"/>
        <c:auto val="1"/>
        <c:lblAlgn val="ctr"/>
        <c:lblOffset val="100"/>
        <c:noMultiLvlLbl val="0"/>
      </c:catAx>
      <c:valAx>
        <c:axId val="33873464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3974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био11!$H$6:$H$33</c:f>
              <c:strCache>
                <c:ptCount val="28"/>
                <c:pt idx="0">
                  <c:v>Бахчисарайский район</c:v>
                </c:pt>
                <c:pt idx="1">
                  <c:v>Саки</c:v>
                </c:pt>
                <c:pt idx="2">
                  <c:v>Нижнегорский район</c:v>
                </c:pt>
                <c:pt idx="3">
                  <c:v>Симферопольский район</c:v>
                </c:pt>
                <c:pt idx="4">
                  <c:v>Красноперекопский район</c:v>
                </c:pt>
                <c:pt idx="5">
                  <c:v>Раздольненский район</c:v>
                </c:pt>
                <c:pt idx="6">
                  <c:v>Красногвардейский район</c:v>
                </c:pt>
                <c:pt idx="7">
                  <c:v>Феодосия</c:v>
                </c:pt>
                <c:pt idx="8">
                  <c:v>Ленинский район</c:v>
                </c:pt>
                <c:pt idx="9">
                  <c:v>Алушта</c:v>
                </c:pt>
                <c:pt idx="10">
                  <c:v>Кировский район</c:v>
                </c:pt>
                <c:pt idx="11">
                  <c:v>Ялта</c:v>
                </c:pt>
                <c:pt idx="12">
                  <c:v>Первомайский район</c:v>
                </c:pt>
                <c:pt idx="13">
                  <c:v>Республика Крым</c:v>
                </c:pt>
                <c:pt idx="14">
                  <c:v>Белогорский район</c:v>
                </c:pt>
                <c:pt idx="15">
                  <c:v>Красноперекопск</c:v>
                </c:pt>
                <c:pt idx="16">
                  <c:v>Вся выборка</c:v>
                </c:pt>
                <c:pt idx="17">
                  <c:v>Армянск</c:v>
                </c:pt>
                <c:pt idx="18">
                  <c:v>Керчь</c:v>
                </c:pt>
                <c:pt idx="19">
                  <c:v>Черноморский район</c:v>
                </c:pt>
                <c:pt idx="20">
                  <c:v>Джанкой</c:v>
                </c:pt>
                <c:pt idx="21">
                  <c:v>Советский  район</c:v>
                </c:pt>
                <c:pt idx="22">
                  <c:v>Симферополь</c:v>
                </c:pt>
                <c:pt idx="23">
                  <c:v>Евпатория</c:v>
                </c:pt>
                <c:pt idx="24">
                  <c:v>Судак</c:v>
                </c:pt>
                <c:pt idx="25">
                  <c:v>Джанкойский район</c:v>
                </c:pt>
                <c:pt idx="26">
                  <c:v>Сакский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био11!$I$6:$I$33</c:f>
              <c:numCache>
                <c:formatCode>General</c:formatCode>
                <c:ptCount val="28"/>
                <c:pt idx="0">
                  <c:v>7</c:v>
                </c:pt>
                <c:pt idx="1">
                  <c:v>6.7</c:v>
                </c:pt>
                <c:pt idx="2">
                  <c:v>4.8</c:v>
                </c:pt>
                <c:pt idx="3">
                  <c:v>4.7</c:v>
                </c:pt>
                <c:pt idx="4">
                  <c:v>4.5</c:v>
                </c:pt>
                <c:pt idx="5">
                  <c:v>4.2</c:v>
                </c:pt>
                <c:pt idx="6">
                  <c:v>4.0999999999999996</c:v>
                </c:pt>
                <c:pt idx="7">
                  <c:v>4.0999999999999996</c:v>
                </c:pt>
                <c:pt idx="8">
                  <c:v>4</c:v>
                </c:pt>
                <c:pt idx="9">
                  <c:v>3.6</c:v>
                </c:pt>
                <c:pt idx="10">
                  <c:v>2.8</c:v>
                </c:pt>
                <c:pt idx="11">
                  <c:v>2.6</c:v>
                </c:pt>
                <c:pt idx="12">
                  <c:v>2.4</c:v>
                </c:pt>
                <c:pt idx="13">
                  <c:v>2.2999999999999998</c:v>
                </c:pt>
                <c:pt idx="14">
                  <c:v>2.1</c:v>
                </c:pt>
                <c:pt idx="15">
                  <c:v>2.1</c:v>
                </c:pt>
                <c:pt idx="16">
                  <c:v>2</c:v>
                </c:pt>
                <c:pt idx="17">
                  <c:v>1.6</c:v>
                </c:pt>
                <c:pt idx="18">
                  <c:v>1.5</c:v>
                </c:pt>
                <c:pt idx="19">
                  <c:v>1.4</c:v>
                </c:pt>
                <c:pt idx="20">
                  <c:v>1.2</c:v>
                </c:pt>
                <c:pt idx="21">
                  <c:v>1.2</c:v>
                </c:pt>
                <c:pt idx="22">
                  <c:v>0.71</c:v>
                </c:pt>
                <c:pt idx="23">
                  <c:v>0.57999999999999996</c:v>
                </c:pt>
                <c:pt idx="24">
                  <c:v>0.55000000000000004</c:v>
                </c:pt>
                <c:pt idx="25">
                  <c:v>0.54</c:v>
                </c:pt>
                <c:pt idx="26">
                  <c:v>0.39</c:v>
                </c:pt>
                <c:pt idx="2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37392"/>
        <c:axId val="338733864"/>
      </c:barChart>
      <c:catAx>
        <c:axId val="338737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733864"/>
        <c:crosses val="autoZero"/>
        <c:auto val="1"/>
        <c:lblAlgn val="ctr"/>
        <c:lblOffset val="100"/>
        <c:noMultiLvlLbl val="0"/>
      </c:catAx>
      <c:valAx>
        <c:axId val="3387338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3739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био11!$K$6:$K$33</c:f>
              <c:strCache>
                <c:ptCount val="28"/>
                <c:pt idx="0">
                  <c:v>Красноперекопский район</c:v>
                </c:pt>
                <c:pt idx="1">
                  <c:v>Бахчисарайский район</c:v>
                </c:pt>
                <c:pt idx="2">
                  <c:v>Нижнегорский район</c:v>
                </c:pt>
                <c:pt idx="3">
                  <c:v>Джанкойский район</c:v>
                </c:pt>
                <c:pt idx="4">
                  <c:v>Советский  район</c:v>
                </c:pt>
                <c:pt idx="5">
                  <c:v>Раздольненский район</c:v>
                </c:pt>
                <c:pt idx="6">
                  <c:v>Керчь</c:v>
                </c:pt>
                <c:pt idx="7">
                  <c:v>ОО интернатного типа</c:v>
                </c:pt>
                <c:pt idx="8">
                  <c:v>Алушта</c:v>
                </c:pt>
                <c:pt idx="9">
                  <c:v>Феодосия</c:v>
                </c:pt>
                <c:pt idx="10">
                  <c:v>Симферопольский район</c:v>
                </c:pt>
                <c:pt idx="11">
                  <c:v>Красногвардейский район</c:v>
                </c:pt>
                <c:pt idx="12">
                  <c:v>Кировский район</c:v>
                </c:pt>
                <c:pt idx="13">
                  <c:v>Белогорский район</c:v>
                </c:pt>
                <c:pt idx="14">
                  <c:v>Республика Крым</c:v>
                </c:pt>
                <c:pt idx="15">
                  <c:v>Черноморский район</c:v>
                </c:pt>
                <c:pt idx="16">
                  <c:v>Красноперекопск</c:v>
                </c:pt>
                <c:pt idx="17">
                  <c:v>Ленинский район</c:v>
                </c:pt>
                <c:pt idx="18">
                  <c:v>Ялта</c:v>
                </c:pt>
                <c:pt idx="19">
                  <c:v>Симферополь</c:v>
                </c:pt>
                <c:pt idx="20">
                  <c:v>Евпатория</c:v>
                </c:pt>
                <c:pt idx="21">
                  <c:v>Вся выборка</c:v>
                </c:pt>
                <c:pt idx="22">
                  <c:v>Первомайский район</c:v>
                </c:pt>
                <c:pt idx="23">
                  <c:v>Джанкой</c:v>
                </c:pt>
                <c:pt idx="24">
                  <c:v>Армянск</c:v>
                </c:pt>
                <c:pt idx="25">
                  <c:v>Сакский район</c:v>
                </c:pt>
                <c:pt idx="26">
                  <c:v>Судак</c:v>
                </c:pt>
                <c:pt idx="27">
                  <c:v>Саки</c:v>
                </c:pt>
              </c:strCache>
            </c:strRef>
          </c:cat>
          <c:val>
            <c:numRef>
              <c:f>био11!$L$6:$L$33</c:f>
              <c:numCache>
                <c:formatCode>General</c:formatCode>
                <c:ptCount val="28"/>
                <c:pt idx="0">
                  <c:v>6.3</c:v>
                </c:pt>
                <c:pt idx="1">
                  <c:v>8.4</c:v>
                </c:pt>
                <c:pt idx="2">
                  <c:v>8.4</c:v>
                </c:pt>
                <c:pt idx="3">
                  <c:v>9.5</c:v>
                </c:pt>
                <c:pt idx="4">
                  <c:v>9.8000000000000007</c:v>
                </c:pt>
                <c:pt idx="5">
                  <c:v>10.4</c:v>
                </c:pt>
                <c:pt idx="6">
                  <c:v>11.5</c:v>
                </c:pt>
                <c:pt idx="7">
                  <c:v>11.5</c:v>
                </c:pt>
                <c:pt idx="8">
                  <c:v>12.2</c:v>
                </c:pt>
                <c:pt idx="9">
                  <c:v>12.3</c:v>
                </c:pt>
                <c:pt idx="10">
                  <c:v>12.4</c:v>
                </c:pt>
                <c:pt idx="11">
                  <c:v>13.3</c:v>
                </c:pt>
                <c:pt idx="12">
                  <c:v>14.4</c:v>
                </c:pt>
                <c:pt idx="13">
                  <c:v>15.1</c:v>
                </c:pt>
                <c:pt idx="14">
                  <c:v>15.5</c:v>
                </c:pt>
                <c:pt idx="15">
                  <c:v>16.2</c:v>
                </c:pt>
                <c:pt idx="16">
                  <c:v>16.399999999999999</c:v>
                </c:pt>
                <c:pt idx="17">
                  <c:v>17</c:v>
                </c:pt>
                <c:pt idx="18">
                  <c:v>17.8</c:v>
                </c:pt>
                <c:pt idx="19">
                  <c:v>18.3</c:v>
                </c:pt>
                <c:pt idx="20">
                  <c:v>19.100000000000001</c:v>
                </c:pt>
                <c:pt idx="21">
                  <c:v>19.399999999999999</c:v>
                </c:pt>
                <c:pt idx="22">
                  <c:v>20.2</c:v>
                </c:pt>
                <c:pt idx="23">
                  <c:v>20.3</c:v>
                </c:pt>
                <c:pt idx="24">
                  <c:v>23</c:v>
                </c:pt>
                <c:pt idx="25">
                  <c:v>23.2</c:v>
                </c:pt>
                <c:pt idx="26">
                  <c:v>23.6</c:v>
                </c:pt>
                <c:pt idx="27">
                  <c:v>25.8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39352"/>
        <c:axId val="338735432"/>
      </c:barChart>
      <c:catAx>
        <c:axId val="3387393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735432"/>
        <c:crosses val="autoZero"/>
        <c:auto val="1"/>
        <c:lblAlgn val="ctr"/>
        <c:lblOffset val="100"/>
        <c:noMultiLvlLbl val="0"/>
      </c:catAx>
      <c:valAx>
        <c:axId val="3387354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39352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2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физ11!$H$6:$H$33</c:f>
              <c:strCache>
                <c:ptCount val="28"/>
                <c:pt idx="0">
                  <c:v>Саки</c:v>
                </c:pt>
                <c:pt idx="1">
                  <c:v>Бахчисарайский район</c:v>
                </c:pt>
                <c:pt idx="2">
                  <c:v>Симферопольский район</c:v>
                </c:pt>
                <c:pt idx="3">
                  <c:v>Алушта</c:v>
                </c:pt>
                <c:pt idx="4">
                  <c:v>Раздольненский район</c:v>
                </c:pt>
                <c:pt idx="5">
                  <c:v>Красноперекопский район</c:v>
                </c:pt>
                <c:pt idx="6">
                  <c:v>Первомайский район</c:v>
                </c:pt>
                <c:pt idx="7">
                  <c:v>Кировский район</c:v>
                </c:pt>
                <c:pt idx="8">
                  <c:v>Нижнегорский район</c:v>
                </c:pt>
                <c:pt idx="9">
                  <c:v>Джанкойский район</c:v>
                </c:pt>
                <c:pt idx="10">
                  <c:v>Красногвардейский район</c:v>
                </c:pt>
                <c:pt idx="11">
                  <c:v>Ленинский район</c:v>
                </c:pt>
                <c:pt idx="12">
                  <c:v>Республика Крым</c:v>
                </c:pt>
                <c:pt idx="13">
                  <c:v>Советский  район</c:v>
                </c:pt>
                <c:pt idx="14">
                  <c:v>Вся выборка</c:v>
                </c:pt>
                <c:pt idx="15">
                  <c:v>Феодосия</c:v>
                </c:pt>
                <c:pt idx="16">
                  <c:v>Евпатория</c:v>
                </c:pt>
                <c:pt idx="17">
                  <c:v>Красноперекопск</c:v>
                </c:pt>
                <c:pt idx="18">
                  <c:v>Симферополь</c:v>
                </c:pt>
                <c:pt idx="19">
                  <c:v>Керчь</c:v>
                </c:pt>
                <c:pt idx="20">
                  <c:v>Ялта</c:v>
                </c:pt>
                <c:pt idx="21">
                  <c:v>Черноморский район</c:v>
                </c:pt>
                <c:pt idx="22">
                  <c:v>Белогорский район</c:v>
                </c:pt>
                <c:pt idx="23">
                  <c:v>Джанкой</c:v>
                </c:pt>
                <c:pt idx="24">
                  <c:v>Сакский район</c:v>
                </c:pt>
                <c:pt idx="25">
                  <c:v>Армянск</c:v>
                </c:pt>
                <c:pt idx="26">
                  <c:v>Судак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физ11!$I$6:$I$33</c:f>
              <c:numCache>
                <c:formatCode>General</c:formatCode>
                <c:ptCount val="28"/>
                <c:pt idx="0">
                  <c:v>13</c:v>
                </c:pt>
                <c:pt idx="1">
                  <c:v>11.1</c:v>
                </c:pt>
                <c:pt idx="2">
                  <c:v>11</c:v>
                </c:pt>
                <c:pt idx="3">
                  <c:v>10.6</c:v>
                </c:pt>
                <c:pt idx="4">
                  <c:v>9.3000000000000007</c:v>
                </c:pt>
                <c:pt idx="5">
                  <c:v>7.5</c:v>
                </c:pt>
                <c:pt idx="6">
                  <c:v>7.4</c:v>
                </c:pt>
                <c:pt idx="7">
                  <c:v>6.6</c:v>
                </c:pt>
                <c:pt idx="8">
                  <c:v>6.5</c:v>
                </c:pt>
                <c:pt idx="9">
                  <c:v>6.1</c:v>
                </c:pt>
                <c:pt idx="10">
                  <c:v>5.8</c:v>
                </c:pt>
                <c:pt idx="11">
                  <c:v>5.7</c:v>
                </c:pt>
                <c:pt idx="12">
                  <c:v>4.5999999999999996</c:v>
                </c:pt>
                <c:pt idx="13">
                  <c:v>3.8</c:v>
                </c:pt>
                <c:pt idx="14">
                  <c:v>3.5</c:v>
                </c:pt>
                <c:pt idx="15">
                  <c:v>3.4</c:v>
                </c:pt>
                <c:pt idx="16">
                  <c:v>3.2</c:v>
                </c:pt>
                <c:pt idx="17">
                  <c:v>3</c:v>
                </c:pt>
                <c:pt idx="18">
                  <c:v>2.9</c:v>
                </c:pt>
                <c:pt idx="19">
                  <c:v>2.7</c:v>
                </c:pt>
                <c:pt idx="20">
                  <c:v>2.6</c:v>
                </c:pt>
                <c:pt idx="21">
                  <c:v>2.2999999999999998</c:v>
                </c:pt>
                <c:pt idx="22">
                  <c:v>1.7</c:v>
                </c:pt>
                <c:pt idx="23">
                  <c:v>1.5</c:v>
                </c:pt>
                <c:pt idx="24">
                  <c:v>1.1000000000000001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40528"/>
        <c:axId val="338735040"/>
      </c:barChart>
      <c:catAx>
        <c:axId val="338740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735040"/>
        <c:crosses val="autoZero"/>
        <c:auto val="1"/>
        <c:lblAlgn val="ctr"/>
        <c:lblOffset val="100"/>
        <c:noMultiLvlLbl val="0"/>
      </c:catAx>
      <c:valAx>
        <c:axId val="3387350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40528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физ11!$K$6:$K$33</c:f>
              <c:strCache>
                <c:ptCount val="28"/>
                <c:pt idx="0">
                  <c:v>Ленинский район</c:v>
                </c:pt>
                <c:pt idx="1">
                  <c:v>ОО интернатного типа</c:v>
                </c:pt>
                <c:pt idx="2">
                  <c:v>Первомайский район</c:v>
                </c:pt>
                <c:pt idx="3">
                  <c:v>Раздольненский район</c:v>
                </c:pt>
                <c:pt idx="4">
                  <c:v>Саки</c:v>
                </c:pt>
                <c:pt idx="5">
                  <c:v>Советский  район</c:v>
                </c:pt>
                <c:pt idx="6">
                  <c:v>Алушта</c:v>
                </c:pt>
                <c:pt idx="7">
                  <c:v>Джанкой</c:v>
                </c:pt>
                <c:pt idx="8">
                  <c:v>Бахчисарайский район</c:v>
                </c:pt>
                <c:pt idx="9">
                  <c:v>Армянск</c:v>
                </c:pt>
                <c:pt idx="10">
                  <c:v>Нижнегорский район</c:v>
                </c:pt>
                <c:pt idx="11">
                  <c:v>Джанкойский район</c:v>
                </c:pt>
                <c:pt idx="12">
                  <c:v>Красногвардейский район</c:v>
                </c:pt>
                <c:pt idx="13">
                  <c:v>Симферопольский район</c:v>
                </c:pt>
                <c:pt idx="14">
                  <c:v>Красноперекопский район</c:v>
                </c:pt>
                <c:pt idx="15">
                  <c:v>Симферополь</c:v>
                </c:pt>
                <c:pt idx="16">
                  <c:v>Республика Крым</c:v>
                </c:pt>
                <c:pt idx="17">
                  <c:v>Кировский район</c:v>
                </c:pt>
                <c:pt idx="18">
                  <c:v>Белогорский район</c:v>
                </c:pt>
                <c:pt idx="19">
                  <c:v>Феодосия</c:v>
                </c:pt>
                <c:pt idx="20">
                  <c:v>Сакский район</c:v>
                </c:pt>
                <c:pt idx="21">
                  <c:v>Керчь</c:v>
                </c:pt>
                <c:pt idx="22">
                  <c:v>Судак</c:v>
                </c:pt>
                <c:pt idx="23">
                  <c:v>Вся выборка</c:v>
                </c:pt>
                <c:pt idx="24">
                  <c:v>Евпатория</c:v>
                </c:pt>
                <c:pt idx="25">
                  <c:v>Черноморский район</c:v>
                </c:pt>
                <c:pt idx="26">
                  <c:v>Ялта</c:v>
                </c:pt>
                <c:pt idx="27">
                  <c:v>Красноперекопск</c:v>
                </c:pt>
              </c:strCache>
            </c:strRef>
          </c:cat>
          <c:val>
            <c:numRef>
              <c:f>физ11!$L$6:$L$33</c:f>
              <c:numCache>
                <c:formatCode>General</c:formatCode>
                <c:ptCount val="28"/>
                <c:pt idx="0">
                  <c:v>0</c:v>
                </c:pt>
                <c:pt idx="1">
                  <c:v>0</c:v>
                </c:pt>
                <c:pt idx="2">
                  <c:v>1.9</c:v>
                </c:pt>
                <c:pt idx="3">
                  <c:v>1.9</c:v>
                </c:pt>
                <c:pt idx="4">
                  <c:v>1.9</c:v>
                </c:pt>
                <c:pt idx="5">
                  <c:v>1.9</c:v>
                </c:pt>
                <c:pt idx="6">
                  <c:v>3</c:v>
                </c:pt>
                <c:pt idx="7">
                  <c:v>3</c:v>
                </c:pt>
                <c:pt idx="8">
                  <c:v>3.4</c:v>
                </c:pt>
                <c:pt idx="9">
                  <c:v>3.7</c:v>
                </c:pt>
                <c:pt idx="10">
                  <c:v>3.9</c:v>
                </c:pt>
                <c:pt idx="11">
                  <c:v>4.3</c:v>
                </c:pt>
                <c:pt idx="12">
                  <c:v>4.7</c:v>
                </c:pt>
                <c:pt idx="13">
                  <c:v>5.5</c:v>
                </c:pt>
                <c:pt idx="14">
                  <c:v>5.7</c:v>
                </c:pt>
                <c:pt idx="15">
                  <c:v>6.1</c:v>
                </c:pt>
                <c:pt idx="16">
                  <c:v>6.5</c:v>
                </c:pt>
                <c:pt idx="17">
                  <c:v>6.6</c:v>
                </c:pt>
                <c:pt idx="18">
                  <c:v>6.8</c:v>
                </c:pt>
                <c:pt idx="19">
                  <c:v>8.1999999999999993</c:v>
                </c:pt>
                <c:pt idx="20">
                  <c:v>8.6999999999999993</c:v>
                </c:pt>
                <c:pt idx="21">
                  <c:v>8.8000000000000007</c:v>
                </c:pt>
                <c:pt idx="22">
                  <c:v>8.9</c:v>
                </c:pt>
                <c:pt idx="23">
                  <c:v>9.5</c:v>
                </c:pt>
                <c:pt idx="24">
                  <c:v>10.4</c:v>
                </c:pt>
                <c:pt idx="25">
                  <c:v>11.6</c:v>
                </c:pt>
                <c:pt idx="26">
                  <c:v>12.2</c:v>
                </c:pt>
                <c:pt idx="27">
                  <c:v>13.6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736608"/>
        <c:axId val="338910608"/>
      </c:barChart>
      <c:catAx>
        <c:axId val="338736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910608"/>
        <c:crosses val="autoZero"/>
        <c:auto val="1"/>
        <c:lblAlgn val="ctr"/>
        <c:lblOffset val="100"/>
        <c:noMultiLvlLbl val="0"/>
      </c:catAx>
      <c:valAx>
        <c:axId val="33891060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73660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FF0000"/>
            </a:solidFill>
          </c:spPr>
          <c:invertIfNegative val="0"/>
          <c:dPt>
            <c:idx val="5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фран11!$H$6:$H$8</c:f>
              <c:strCache>
                <c:ptCount val="3"/>
                <c:pt idx="0">
                  <c:v>Вся выборка</c:v>
                </c:pt>
                <c:pt idx="1">
                  <c:v>Республика Крым</c:v>
                </c:pt>
                <c:pt idx="2">
                  <c:v>Феодосия</c:v>
                </c:pt>
              </c:strCache>
            </c:strRef>
          </c:cat>
          <c:val>
            <c:numRef>
              <c:f>фран11!$I$6:$I$8</c:f>
              <c:numCache>
                <c:formatCode>General</c:formatCode>
                <c:ptCount val="3"/>
                <c:pt idx="0">
                  <c:v>1.6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7864"/>
        <c:axId val="338909432"/>
      </c:barChart>
      <c:catAx>
        <c:axId val="3389078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909432"/>
        <c:crosses val="autoZero"/>
        <c:auto val="1"/>
        <c:lblAlgn val="ctr"/>
        <c:lblOffset val="100"/>
        <c:noMultiLvlLbl val="0"/>
      </c:catAx>
      <c:valAx>
        <c:axId val="3389094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90786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фран11!$K$6:$K$8</c:f>
              <c:strCache>
                <c:ptCount val="3"/>
                <c:pt idx="0">
                  <c:v>Республика Крым</c:v>
                </c:pt>
                <c:pt idx="1">
                  <c:v>Феодосия</c:v>
                </c:pt>
                <c:pt idx="2">
                  <c:v>Вся выборка</c:v>
                </c:pt>
              </c:strCache>
            </c:strRef>
          </c:cat>
          <c:val>
            <c:numRef>
              <c:f>фран11!$L$6:$L$8</c:f>
              <c:numCache>
                <c:formatCode>General</c:formatCode>
                <c:ptCount val="3"/>
                <c:pt idx="0">
                  <c:v>16</c:v>
                </c:pt>
                <c:pt idx="1">
                  <c:v>16</c:v>
                </c:pt>
                <c:pt idx="2">
                  <c:v>20.100000000000001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9824"/>
        <c:axId val="338908648"/>
      </c:barChart>
      <c:catAx>
        <c:axId val="3389098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908648"/>
        <c:crosses val="autoZero"/>
        <c:auto val="1"/>
        <c:lblAlgn val="ctr"/>
        <c:lblOffset val="100"/>
        <c:noMultiLvlLbl val="0"/>
      </c:catAx>
      <c:valAx>
        <c:axId val="33890864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90982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</c:dPt>
          <c:dPt>
            <c:idx val="10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0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гео11!$H$6:$H$33</c:f>
              <c:strCache>
                <c:ptCount val="28"/>
                <c:pt idx="0">
                  <c:v>Саки</c:v>
                </c:pt>
                <c:pt idx="1">
                  <c:v>Кировский район</c:v>
                </c:pt>
                <c:pt idx="2">
                  <c:v>Раздольненский район</c:v>
                </c:pt>
                <c:pt idx="3">
                  <c:v>Белогорский район</c:v>
                </c:pt>
                <c:pt idx="4">
                  <c:v>Красноперекопск</c:v>
                </c:pt>
                <c:pt idx="5">
                  <c:v>Алушта</c:v>
                </c:pt>
                <c:pt idx="6">
                  <c:v>Красногвардейский район</c:v>
                </c:pt>
                <c:pt idx="7">
                  <c:v>Ленинский район</c:v>
                </c:pt>
                <c:pt idx="8">
                  <c:v>Керчь</c:v>
                </c:pt>
                <c:pt idx="9">
                  <c:v>Советский  район</c:v>
                </c:pt>
                <c:pt idx="10">
                  <c:v>Республика Крым</c:v>
                </c:pt>
                <c:pt idx="11">
                  <c:v>Симферопольский район</c:v>
                </c:pt>
                <c:pt idx="12">
                  <c:v>Вся выборка</c:v>
                </c:pt>
                <c:pt idx="13">
                  <c:v>Сакский район</c:v>
                </c:pt>
                <c:pt idx="14">
                  <c:v>Судак</c:v>
                </c:pt>
                <c:pt idx="15">
                  <c:v>Феодосия</c:v>
                </c:pt>
                <c:pt idx="16">
                  <c:v>Евпатория</c:v>
                </c:pt>
                <c:pt idx="17">
                  <c:v>Симферополь</c:v>
                </c:pt>
                <c:pt idx="18">
                  <c:v>Ялта</c:v>
                </c:pt>
                <c:pt idx="19">
                  <c:v>Армянск</c:v>
                </c:pt>
                <c:pt idx="20">
                  <c:v>Бахчисарайский район</c:v>
                </c:pt>
                <c:pt idx="21">
                  <c:v>Джанкой</c:v>
                </c:pt>
                <c:pt idx="22">
                  <c:v>Джанкойский район</c:v>
                </c:pt>
                <c:pt idx="23">
                  <c:v>Красноперекопский район</c:v>
                </c:pt>
                <c:pt idx="24">
                  <c:v>Нижнегорский район</c:v>
                </c:pt>
                <c:pt idx="25">
                  <c:v>Первомайский район</c:v>
                </c:pt>
                <c:pt idx="26">
                  <c:v>Черноморский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гео11!$I$6:$I$33</c:f>
              <c:numCache>
                <c:formatCode>General</c:formatCode>
                <c:ptCount val="28"/>
                <c:pt idx="0">
                  <c:v>20.399999999999999</c:v>
                </c:pt>
                <c:pt idx="1">
                  <c:v>11.8</c:v>
                </c:pt>
                <c:pt idx="2">
                  <c:v>7.4</c:v>
                </c:pt>
                <c:pt idx="3">
                  <c:v>6.8</c:v>
                </c:pt>
                <c:pt idx="4">
                  <c:v>5.8</c:v>
                </c:pt>
                <c:pt idx="5">
                  <c:v>5</c:v>
                </c:pt>
                <c:pt idx="6">
                  <c:v>3.1</c:v>
                </c:pt>
                <c:pt idx="7">
                  <c:v>3.1</c:v>
                </c:pt>
                <c:pt idx="8">
                  <c:v>2.9</c:v>
                </c:pt>
                <c:pt idx="9">
                  <c:v>2.4</c:v>
                </c:pt>
                <c:pt idx="10">
                  <c:v>2.2999999999999998</c:v>
                </c:pt>
                <c:pt idx="11">
                  <c:v>1.9</c:v>
                </c:pt>
                <c:pt idx="12">
                  <c:v>1.4</c:v>
                </c:pt>
                <c:pt idx="13">
                  <c:v>1.4</c:v>
                </c:pt>
                <c:pt idx="14">
                  <c:v>1.2</c:v>
                </c:pt>
                <c:pt idx="15">
                  <c:v>0.92</c:v>
                </c:pt>
                <c:pt idx="16">
                  <c:v>0.74</c:v>
                </c:pt>
                <c:pt idx="17">
                  <c:v>0.61</c:v>
                </c:pt>
                <c:pt idx="18">
                  <c:v>0.56000000000000005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7472"/>
        <c:axId val="338897672"/>
      </c:barChart>
      <c:catAx>
        <c:axId val="338907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897672"/>
        <c:crosses val="autoZero"/>
        <c:auto val="1"/>
        <c:lblAlgn val="ctr"/>
        <c:lblOffset val="100"/>
        <c:noMultiLvlLbl val="0"/>
      </c:catAx>
      <c:valAx>
        <c:axId val="3388976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90747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ист5!$B$4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ист5!$D$3:$G$3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ист5!$D$4:$G$4</c:f>
              <c:numCache>
                <c:formatCode>General</c:formatCode>
                <c:ptCount val="4"/>
                <c:pt idx="0">
                  <c:v>6</c:v>
                </c:pt>
                <c:pt idx="1">
                  <c:v>34.200000000000003</c:v>
                </c:pt>
                <c:pt idx="2">
                  <c:v>40.200000000000003</c:v>
                </c:pt>
                <c:pt idx="3">
                  <c:v>19.600000000000001</c:v>
                </c:pt>
              </c:numCache>
            </c:numRef>
          </c:val>
        </c:ser>
        <c:ser>
          <c:idx val="1"/>
          <c:order val="1"/>
          <c:tx>
            <c:strRef>
              <c:f>ист5!$B$5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ист5!$D$3:$G$3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ист5!$D$5:$G$5</c:f>
              <c:numCache>
                <c:formatCode>General</c:formatCode>
                <c:ptCount val="4"/>
                <c:pt idx="0">
                  <c:v>6.9</c:v>
                </c:pt>
                <c:pt idx="1">
                  <c:v>38.4</c:v>
                </c:pt>
                <c:pt idx="2">
                  <c:v>39.1</c:v>
                </c:pt>
                <c:pt idx="3">
                  <c:v>15.6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4613440"/>
        <c:axId val="334609128"/>
        <c:axId val="0"/>
      </c:bar3DChart>
      <c:catAx>
        <c:axId val="33461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4609128"/>
        <c:crosses val="autoZero"/>
        <c:auto val="1"/>
        <c:lblAlgn val="ctr"/>
        <c:lblOffset val="100"/>
        <c:noMultiLvlLbl val="0"/>
      </c:catAx>
      <c:valAx>
        <c:axId val="3346091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461344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гео11!$K$6:$K$33</c:f>
              <c:strCache>
                <c:ptCount val="28"/>
                <c:pt idx="0">
                  <c:v>ОО интернатного типа</c:v>
                </c:pt>
                <c:pt idx="1">
                  <c:v>Кировский район</c:v>
                </c:pt>
                <c:pt idx="2">
                  <c:v>Раздольненский район</c:v>
                </c:pt>
                <c:pt idx="3">
                  <c:v>Евпатория</c:v>
                </c:pt>
                <c:pt idx="4">
                  <c:v>Нижнегорский район</c:v>
                </c:pt>
                <c:pt idx="5">
                  <c:v>Красноперекопский район</c:v>
                </c:pt>
                <c:pt idx="6">
                  <c:v>Черноморский район</c:v>
                </c:pt>
                <c:pt idx="7">
                  <c:v>Керчь</c:v>
                </c:pt>
                <c:pt idx="8">
                  <c:v>Джанкойский район</c:v>
                </c:pt>
                <c:pt idx="9">
                  <c:v>Красногвардейский район</c:v>
                </c:pt>
                <c:pt idx="10">
                  <c:v>Белогорский район</c:v>
                </c:pt>
                <c:pt idx="11">
                  <c:v>Судак</c:v>
                </c:pt>
                <c:pt idx="12">
                  <c:v>Алушта</c:v>
                </c:pt>
                <c:pt idx="13">
                  <c:v>Советский  район</c:v>
                </c:pt>
                <c:pt idx="14">
                  <c:v>Саки</c:v>
                </c:pt>
                <c:pt idx="15">
                  <c:v>Ленинский район</c:v>
                </c:pt>
                <c:pt idx="16">
                  <c:v>Республика Крым</c:v>
                </c:pt>
                <c:pt idx="17">
                  <c:v>Красноперекопск</c:v>
                </c:pt>
                <c:pt idx="18">
                  <c:v>Первомайский район</c:v>
                </c:pt>
                <c:pt idx="19">
                  <c:v>Феодосия</c:v>
                </c:pt>
                <c:pt idx="20">
                  <c:v>Симферопольский район</c:v>
                </c:pt>
                <c:pt idx="21">
                  <c:v>Вся выборка</c:v>
                </c:pt>
                <c:pt idx="22">
                  <c:v>Ялта</c:v>
                </c:pt>
                <c:pt idx="23">
                  <c:v>Симферополь</c:v>
                </c:pt>
                <c:pt idx="24">
                  <c:v>Сакский район</c:v>
                </c:pt>
                <c:pt idx="25">
                  <c:v>Бахчисарайский район</c:v>
                </c:pt>
                <c:pt idx="26">
                  <c:v>Джанкой</c:v>
                </c:pt>
                <c:pt idx="27">
                  <c:v>Армянск</c:v>
                </c:pt>
              </c:strCache>
            </c:strRef>
          </c:cat>
          <c:val>
            <c:numRef>
              <c:f>гео11!$L$6:$L$33</c:f>
              <c:numCache>
                <c:formatCode>General</c:formatCode>
                <c:ptCount val="28"/>
                <c:pt idx="0">
                  <c:v>0</c:v>
                </c:pt>
                <c:pt idx="1">
                  <c:v>3.9</c:v>
                </c:pt>
                <c:pt idx="2">
                  <c:v>4.9000000000000004</c:v>
                </c:pt>
                <c:pt idx="3">
                  <c:v>7.4</c:v>
                </c:pt>
                <c:pt idx="4">
                  <c:v>7.5</c:v>
                </c:pt>
                <c:pt idx="5">
                  <c:v>8</c:v>
                </c:pt>
                <c:pt idx="6">
                  <c:v>9.3000000000000007</c:v>
                </c:pt>
                <c:pt idx="7">
                  <c:v>10.9</c:v>
                </c:pt>
                <c:pt idx="8">
                  <c:v>11.2</c:v>
                </c:pt>
                <c:pt idx="9">
                  <c:v>11.8</c:v>
                </c:pt>
                <c:pt idx="10">
                  <c:v>11.9</c:v>
                </c:pt>
                <c:pt idx="11">
                  <c:v>12.2</c:v>
                </c:pt>
                <c:pt idx="12">
                  <c:v>12.5</c:v>
                </c:pt>
                <c:pt idx="13">
                  <c:v>14.6</c:v>
                </c:pt>
                <c:pt idx="14">
                  <c:v>14.8</c:v>
                </c:pt>
                <c:pt idx="15">
                  <c:v>16.899999999999999</c:v>
                </c:pt>
                <c:pt idx="16">
                  <c:v>17.3</c:v>
                </c:pt>
                <c:pt idx="17">
                  <c:v>17.3</c:v>
                </c:pt>
                <c:pt idx="18">
                  <c:v>17.600000000000001</c:v>
                </c:pt>
                <c:pt idx="19">
                  <c:v>18.3</c:v>
                </c:pt>
                <c:pt idx="20">
                  <c:v>18.600000000000001</c:v>
                </c:pt>
                <c:pt idx="21">
                  <c:v>19.8</c:v>
                </c:pt>
                <c:pt idx="22">
                  <c:v>22.8</c:v>
                </c:pt>
                <c:pt idx="23">
                  <c:v>24.1</c:v>
                </c:pt>
                <c:pt idx="24">
                  <c:v>25.4</c:v>
                </c:pt>
                <c:pt idx="25">
                  <c:v>27.6</c:v>
                </c:pt>
                <c:pt idx="26">
                  <c:v>28.9</c:v>
                </c:pt>
                <c:pt idx="27">
                  <c:v>38.5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898456"/>
        <c:axId val="338896104"/>
      </c:barChart>
      <c:catAx>
        <c:axId val="338898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896104"/>
        <c:crosses val="autoZero"/>
        <c:auto val="1"/>
        <c:lblAlgn val="ctr"/>
        <c:lblOffset val="100"/>
        <c:noMultiLvlLbl val="0"/>
      </c:catAx>
      <c:valAx>
        <c:axId val="3388961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89845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4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ист11!$H$6:$H$33</c:f>
              <c:strCache>
                <c:ptCount val="28"/>
                <c:pt idx="0">
                  <c:v>Ленинский район</c:v>
                </c:pt>
                <c:pt idx="1">
                  <c:v>Красногвардейский район</c:v>
                </c:pt>
                <c:pt idx="2">
                  <c:v>Нижнегорский район</c:v>
                </c:pt>
                <c:pt idx="3">
                  <c:v>Бахчисарайский район</c:v>
                </c:pt>
                <c:pt idx="4">
                  <c:v>Вся выборка</c:v>
                </c:pt>
                <c:pt idx="5">
                  <c:v>Ялта</c:v>
                </c:pt>
                <c:pt idx="6">
                  <c:v>Алушта</c:v>
                </c:pt>
                <c:pt idx="7">
                  <c:v>Джанкойский район</c:v>
                </c:pt>
                <c:pt idx="8">
                  <c:v>Красноперекопск</c:v>
                </c:pt>
                <c:pt idx="9">
                  <c:v>Симферополь</c:v>
                </c:pt>
                <c:pt idx="10">
                  <c:v>Черноморский район</c:v>
                </c:pt>
                <c:pt idx="11">
                  <c:v>Евпатория</c:v>
                </c:pt>
                <c:pt idx="12">
                  <c:v>Республика Крым</c:v>
                </c:pt>
                <c:pt idx="13">
                  <c:v>Судак</c:v>
                </c:pt>
                <c:pt idx="14">
                  <c:v>Белогорский район</c:v>
                </c:pt>
                <c:pt idx="15">
                  <c:v>Кировский район</c:v>
                </c:pt>
                <c:pt idx="16">
                  <c:v>Армянск</c:v>
                </c:pt>
                <c:pt idx="17">
                  <c:v>Красноперекопский район</c:v>
                </c:pt>
                <c:pt idx="18">
                  <c:v>Симферопольский район</c:v>
                </c:pt>
                <c:pt idx="19">
                  <c:v>Советский  район</c:v>
                </c:pt>
                <c:pt idx="20">
                  <c:v>Саки</c:v>
                </c:pt>
                <c:pt idx="21">
                  <c:v>Первомайский район</c:v>
                </c:pt>
                <c:pt idx="22">
                  <c:v>Сакский район</c:v>
                </c:pt>
                <c:pt idx="23">
                  <c:v>Джанкой</c:v>
                </c:pt>
                <c:pt idx="24">
                  <c:v>Феодосия</c:v>
                </c:pt>
                <c:pt idx="25">
                  <c:v>Керчь</c:v>
                </c:pt>
                <c:pt idx="26">
                  <c:v>Раздольненский район</c:v>
                </c:pt>
                <c:pt idx="27">
                  <c:v>ОО интернатного типа</c:v>
                </c:pt>
              </c:strCache>
            </c:strRef>
          </c:cat>
          <c:val>
            <c:numRef>
              <c:f>ист11!$I$6:$I$33</c:f>
              <c:numCache>
                <c:formatCode>General</c:formatCode>
                <c:ptCount val="28"/>
                <c:pt idx="0">
                  <c:v>3.1</c:v>
                </c:pt>
                <c:pt idx="1">
                  <c:v>2</c:v>
                </c:pt>
                <c:pt idx="2">
                  <c:v>1.9</c:v>
                </c:pt>
                <c:pt idx="3">
                  <c:v>1.7</c:v>
                </c:pt>
                <c:pt idx="4">
                  <c:v>1.6</c:v>
                </c:pt>
                <c:pt idx="5">
                  <c:v>1.5</c:v>
                </c:pt>
                <c:pt idx="6">
                  <c:v>1.4</c:v>
                </c:pt>
                <c:pt idx="7">
                  <c:v>1.3</c:v>
                </c:pt>
                <c:pt idx="8">
                  <c:v>1.3</c:v>
                </c:pt>
                <c:pt idx="9">
                  <c:v>1.3</c:v>
                </c:pt>
                <c:pt idx="10">
                  <c:v>1.3</c:v>
                </c:pt>
                <c:pt idx="11">
                  <c:v>1.2</c:v>
                </c:pt>
                <c:pt idx="12">
                  <c:v>1.1000000000000001</c:v>
                </c:pt>
                <c:pt idx="13">
                  <c:v>1.1000000000000001</c:v>
                </c:pt>
                <c:pt idx="14">
                  <c:v>1</c:v>
                </c:pt>
                <c:pt idx="15">
                  <c:v>1</c:v>
                </c:pt>
                <c:pt idx="16">
                  <c:v>0.79</c:v>
                </c:pt>
                <c:pt idx="17">
                  <c:v>0.79</c:v>
                </c:pt>
                <c:pt idx="18">
                  <c:v>0.68</c:v>
                </c:pt>
                <c:pt idx="19">
                  <c:v>0.66</c:v>
                </c:pt>
                <c:pt idx="20">
                  <c:v>0.65</c:v>
                </c:pt>
                <c:pt idx="21">
                  <c:v>0.49</c:v>
                </c:pt>
                <c:pt idx="22">
                  <c:v>0.42</c:v>
                </c:pt>
                <c:pt idx="23">
                  <c:v>0.39</c:v>
                </c:pt>
                <c:pt idx="24">
                  <c:v>0.25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6296"/>
        <c:axId val="338904336"/>
      </c:barChart>
      <c:catAx>
        <c:axId val="3389062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904336"/>
        <c:crosses val="autoZero"/>
        <c:auto val="1"/>
        <c:lblAlgn val="ctr"/>
        <c:lblOffset val="100"/>
        <c:noMultiLvlLbl val="0"/>
      </c:catAx>
      <c:valAx>
        <c:axId val="33890433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906296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6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ист11!$K$6:$K$33</c:f>
              <c:strCache>
                <c:ptCount val="28"/>
                <c:pt idx="0">
                  <c:v>Нижнегорский район</c:v>
                </c:pt>
                <c:pt idx="1">
                  <c:v>Армянск</c:v>
                </c:pt>
                <c:pt idx="2">
                  <c:v>Джанкойский район</c:v>
                </c:pt>
                <c:pt idx="3">
                  <c:v>Первомайский район</c:v>
                </c:pt>
                <c:pt idx="4">
                  <c:v>Советский  район</c:v>
                </c:pt>
                <c:pt idx="5">
                  <c:v>Красногвардейский район</c:v>
                </c:pt>
                <c:pt idx="6">
                  <c:v>Симферопольский район</c:v>
                </c:pt>
                <c:pt idx="7">
                  <c:v>Бахчисарайский район</c:v>
                </c:pt>
                <c:pt idx="8">
                  <c:v>Кировский район</c:v>
                </c:pt>
                <c:pt idx="9">
                  <c:v>Ялта</c:v>
                </c:pt>
                <c:pt idx="10">
                  <c:v>Ленинский район</c:v>
                </c:pt>
                <c:pt idx="11">
                  <c:v>Красноперекопский район</c:v>
                </c:pt>
                <c:pt idx="12">
                  <c:v>Раздольненский район</c:v>
                </c:pt>
                <c:pt idx="13">
                  <c:v>Черноморский район</c:v>
                </c:pt>
                <c:pt idx="14">
                  <c:v>Белогорский район</c:v>
                </c:pt>
                <c:pt idx="15">
                  <c:v>Республика Крым</c:v>
                </c:pt>
                <c:pt idx="16">
                  <c:v>Вся выборка</c:v>
                </c:pt>
                <c:pt idx="17">
                  <c:v>Саки</c:v>
                </c:pt>
                <c:pt idx="18">
                  <c:v>Джанкой</c:v>
                </c:pt>
                <c:pt idx="19">
                  <c:v>Красноперекопск</c:v>
                </c:pt>
                <c:pt idx="20">
                  <c:v>Судак</c:v>
                </c:pt>
                <c:pt idx="21">
                  <c:v>Сакский район</c:v>
                </c:pt>
                <c:pt idx="22">
                  <c:v>Феодосия</c:v>
                </c:pt>
                <c:pt idx="23">
                  <c:v>ОО интернатного типа</c:v>
                </c:pt>
                <c:pt idx="24">
                  <c:v>Симферополь</c:v>
                </c:pt>
                <c:pt idx="25">
                  <c:v>Евпатория</c:v>
                </c:pt>
                <c:pt idx="26">
                  <c:v>Алушта</c:v>
                </c:pt>
                <c:pt idx="27">
                  <c:v>Керчь</c:v>
                </c:pt>
              </c:strCache>
            </c:strRef>
          </c:cat>
          <c:val>
            <c:numRef>
              <c:f>ист11!$L$6:$L$33</c:f>
              <c:numCache>
                <c:formatCode>General</c:formatCode>
                <c:ptCount val="28"/>
                <c:pt idx="0">
                  <c:v>17.8</c:v>
                </c:pt>
                <c:pt idx="1">
                  <c:v>19.7</c:v>
                </c:pt>
                <c:pt idx="2">
                  <c:v>20.8</c:v>
                </c:pt>
                <c:pt idx="3">
                  <c:v>22.2</c:v>
                </c:pt>
                <c:pt idx="4">
                  <c:v>23.7</c:v>
                </c:pt>
                <c:pt idx="5">
                  <c:v>26.2</c:v>
                </c:pt>
                <c:pt idx="6">
                  <c:v>26.3</c:v>
                </c:pt>
                <c:pt idx="7">
                  <c:v>26.4</c:v>
                </c:pt>
                <c:pt idx="8">
                  <c:v>27.1</c:v>
                </c:pt>
                <c:pt idx="9">
                  <c:v>29.4</c:v>
                </c:pt>
                <c:pt idx="10">
                  <c:v>29.8</c:v>
                </c:pt>
                <c:pt idx="11">
                  <c:v>30.2</c:v>
                </c:pt>
                <c:pt idx="12">
                  <c:v>30.6</c:v>
                </c:pt>
                <c:pt idx="13">
                  <c:v>31.6</c:v>
                </c:pt>
                <c:pt idx="14">
                  <c:v>32.1</c:v>
                </c:pt>
                <c:pt idx="15">
                  <c:v>33.4</c:v>
                </c:pt>
                <c:pt idx="16">
                  <c:v>34.5</c:v>
                </c:pt>
                <c:pt idx="17">
                  <c:v>34.799999999999997</c:v>
                </c:pt>
                <c:pt idx="18">
                  <c:v>35</c:v>
                </c:pt>
                <c:pt idx="19">
                  <c:v>35.9</c:v>
                </c:pt>
                <c:pt idx="20">
                  <c:v>36.200000000000003</c:v>
                </c:pt>
                <c:pt idx="21">
                  <c:v>37.1</c:v>
                </c:pt>
                <c:pt idx="22">
                  <c:v>37.4</c:v>
                </c:pt>
                <c:pt idx="23">
                  <c:v>38.5</c:v>
                </c:pt>
                <c:pt idx="24">
                  <c:v>39.700000000000003</c:v>
                </c:pt>
                <c:pt idx="25">
                  <c:v>41.5</c:v>
                </c:pt>
                <c:pt idx="26">
                  <c:v>44.8</c:v>
                </c:pt>
                <c:pt idx="27">
                  <c:v>46.9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6688"/>
        <c:axId val="338899632"/>
      </c:barChart>
      <c:catAx>
        <c:axId val="3389066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899632"/>
        <c:crosses val="autoZero"/>
        <c:auto val="1"/>
        <c:lblAlgn val="ctr"/>
        <c:lblOffset val="100"/>
        <c:noMultiLvlLbl val="0"/>
      </c:catAx>
      <c:valAx>
        <c:axId val="3388996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90668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13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хим11!$H$6:$H$33</c:f>
              <c:strCache>
                <c:ptCount val="28"/>
                <c:pt idx="0">
                  <c:v>Раздольненский район</c:v>
                </c:pt>
                <c:pt idx="1">
                  <c:v>Ленинский район</c:v>
                </c:pt>
                <c:pt idx="2">
                  <c:v>Красноперекопский район</c:v>
                </c:pt>
                <c:pt idx="3">
                  <c:v>Черноморский район</c:v>
                </c:pt>
                <c:pt idx="4">
                  <c:v>Кировский район</c:v>
                </c:pt>
                <c:pt idx="5">
                  <c:v>Красногвардейский район</c:v>
                </c:pt>
                <c:pt idx="6">
                  <c:v>Феодосия</c:v>
                </c:pt>
                <c:pt idx="7">
                  <c:v>Бахчисарайский район</c:v>
                </c:pt>
                <c:pt idx="8">
                  <c:v>Саки</c:v>
                </c:pt>
                <c:pt idx="9">
                  <c:v>Алушта</c:v>
                </c:pt>
                <c:pt idx="10">
                  <c:v>Нижнегорский район</c:v>
                </c:pt>
                <c:pt idx="11">
                  <c:v>Белогорский район</c:v>
                </c:pt>
                <c:pt idx="12">
                  <c:v>Советский  район</c:v>
                </c:pt>
                <c:pt idx="13">
                  <c:v>Республика Крым</c:v>
                </c:pt>
                <c:pt idx="14">
                  <c:v>Армянск</c:v>
                </c:pt>
                <c:pt idx="15">
                  <c:v>Ялта</c:v>
                </c:pt>
                <c:pt idx="16">
                  <c:v>Керчь</c:v>
                </c:pt>
                <c:pt idx="17">
                  <c:v>Джанкойский район</c:v>
                </c:pt>
                <c:pt idx="18">
                  <c:v>Сакский район</c:v>
                </c:pt>
                <c:pt idx="19">
                  <c:v>Первомайский район</c:v>
                </c:pt>
                <c:pt idx="20">
                  <c:v>Вся выборка</c:v>
                </c:pt>
                <c:pt idx="21">
                  <c:v>Симферопольский район</c:v>
                </c:pt>
                <c:pt idx="22">
                  <c:v>Симферополь</c:v>
                </c:pt>
                <c:pt idx="23">
                  <c:v>Красноперекопск</c:v>
                </c:pt>
                <c:pt idx="24">
                  <c:v>ОО интернатного типа</c:v>
                </c:pt>
                <c:pt idx="25">
                  <c:v>Евпатория</c:v>
                </c:pt>
                <c:pt idx="26">
                  <c:v>Судак</c:v>
                </c:pt>
                <c:pt idx="27">
                  <c:v>Джанкой</c:v>
                </c:pt>
              </c:strCache>
            </c:strRef>
          </c:cat>
          <c:val>
            <c:numRef>
              <c:f>хим11!$I$6:$I$33</c:f>
              <c:numCache>
                <c:formatCode>General</c:formatCode>
                <c:ptCount val="28"/>
                <c:pt idx="0">
                  <c:v>11.6</c:v>
                </c:pt>
                <c:pt idx="1">
                  <c:v>10.6</c:v>
                </c:pt>
                <c:pt idx="2">
                  <c:v>10.5</c:v>
                </c:pt>
                <c:pt idx="3">
                  <c:v>9.6999999999999993</c:v>
                </c:pt>
                <c:pt idx="4">
                  <c:v>8.8000000000000007</c:v>
                </c:pt>
                <c:pt idx="5">
                  <c:v>8.3000000000000007</c:v>
                </c:pt>
                <c:pt idx="6">
                  <c:v>8</c:v>
                </c:pt>
                <c:pt idx="7">
                  <c:v>7.9</c:v>
                </c:pt>
                <c:pt idx="8">
                  <c:v>7.5</c:v>
                </c:pt>
                <c:pt idx="9">
                  <c:v>7.4</c:v>
                </c:pt>
                <c:pt idx="10">
                  <c:v>6.8</c:v>
                </c:pt>
                <c:pt idx="11">
                  <c:v>5.5</c:v>
                </c:pt>
                <c:pt idx="12">
                  <c:v>5</c:v>
                </c:pt>
                <c:pt idx="13">
                  <c:v>4.5</c:v>
                </c:pt>
                <c:pt idx="14">
                  <c:v>4.2</c:v>
                </c:pt>
                <c:pt idx="15">
                  <c:v>4.2</c:v>
                </c:pt>
                <c:pt idx="16">
                  <c:v>3.6</c:v>
                </c:pt>
                <c:pt idx="17">
                  <c:v>3.4</c:v>
                </c:pt>
                <c:pt idx="18">
                  <c:v>3.3</c:v>
                </c:pt>
                <c:pt idx="19">
                  <c:v>3.2</c:v>
                </c:pt>
                <c:pt idx="20">
                  <c:v>3.1</c:v>
                </c:pt>
                <c:pt idx="21">
                  <c:v>2.8</c:v>
                </c:pt>
                <c:pt idx="22">
                  <c:v>1.8</c:v>
                </c:pt>
                <c:pt idx="23">
                  <c:v>1.4</c:v>
                </c:pt>
                <c:pt idx="24">
                  <c:v>1.3</c:v>
                </c:pt>
                <c:pt idx="25">
                  <c:v>0.56999999999999995</c:v>
                </c:pt>
                <c:pt idx="26">
                  <c:v>0.56000000000000005</c:v>
                </c:pt>
                <c:pt idx="27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895712"/>
        <c:axId val="338905904"/>
      </c:barChart>
      <c:catAx>
        <c:axId val="338895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905904"/>
        <c:crosses val="autoZero"/>
        <c:auto val="1"/>
        <c:lblAlgn val="ctr"/>
        <c:lblOffset val="100"/>
        <c:noMultiLvlLbl val="0"/>
      </c:catAx>
      <c:valAx>
        <c:axId val="3389059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89571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хим11!$K$6:$K$33</c:f>
              <c:strCache>
                <c:ptCount val="28"/>
                <c:pt idx="0">
                  <c:v>Раздольненский район</c:v>
                </c:pt>
                <c:pt idx="1">
                  <c:v>Советский  район</c:v>
                </c:pt>
                <c:pt idx="2">
                  <c:v>Красноперекопский район</c:v>
                </c:pt>
                <c:pt idx="3">
                  <c:v>Алушта</c:v>
                </c:pt>
                <c:pt idx="4">
                  <c:v>Феодосия</c:v>
                </c:pt>
                <c:pt idx="5">
                  <c:v>ОО интернатного типа</c:v>
                </c:pt>
                <c:pt idx="6">
                  <c:v>Нижнегорский район</c:v>
                </c:pt>
                <c:pt idx="7">
                  <c:v>Ленинский район</c:v>
                </c:pt>
                <c:pt idx="8">
                  <c:v>Красногвардейский район</c:v>
                </c:pt>
                <c:pt idx="9">
                  <c:v>Белогорский район</c:v>
                </c:pt>
                <c:pt idx="10">
                  <c:v>Первомайский район</c:v>
                </c:pt>
                <c:pt idx="11">
                  <c:v>Бахчисарайский район</c:v>
                </c:pt>
                <c:pt idx="12">
                  <c:v>Кировский район</c:v>
                </c:pt>
                <c:pt idx="13">
                  <c:v>Джанкойский район</c:v>
                </c:pt>
                <c:pt idx="14">
                  <c:v>Симферопольский район</c:v>
                </c:pt>
                <c:pt idx="15">
                  <c:v>Саки</c:v>
                </c:pt>
                <c:pt idx="16">
                  <c:v>Республика Крым</c:v>
                </c:pt>
                <c:pt idx="17">
                  <c:v>Ялта</c:v>
                </c:pt>
                <c:pt idx="18">
                  <c:v>Керчь</c:v>
                </c:pt>
                <c:pt idx="19">
                  <c:v>Черноморский район</c:v>
                </c:pt>
                <c:pt idx="20">
                  <c:v>Сакский район</c:v>
                </c:pt>
                <c:pt idx="21">
                  <c:v>Красноперекопск</c:v>
                </c:pt>
                <c:pt idx="22">
                  <c:v>Симферополь</c:v>
                </c:pt>
                <c:pt idx="23">
                  <c:v>Армянск</c:v>
                </c:pt>
                <c:pt idx="24">
                  <c:v>Судак</c:v>
                </c:pt>
                <c:pt idx="25">
                  <c:v>Вся выборка</c:v>
                </c:pt>
                <c:pt idx="26">
                  <c:v>Евпатория</c:v>
                </c:pt>
                <c:pt idx="27">
                  <c:v>Джанкой</c:v>
                </c:pt>
              </c:strCache>
            </c:strRef>
          </c:cat>
          <c:val>
            <c:numRef>
              <c:f>хим11!$L$6:$L$33</c:f>
              <c:numCache>
                <c:formatCode>General</c:formatCode>
                <c:ptCount val="28"/>
                <c:pt idx="0">
                  <c:v>7.2</c:v>
                </c:pt>
                <c:pt idx="1">
                  <c:v>7.5</c:v>
                </c:pt>
                <c:pt idx="2">
                  <c:v>7.6</c:v>
                </c:pt>
                <c:pt idx="3">
                  <c:v>7.9</c:v>
                </c:pt>
                <c:pt idx="4">
                  <c:v>8.5</c:v>
                </c:pt>
                <c:pt idx="5">
                  <c:v>8.6999999999999993</c:v>
                </c:pt>
                <c:pt idx="6">
                  <c:v>9.4</c:v>
                </c:pt>
                <c:pt idx="7">
                  <c:v>9.6999999999999993</c:v>
                </c:pt>
                <c:pt idx="8">
                  <c:v>9.8000000000000007</c:v>
                </c:pt>
                <c:pt idx="9">
                  <c:v>10</c:v>
                </c:pt>
                <c:pt idx="10">
                  <c:v>10.1</c:v>
                </c:pt>
                <c:pt idx="11">
                  <c:v>10.3</c:v>
                </c:pt>
                <c:pt idx="12">
                  <c:v>10.9</c:v>
                </c:pt>
                <c:pt idx="13">
                  <c:v>11.3</c:v>
                </c:pt>
                <c:pt idx="14">
                  <c:v>11.4</c:v>
                </c:pt>
                <c:pt idx="15">
                  <c:v>12.3</c:v>
                </c:pt>
                <c:pt idx="16">
                  <c:v>13.2</c:v>
                </c:pt>
                <c:pt idx="17">
                  <c:v>13.3</c:v>
                </c:pt>
                <c:pt idx="18">
                  <c:v>13.6</c:v>
                </c:pt>
                <c:pt idx="19">
                  <c:v>13.9</c:v>
                </c:pt>
                <c:pt idx="20">
                  <c:v>14</c:v>
                </c:pt>
                <c:pt idx="21">
                  <c:v>14.1</c:v>
                </c:pt>
                <c:pt idx="22">
                  <c:v>16.5</c:v>
                </c:pt>
                <c:pt idx="23">
                  <c:v>17.5</c:v>
                </c:pt>
                <c:pt idx="24">
                  <c:v>18.399999999999999</c:v>
                </c:pt>
                <c:pt idx="25">
                  <c:v>19</c:v>
                </c:pt>
                <c:pt idx="26">
                  <c:v>20.7</c:v>
                </c:pt>
                <c:pt idx="27">
                  <c:v>23.3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894928"/>
        <c:axId val="338900416"/>
      </c:barChart>
      <c:catAx>
        <c:axId val="338894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900416"/>
        <c:crosses val="autoZero"/>
        <c:auto val="1"/>
        <c:lblAlgn val="ctr"/>
        <c:lblOffset val="100"/>
        <c:noMultiLvlLbl val="0"/>
      </c:catAx>
      <c:valAx>
        <c:axId val="33890041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89492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6011351706036743"/>
          <c:y val="7.9426118092854284E-2"/>
          <c:w val="0.59524759405074368"/>
          <c:h val="0.88163056439137166"/>
        </c:manualLayout>
      </c:layout>
      <c:barChart>
        <c:barDir val="bar"/>
        <c:grouping val="clustered"/>
        <c:varyColors val="0"/>
        <c:ser>
          <c:idx val="0"/>
          <c:order val="0"/>
          <c:tx>
            <c:v>"2"</c:v>
          </c:tx>
          <c:spPr>
            <a:solidFill>
              <a:srgbClr val="00B0F0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5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0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2"/>
            <c:invertIfNegative val="0"/>
            <c:bubble3D val="0"/>
          </c:dPt>
          <c:dLbls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нем11!$H$6:$H$14</c:f>
              <c:strCache>
                <c:ptCount val="9"/>
                <c:pt idx="0">
                  <c:v>Нижнегорский муниципальный район</c:v>
                </c:pt>
                <c:pt idx="1">
                  <c:v>Алушта</c:v>
                </c:pt>
                <c:pt idx="2">
                  <c:v>Белогорский муниципальный район</c:v>
                </c:pt>
                <c:pt idx="3">
                  <c:v>Вся выборка</c:v>
                </c:pt>
                <c:pt idx="4">
                  <c:v>Республика Крым</c:v>
                </c:pt>
                <c:pt idx="5">
                  <c:v>Бахчисарайский муниципальный район</c:v>
                </c:pt>
                <c:pt idx="6">
                  <c:v>Евпатория</c:v>
                </c:pt>
                <c:pt idx="7">
                  <c:v>Красногвардейский муниципальный район</c:v>
                </c:pt>
                <c:pt idx="8">
                  <c:v>Сакский муниципальный район</c:v>
                </c:pt>
              </c:strCache>
            </c:strRef>
          </c:cat>
          <c:val>
            <c:numRef>
              <c:f>нем11!$I$6:$I$14</c:f>
              <c:numCache>
                <c:formatCode>General</c:formatCode>
                <c:ptCount val="9"/>
                <c:pt idx="0">
                  <c:v>9.1</c:v>
                </c:pt>
                <c:pt idx="1">
                  <c:v>6.7</c:v>
                </c:pt>
                <c:pt idx="2">
                  <c:v>4.3</c:v>
                </c:pt>
                <c:pt idx="3">
                  <c:v>3.7</c:v>
                </c:pt>
                <c:pt idx="4">
                  <c:v>3.1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0024"/>
        <c:axId val="338907080"/>
      </c:barChart>
      <c:catAx>
        <c:axId val="338900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907080"/>
        <c:crosses val="autoZero"/>
        <c:auto val="1"/>
        <c:lblAlgn val="ctr"/>
        <c:lblOffset val="100"/>
        <c:noMultiLvlLbl val="0"/>
      </c:catAx>
      <c:valAx>
        <c:axId val="3389070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90002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"5"</c:v>
          </c:tx>
          <c:spPr>
            <a:solidFill>
              <a:srgbClr val="00B0F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2C17A9"/>
              </a:solidFill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Pt>
            <c:idx val="19"/>
            <c:invertIfNegative val="0"/>
            <c:bubble3D val="0"/>
          </c:dPt>
          <c:dPt>
            <c:idx val="21"/>
            <c:invertIfNegative val="0"/>
            <c:bubble3D val="0"/>
          </c:dPt>
          <c:dPt>
            <c:idx val="23"/>
            <c:invertIfNegative val="0"/>
            <c:bubble3D val="0"/>
          </c:dPt>
          <c:dPt>
            <c:idx val="24"/>
            <c:invertIfNegative val="0"/>
            <c:bubble3D val="0"/>
          </c:dPt>
          <c:dPt>
            <c:idx val="2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6"/>
            <c:invertIfNegative val="0"/>
            <c:bubble3D val="0"/>
          </c:dPt>
          <c:dPt>
            <c:idx val="27"/>
            <c:invertIfNegative val="0"/>
            <c:bubble3D val="0"/>
          </c:dPt>
          <c:dLbls>
            <c:dLbl>
              <c:idx val="4"/>
              <c:spPr/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b="1">
                      <a:solidFill>
                        <a:srgbClr val="2C17A9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нем11!$K$6:$K$14</c:f>
              <c:strCache>
                <c:ptCount val="9"/>
                <c:pt idx="0">
                  <c:v>Бахчисарайский муниципальный район</c:v>
                </c:pt>
                <c:pt idx="1">
                  <c:v>Сакский муниципальный район</c:v>
                </c:pt>
                <c:pt idx="2">
                  <c:v>Алушта</c:v>
                </c:pt>
                <c:pt idx="3">
                  <c:v>Красногвардейский муниципальный район</c:v>
                </c:pt>
                <c:pt idx="4">
                  <c:v>Вся выборка</c:v>
                </c:pt>
                <c:pt idx="5">
                  <c:v>Белогорский муниципальный район</c:v>
                </c:pt>
                <c:pt idx="6">
                  <c:v>Нижнегорский муниципальный район</c:v>
                </c:pt>
                <c:pt idx="7">
                  <c:v>Республика Крым</c:v>
                </c:pt>
                <c:pt idx="8">
                  <c:v>Евпатория</c:v>
                </c:pt>
              </c:strCache>
            </c:strRef>
          </c:cat>
          <c:val>
            <c:numRef>
              <c:f>нем11!$L$6:$L$14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6.7</c:v>
                </c:pt>
                <c:pt idx="3">
                  <c:v>10</c:v>
                </c:pt>
                <c:pt idx="4">
                  <c:v>25</c:v>
                </c:pt>
                <c:pt idx="5">
                  <c:v>26.1</c:v>
                </c:pt>
                <c:pt idx="6">
                  <c:v>27.3</c:v>
                </c:pt>
                <c:pt idx="7">
                  <c:v>39.200000000000003</c:v>
                </c:pt>
                <c:pt idx="8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3944"/>
        <c:axId val="338897280"/>
      </c:barChart>
      <c:catAx>
        <c:axId val="338903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338897280"/>
        <c:crosses val="autoZero"/>
        <c:auto val="1"/>
        <c:lblAlgn val="ctr"/>
        <c:lblOffset val="100"/>
        <c:noMultiLvlLbl val="0"/>
      </c:catAx>
      <c:valAx>
        <c:axId val="33889728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3890394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charts/chart6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математика, 4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мат4!$A$4:$A$6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мат4!$C$4:$C$6</c:f>
              <c:numCache>
                <c:formatCode>0.00%</c:formatCode>
                <c:ptCount val="3"/>
                <c:pt idx="0">
                  <c:v>0.13527397260273974</c:v>
                </c:pt>
                <c:pt idx="1">
                  <c:v>0.57990867579908678</c:v>
                </c:pt>
                <c:pt idx="2">
                  <c:v>0.28481735159817351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1984"/>
        <c:axId val="338902768"/>
      </c:barChart>
      <c:catAx>
        <c:axId val="338901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8902768"/>
        <c:crosses val="autoZero"/>
        <c:auto val="1"/>
        <c:lblAlgn val="ctr"/>
        <c:lblOffset val="100"/>
        <c:noMultiLvlLbl val="0"/>
      </c:catAx>
      <c:valAx>
        <c:axId val="33890276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8901984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0000FF"/>
      </a:solidFill>
    </a:ln>
  </c:spPr>
  <c:externalData r:id="rId1">
    <c:autoUpdate val="0"/>
  </c:externalData>
</c:chartSpace>
</file>

<file path=ppt/charts/chart6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окружающий мир, 4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ок.м4!$A$4:$A$6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ок.м4!$C$4:$C$6</c:f>
              <c:numCache>
                <c:formatCode>0.00%</c:formatCode>
                <c:ptCount val="3"/>
                <c:pt idx="0">
                  <c:v>0.28453801657199435</c:v>
                </c:pt>
                <c:pt idx="1">
                  <c:v>0.60232424826723641</c:v>
                </c:pt>
                <c:pt idx="2">
                  <c:v>0.11313773516076919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895320"/>
        <c:axId val="338900808"/>
      </c:barChart>
      <c:catAx>
        <c:axId val="338895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8900808"/>
        <c:crosses val="autoZero"/>
        <c:auto val="1"/>
        <c:lblAlgn val="ctr"/>
        <c:lblOffset val="100"/>
        <c:noMultiLvlLbl val="0"/>
      </c:catAx>
      <c:valAx>
        <c:axId val="33890080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8895320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rgbClr val="0000FF"/>
      </a:solidFill>
    </a:ln>
  </c:spPr>
  <c:externalData r:id="rId1">
    <c:autoUpdate val="0"/>
  </c:externalData>
</c:chartSpace>
</file>

<file path=ppt/charts/chart6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русский язык, 4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рус4!$A$4:$A$6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рус4!$C$4:$C$6</c:f>
              <c:numCache>
                <c:formatCode>0.00%</c:formatCode>
                <c:ptCount val="3"/>
                <c:pt idx="0">
                  <c:v>0.23030144167758845</c:v>
                </c:pt>
                <c:pt idx="1">
                  <c:v>0.6362254259501966</c:v>
                </c:pt>
                <c:pt idx="2">
                  <c:v>0.13347313237221495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8905120"/>
        <c:axId val="338901200"/>
      </c:barChart>
      <c:catAx>
        <c:axId val="338905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8901200"/>
        <c:crosses val="autoZero"/>
        <c:auto val="1"/>
        <c:lblAlgn val="ctr"/>
        <c:lblOffset val="100"/>
        <c:noMultiLvlLbl val="0"/>
      </c:catAx>
      <c:valAx>
        <c:axId val="3389012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8905120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био5!$B$4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био5!$D$3:$G$3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био5!$D$4:$G$4</c:f>
              <c:numCache>
                <c:formatCode>General</c:formatCode>
                <c:ptCount val="4"/>
                <c:pt idx="0">
                  <c:v>2.5</c:v>
                </c:pt>
                <c:pt idx="1">
                  <c:v>35.5</c:v>
                </c:pt>
                <c:pt idx="2">
                  <c:v>51.4</c:v>
                </c:pt>
                <c:pt idx="3">
                  <c:v>10.5</c:v>
                </c:pt>
              </c:numCache>
            </c:numRef>
          </c:val>
        </c:ser>
        <c:ser>
          <c:idx val="1"/>
          <c:order val="1"/>
          <c:tx>
            <c:strRef>
              <c:f>био5!$B$5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био5!$D$3:$G$3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био5!$D$5:$G$5</c:f>
              <c:numCache>
                <c:formatCode>General</c:formatCode>
                <c:ptCount val="4"/>
                <c:pt idx="0">
                  <c:v>3.1</c:v>
                </c:pt>
                <c:pt idx="1">
                  <c:v>40.299999999999997</c:v>
                </c:pt>
                <c:pt idx="2">
                  <c:v>47.2</c:v>
                </c:pt>
                <c:pt idx="3">
                  <c:v>9.3000000000000007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4609912"/>
        <c:axId val="334613832"/>
        <c:axId val="0"/>
      </c:bar3DChart>
      <c:catAx>
        <c:axId val="334609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4613832"/>
        <c:crosses val="autoZero"/>
        <c:auto val="1"/>
        <c:lblAlgn val="ctr"/>
        <c:lblOffset val="100"/>
        <c:noMultiLvlLbl val="0"/>
      </c:catAx>
      <c:valAx>
        <c:axId val="3346138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460991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биология, 5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'био,5'!$A$4:$A$6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'био,5'!$C$4:$C$6</c:f>
              <c:numCache>
                <c:formatCode>0.00%</c:formatCode>
                <c:ptCount val="3"/>
                <c:pt idx="0">
                  <c:v>0.38283270865227259</c:v>
                </c:pt>
                <c:pt idx="1">
                  <c:v>0.53117246476270918</c:v>
                </c:pt>
                <c:pt idx="2">
                  <c:v>8.5994826585018211E-2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763256"/>
        <c:axId val="339766000"/>
      </c:barChart>
      <c:catAx>
        <c:axId val="339763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9766000"/>
        <c:crosses val="autoZero"/>
        <c:auto val="1"/>
        <c:lblAlgn val="ctr"/>
        <c:lblOffset val="100"/>
        <c:noMultiLvlLbl val="0"/>
      </c:catAx>
      <c:valAx>
        <c:axId val="3397660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9763256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история, 5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'ист,5'!$A$4:$A$6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'ист,5'!$C$4:$C$6</c:f>
              <c:numCache>
                <c:formatCode>0.00%</c:formatCode>
                <c:ptCount val="3"/>
                <c:pt idx="0">
                  <c:v>0.40185739020934991</c:v>
                </c:pt>
                <c:pt idx="1">
                  <c:v>0.50474841282333804</c:v>
                </c:pt>
                <c:pt idx="2">
                  <c:v>9.3394196967312035E-2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764040"/>
        <c:axId val="339765608"/>
      </c:barChart>
      <c:catAx>
        <c:axId val="339764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9765608"/>
        <c:crosses val="autoZero"/>
        <c:auto val="1"/>
        <c:lblAlgn val="ctr"/>
        <c:lblOffset val="100"/>
        <c:noMultiLvlLbl val="0"/>
      </c:catAx>
      <c:valAx>
        <c:axId val="33976560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9764040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математика, 5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'мат,5'!$A$4:$A$6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'мат,5'!$C$4:$C$6</c:f>
              <c:numCache>
                <c:formatCode>0.00%</c:formatCode>
                <c:ptCount val="3"/>
                <c:pt idx="0">
                  <c:v>0.46454212075822532</c:v>
                </c:pt>
                <c:pt idx="1">
                  <c:v>0.47575021951345486</c:v>
                </c:pt>
                <c:pt idx="2">
                  <c:v>5.9707659728319817E-2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764432"/>
        <c:axId val="339766392"/>
      </c:barChart>
      <c:catAx>
        <c:axId val="339764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9766392"/>
        <c:crosses val="autoZero"/>
        <c:auto val="1"/>
        <c:lblAlgn val="ctr"/>
        <c:lblOffset val="100"/>
        <c:noMultiLvlLbl val="0"/>
      </c:catAx>
      <c:valAx>
        <c:axId val="33976639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9764432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русский язык, 5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'рус,5'!$A$4:$A$6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'рус,5'!$C$4:$C$6</c:f>
              <c:numCache>
                <c:formatCode>0.00%</c:formatCode>
                <c:ptCount val="3"/>
                <c:pt idx="0">
                  <c:v>0.49336475892811393</c:v>
                </c:pt>
                <c:pt idx="1">
                  <c:v>0.46190500589229905</c:v>
                </c:pt>
                <c:pt idx="2">
                  <c:v>4.4730235179587026E-2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766784"/>
        <c:axId val="339761688"/>
      </c:barChart>
      <c:catAx>
        <c:axId val="339766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9761688"/>
        <c:crosses val="autoZero"/>
        <c:auto val="1"/>
        <c:lblAlgn val="ctr"/>
        <c:lblOffset val="100"/>
        <c:noMultiLvlLbl val="0"/>
      </c:catAx>
      <c:valAx>
        <c:axId val="33976168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9766784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rgbClr val="2126EB"/>
      </a:solidFill>
    </a:ln>
  </c:spPr>
  <c:externalData r:id="rId1">
    <c:autoUpdate val="0"/>
  </c:externalData>
</c:chartSpace>
</file>

<file path=ppt/charts/chart7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биология, 6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'био,6'!$A$4:$A$6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'био,6'!$C$4:$C$6</c:f>
              <c:numCache>
                <c:formatCode>0.00%</c:formatCode>
                <c:ptCount val="3"/>
                <c:pt idx="0">
                  <c:v>0.36183115338882282</c:v>
                </c:pt>
                <c:pt idx="1">
                  <c:v>0.53370986920332941</c:v>
                </c:pt>
                <c:pt idx="2">
                  <c:v>0.10445897740784781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760120"/>
        <c:axId val="339760512"/>
      </c:barChart>
      <c:catAx>
        <c:axId val="339760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9760512"/>
        <c:crosses val="autoZero"/>
        <c:auto val="1"/>
        <c:lblAlgn val="ctr"/>
        <c:lblOffset val="100"/>
        <c:noMultiLvlLbl val="0"/>
      </c:catAx>
      <c:valAx>
        <c:axId val="33976051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9760120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география, 6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'гео,6'!$A$4:$A$6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'гео,6'!$C$4:$C$6</c:f>
              <c:numCache>
                <c:formatCode>0.00%</c:formatCode>
                <c:ptCount val="3"/>
                <c:pt idx="0">
                  <c:v>0.44565217391304346</c:v>
                </c:pt>
                <c:pt idx="1">
                  <c:v>0.50452898550724634</c:v>
                </c:pt>
                <c:pt idx="2">
                  <c:v>4.9818840579710144E-2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761296"/>
        <c:axId val="339760904"/>
      </c:barChart>
      <c:catAx>
        <c:axId val="339761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9760904"/>
        <c:crosses val="autoZero"/>
        <c:auto val="1"/>
        <c:lblAlgn val="ctr"/>
        <c:lblOffset val="100"/>
        <c:noMultiLvlLbl val="0"/>
      </c:catAx>
      <c:valAx>
        <c:axId val="33976090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9761296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история, 6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'ист,6'!$A$4:$A$6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'ист,6'!$C$4:$C$6</c:f>
              <c:numCache>
                <c:formatCode>0.00%</c:formatCode>
                <c:ptCount val="3"/>
                <c:pt idx="0">
                  <c:v>0.40280803679496491</c:v>
                </c:pt>
                <c:pt idx="1">
                  <c:v>0.51192205277172598</c:v>
                </c:pt>
                <c:pt idx="2">
                  <c:v>8.5269910433309129E-2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762864"/>
        <c:axId val="339763648"/>
      </c:barChart>
      <c:catAx>
        <c:axId val="339762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9763648"/>
        <c:crosses val="autoZero"/>
        <c:auto val="1"/>
        <c:lblAlgn val="ctr"/>
        <c:lblOffset val="100"/>
        <c:noMultiLvlLbl val="0"/>
      </c:catAx>
      <c:valAx>
        <c:axId val="33976364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9762864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математика, 6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'мат,6'!$A$4:$A$6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'мат,6'!$C$4:$C$6</c:f>
              <c:numCache>
                <c:formatCode>0.00%</c:formatCode>
                <c:ptCount val="3"/>
                <c:pt idx="0">
                  <c:v>0.45256402844423887</c:v>
                </c:pt>
                <c:pt idx="1">
                  <c:v>0.50910562525293401</c:v>
                </c:pt>
                <c:pt idx="2">
                  <c:v>3.8330346302827077E-2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48136"/>
        <c:axId val="340344216"/>
      </c:barChart>
      <c:catAx>
        <c:axId val="340348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4216"/>
        <c:crosses val="autoZero"/>
        <c:auto val="1"/>
        <c:lblAlgn val="ctr"/>
        <c:lblOffset val="100"/>
        <c:noMultiLvlLbl val="0"/>
      </c:catAx>
      <c:valAx>
        <c:axId val="34034421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4813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rgbClr val="2126EB"/>
      </a:solidFill>
    </a:ln>
  </c:spPr>
  <c:externalData r:id="rId1">
    <c:autoUpdate val="0"/>
  </c:externalData>
</c:chartSpace>
</file>

<file path=ppt/charts/chart7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обществознание, 6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'общ,6'!$A$4:$A$6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'общ,6'!$C$4:$C$6</c:f>
              <c:numCache>
                <c:formatCode>0.00%</c:formatCode>
                <c:ptCount val="3"/>
                <c:pt idx="0">
                  <c:v>0.46176577011216985</c:v>
                </c:pt>
                <c:pt idx="1">
                  <c:v>0.47744542274755758</c:v>
                </c:pt>
                <c:pt idx="2">
                  <c:v>6.0788807140272585E-2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45392"/>
        <c:axId val="340343040"/>
      </c:barChart>
      <c:catAx>
        <c:axId val="340345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3040"/>
        <c:crosses val="autoZero"/>
        <c:auto val="1"/>
        <c:lblAlgn val="ctr"/>
        <c:lblOffset val="100"/>
        <c:noMultiLvlLbl val="0"/>
      </c:catAx>
      <c:valAx>
        <c:axId val="34034304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45392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7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>
        <c:manualLayout>
          <c:xMode val="edge"/>
          <c:yMode val="edge"/>
          <c:x val="0.20860295182879116"/>
          <c:y val="3.1854379977246869E-2"/>
        </c:manualLayout>
      </c:layout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русский язык, 6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'рус,6'!$A$4:$A$6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'рус,6'!$C$4:$C$6</c:f>
              <c:numCache>
                <c:formatCode>0.00%</c:formatCode>
                <c:ptCount val="3"/>
                <c:pt idx="0">
                  <c:v>0.46141574095958404</c:v>
                </c:pt>
                <c:pt idx="1">
                  <c:v>0.49675017726305837</c:v>
                </c:pt>
                <c:pt idx="2">
                  <c:v>4.1834081777357597E-2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36768"/>
        <c:axId val="340343432"/>
      </c:barChart>
      <c:catAx>
        <c:axId val="340336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3432"/>
        <c:crosses val="autoZero"/>
        <c:auto val="1"/>
        <c:lblAlgn val="ctr"/>
        <c:lblOffset val="100"/>
        <c:noMultiLvlLbl val="0"/>
      </c:catAx>
      <c:valAx>
        <c:axId val="34034343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36768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мат6!$B$5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мат6!$D$4:$G$4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мат6!$D$5:$G$5</c:f>
              <c:numCache>
                <c:formatCode>General</c:formatCode>
                <c:ptCount val="4"/>
                <c:pt idx="0">
                  <c:v>14.3</c:v>
                </c:pt>
                <c:pt idx="1">
                  <c:v>47.1</c:v>
                </c:pt>
                <c:pt idx="2">
                  <c:v>31.3</c:v>
                </c:pt>
                <c:pt idx="3">
                  <c:v>7.3</c:v>
                </c:pt>
              </c:numCache>
            </c:numRef>
          </c:val>
        </c:ser>
        <c:ser>
          <c:idx val="1"/>
          <c:order val="1"/>
          <c:tx>
            <c:strRef>
              <c:f>мат6!$B$6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мат6!$D$4:$G$4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мат6!$D$6:$G$6</c:f>
              <c:numCache>
                <c:formatCode>General</c:formatCode>
                <c:ptCount val="4"/>
                <c:pt idx="0">
                  <c:v>16.5</c:v>
                </c:pt>
                <c:pt idx="1">
                  <c:v>50.7</c:v>
                </c:pt>
                <c:pt idx="2">
                  <c:v>27.4</c:v>
                </c:pt>
                <c:pt idx="3">
                  <c:v>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4611088"/>
        <c:axId val="334611480"/>
        <c:axId val="0"/>
      </c:bar3DChart>
      <c:catAx>
        <c:axId val="33461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4611480"/>
        <c:crosses val="autoZero"/>
        <c:auto val="1"/>
        <c:lblAlgn val="ctr"/>
        <c:lblOffset val="100"/>
        <c:noMultiLvlLbl val="0"/>
      </c:catAx>
      <c:valAx>
        <c:axId val="3346114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461108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география, 10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'гео,10'!$A$4:$A$6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'гео,10'!$C$4:$C$6</c:f>
              <c:numCache>
                <c:formatCode>0.00%</c:formatCode>
                <c:ptCount val="3"/>
                <c:pt idx="0">
                  <c:v>0.45484949832775917</c:v>
                </c:pt>
                <c:pt idx="1">
                  <c:v>0.47491638795986624</c:v>
                </c:pt>
                <c:pt idx="2">
                  <c:v>7.0234113712374577E-2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42648"/>
        <c:axId val="340339512"/>
      </c:barChart>
      <c:catAx>
        <c:axId val="340342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39512"/>
        <c:crosses val="autoZero"/>
        <c:auto val="1"/>
        <c:lblAlgn val="ctr"/>
        <c:lblOffset val="100"/>
        <c:noMultiLvlLbl val="0"/>
      </c:catAx>
      <c:valAx>
        <c:axId val="34033951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42648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английский язык, 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анг.11!$A$4:$A$6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анг.11!$C$4:$C$6</c:f>
              <c:numCache>
                <c:formatCode>0.00%</c:formatCode>
                <c:ptCount val="3"/>
                <c:pt idx="0">
                  <c:v>0.12244897959183673</c:v>
                </c:pt>
                <c:pt idx="1">
                  <c:v>0.58734002075406433</c:v>
                </c:pt>
                <c:pt idx="2">
                  <c:v>0.29021099965409891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37944"/>
        <c:axId val="340345000"/>
      </c:barChart>
      <c:catAx>
        <c:axId val="340337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5000"/>
        <c:crosses val="autoZero"/>
        <c:auto val="1"/>
        <c:lblAlgn val="ctr"/>
        <c:lblOffset val="100"/>
        <c:noMultiLvlLbl val="0"/>
      </c:catAx>
      <c:valAx>
        <c:axId val="34034500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37944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французский язык, 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'гео,10'!$A$4:$A$6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'гео,10'!$C$4:$C$6</c:f>
              <c:numCache>
                <c:formatCode>0.00%</c:formatCode>
                <c:ptCount val="3"/>
                <c:pt idx="0">
                  <c:v>0.45484949832775917</c:v>
                </c:pt>
                <c:pt idx="1">
                  <c:v>0.47491638795986624</c:v>
                </c:pt>
                <c:pt idx="2">
                  <c:v>7.0234113712374577E-2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38336"/>
        <c:axId val="340339904"/>
      </c:barChart>
      <c:catAx>
        <c:axId val="340338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39904"/>
        <c:crosses val="autoZero"/>
        <c:auto val="1"/>
        <c:lblAlgn val="ctr"/>
        <c:lblOffset val="100"/>
        <c:noMultiLvlLbl val="0"/>
      </c:catAx>
      <c:valAx>
        <c:axId val="34033990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38336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химия,11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'хим,11'!$A$4:$A$6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'хим,11'!$C$4:$C$6</c:f>
              <c:numCache>
                <c:formatCode>0.00%</c:formatCode>
                <c:ptCount val="3"/>
                <c:pt idx="0">
                  <c:v>0.28925824857355498</c:v>
                </c:pt>
                <c:pt idx="1">
                  <c:v>0.61647233936988344</c:v>
                </c:pt>
                <c:pt idx="2">
                  <c:v>9.4269412056561641E-2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37552"/>
        <c:axId val="340340688"/>
      </c:barChart>
      <c:catAx>
        <c:axId val="340337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0688"/>
        <c:crosses val="autoZero"/>
        <c:auto val="1"/>
        <c:lblAlgn val="ctr"/>
        <c:lblOffset val="100"/>
        <c:noMultiLvlLbl val="0"/>
      </c:catAx>
      <c:valAx>
        <c:axId val="34034068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3755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rgbClr val="2126EB"/>
      </a:solidFill>
    </a:ln>
  </c:spPr>
  <c:externalData r:id="rId1">
    <c:autoUpdate val="0"/>
  </c:externalData>
</c:chartSpace>
</file>

<file path=ppt/charts/chart8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немецкий язык, 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нем.яз!$A$4:$A$6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нем.яз!$C$4:$C$6</c:f>
              <c:numCache>
                <c:formatCode>0.00%</c:formatCode>
                <c:ptCount val="3"/>
                <c:pt idx="0">
                  <c:v>0.24742268041237114</c:v>
                </c:pt>
                <c:pt idx="1">
                  <c:v>0.60824742268041232</c:v>
                </c:pt>
                <c:pt idx="2">
                  <c:v>0.14432989690721648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41864"/>
        <c:axId val="340341080"/>
      </c:barChart>
      <c:catAx>
        <c:axId val="340341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1080"/>
        <c:crosses val="autoZero"/>
        <c:auto val="1"/>
        <c:lblAlgn val="ctr"/>
        <c:lblOffset val="100"/>
        <c:noMultiLvlLbl val="0"/>
      </c:catAx>
      <c:valAx>
        <c:axId val="34034108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41864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биология, 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'био,11'!$A$4:$A$6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'био,11'!$C$4:$C$6</c:f>
              <c:numCache>
                <c:formatCode>0.00%</c:formatCode>
                <c:ptCount val="3"/>
                <c:pt idx="0">
                  <c:v>0.30247813411078717</c:v>
                </c:pt>
                <c:pt idx="1">
                  <c:v>0.58722060252672492</c:v>
                </c:pt>
                <c:pt idx="2">
                  <c:v>0.11030126336248786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38728"/>
        <c:axId val="340348528"/>
      </c:barChart>
      <c:catAx>
        <c:axId val="340338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8528"/>
        <c:crosses val="autoZero"/>
        <c:auto val="1"/>
        <c:lblAlgn val="ctr"/>
        <c:lblOffset val="100"/>
        <c:noMultiLvlLbl val="0"/>
      </c:catAx>
      <c:valAx>
        <c:axId val="3403485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38728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физика, 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'физ,11'!$A$4:$A$6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'физ,11'!$C$4:$C$6</c:f>
              <c:numCache>
                <c:formatCode>0.00%</c:formatCode>
                <c:ptCount val="3"/>
                <c:pt idx="0">
                  <c:v>0.34238928172683292</c:v>
                </c:pt>
                <c:pt idx="1">
                  <c:v>0.59062151097878679</c:v>
                </c:pt>
                <c:pt idx="2">
                  <c:v>6.6989207294380348E-2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41472"/>
        <c:axId val="340346568"/>
      </c:barChart>
      <c:catAx>
        <c:axId val="34034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6568"/>
        <c:crosses val="autoZero"/>
        <c:auto val="1"/>
        <c:lblAlgn val="ctr"/>
        <c:lblOffset val="100"/>
        <c:noMultiLvlLbl val="0"/>
      </c:catAx>
      <c:valAx>
        <c:axId val="34034656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41472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география, 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'гео,11'!$A$4:$A$6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'гео,11'!$C$4:$C$6</c:f>
              <c:numCache>
                <c:formatCode>0.00%</c:formatCode>
                <c:ptCount val="3"/>
                <c:pt idx="0">
                  <c:v>0.30455075845974328</c:v>
                </c:pt>
                <c:pt idx="1">
                  <c:v>0.58148580318942045</c:v>
                </c:pt>
                <c:pt idx="2">
                  <c:v>0.11396343835083625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46960"/>
        <c:axId val="340352056"/>
      </c:barChart>
      <c:catAx>
        <c:axId val="34034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52056"/>
        <c:crosses val="autoZero"/>
        <c:auto val="1"/>
        <c:lblAlgn val="ctr"/>
        <c:lblOffset val="100"/>
        <c:noMultiLvlLbl val="0"/>
      </c:catAx>
      <c:valAx>
        <c:axId val="34035205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46960"/>
        <c:crosses val="autoZero"/>
        <c:crossBetween val="between"/>
      </c:valAx>
    </c:plotArea>
    <c:plotVisOnly val="1"/>
    <c:dispBlanksAs val="gap"/>
    <c:showDLblsOverMax val="0"/>
  </c:chart>
  <c:spPr>
    <a:ln>
      <a:solidFill>
        <a:srgbClr val="2126EB"/>
      </a:solidFill>
    </a:ln>
  </c:spPr>
  <c:externalData r:id="rId1">
    <c:autoUpdate val="0"/>
  </c:externalData>
</c:chartSpace>
</file>

<file path=ppt/charts/chart8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txPr>
        <a:bodyPr/>
        <a:lstStyle/>
        <a:p>
          <a:pPr>
            <a:defRPr>
              <a:solidFill>
                <a:srgbClr val="FF0000"/>
              </a:solidFill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история, 11 класс</c:v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'ист,11'!$A$4:$A$6</c:f>
              <c:strCache>
                <c:ptCount val="3"/>
                <c:pt idx="0">
                  <c:v>Понизили </c:v>
                </c:pt>
                <c:pt idx="1">
                  <c:v>Подтвердили</c:v>
                </c:pt>
                <c:pt idx="2">
                  <c:v>Повысили </c:v>
                </c:pt>
              </c:strCache>
            </c:strRef>
          </c:cat>
          <c:val>
            <c:numRef>
              <c:f>'ист,11'!$C$4:$C$6</c:f>
              <c:numCache>
                <c:formatCode>0.00%</c:formatCode>
                <c:ptCount val="3"/>
                <c:pt idx="0">
                  <c:v>0.14732461355529131</c:v>
                </c:pt>
                <c:pt idx="1">
                  <c:v>0.58810939357907255</c:v>
                </c:pt>
                <c:pt idx="2">
                  <c:v>0.26456599286563615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51272"/>
        <c:axId val="340349704"/>
      </c:barChart>
      <c:catAx>
        <c:axId val="340351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349704"/>
        <c:crosses val="autoZero"/>
        <c:auto val="1"/>
        <c:lblAlgn val="ctr"/>
        <c:lblOffset val="100"/>
        <c:noMultiLvlLbl val="0"/>
      </c:catAx>
      <c:valAx>
        <c:axId val="34034970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4035127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rgbClr val="2126EB"/>
      </a:solidFill>
    </a:ln>
  </c:spPr>
  <c:externalData r:id="rId1">
    <c:autoUpdate val="0"/>
  </c:externalData>
</c:chartSpace>
</file>

<file path=ppt/charts/chart8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Лист1!$F$3:$F$22</c:f>
              <c:strCache>
                <c:ptCount val="20"/>
                <c:pt idx="0">
                  <c:v>г. Ялта</c:v>
                </c:pt>
                <c:pt idx="1">
                  <c:v>г. Симферополь</c:v>
                </c:pt>
                <c:pt idx="2">
                  <c:v>г. Алушта</c:v>
                </c:pt>
                <c:pt idx="3">
                  <c:v>г. Феодосия</c:v>
                </c:pt>
                <c:pt idx="4">
                  <c:v>Красногвардейский  район</c:v>
                </c:pt>
                <c:pt idx="5">
                  <c:v>Джанкойский  район</c:v>
                </c:pt>
                <c:pt idx="6">
                  <c:v>г. Джанкой</c:v>
                </c:pt>
                <c:pt idx="7">
                  <c:v>Белогорский  район</c:v>
                </c:pt>
                <c:pt idx="8">
                  <c:v>г. Армянск</c:v>
                </c:pt>
                <c:pt idx="9">
                  <c:v>Нижнегорский  район</c:v>
                </c:pt>
                <c:pt idx="10">
                  <c:v>Кировский  район</c:v>
                </c:pt>
                <c:pt idx="11">
                  <c:v>Симферопольский  район</c:v>
                </c:pt>
                <c:pt idx="12">
                  <c:v>Бахчисарайский  район</c:v>
                </c:pt>
                <c:pt idx="13">
                  <c:v>Ленинский  район</c:v>
                </c:pt>
                <c:pt idx="14">
                  <c:v>Черноморский  район</c:v>
                </c:pt>
                <c:pt idx="15">
                  <c:v>Сакский  район</c:v>
                </c:pt>
                <c:pt idx="16">
                  <c:v>г. Судак</c:v>
                </c:pt>
                <c:pt idx="17">
                  <c:v>Первомайский  район</c:v>
                </c:pt>
                <c:pt idx="18">
                  <c:v>Раздольненский  район</c:v>
                </c:pt>
                <c:pt idx="19">
                  <c:v>Красноперекопский  район</c:v>
                </c:pt>
              </c:strCache>
            </c:strRef>
          </c:cat>
          <c:val>
            <c:numRef>
              <c:f>Лист1!$G$3:$G$22</c:f>
              <c:numCache>
                <c:formatCode>0%</c:formatCode>
                <c:ptCount val="20"/>
                <c:pt idx="0">
                  <c:v>0.04</c:v>
                </c:pt>
                <c:pt idx="1">
                  <c:v>5.7692307692307696E-2</c:v>
                </c:pt>
                <c:pt idx="2">
                  <c:v>8.3333333333333329E-2</c:v>
                </c:pt>
                <c:pt idx="3">
                  <c:v>9.0909090909090912E-2</c:v>
                </c:pt>
                <c:pt idx="4">
                  <c:v>9.6774193548387094E-2</c:v>
                </c:pt>
                <c:pt idx="5">
                  <c:v>0.10810810810810811</c:v>
                </c:pt>
                <c:pt idx="6">
                  <c:v>0.125</c:v>
                </c:pt>
                <c:pt idx="7">
                  <c:v>0.14285714285714285</c:v>
                </c:pt>
                <c:pt idx="8">
                  <c:v>0.16666666666666666</c:v>
                </c:pt>
                <c:pt idx="9">
                  <c:v>0.17391304347826086</c:v>
                </c:pt>
                <c:pt idx="10">
                  <c:v>0.17647058823529413</c:v>
                </c:pt>
                <c:pt idx="11">
                  <c:v>0.1951219512195122</c:v>
                </c:pt>
                <c:pt idx="12">
                  <c:v>0.25925925925925924</c:v>
                </c:pt>
                <c:pt idx="13">
                  <c:v>0.27586206896551724</c:v>
                </c:pt>
                <c:pt idx="14">
                  <c:v>0.2857142857142857</c:v>
                </c:pt>
                <c:pt idx="15">
                  <c:v>0.29411764705882354</c:v>
                </c:pt>
                <c:pt idx="16">
                  <c:v>0.33333333333333331</c:v>
                </c:pt>
                <c:pt idx="17">
                  <c:v>0.44444444444444442</c:v>
                </c:pt>
                <c:pt idx="18">
                  <c:v>0.44444444444444442</c:v>
                </c:pt>
                <c:pt idx="19">
                  <c:v>0.61538461538461542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351664"/>
        <c:axId val="340350880"/>
      </c:barChart>
      <c:catAx>
        <c:axId val="3403516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340350880"/>
        <c:crosses val="autoZero"/>
        <c:auto val="1"/>
        <c:lblAlgn val="ctr"/>
        <c:lblOffset val="100"/>
        <c:noMultiLvlLbl val="0"/>
      </c:catAx>
      <c:valAx>
        <c:axId val="34035088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40351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био6!$B$4</c:f>
              <c:strCache>
                <c:ptCount val="1"/>
                <c:pt idx="0">
                  <c:v>Вся выборка по РФ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8.2944517302095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био6!$D$3:$G$3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био6!$D$4:$G$4</c:f>
              <c:numCache>
                <c:formatCode>General</c:formatCode>
                <c:ptCount val="4"/>
                <c:pt idx="0">
                  <c:v>5.9</c:v>
                </c:pt>
                <c:pt idx="1">
                  <c:v>37.6</c:v>
                </c:pt>
                <c:pt idx="2">
                  <c:v>47</c:v>
                </c:pt>
                <c:pt idx="3">
                  <c:v>9.5</c:v>
                </c:pt>
              </c:numCache>
            </c:numRef>
          </c:val>
        </c:ser>
        <c:ser>
          <c:idx val="1"/>
          <c:order val="1"/>
          <c:tx>
            <c:strRef>
              <c:f>био6!$B$5</c:f>
              <c:strCache>
                <c:ptCount val="1"/>
                <c:pt idx="0">
                  <c:v>Республика Крым 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био6!$D$3:$G$3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био6!$D$5:$G$5</c:f>
              <c:numCache>
                <c:formatCode>General</c:formatCode>
                <c:ptCount val="4"/>
                <c:pt idx="0">
                  <c:v>7</c:v>
                </c:pt>
                <c:pt idx="1">
                  <c:v>38.9</c:v>
                </c:pt>
                <c:pt idx="2">
                  <c:v>45.5</c:v>
                </c:pt>
                <c:pt idx="3">
                  <c:v>8.6999999999999993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34614616"/>
        <c:axId val="334615008"/>
        <c:axId val="0"/>
      </c:bar3DChart>
      <c:catAx>
        <c:axId val="334614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4615008"/>
        <c:crosses val="autoZero"/>
        <c:auto val="1"/>
        <c:lblAlgn val="ctr"/>
        <c:lblOffset val="100"/>
        <c:noMultiLvlLbl val="0"/>
      </c:catAx>
      <c:valAx>
        <c:axId val="3346150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100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 участников,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3461461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5087" y="1465729"/>
            <a:ext cx="7900264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"/>
            <a:ext cx="7869891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5287388"/>
            <a:ext cx="2362200" cy="1570612"/>
          </a:xfrm>
          <a:prstGeom prst="rect">
            <a:avLst/>
          </a:prstGeom>
        </p:spPr>
      </p:pic>
      <p:sp>
        <p:nvSpPr>
          <p:cNvPr id="15" name="Прямоугольник 14"/>
          <p:cNvSpPr/>
          <p:nvPr userDrawn="1"/>
        </p:nvSpPr>
        <p:spPr>
          <a:xfrm rot="16200000">
            <a:off x="6504494" y="5564694"/>
            <a:ext cx="1570612" cy="1016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6781798" y="5278442"/>
            <a:ext cx="2362202" cy="1016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0800000">
            <a:off x="6768236" y="2803462"/>
            <a:ext cx="2362202" cy="247497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 rot="5400000">
            <a:off x="4412355" y="4439410"/>
            <a:ext cx="2362202" cy="247497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6.xml"/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2.xml"/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4.xml"/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6.xml"/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8.xml"/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0.xml"/><Relationship Id="rId2" Type="http://schemas.openxmlformats.org/officeDocument/2006/relationships/chart" Target="../charts/chart5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2.xml"/><Relationship Id="rId2" Type="http://schemas.openxmlformats.org/officeDocument/2006/relationships/chart" Target="../charts/chart6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4.xml"/><Relationship Id="rId2" Type="http://schemas.openxmlformats.org/officeDocument/2006/relationships/chart" Target="../charts/chart6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6.xml"/><Relationship Id="rId2" Type="http://schemas.openxmlformats.org/officeDocument/2006/relationships/chart" Target="../charts/chart6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8.xml"/><Relationship Id="rId2" Type="http://schemas.openxmlformats.org/officeDocument/2006/relationships/chart" Target="../charts/chart6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9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1.xml"/><Relationship Id="rId2" Type="http://schemas.openxmlformats.org/officeDocument/2006/relationships/chart" Target="../charts/chart7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3.xml"/><Relationship Id="rId4" Type="http://schemas.openxmlformats.org/officeDocument/2006/relationships/chart" Target="../charts/chart7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5.xml"/><Relationship Id="rId2" Type="http://schemas.openxmlformats.org/officeDocument/2006/relationships/chart" Target="../charts/chart7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7.xml"/><Relationship Id="rId4" Type="http://schemas.openxmlformats.org/officeDocument/2006/relationships/chart" Target="../charts/chart7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9.xml"/><Relationship Id="rId2" Type="http://schemas.openxmlformats.org/officeDocument/2006/relationships/chart" Target="../charts/chart7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2.xml"/><Relationship Id="rId2" Type="http://schemas.openxmlformats.org/officeDocument/2006/relationships/chart" Target="../charts/chart8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4.xml"/><Relationship Id="rId4" Type="http://schemas.openxmlformats.org/officeDocument/2006/relationships/chart" Target="../charts/chart83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6.xml"/><Relationship Id="rId2" Type="http://schemas.openxmlformats.org/officeDocument/2006/relationships/chart" Target="../charts/chart8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8.xml"/><Relationship Id="rId4" Type="http://schemas.openxmlformats.org/officeDocument/2006/relationships/chart" Target="../charts/chart8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819" y="1226738"/>
            <a:ext cx="7846950" cy="542024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65175" y="1419953"/>
            <a:ext cx="8178823" cy="200695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-588440" y="3297428"/>
            <a:ext cx="5114186" cy="200695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ctrTitle"/>
          </p:nvPr>
        </p:nvSpPr>
        <p:spPr>
          <a:xfrm>
            <a:off x="320675" y="1906099"/>
            <a:ext cx="8502650" cy="1358777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Всероссийские проверочные работы</a:t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2018 год 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2" name="Рисунок 1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29" y="290748"/>
            <a:ext cx="923290" cy="935990"/>
          </a:xfrm>
          <a:prstGeom prst="rect">
            <a:avLst/>
          </a:prstGeom>
        </p:spPr>
      </p:pic>
      <p:sp>
        <p:nvSpPr>
          <p:cNvPr id="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2984" y="6319447"/>
            <a:ext cx="6400800" cy="40960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Симферополь, 2018</a:t>
            </a:r>
            <a:endParaRPr lang="ru-RU" sz="1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179819" y="290748"/>
            <a:ext cx="7846950" cy="11292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молодежи Республики Крым</a:t>
            </a:r>
          </a:p>
          <a:p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ГКУ РК «Центр оценки и мониторинга качества образования»</a:t>
            </a:r>
          </a:p>
          <a:p>
            <a:endParaRPr lang="ru-RU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5074" y="95629"/>
            <a:ext cx="1801505" cy="3274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10-11 класс</a:t>
            </a:r>
            <a:endParaRPr lang="ru-RU" sz="2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0013-9082-45F2-B01C-588D9A8FC826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272469"/>
              </p:ext>
            </p:extLst>
          </p:nvPr>
        </p:nvGraphicFramePr>
        <p:xfrm>
          <a:off x="246181" y="368478"/>
          <a:ext cx="8721975" cy="62919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04373"/>
                <a:gridCol w="629452"/>
                <a:gridCol w="618815"/>
                <a:gridCol w="618815"/>
                <a:gridCol w="618815"/>
                <a:gridCol w="618815"/>
                <a:gridCol w="700057"/>
                <a:gridCol w="537573"/>
                <a:gridCol w="618815"/>
                <a:gridCol w="618815"/>
                <a:gridCol w="618815"/>
                <a:gridCol w="618815"/>
              </a:tblGrid>
              <a:tr h="19082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класс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класс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68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Англ.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письменный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Англ.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устный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Нем. письменный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Нем.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устный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Франц.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письменный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95743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181963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18237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12081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314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245504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222190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223249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218997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242855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2892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8412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2571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8063</a:t>
                      </a:r>
                      <a:endParaRPr lang="ru-RU" sz="11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2688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8232</a:t>
                      </a:r>
                      <a:endParaRPr lang="ru-RU" sz="11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rgbClr val="E6D5F3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 интернатного типа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Алушта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Армянск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Бахчисарайский район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Белогорский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293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Евпатория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Керчь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район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Красногвардейский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7092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Ленинский район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Нижнегорский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Первомайский район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Раздольненский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Саки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Советский район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Судак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Феодосия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391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Черноморский район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bg1"/>
                    </a:solidFill>
                  </a:tcPr>
                </a:tc>
              </a:tr>
              <a:tr h="19082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Ялта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534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538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17" marR="4761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27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786" y="1487607"/>
            <a:ext cx="7886700" cy="234584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ВПР по русскому языку</a:t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класс</a:t>
            </a:r>
            <a:endParaRPr lang="ru-RU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6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по </a:t>
            </a:r>
            <a:r>
              <a:rPr lang="ru-RU" sz="2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русскому языку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4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классе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0013-9082-45F2-B01C-588D9A8FC826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246718"/>
              </p:ext>
            </p:extLst>
          </p:nvPr>
        </p:nvGraphicFramePr>
        <p:xfrm>
          <a:off x="617493" y="1575403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1442098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19079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810202"/>
              </p:ext>
            </p:extLst>
          </p:nvPr>
        </p:nvGraphicFramePr>
        <p:xfrm>
          <a:off x="846161" y="3057099"/>
          <a:ext cx="7806520" cy="3132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39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математике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 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354830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1460995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19276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4163651"/>
              </p:ext>
            </p:extLst>
          </p:nvPr>
        </p:nvGraphicFramePr>
        <p:xfrm>
          <a:off x="1119117" y="2552131"/>
          <a:ext cx="7424382" cy="3835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69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окружающему миру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244492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1452036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0.83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19191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334282"/>
              </p:ext>
            </p:extLst>
          </p:nvPr>
        </p:nvGraphicFramePr>
        <p:xfrm>
          <a:off x="668740" y="2579427"/>
          <a:ext cx="8011236" cy="3821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130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русскому языку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5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719083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1300922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19526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1063257"/>
              </p:ext>
            </p:extLst>
          </p:nvPr>
        </p:nvGraphicFramePr>
        <p:xfrm>
          <a:off x="586855" y="2647666"/>
          <a:ext cx="8175008" cy="3821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796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математике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5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211657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1296774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19368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316568"/>
              </p:ext>
            </p:extLst>
          </p:nvPr>
        </p:nvGraphicFramePr>
        <p:xfrm>
          <a:off x="641444" y="2607717"/>
          <a:ext cx="8147713" cy="3956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407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истории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5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722560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1282871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19069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89244"/>
              </p:ext>
            </p:extLst>
          </p:nvPr>
        </p:nvGraphicFramePr>
        <p:xfrm>
          <a:off x="668740" y="2579427"/>
          <a:ext cx="8120418" cy="3835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54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биологии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5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331127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1261448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18951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1819524"/>
              </p:ext>
            </p:extLst>
          </p:nvPr>
        </p:nvGraphicFramePr>
        <p:xfrm>
          <a:off x="641446" y="2580422"/>
          <a:ext cx="8106770" cy="3847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149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математике 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6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017194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990665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17304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6657685"/>
              </p:ext>
            </p:extLst>
          </p:nvPr>
        </p:nvGraphicFramePr>
        <p:xfrm>
          <a:off x="586854" y="2594069"/>
          <a:ext cx="8202303" cy="3847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517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288324" y="684311"/>
            <a:ext cx="8398476" cy="479036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оценки качества общего образования – </a:t>
            </a:r>
            <a:r>
              <a:rPr lang="ru-RU" sz="17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Всероссийские проверочные работы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(далее – ВПР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введена в практику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2015/2016 учебного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года. 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данного проекта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– обеспечение единства образовательного пространства РФ и поддержка введения ФГОС за счет предоставления образовательным организациям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единых проверочных материалов и единых критериев оценивания учебных достижений школьников.</a:t>
            </a:r>
            <a:endParaRPr lang="ru-RU" sz="17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Отличительной особенностью ВПР является единство подходов к составлению вариантов заданий, проведению самих работ и их оцениванию, а также использование современных технологий, позволяющих обеспечить практически одновременное выполнение контрольной работ школьниками всей страны. 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Задачи проведения ВПР не предусматривают использование результатов ВПР для оценки деятельности образовательных организаций, учителей, муниципальных и региональных органов исполнительной власти, осуществляющих государственное управление в сфере образования.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61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биологии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6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500297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769576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16825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139882"/>
              </p:ext>
            </p:extLst>
          </p:nvPr>
        </p:nvGraphicFramePr>
        <p:xfrm>
          <a:off x="586854" y="2648661"/>
          <a:ext cx="8188655" cy="383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850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русскому языку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  6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681937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990693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16928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633977"/>
              </p:ext>
            </p:extLst>
          </p:nvPr>
        </p:nvGraphicFramePr>
        <p:xfrm>
          <a:off x="573206" y="2539479"/>
          <a:ext cx="8215952" cy="391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19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географии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  6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71217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739160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16565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538155"/>
              </p:ext>
            </p:extLst>
          </p:nvPr>
        </p:nvGraphicFramePr>
        <p:xfrm>
          <a:off x="655094" y="2580421"/>
          <a:ext cx="8120416" cy="388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209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обществознанию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  6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793181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753371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16588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38.7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8479262"/>
              </p:ext>
            </p:extLst>
          </p:nvPr>
        </p:nvGraphicFramePr>
        <p:xfrm>
          <a:off x="655093" y="2566773"/>
          <a:ext cx="8161360" cy="388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496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истории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  6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057710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722365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16527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44.8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68997"/>
              </p:ext>
            </p:extLst>
          </p:nvPr>
        </p:nvGraphicFramePr>
        <p:xfrm>
          <a:off x="668740" y="2594069"/>
          <a:ext cx="8079475" cy="3847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222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географии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  10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043468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95743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2249738"/>
              </p:ext>
            </p:extLst>
          </p:nvPr>
        </p:nvGraphicFramePr>
        <p:xfrm>
          <a:off x="668740" y="2566774"/>
          <a:ext cx="8093123" cy="3943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281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английскому языку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(только письменная часть) 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560915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181963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2892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442059"/>
              </p:ext>
            </p:extLst>
          </p:nvPr>
        </p:nvGraphicFramePr>
        <p:xfrm>
          <a:off x="668740" y="2607717"/>
          <a:ext cx="8161361" cy="3943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050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французскому языку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814928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065453"/>
              </p:ext>
            </p:extLst>
          </p:nvPr>
        </p:nvGraphicFramePr>
        <p:xfrm>
          <a:off x="627797" y="2580422"/>
          <a:ext cx="8175009" cy="3943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35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немецкому языку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(только письменная часть) 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718130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12081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8175803"/>
              </p:ext>
            </p:extLst>
          </p:nvPr>
        </p:nvGraphicFramePr>
        <p:xfrm>
          <a:off x="641444" y="2620370"/>
          <a:ext cx="8147713" cy="387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04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биологии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294032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242855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8232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2967483"/>
              </p:ext>
            </p:extLst>
          </p:nvPr>
        </p:nvGraphicFramePr>
        <p:xfrm>
          <a:off x="655094" y="2580422"/>
          <a:ext cx="8147712" cy="3820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388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199293" y="867508"/>
            <a:ext cx="8780584" cy="5005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Согласно приказу Министерства образования, науки и молодежи Республики Крым от </a:t>
            </a: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23.01.2018 г. № 153 </a:t>
            </a:r>
          </a:p>
          <a:p>
            <a:pPr marL="0" indent="0"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 проведении мониторинговых исследований качества образования в Республике Крым в 2018 году» </a:t>
            </a:r>
          </a:p>
          <a:p>
            <a:pPr marL="0" indent="0"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Всероссийские проверочные работы проводились в 4,5,6, 11 классах.</a:t>
            </a:r>
          </a:p>
          <a:p>
            <a:pPr marL="0" indent="0">
              <a:buNone/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ВПР </a:t>
            </a: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4,5,6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классах проводились в штатном режиме (100 % участия школ).</a:t>
            </a:r>
          </a:p>
          <a:p>
            <a:pPr marL="0" indent="0"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ВПР </a:t>
            </a: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11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классе по истории, биологии, химии также проводились в штатном режиме, а по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иностранному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языку, физике и географии согласно выборке  управлений образования региона  (30 % образовательных организаций).</a:t>
            </a:r>
          </a:p>
          <a:p>
            <a:pPr marL="0" indent="0" algn="ctr">
              <a:buNone/>
            </a:pPr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Образовательные организации, в которых освоение школьной программы по географии завершается в 10 классе, ВПР по данному предмету проводили для учащихся 10 классов.</a:t>
            </a:r>
            <a:endParaRPr lang="ru-RU" sz="1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5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физике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513875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218997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2688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727627"/>
              </p:ext>
            </p:extLst>
          </p:nvPr>
        </p:nvGraphicFramePr>
        <p:xfrm>
          <a:off x="655093" y="2580421"/>
          <a:ext cx="8134065" cy="3902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678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географии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932990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222190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2571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29.9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2799987"/>
              </p:ext>
            </p:extLst>
          </p:nvPr>
        </p:nvGraphicFramePr>
        <p:xfrm>
          <a:off x="641445" y="2621365"/>
          <a:ext cx="8106769" cy="3847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802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истории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60295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245504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16.6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8412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9647336"/>
              </p:ext>
            </p:extLst>
          </p:nvPr>
        </p:nvGraphicFramePr>
        <p:xfrm>
          <a:off x="655093" y="2580421"/>
          <a:ext cx="8106769" cy="3874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746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865" y="356525"/>
            <a:ext cx="7772400" cy="80353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</a:t>
            </a:r>
            <a:r>
              <a:rPr 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региональных и общероссийских результатов ВПР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химии 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  11 классе</a:t>
            </a:r>
            <a:endParaRPr lang="ru-RU" dirty="0">
              <a:solidFill>
                <a:srgbClr val="0000FF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057692"/>
              </p:ext>
            </p:extLst>
          </p:nvPr>
        </p:nvGraphicFramePr>
        <p:xfrm>
          <a:off x="617493" y="1343391"/>
          <a:ext cx="8208911" cy="1152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2241"/>
                <a:gridCol w="1326930"/>
                <a:gridCol w="1052017"/>
                <a:gridCol w="1052017"/>
                <a:gridCol w="1052853"/>
                <a:gridCol w="1052853"/>
              </a:tblGrid>
              <a:tr h="283621">
                <a:tc rowSpan="2">
                  <a:txBody>
                    <a:bodyPr/>
                    <a:lstStyle/>
                    <a:p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отметок участников в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 по РФ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223249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45.4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  <a:tr h="283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2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8063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41.3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13.2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0" marB="0" anchor="ctr"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6841800"/>
              </p:ext>
            </p:extLst>
          </p:nvPr>
        </p:nvGraphicFramePr>
        <p:xfrm>
          <a:off x="641446" y="2553126"/>
          <a:ext cx="8134064" cy="3915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852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математике в 4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2149274"/>
              </p:ext>
            </p:extLst>
          </p:nvPr>
        </p:nvGraphicFramePr>
        <p:xfrm>
          <a:off x="211540" y="791570"/>
          <a:ext cx="4128448" cy="5923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245943"/>
              </p:ext>
            </p:extLst>
          </p:nvPr>
        </p:nvGraphicFramePr>
        <p:xfrm>
          <a:off x="4674358" y="805218"/>
          <a:ext cx="4319517" cy="5909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258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16200000">
            <a:off x="-588440" y="3297428"/>
            <a:ext cx="5114186" cy="200695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русскому языку в 4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8034831"/>
              </p:ext>
            </p:extLst>
          </p:nvPr>
        </p:nvGraphicFramePr>
        <p:xfrm>
          <a:off x="252485" y="805218"/>
          <a:ext cx="4155743" cy="5909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00534"/>
              </p:ext>
            </p:extLst>
          </p:nvPr>
        </p:nvGraphicFramePr>
        <p:xfrm>
          <a:off x="4674358" y="791571"/>
          <a:ext cx="4258102" cy="5923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287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окружающему миру в 4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59437"/>
              </p:ext>
            </p:extLst>
          </p:nvPr>
        </p:nvGraphicFramePr>
        <p:xfrm>
          <a:off x="163772" y="791570"/>
          <a:ext cx="4203511" cy="586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3185273"/>
              </p:ext>
            </p:extLst>
          </p:nvPr>
        </p:nvGraphicFramePr>
        <p:xfrm>
          <a:off x="4674358" y="791570"/>
          <a:ext cx="4258101" cy="588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0537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биологии в 5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3335985"/>
              </p:ext>
            </p:extLst>
          </p:nvPr>
        </p:nvGraphicFramePr>
        <p:xfrm>
          <a:off x="197892" y="791571"/>
          <a:ext cx="4223983" cy="5923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124861"/>
              </p:ext>
            </p:extLst>
          </p:nvPr>
        </p:nvGraphicFramePr>
        <p:xfrm>
          <a:off x="4674358" y="791570"/>
          <a:ext cx="4155743" cy="5923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1875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истории в 5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4113062"/>
              </p:ext>
            </p:extLst>
          </p:nvPr>
        </p:nvGraphicFramePr>
        <p:xfrm>
          <a:off x="184245" y="791570"/>
          <a:ext cx="4155743" cy="589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2649954"/>
              </p:ext>
            </p:extLst>
          </p:nvPr>
        </p:nvGraphicFramePr>
        <p:xfrm>
          <a:off x="4674357" y="791570"/>
          <a:ext cx="4285397" cy="589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34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математике в 5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5780625"/>
              </p:ext>
            </p:extLst>
          </p:nvPr>
        </p:nvGraphicFramePr>
        <p:xfrm>
          <a:off x="252484" y="791570"/>
          <a:ext cx="4183038" cy="589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2142283"/>
              </p:ext>
            </p:extLst>
          </p:nvPr>
        </p:nvGraphicFramePr>
        <p:xfrm>
          <a:off x="4674358" y="805218"/>
          <a:ext cx="4155743" cy="588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5497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4031" y="167542"/>
            <a:ext cx="6928338" cy="50067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Сроки проведения ВПР в 2018 году</a:t>
            </a:r>
            <a:endParaRPr lang="ru-RU" sz="3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4"/>
          <p:cNvSpPr>
            <a:spLocks noGrp="1"/>
          </p:cNvSpPr>
          <p:nvPr>
            <p:ph sz="quarter" idx="1"/>
          </p:nvPr>
        </p:nvSpPr>
        <p:spPr>
          <a:xfrm>
            <a:off x="588736" y="5009268"/>
            <a:ext cx="6718545" cy="1371602"/>
          </a:xfr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класс: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19 апреля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«География»;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25 апреля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«Физика»;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27 апреля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да 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«Химия»;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11 мая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«Биология»;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18 мая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«История».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8738" y="785431"/>
            <a:ext cx="6718545" cy="10895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класс : 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17 апреля 2018года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«Русский язык» (часть 1 – диктант);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19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«Русский язык» (часть 2);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24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«Математика»;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26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«Окружающий мир».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8737" y="2051068"/>
            <a:ext cx="6718545" cy="10895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класс: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17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«Русский язык»;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19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«Математика»;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24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«История»;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26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«Биология».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8738" y="3339889"/>
            <a:ext cx="6718547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</a:pPr>
            <a:r>
              <a:rPr lang="ru-RU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класс: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18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«Математика»;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«Биология»;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25 апреля 2018 года 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«Русский язык»;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 апреля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«География»;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11 мая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«Обществознание»;</a:t>
            </a:r>
          </a:p>
          <a:p>
            <a:pPr marL="22860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15 мая 2018 года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по учебному предмету </a:t>
            </a:r>
            <a:r>
              <a:rPr lang="ru-RU" sz="1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«История».</a:t>
            </a:r>
          </a:p>
        </p:txBody>
      </p:sp>
    </p:spTree>
    <p:extLst>
      <p:ext uri="{BB962C8B-B14F-4D97-AF65-F5344CB8AC3E}">
        <p14:creationId xmlns:p14="http://schemas.microsoft.com/office/powerpoint/2010/main" val="316273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русскому языку в 5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6238903"/>
              </p:ext>
            </p:extLst>
          </p:nvPr>
        </p:nvGraphicFramePr>
        <p:xfrm>
          <a:off x="197892" y="791570"/>
          <a:ext cx="4210335" cy="585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9586219"/>
              </p:ext>
            </p:extLst>
          </p:nvPr>
        </p:nvGraphicFramePr>
        <p:xfrm>
          <a:off x="4674358" y="791570"/>
          <a:ext cx="4155743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068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биологии в 6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576656"/>
              </p:ext>
            </p:extLst>
          </p:nvPr>
        </p:nvGraphicFramePr>
        <p:xfrm>
          <a:off x="197893" y="791570"/>
          <a:ext cx="4046561" cy="5909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603194"/>
              </p:ext>
            </p:extLst>
          </p:nvPr>
        </p:nvGraphicFramePr>
        <p:xfrm>
          <a:off x="4531057" y="791570"/>
          <a:ext cx="4299043" cy="5909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89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географии в 6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6748185"/>
              </p:ext>
            </p:extLst>
          </p:nvPr>
        </p:nvGraphicFramePr>
        <p:xfrm>
          <a:off x="238835" y="791570"/>
          <a:ext cx="4278573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0883257"/>
              </p:ext>
            </p:extLst>
          </p:nvPr>
        </p:nvGraphicFramePr>
        <p:xfrm>
          <a:off x="4776716" y="791570"/>
          <a:ext cx="4169392" cy="585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10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истории в 6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8335552"/>
              </p:ext>
            </p:extLst>
          </p:nvPr>
        </p:nvGraphicFramePr>
        <p:xfrm>
          <a:off x="416257" y="791570"/>
          <a:ext cx="4128447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84554"/>
              </p:ext>
            </p:extLst>
          </p:nvPr>
        </p:nvGraphicFramePr>
        <p:xfrm>
          <a:off x="4674358" y="791570"/>
          <a:ext cx="4326340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309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математике  в 6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46087"/>
              </p:ext>
            </p:extLst>
          </p:nvPr>
        </p:nvGraphicFramePr>
        <p:xfrm>
          <a:off x="252484" y="791570"/>
          <a:ext cx="4155743" cy="5786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8439677"/>
              </p:ext>
            </p:extLst>
          </p:nvPr>
        </p:nvGraphicFramePr>
        <p:xfrm>
          <a:off x="4674358" y="791570"/>
          <a:ext cx="4271749" cy="5773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085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обществознанию в 6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0452997"/>
              </p:ext>
            </p:extLst>
          </p:nvPr>
        </p:nvGraphicFramePr>
        <p:xfrm>
          <a:off x="252484" y="791570"/>
          <a:ext cx="4292220" cy="5759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572756"/>
              </p:ext>
            </p:extLst>
          </p:nvPr>
        </p:nvGraphicFramePr>
        <p:xfrm>
          <a:off x="4817660" y="791570"/>
          <a:ext cx="4128447" cy="5745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63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русскому языку в 6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5864877"/>
              </p:ext>
            </p:extLst>
          </p:nvPr>
        </p:nvGraphicFramePr>
        <p:xfrm>
          <a:off x="238836" y="791570"/>
          <a:ext cx="4128448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9154942"/>
              </p:ext>
            </p:extLst>
          </p:nvPr>
        </p:nvGraphicFramePr>
        <p:xfrm>
          <a:off x="4572001" y="791570"/>
          <a:ext cx="4415050" cy="585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3891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202304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географии в 10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325765"/>
              </p:ext>
            </p:extLst>
          </p:nvPr>
        </p:nvGraphicFramePr>
        <p:xfrm>
          <a:off x="225188" y="914400"/>
          <a:ext cx="4046561" cy="567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3379288"/>
              </p:ext>
            </p:extLst>
          </p:nvPr>
        </p:nvGraphicFramePr>
        <p:xfrm>
          <a:off x="4387755" y="914401"/>
          <a:ext cx="4572000" cy="5677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990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английскому языку  (только письменная часть)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1671283"/>
              </p:ext>
            </p:extLst>
          </p:nvPr>
        </p:nvGraphicFramePr>
        <p:xfrm>
          <a:off x="197893" y="791570"/>
          <a:ext cx="4264925" cy="588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653410"/>
              </p:ext>
            </p:extLst>
          </p:nvPr>
        </p:nvGraphicFramePr>
        <p:xfrm>
          <a:off x="4674357" y="791570"/>
          <a:ext cx="4155743" cy="588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64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311486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биологии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2036867"/>
              </p:ext>
            </p:extLst>
          </p:nvPr>
        </p:nvGraphicFramePr>
        <p:xfrm>
          <a:off x="102358" y="791570"/>
          <a:ext cx="4237630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9132132"/>
              </p:ext>
            </p:extLst>
          </p:nvPr>
        </p:nvGraphicFramePr>
        <p:xfrm>
          <a:off x="4531057" y="791570"/>
          <a:ext cx="4299044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851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356" y="231570"/>
            <a:ext cx="7772400" cy="89095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>
                <a:solidFill>
                  <a:srgbClr val="0000FF"/>
                </a:solidFill>
              </a:rPr>
              <a:t/>
            </a:r>
            <a:br>
              <a:rPr lang="ru-RU" b="1" dirty="0" smtClean="0">
                <a:solidFill>
                  <a:srgbClr val="0000FF"/>
                </a:solidFill>
              </a:rPr>
            </a:b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Всего в ВПР в 2018 году приняли участие 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sz="27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431924"/>
              </p:ext>
            </p:extLst>
          </p:nvPr>
        </p:nvGraphicFramePr>
        <p:xfrm>
          <a:off x="363413" y="864766"/>
          <a:ext cx="8405448" cy="10590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400908"/>
                <a:gridCol w="1400908"/>
                <a:gridCol w="1400908"/>
                <a:gridCol w="1400908"/>
                <a:gridCol w="1400908"/>
                <a:gridCol w="1400908"/>
              </a:tblGrid>
              <a:tr h="26475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класс</a:t>
                      </a:r>
                      <a:endParaRPr lang="ru-RU" sz="16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75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Окружающий мир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47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647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19079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19276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19191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329690"/>
              </p:ext>
            </p:extLst>
          </p:nvPr>
        </p:nvGraphicFramePr>
        <p:xfrm>
          <a:off x="386404" y="2112588"/>
          <a:ext cx="8353835" cy="104624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051652"/>
                <a:gridCol w="1051652"/>
                <a:gridCol w="1051652"/>
                <a:gridCol w="1051652"/>
                <a:gridCol w="1051652"/>
                <a:gridCol w="1051652"/>
                <a:gridCol w="1051652"/>
                <a:gridCol w="992271"/>
              </a:tblGrid>
              <a:tr h="26156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класс</a:t>
                      </a:r>
                      <a:endParaRPr lang="ru-RU" sz="16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5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15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615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19526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19368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19069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18951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634558"/>
              </p:ext>
            </p:extLst>
          </p:nvPr>
        </p:nvGraphicFramePr>
        <p:xfrm>
          <a:off x="445176" y="3365117"/>
          <a:ext cx="8311656" cy="12306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92638"/>
                <a:gridCol w="692638"/>
                <a:gridCol w="692638"/>
                <a:gridCol w="692638"/>
                <a:gridCol w="692638"/>
                <a:gridCol w="692638"/>
                <a:gridCol w="692638"/>
                <a:gridCol w="692638"/>
                <a:gridCol w="692638"/>
                <a:gridCol w="692638"/>
                <a:gridCol w="692638"/>
                <a:gridCol w="692638"/>
              </a:tblGrid>
              <a:tr h="307659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класс</a:t>
                      </a:r>
                      <a:endParaRPr lang="ru-RU" sz="16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765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76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</a:tr>
              <a:tr h="3076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17304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16825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16928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16565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16588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16527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374722"/>
              </p:ext>
            </p:extLst>
          </p:nvPr>
        </p:nvGraphicFramePr>
        <p:xfrm>
          <a:off x="2541319" y="4823424"/>
          <a:ext cx="4132614" cy="107861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066307"/>
                <a:gridCol w="2066307"/>
              </a:tblGrid>
              <a:tr h="32813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класс</a:t>
                      </a:r>
                      <a:endParaRPr lang="ru-RU" sz="16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16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1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016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3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202304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физике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29256"/>
              </p:ext>
            </p:extLst>
          </p:nvPr>
        </p:nvGraphicFramePr>
        <p:xfrm>
          <a:off x="156950" y="791570"/>
          <a:ext cx="4060208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731610"/>
              </p:ext>
            </p:extLst>
          </p:nvPr>
        </p:nvGraphicFramePr>
        <p:xfrm>
          <a:off x="4619767" y="791570"/>
          <a:ext cx="4230806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3094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202304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французскому языку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8974358"/>
              </p:ext>
            </p:extLst>
          </p:nvPr>
        </p:nvGraphicFramePr>
        <p:xfrm>
          <a:off x="225188" y="887104"/>
          <a:ext cx="4169391" cy="5650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0228801"/>
              </p:ext>
            </p:extLst>
          </p:nvPr>
        </p:nvGraphicFramePr>
        <p:xfrm>
          <a:off x="4619767" y="887104"/>
          <a:ext cx="4271749" cy="5650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95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202304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географии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1702590"/>
              </p:ext>
            </p:extLst>
          </p:nvPr>
        </p:nvGraphicFramePr>
        <p:xfrm>
          <a:off x="211540" y="791570"/>
          <a:ext cx="3978323" cy="5868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8190785"/>
              </p:ext>
            </p:extLst>
          </p:nvPr>
        </p:nvGraphicFramePr>
        <p:xfrm>
          <a:off x="4449170" y="791570"/>
          <a:ext cx="4387756" cy="585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87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202304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истории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0886901"/>
              </p:ext>
            </p:extLst>
          </p:nvPr>
        </p:nvGraphicFramePr>
        <p:xfrm>
          <a:off x="136478" y="791570"/>
          <a:ext cx="4176216" cy="586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3644359"/>
              </p:ext>
            </p:extLst>
          </p:nvPr>
        </p:nvGraphicFramePr>
        <p:xfrm>
          <a:off x="4619767" y="791570"/>
          <a:ext cx="4258101" cy="588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829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202304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химии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851570"/>
              </p:ext>
            </p:extLst>
          </p:nvPr>
        </p:nvGraphicFramePr>
        <p:xfrm>
          <a:off x="184244" y="791570"/>
          <a:ext cx="4114801" cy="5813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0245441"/>
              </p:ext>
            </p:extLst>
          </p:nvPr>
        </p:nvGraphicFramePr>
        <p:xfrm>
          <a:off x="4619767" y="791570"/>
          <a:ext cx="4210334" cy="5813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180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18615" y="189444"/>
            <a:ext cx="8202304" cy="602126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полученных «2» и «5» в разрезе муниципальных образований РК по </a:t>
            </a:r>
            <a:r>
              <a:rPr lang="ru-RU" sz="1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немецкому языку (только письменная часть) в 11 классе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5130430"/>
              </p:ext>
            </p:extLst>
          </p:nvPr>
        </p:nvGraphicFramePr>
        <p:xfrm>
          <a:off x="293427" y="791570"/>
          <a:ext cx="4032913" cy="5882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8300235"/>
              </p:ext>
            </p:extLst>
          </p:nvPr>
        </p:nvGraphicFramePr>
        <p:xfrm>
          <a:off x="4619767" y="791570"/>
          <a:ext cx="4230805" cy="589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307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210488"/>
            <a:ext cx="83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отметок за выполненную работу и отметок по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журналу, </a:t>
            </a:r>
            <a:r>
              <a:rPr lang="ru-RU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класс</a:t>
            </a:r>
            <a:endParaRPr lang="ru-RU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2006469"/>
              </p:ext>
            </p:extLst>
          </p:nvPr>
        </p:nvGraphicFramePr>
        <p:xfrm>
          <a:off x="504967" y="866422"/>
          <a:ext cx="3835021" cy="2722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1757715"/>
              </p:ext>
            </p:extLst>
          </p:nvPr>
        </p:nvGraphicFramePr>
        <p:xfrm>
          <a:off x="2555542" y="3794078"/>
          <a:ext cx="406362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640883"/>
              </p:ext>
            </p:extLst>
          </p:nvPr>
        </p:nvGraphicFramePr>
        <p:xfrm>
          <a:off x="4674358" y="859808"/>
          <a:ext cx="4097741" cy="2729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064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210488"/>
            <a:ext cx="83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отметок за выполненную работу и отметок по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журналу, </a:t>
            </a:r>
            <a:r>
              <a:rPr lang="ru-RU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класс</a:t>
            </a:r>
            <a:endParaRPr lang="ru-RU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382137"/>
              </p:ext>
            </p:extLst>
          </p:nvPr>
        </p:nvGraphicFramePr>
        <p:xfrm>
          <a:off x="322427" y="696106"/>
          <a:ext cx="4099448" cy="279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155042"/>
              </p:ext>
            </p:extLst>
          </p:nvPr>
        </p:nvGraphicFramePr>
        <p:xfrm>
          <a:off x="4674358" y="682388"/>
          <a:ext cx="4169391" cy="2784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210348"/>
              </p:ext>
            </p:extLst>
          </p:nvPr>
        </p:nvGraphicFramePr>
        <p:xfrm>
          <a:off x="327546" y="3657671"/>
          <a:ext cx="4107976" cy="2961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2476052"/>
              </p:ext>
            </p:extLst>
          </p:nvPr>
        </p:nvGraphicFramePr>
        <p:xfrm>
          <a:off x="4771598" y="3657670"/>
          <a:ext cx="4072151" cy="293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9703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210488"/>
            <a:ext cx="83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отметок за выполненную работу и отметок по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журналу, </a:t>
            </a:r>
            <a:r>
              <a:rPr lang="ru-RU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класс</a:t>
            </a:r>
            <a:endParaRPr lang="ru-RU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9682355"/>
              </p:ext>
            </p:extLst>
          </p:nvPr>
        </p:nvGraphicFramePr>
        <p:xfrm>
          <a:off x="322429" y="682459"/>
          <a:ext cx="4031208" cy="2743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8332094"/>
              </p:ext>
            </p:extLst>
          </p:nvPr>
        </p:nvGraphicFramePr>
        <p:xfrm>
          <a:off x="4674358" y="682459"/>
          <a:ext cx="4169391" cy="2743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758225"/>
              </p:ext>
            </p:extLst>
          </p:nvPr>
        </p:nvGraphicFramePr>
        <p:xfrm>
          <a:off x="308779" y="3616727"/>
          <a:ext cx="4044857" cy="3029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651849"/>
              </p:ext>
            </p:extLst>
          </p:nvPr>
        </p:nvGraphicFramePr>
        <p:xfrm>
          <a:off x="4674358" y="3616657"/>
          <a:ext cx="4169391" cy="3016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0751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210488"/>
            <a:ext cx="83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отметок за выполненную работу и отметок по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журналу, </a:t>
            </a:r>
            <a:r>
              <a:rPr lang="ru-RU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класс</a:t>
            </a:r>
            <a:endParaRPr lang="ru-RU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2258115"/>
              </p:ext>
            </p:extLst>
          </p:nvPr>
        </p:nvGraphicFramePr>
        <p:xfrm>
          <a:off x="213244" y="1255665"/>
          <a:ext cx="4283692" cy="2893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2811459"/>
              </p:ext>
            </p:extLst>
          </p:nvPr>
        </p:nvGraphicFramePr>
        <p:xfrm>
          <a:off x="4674358" y="1255595"/>
          <a:ext cx="4264926" cy="2906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944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52368"/>
              </p:ext>
            </p:extLst>
          </p:nvPr>
        </p:nvGraphicFramePr>
        <p:xfrm>
          <a:off x="427510" y="902524"/>
          <a:ext cx="8443356" cy="160621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03613"/>
                <a:gridCol w="703613"/>
                <a:gridCol w="703613"/>
                <a:gridCol w="703613"/>
                <a:gridCol w="703613"/>
                <a:gridCol w="703613"/>
                <a:gridCol w="703613"/>
                <a:gridCol w="703613"/>
                <a:gridCol w="703613"/>
                <a:gridCol w="703613"/>
                <a:gridCol w="703613"/>
                <a:gridCol w="703613"/>
              </a:tblGrid>
              <a:tr h="388916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класс</a:t>
                      </a:r>
                      <a:endParaRPr lang="ru-RU" sz="16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5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письменный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устный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Немецкий письменный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Немецкий устный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Французский письменный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Французский устный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ABF1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ABF1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ABF1FB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2892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153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ABF1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ABF1F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798791"/>
              </p:ext>
            </p:extLst>
          </p:nvPr>
        </p:nvGraphicFramePr>
        <p:xfrm>
          <a:off x="415640" y="3038475"/>
          <a:ext cx="8478980" cy="157830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47898"/>
                <a:gridCol w="847898"/>
                <a:gridCol w="847898"/>
                <a:gridCol w="847898"/>
                <a:gridCol w="847898"/>
                <a:gridCol w="847898"/>
                <a:gridCol w="847898"/>
                <a:gridCol w="847898"/>
                <a:gridCol w="847898"/>
                <a:gridCol w="847898"/>
              </a:tblGrid>
              <a:tr h="390525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класс</a:t>
                      </a:r>
                      <a:endParaRPr lang="ru-RU" sz="16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7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484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8412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156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2571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481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8063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159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2688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483</a:t>
                      </a: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8232</a:t>
                      </a:r>
                    </a:p>
                  </a:txBody>
                  <a:tcPr marL="9525" marR="9525" marT="9525" marB="0" anchor="ctr">
                    <a:solidFill>
                      <a:srgbClr val="E6D5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3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210488"/>
            <a:ext cx="83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отметок за выполненную работу и отметок по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журналу, </a:t>
            </a:r>
            <a:r>
              <a:rPr lang="ru-RU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класс</a:t>
            </a:r>
            <a:endParaRPr lang="ru-RU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7111136"/>
              </p:ext>
            </p:extLst>
          </p:nvPr>
        </p:nvGraphicFramePr>
        <p:xfrm>
          <a:off x="1883391" y="1351128"/>
          <a:ext cx="5636526" cy="3425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894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210488"/>
            <a:ext cx="83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отметок за выполненную работу и отметок по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журналу, </a:t>
            </a:r>
            <a:r>
              <a:rPr lang="ru-RU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 класс</a:t>
            </a:r>
            <a:endParaRPr lang="ru-RU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5733258"/>
              </p:ext>
            </p:extLst>
          </p:nvPr>
        </p:nvGraphicFramePr>
        <p:xfrm>
          <a:off x="295131" y="709754"/>
          <a:ext cx="4058505" cy="279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8407099"/>
              </p:ext>
            </p:extLst>
          </p:nvPr>
        </p:nvGraphicFramePr>
        <p:xfrm>
          <a:off x="4674358" y="709755"/>
          <a:ext cx="4169391" cy="279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1411486"/>
              </p:ext>
            </p:extLst>
          </p:nvPr>
        </p:nvGraphicFramePr>
        <p:xfrm>
          <a:off x="4674358" y="3671318"/>
          <a:ext cx="4169391" cy="2893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917117"/>
              </p:ext>
            </p:extLst>
          </p:nvPr>
        </p:nvGraphicFramePr>
        <p:xfrm>
          <a:off x="295132" y="3657601"/>
          <a:ext cx="4099447" cy="2900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5026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967" y="210488"/>
            <a:ext cx="8338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отметок за выполненную работу и отметок по 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журналу, </a:t>
            </a:r>
            <a:r>
              <a:rPr lang="ru-RU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 класс</a:t>
            </a:r>
            <a:endParaRPr lang="ru-RU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186483"/>
              </p:ext>
            </p:extLst>
          </p:nvPr>
        </p:nvGraphicFramePr>
        <p:xfrm>
          <a:off x="240540" y="709684"/>
          <a:ext cx="4154039" cy="2770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6350061"/>
              </p:ext>
            </p:extLst>
          </p:nvPr>
        </p:nvGraphicFramePr>
        <p:xfrm>
          <a:off x="4674358" y="709754"/>
          <a:ext cx="4169391" cy="2770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055752"/>
              </p:ext>
            </p:extLst>
          </p:nvPr>
        </p:nvGraphicFramePr>
        <p:xfrm>
          <a:off x="240540" y="3684967"/>
          <a:ext cx="4167687" cy="2961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3813837"/>
              </p:ext>
            </p:extLst>
          </p:nvPr>
        </p:nvGraphicFramePr>
        <p:xfrm>
          <a:off x="4674358" y="3671318"/>
          <a:ext cx="4169391" cy="2961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2951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784" y="2575089"/>
            <a:ext cx="859808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данный перечень ОО вошли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 школы Республики Крым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которых результат выполнения ВПР оказался заметно выше среднего результата по региону. При этом школа не является лицеем или гимназией с углубленным изучением данных предметов, и полученные результаты не подтверждаются высокими баллами ЕГЭ у выпускников.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34868" y="1388112"/>
            <a:ext cx="75199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2018 году  около 3 тысяч  образовательных организаций РФ вошли в перечень школ с необъективными результатами ВПР. 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05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000921"/>
              </p:ext>
            </p:extLst>
          </p:nvPr>
        </p:nvGraphicFramePr>
        <p:xfrm>
          <a:off x="600500" y="870321"/>
          <a:ext cx="8134067" cy="54485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843"/>
                <a:gridCol w="2442950"/>
                <a:gridCol w="1778758"/>
                <a:gridCol w="1778758"/>
                <a:gridCol w="1778758"/>
              </a:tblGrid>
              <a:tr h="7123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Муниципалитет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ОО с необъективными результатами ВПР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ОО в муниципалитете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ОО с необъективными результатами ВПР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Алушта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Армянск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Джанкой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Симферополь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Судак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Феодосия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Ялта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Бахчисарайский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Белогорский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Джанкойский  район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Красногвардейский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Красноперекопский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Ленинский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Нижнегорский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Первомайский  район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Раздольненский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Сакский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3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Черноморский 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607" marR="8607" marT="8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518615" y="189444"/>
            <a:ext cx="8202304" cy="588478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школ с необъективными  результатами ВПР 2018 (в разрезе МСУ) 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41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269446"/>
              </p:ext>
            </p:extLst>
          </p:nvPr>
        </p:nvGraphicFramePr>
        <p:xfrm>
          <a:off x="491318" y="818866"/>
          <a:ext cx="8325135" cy="5636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518615" y="189444"/>
            <a:ext cx="8202304" cy="588478"/>
          </a:xfrm>
          <a:prstGeom prst="rect">
            <a:avLst/>
          </a:prstGeom>
          <a:solidFill>
            <a:schemeClr val="bg1"/>
          </a:solidFill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Статистика школ с необъективными  результатами ВПР 2018</a:t>
            </a:r>
            <a:endParaRPr lang="ru-RU" sz="1800" b="1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35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0013-9082-45F2-B01C-588D9A8FC826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57631" y="39858"/>
            <a:ext cx="7772400" cy="6056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Количественный состав участников ВПР по АТЕ</a:t>
            </a:r>
            <a:b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(в разрезе классов и предметов)</a:t>
            </a:r>
            <a:endParaRPr lang="ru-RU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20638" y="39858"/>
            <a:ext cx="1218787" cy="48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класс</a:t>
            </a:r>
            <a:endParaRPr lang="ru-RU" sz="2200" b="1" dirty="0">
              <a:solidFill>
                <a:srgbClr val="0000FF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113506"/>
              </p:ext>
            </p:extLst>
          </p:nvPr>
        </p:nvGraphicFramePr>
        <p:xfrm>
          <a:off x="286604" y="660920"/>
          <a:ext cx="8557147" cy="617340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386370"/>
                <a:gridCol w="1390259"/>
                <a:gridCol w="1390259"/>
                <a:gridCol w="1390259"/>
              </a:tblGrid>
              <a:tr h="284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Окружающий мир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1442098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1460995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1452036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19079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19276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19191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rgbClr val="E6D5F3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 интернатного типа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Алушта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Армянск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Бахчисарайский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Белогорский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Евпатория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Керчь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Красногвардейский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Ленинский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Нижнегорский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Первомайский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Раздольненский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4110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4169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4117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Судак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Феодосия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Черноморский район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bg1"/>
                    </a:solidFill>
                  </a:tcPr>
                </a:tc>
              </a:tr>
              <a:tr h="201653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Ялта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72" marR="4337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73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2707" y="135332"/>
            <a:ext cx="1425039" cy="4157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 класс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0013-9082-45F2-B01C-588D9A8FC826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426126"/>
              </p:ext>
            </p:extLst>
          </p:nvPr>
        </p:nvGraphicFramePr>
        <p:xfrm>
          <a:off x="773723" y="523223"/>
          <a:ext cx="7514490" cy="618561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45134"/>
                <a:gridCol w="1092339"/>
                <a:gridCol w="1092339"/>
                <a:gridCol w="1092339"/>
                <a:gridCol w="1092339"/>
              </a:tblGrid>
              <a:tr h="296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1300922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1296774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1282871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3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1261448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19526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09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19368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19069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18951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rgbClr val="E6D5F3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 интернатного типа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Алушта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Армянск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Бахчисарайский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Белогорский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Евпатория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Керчь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Красногвардейский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Ленинский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Нижнегорский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Первомайский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Раздольненский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Сакский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4211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4191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4088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4090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Судак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Феодосия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Черноморский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bg1"/>
                    </a:solidFill>
                  </a:tcPr>
                </a:tc>
              </a:tr>
              <a:tr h="190478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Ялта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182" marR="43182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13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38030" y="109278"/>
            <a:ext cx="1596788" cy="354747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класс</a:t>
            </a:r>
            <a:endParaRPr lang="ru-RU" sz="2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0013-9082-45F2-B01C-588D9A8FC826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020348"/>
              </p:ext>
            </p:extLst>
          </p:nvPr>
        </p:nvGraphicFramePr>
        <p:xfrm>
          <a:off x="313898" y="423074"/>
          <a:ext cx="8639031" cy="619608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24335"/>
                <a:gridCol w="1119116"/>
                <a:gridCol w="1119116"/>
                <a:gridCol w="1119116"/>
                <a:gridCol w="955344"/>
                <a:gridCol w="1282888"/>
                <a:gridCol w="1119116"/>
              </a:tblGrid>
              <a:tr h="261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выборка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990665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769576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990693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739160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753371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90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722365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 Крым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17304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16825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16928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16565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16588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16527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rgbClr val="E6D5F3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ОО интернатного типа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Алушта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Армянск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Бахчисарайский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Белогорский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Джанкойский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Евпатория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Керчь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Красногвардейский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Красноперекопский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Ленинский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Нижнегорский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Первомайский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Раздольненский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Сакский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3543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3436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3459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3355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3364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Симферопольский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Советский район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Судак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298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Феодосия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Черноморский район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319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bg1"/>
                    </a:solidFill>
                  </a:tcPr>
                </a:tc>
              </a:tr>
              <a:tr h="211955">
                <a:tc>
                  <a:txBody>
                    <a:bodyPr/>
                    <a:lstStyle/>
                    <a:p>
                      <a:pPr marL="952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Ялта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118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961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1931" marR="4193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36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1594</TotalTime>
  <Words>3213</Words>
  <Application>Microsoft Office PowerPoint</Application>
  <PresentationFormat>Экран (4:3)</PresentationFormat>
  <Paragraphs>1643</Paragraphs>
  <Slides>65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65</vt:i4>
      </vt:variant>
    </vt:vector>
  </HeadingPairs>
  <TitlesOfParts>
    <vt:vector size="70" baseType="lpstr">
      <vt:lpstr>Arial</vt:lpstr>
      <vt:lpstr>Calibri</vt:lpstr>
      <vt:lpstr>Calibri Light</vt:lpstr>
      <vt:lpstr>Times New Roman</vt:lpstr>
      <vt:lpstr>Office Theme</vt:lpstr>
      <vt:lpstr> Всероссийские проверочные работы 2018 год </vt:lpstr>
      <vt:lpstr>Презентация PowerPoint</vt:lpstr>
      <vt:lpstr>Презентация PowerPoint</vt:lpstr>
      <vt:lpstr>   Сроки проведения ВПР в 2018 году</vt:lpstr>
      <vt:lpstr>   Всего в ВПР в 2018 году приняли участие     </vt:lpstr>
      <vt:lpstr>Презентация PowerPoint</vt:lpstr>
      <vt:lpstr>       Количественный состав участников ВПР по АТЕ (в разрезе классов и предметов)</vt:lpstr>
      <vt:lpstr>5 класс</vt:lpstr>
      <vt:lpstr>6 класс</vt:lpstr>
      <vt:lpstr>10-11 класс</vt:lpstr>
      <vt:lpstr>Результаты ВПР по русскому языку  4 класс</vt:lpstr>
      <vt:lpstr>Статистика региональных и общероссийских результатов ВПР по русскому языку в  4 классе</vt:lpstr>
      <vt:lpstr>Статистика региональных и общероссийских результатов ВПР по математике в  4 классе</vt:lpstr>
      <vt:lpstr>Статистика региональных и общероссийских результатов ВПР по окружающему миру в  4 классе</vt:lpstr>
      <vt:lpstr>Статистика региональных и общероссийских результатов ВПР по русскому языку в  5 классе</vt:lpstr>
      <vt:lpstr>Статистика региональных и общероссийских результатов ВПР по математике в  5 классе</vt:lpstr>
      <vt:lpstr>Статистика региональных и общероссийских результатов ВПР по истории в  5 классе</vt:lpstr>
      <vt:lpstr>Статистика региональных и общероссийских результатов ВПР по биологии в  5 классе</vt:lpstr>
      <vt:lpstr>Статистика региональных и общероссийских результатов ВПР по математике  в  6 классе</vt:lpstr>
      <vt:lpstr>Статистика региональных и общероссийских результатов ВПР по биологии в  6 классе</vt:lpstr>
      <vt:lpstr>Статистика региональных и общероссийских результатов ВПР по русскому языку в  6 классе</vt:lpstr>
      <vt:lpstr>Статистика региональных и общероссийских результатов ВПР по географии в  6 классе</vt:lpstr>
      <vt:lpstr>Статистика региональных и общероссийских результатов ВПР по обществознанию в  6 классе</vt:lpstr>
      <vt:lpstr>Статистика региональных и общероссийских результатов ВПР по истории в  6 классе</vt:lpstr>
      <vt:lpstr>Статистика региональных и общероссийских результатов ВПР по географии в  10 классе</vt:lpstr>
      <vt:lpstr>Статистика региональных и общероссийских результатов ВПР по английскому языку (только письменная часть) в  11 классе</vt:lpstr>
      <vt:lpstr>Статистика региональных и общероссийских результатов ВПР по французскому языку в  11 классе</vt:lpstr>
      <vt:lpstr>Статистика региональных и общероссийских результатов ВПР по немецкому языку (только письменная часть) в  11 классе</vt:lpstr>
      <vt:lpstr>Статистика региональных и общероссийских результатов ВПР по биологии в  11 классе</vt:lpstr>
      <vt:lpstr>Статистика региональных и общероссийских результатов ВПР по физике в  11 классе</vt:lpstr>
      <vt:lpstr>Статистика региональных и общероссийских результатов ВПР по географии в  11 классе</vt:lpstr>
      <vt:lpstr>Статистика региональных и общероссийских результатов ВПР по истории в  11 классе</vt:lpstr>
      <vt:lpstr>Статистика региональных и общероссийских результатов ВПР по химии в  11 классе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Елена Кадеева</cp:lastModifiedBy>
  <cp:revision>363</cp:revision>
  <dcterms:created xsi:type="dcterms:W3CDTF">2016-11-18T14:12:19Z</dcterms:created>
  <dcterms:modified xsi:type="dcterms:W3CDTF">2018-10-31T06:57:57Z</dcterms:modified>
</cp:coreProperties>
</file>