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  <p:sldId id="305" r:id="rId51"/>
    <p:sldId id="306" r:id="rId52"/>
    <p:sldId id="307" r:id="rId53"/>
    <p:sldId id="308" r:id="rId54"/>
    <p:sldId id="309" r:id="rId55"/>
    <p:sldId id="310" r:id="rId56"/>
    <p:sldId id="311" r:id="rId57"/>
    <p:sldId id="312" r:id="rId58"/>
    <p:sldId id="313" r:id="rId59"/>
    <p:sldId id="314" r:id="rId60"/>
    <p:sldId id="315" r:id="rId61"/>
    <p:sldId id="316" r:id="rId62"/>
    <p:sldId id="317" r:id="rId63"/>
    <p:sldId id="318" r:id="rId64"/>
    <p:sldId id="319" r:id="rId65"/>
    <p:sldId id="320" r:id="rId66"/>
    <p:sldId id="321" r:id="rId67"/>
    <p:sldId id="322" r:id="rId68"/>
    <p:sldId id="323" r:id="rId69"/>
    <p:sldId id="324" r:id="rId70"/>
    <p:sldId id="325" r:id="rId71"/>
    <p:sldId id="326" r:id="rId72"/>
    <p:sldId id="327" r:id="rId73"/>
    <p:sldId id="328" r:id="rId74"/>
    <p:sldId id="329" r:id="rId75"/>
    <p:sldId id="330" r:id="rId76"/>
    <p:sldId id="331" r:id="rId7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slide" Target="slides/slide7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viewProps" Target="viewProp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presProps" Target="presProps.xml"/><Relationship Id="rId8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theme" Target="theme/theme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42FF68-90C6-4448-BEA8-FC171A619A0F}" type="datetimeFigureOut">
              <a:rPr lang="ru-RU" smtClean="0"/>
              <a:t>31.10.2019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A1A6EF-ACA8-464A-B9A2-423F9F736F4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540056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42FF68-90C6-4448-BEA8-FC171A619A0F}" type="datetimeFigureOut">
              <a:rPr lang="ru-RU" smtClean="0"/>
              <a:t>31.10.2019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9A1A6EF-ACA8-464A-B9A2-423F9F736F4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363695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4" r:id="rId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1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1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1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1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1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1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1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1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1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1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1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1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1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jpeg"/><Relationship Id="rId1" Type="http://schemas.openxmlformats.org/officeDocument/2006/relationships/slideLayout" Target="../slideLayouts/slideLayout1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jpeg"/><Relationship Id="rId1" Type="http://schemas.openxmlformats.org/officeDocument/2006/relationships/slideLayout" Target="../slideLayouts/slideLayout1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jpeg"/><Relationship Id="rId1" Type="http://schemas.openxmlformats.org/officeDocument/2006/relationships/slideLayout" Target="../slideLayouts/slideLayout1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jpeg"/><Relationship Id="rId1" Type="http://schemas.openxmlformats.org/officeDocument/2006/relationships/slideLayout" Target="../slideLayouts/slideLayout1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jpeg"/><Relationship Id="rId1" Type="http://schemas.openxmlformats.org/officeDocument/2006/relationships/slideLayout" Target="../slideLayouts/slideLayout1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jpeg"/><Relationship Id="rId1" Type="http://schemas.openxmlformats.org/officeDocument/2006/relationships/slideLayout" Target="../slideLayouts/slideLayout1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jpeg"/><Relationship Id="rId1" Type="http://schemas.openxmlformats.org/officeDocument/2006/relationships/slideLayout" Target="../slideLayouts/slideLayout1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jpeg"/><Relationship Id="rId1" Type="http://schemas.openxmlformats.org/officeDocument/2006/relationships/slideLayout" Target="../slideLayouts/slideLayout1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jpeg"/><Relationship Id="rId1" Type="http://schemas.openxmlformats.org/officeDocument/2006/relationships/slideLayout" Target="../slideLayouts/slideLayout1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jpeg"/><Relationship Id="rId1" Type="http://schemas.openxmlformats.org/officeDocument/2006/relationships/slideLayout" Target="../slideLayouts/slideLayout1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jpeg"/><Relationship Id="rId1" Type="http://schemas.openxmlformats.org/officeDocument/2006/relationships/slideLayout" Target="../slideLayouts/slideLayout1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jpeg"/><Relationship Id="rId1" Type="http://schemas.openxmlformats.org/officeDocument/2006/relationships/slideLayout" Target="../slideLayouts/slideLayout1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jpeg"/><Relationship Id="rId1" Type="http://schemas.openxmlformats.org/officeDocument/2006/relationships/slideLayout" Target="../slideLayouts/slideLayout1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jpeg"/><Relationship Id="rId1" Type="http://schemas.openxmlformats.org/officeDocument/2006/relationships/slideLayout" Target="../slideLayouts/slideLayout1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4.jpeg"/><Relationship Id="rId1" Type="http://schemas.openxmlformats.org/officeDocument/2006/relationships/slideLayout" Target="../slideLayouts/slideLayout1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5.jpeg"/><Relationship Id="rId1" Type="http://schemas.openxmlformats.org/officeDocument/2006/relationships/slideLayout" Target="../slideLayouts/slideLayout1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6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600" b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600" b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200" b="1" smtClean="0">
                <a:solidFill>
                  <a:srgbClr val="C00000"/>
                </a:solidFill>
                <a:latin typeface="Segoe Print" pitchFamily="2" charset="0"/>
                <a:cs typeface="Times New Roman" pitchFamily="18" charset="0"/>
              </a:rPr>
              <a:t>Всероссийские проверочные работы</a:t>
            </a:r>
            <a:br>
              <a:rPr lang="ru-RU" sz="3200" b="1" smtClean="0">
                <a:solidFill>
                  <a:srgbClr val="C00000"/>
                </a:solidFill>
                <a:latin typeface="Segoe Print" pitchFamily="2" charset="0"/>
                <a:cs typeface="Times New Roman" pitchFamily="18" charset="0"/>
              </a:rPr>
            </a:br>
            <a:r>
              <a:rPr lang="ru-RU" sz="3200" b="1" smtClean="0">
                <a:solidFill>
                  <a:srgbClr val="C00000"/>
                </a:solidFill>
                <a:latin typeface="Segoe Print" pitchFamily="2" charset="0"/>
                <a:cs typeface="Times New Roman" pitchFamily="18" charset="0"/>
              </a:rPr>
              <a:t>2019 год </a:t>
            </a:r>
            <a:endParaRPr lang="ru-RU" sz="3200" dirty="0">
              <a:solidFill>
                <a:srgbClr val="C00000"/>
              </a:solidFill>
              <a:latin typeface="Segoe Print" pitchFamily="2" charset="0"/>
            </a:endParaRPr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087137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811343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698034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ru-RU" sz="3100" b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Сроки проведения ВПР в 2019 году</a:t>
            </a:r>
            <a:endParaRPr lang="ru-RU" sz="3100" b="1" dirty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286520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smtClean="0"/>
              <a:t/>
            </a:r>
            <a:br>
              <a:rPr lang="ru-RU" b="1" smtClean="0"/>
            </a:br>
            <a:r>
              <a:rPr lang="ru-RU" b="1" smtClean="0"/>
              <a:t/>
            </a:r>
            <a:br>
              <a:rPr lang="ru-RU" b="1" smtClean="0"/>
            </a:br>
            <a:r>
              <a:rPr lang="ru-RU" b="1" smtClean="0">
                <a:solidFill>
                  <a:srgbClr val="0000FF"/>
                </a:solidFill>
              </a:rPr>
              <a:t/>
            </a:r>
            <a:br>
              <a:rPr lang="ru-RU" b="1" smtClean="0">
                <a:solidFill>
                  <a:srgbClr val="0000FF"/>
                </a:solidFill>
              </a:rPr>
            </a:br>
            <a:r>
              <a:rPr lang="ru-RU" sz="1800" b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Всего в ВПР в 2019 году приняли участие </a:t>
            </a:r>
            <a:r>
              <a:rPr lang="ru-RU" b="1" smtClean="0">
                <a:solidFill>
                  <a:srgbClr val="FF0000"/>
                </a:solidFill>
              </a:rPr>
              <a:t/>
            </a:r>
            <a:br>
              <a:rPr lang="ru-RU" b="1" smtClean="0">
                <a:solidFill>
                  <a:srgbClr val="FF0000"/>
                </a:solidFill>
              </a:rPr>
            </a:br>
            <a:r>
              <a:rPr lang="ru-RU" b="1" smtClean="0">
                <a:solidFill>
                  <a:srgbClr val="FF0000"/>
                </a:solidFill>
              </a:rPr>
              <a:t/>
            </a:r>
            <a:br>
              <a:rPr lang="ru-RU" b="1" smtClean="0">
                <a:solidFill>
                  <a:srgbClr val="FF0000"/>
                </a:solidFill>
              </a:rPr>
            </a:br>
            <a:r>
              <a:rPr lang="ru-RU" b="1" smtClean="0"/>
              <a:t/>
            </a:r>
            <a:br>
              <a:rPr lang="ru-RU" b="1" smtClean="0"/>
            </a:br>
            <a:r>
              <a:rPr lang="ru-RU" b="1" smtClean="0"/>
              <a:t/>
            </a:r>
            <a:br>
              <a:rPr lang="ru-RU" b="1" smtClean="0"/>
            </a:br>
            <a:endParaRPr lang="ru-RU" sz="2700" b="1" dirty="0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60674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smtClean="0"/>
              <a:t/>
            </a:r>
            <a:br>
              <a:rPr lang="ru-RU" b="1" smtClean="0"/>
            </a:br>
            <a:r>
              <a:rPr lang="ru-RU" b="1" smtClean="0"/>
              <a:t/>
            </a:r>
            <a:br>
              <a:rPr lang="ru-RU" b="1" smtClean="0"/>
            </a:br>
            <a:r>
              <a:rPr lang="ru-RU" b="1" smtClean="0"/>
              <a:t/>
            </a:r>
            <a:br>
              <a:rPr lang="ru-RU" b="1" smtClean="0"/>
            </a:br>
            <a:r>
              <a:rPr lang="ru-RU" b="1" smtClean="0"/>
              <a:t/>
            </a:r>
            <a:br>
              <a:rPr lang="ru-RU" b="1" smtClean="0"/>
            </a:br>
            <a:r>
              <a:rPr lang="ru-RU" b="1" smtClean="0"/>
              <a:t/>
            </a:r>
            <a:br>
              <a:rPr lang="ru-RU" b="1" smtClean="0"/>
            </a:br>
            <a:r>
              <a:rPr lang="ru-RU" b="1" smtClean="0"/>
              <a:t/>
            </a:r>
            <a:br>
              <a:rPr lang="ru-RU" b="1" smtClean="0"/>
            </a:br>
            <a:r>
              <a:rPr lang="ru-RU" b="1" smtClean="0"/>
              <a:t/>
            </a:r>
            <a:br>
              <a:rPr lang="ru-RU" b="1" smtClean="0"/>
            </a:br>
            <a:r>
              <a:rPr lang="ru-RU" sz="2000" b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Количественный состав участников ВПР по МСУ</a:t>
            </a:r>
            <a:r>
              <a:rPr lang="ru-RU" sz="2000" b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b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(в разрезе классов и предметов)</a:t>
            </a:r>
            <a:endParaRPr lang="ru-RU" sz="2000" b="1" dirty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696202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sz="2400" b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5 класс</a:t>
            </a:r>
            <a:endParaRPr lang="ru-RU" sz="2400" b="1" dirty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029107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sz="2200" b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6 класс</a:t>
            </a:r>
            <a:endParaRPr lang="ru-RU" sz="2200" b="1" dirty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183687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sz="2200" b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7 класс</a:t>
            </a:r>
            <a:endParaRPr lang="ru-RU" sz="2200" b="1" dirty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035647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sz="2200" b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10-11 класс</a:t>
            </a:r>
            <a:endParaRPr lang="ru-RU" sz="2200" b="1" dirty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033220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sz="2000" b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Статистика региональных и общероссийских результатов ВПР по </a:t>
            </a:r>
            <a:r>
              <a:rPr lang="ru-RU" sz="2000" b="1" u="sng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русскому языку </a:t>
            </a:r>
            <a:r>
              <a:rPr lang="ru-RU" sz="2000" b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в  4 классе</a:t>
            </a:r>
            <a:endParaRPr lang="ru-RU" dirty="0">
              <a:solidFill>
                <a:srgbClr val="C00000"/>
              </a:solidFill>
            </a:endParaRPr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030697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sz="2000" b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Статистика региональных и общероссийских результатов ВПР по </a:t>
            </a:r>
            <a:r>
              <a:rPr lang="ru-RU" sz="2000" b="1" u="sng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математике</a:t>
            </a:r>
            <a:r>
              <a:rPr lang="ru-RU" sz="2000" b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в  4 классе</a:t>
            </a:r>
            <a:endParaRPr lang="ru-RU" dirty="0">
              <a:solidFill>
                <a:srgbClr val="C00000"/>
              </a:solidFill>
            </a:endParaRPr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878490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sz="2000" b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Статистика региональных и общероссийских результатов ВПР по </a:t>
            </a:r>
            <a:r>
              <a:rPr lang="ru-RU" sz="2000" b="1" u="sng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окружающему миру </a:t>
            </a:r>
            <a:r>
              <a:rPr lang="ru-RU" sz="2000" b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в  4 классе</a:t>
            </a:r>
            <a:endParaRPr lang="ru-RU" dirty="0">
              <a:solidFill>
                <a:srgbClr val="C00000"/>
              </a:solidFill>
            </a:endParaRPr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312747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sz="2000" b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Статистика региональных и общероссийских результатов ВПР по </a:t>
            </a:r>
            <a:r>
              <a:rPr lang="ru-RU" sz="2000" b="1" u="sng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русскому языку </a:t>
            </a:r>
            <a:r>
              <a:rPr lang="ru-RU" sz="2000" b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в  5 классе</a:t>
            </a:r>
            <a:endParaRPr lang="ru-RU" dirty="0">
              <a:solidFill>
                <a:srgbClr val="C00000"/>
              </a:solidFill>
            </a:endParaRPr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245944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sz="2000" b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Статистика региональных и общероссийских результатов ВПР по </a:t>
            </a:r>
            <a:r>
              <a:rPr lang="ru-RU" sz="2000" b="1" u="sng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математике </a:t>
            </a:r>
            <a:r>
              <a:rPr lang="ru-RU" sz="2000" b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в  5 классе</a:t>
            </a:r>
            <a:endParaRPr lang="ru-RU" dirty="0">
              <a:solidFill>
                <a:srgbClr val="C00000"/>
              </a:solidFill>
            </a:endParaRPr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208991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sz="2000" b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Статистика региональных и общероссийских результатов ВПР по </a:t>
            </a:r>
            <a:r>
              <a:rPr lang="ru-RU" sz="2000" b="1" u="sng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истории </a:t>
            </a:r>
            <a:r>
              <a:rPr lang="ru-RU" sz="2000" b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в  5 классе</a:t>
            </a:r>
            <a:endParaRPr lang="ru-RU" dirty="0">
              <a:solidFill>
                <a:srgbClr val="C00000"/>
              </a:solidFill>
            </a:endParaRPr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13758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sz="2000" b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Статистика региональных и общероссийских результатов ВПР по </a:t>
            </a:r>
            <a:r>
              <a:rPr lang="ru-RU" sz="2000" b="1" u="sng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биологии </a:t>
            </a:r>
            <a:r>
              <a:rPr lang="ru-RU" sz="2000" b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в  5 классе</a:t>
            </a:r>
            <a:endParaRPr lang="ru-RU" dirty="0">
              <a:solidFill>
                <a:srgbClr val="C00000"/>
              </a:solidFill>
            </a:endParaRPr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845206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sz="2000" b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Статистика региональных и общероссийских результатов ВПР по </a:t>
            </a:r>
            <a:r>
              <a:rPr lang="ru-RU" sz="2000" b="1" u="sng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математике  </a:t>
            </a:r>
            <a:r>
              <a:rPr lang="ru-RU" sz="2000" b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в  6 классе</a:t>
            </a:r>
            <a:endParaRPr lang="ru-RU" dirty="0">
              <a:solidFill>
                <a:srgbClr val="C00000"/>
              </a:solidFill>
            </a:endParaRPr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119359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sz="2000" b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Статистика региональных и общероссийских результатов ВПР по </a:t>
            </a:r>
            <a:r>
              <a:rPr lang="ru-RU" sz="2000" b="1" u="sng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биологии </a:t>
            </a:r>
            <a:r>
              <a:rPr lang="ru-RU" sz="2000" b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в  6 классе</a:t>
            </a:r>
            <a:endParaRPr lang="ru-RU" dirty="0">
              <a:solidFill>
                <a:srgbClr val="C00000"/>
              </a:solidFill>
            </a:endParaRPr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557579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sz="2000" b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Статистика региональных и общероссийских результатов ВПР по </a:t>
            </a:r>
            <a:r>
              <a:rPr lang="ru-RU" sz="2000" b="1" u="sng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русскому языку</a:t>
            </a:r>
            <a:r>
              <a:rPr lang="ru-RU" sz="2000" b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в  6 классе</a:t>
            </a:r>
            <a:endParaRPr lang="ru-RU" dirty="0">
              <a:solidFill>
                <a:srgbClr val="C00000"/>
              </a:solidFill>
            </a:endParaRPr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811961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sz="2000" b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Статистика региональных и общероссийских результатов ВПР по </a:t>
            </a:r>
            <a:r>
              <a:rPr lang="ru-RU" sz="2000" b="1" u="sng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географии</a:t>
            </a:r>
            <a:r>
              <a:rPr lang="ru-RU" sz="2000" b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в  6 классе</a:t>
            </a:r>
            <a:endParaRPr lang="ru-RU" dirty="0">
              <a:solidFill>
                <a:srgbClr val="C00000"/>
              </a:solidFill>
            </a:endParaRPr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331265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sz="2000" b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Статистика региональных и общероссийских результатов ВПР по </a:t>
            </a:r>
            <a:r>
              <a:rPr lang="ru-RU" sz="2000" b="1" u="sng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истории</a:t>
            </a:r>
            <a:r>
              <a:rPr lang="ru-RU" sz="2000" b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в  6 классе</a:t>
            </a:r>
            <a:endParaRPr lang="ru-RU" dirty="0">
              <a:solidFill>
                <a:srgbClr val="C00000"/>
              </a:solidFill>
            </a:endParaRPr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619312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sz="2000" b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Статистика региональных и общероссийских результатов ВПР по </a:t>
            </a:r>
            <a:r>
              <a:rPr lang="ru-RU" sz="2000" b="1" u="sng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обществознанию</a:t>
            </a:r>
            <a:r>
              <a:rPr lang="ru-RU" sz="2000" b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в  6 классе</a:t>
            </a:r>
            <a:endParaRPr lang="ru-RU" dirty="0">
              <a:solidFill>
                <a:srgbClr val="C00000"/>
              </a:solidFill>
            </a:endParaRPr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373458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sz="2000" b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Статистика региональных и общероссийских результатов ВПР по </a:t>
            </a:r>
            <a:r>
              <a:rPr lang="ru-RU" sz="2000" b="1" u="sng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английскому  языку</a:t>
            </a:r>
            <a:r>
              <a:rPr lang="ru-RU" sz="2000" b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в  7 классе</a:t>
            </a:r>
            <a:endParaRPr lang="ru-RU" dirty="0">
              <a:solidFill>
                <a:srgbClr val="C00000"/>
              </a:solidFill>
            </a:endParaRPr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648281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sz="2000" b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Статистика региональных и общероссийских результатов ВПР по </a:t>
            </a:r>
            <a:r>
              <a:rPr lang="ru-RU" sz="2000" b="1" u="sng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биологии</a:t>
            </a:r>
            <a:r>
              <a:rPr lang="ru-RU" sz="2000" b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в  7 классе</a:t>
            </a:r>
            <a:endParaRPr lang="ru-RU" dirty="0">
              <a:solidFill>
                <a:srgbClr val="C00000"/>
              </a:solidFill>
            </a:endParaRPr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984364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sz="2000" b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Статистика региональных и общероссийских результатов ВПР по </a:t>
            </a:r>
            <a:r>
              <a:rPr lang="ru-RU" sz="2000" b="1" u="sng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географии</a:t>
            </a:r>
            <a:r>
              <a:rPr lang="ru-RU" sz="2000" b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в  7 классе</a:t>
            </a:r>
            <a:endParaRPr lang="ru-RU" dirty="0">
              <a:solidFill>
                <a:srgbClr val="C00000"/>
              </a:solidFill>
            </a:endParaRPr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128112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sz="2000" b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Статистика региональных и общероссийских результатов ВПР по </a:t>
            </a:r>
            <a:r>
              <a:rPr lang="ru-RU" sz="2000" b="1" u="sng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истории</a:t>
            </a:r>
            <a:r>
              <a:rPr lang="ru-RU" sz="2000" b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в  7 классе</a:t>
            </a:r>
            <a:endParaRPr lang="ru-RU" dirty="0">
              <a:solidFill>
                <a:srgbClr val="C00000"/>
              </a:solidFill>
            </a:endParaRPr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781797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sz="2000" b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Статистика региональных и общероссийских результатов ВПР по </a:t>
            </a:r>
            <a:r>
              <a:rPr lang="ru-RU" sz="2000" b="1" u="sng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математике </a:t>
            </a:r>
            <a:r>
              <a:rPr lang="ru-RU" sz="2000" b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в  7 классе</a:t>
            </a:r>
            <a:endParaRPr lang="ru-RU" dirty="0">
              <a:solidFill>
                <a:srgbClr val="C00000"/>
              </a:solidFill>
            </a:endParaRPr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41240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sz="2000" b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Статистика региональных и общероссийских результатов ВПР по </a:t>
            </a:r>
            <a:r>
              <a:rPr lang="ru-RU" sz="2000" b="1" u="sng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обществознанию</a:t>
            </a:r>
            <a:r>
              <a:rPr lang="ru-RU" sz="2000" b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в  7 классе</a:t>
            </a:r>
            <a:endParaRPr lang="ru-RU" dirty="0">
              <a:solidFill>
                <a:srgbClr val="C00000"/>
              </a:solidFill>
            </a:endParaRPr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706055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sz="2000" b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Статистика региональных и общероссийских результатов ВПР по </a:t>
            </a:r>
            <a:r>
              <a:rPr lang="ru-RU" sz="2000" b="1" u="sng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русскому языку </a:t>
            </a:r>
            <a:r>
              <a:rPr lang="ru-RU" sz="2000" b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в  7 классе</a:t>
            </a:r>
            <a:endParaRPr lang="ru-RU" dirty="0">
              <a:solidFill>
                <a:srgbClr val="C00000"/>
              </a:solidFill>
            </a:endParaRPr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391394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sz="2000" b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Статистика региональных и общероссийских результатов ВПР по </a:t>
            </a:r>
            <a:r>
              <a:rPr lang="ru-RU" sz="2000" b="1" u="sng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физике</a:t>
            </a:r>
            <a:r>
              <a:rPr lang="ru-RU" sz="2000" b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в  7 классе</a:t>
            </a:r>
            <a:endParaRPr lang="ru-RU" dirty="0">
              <a:solidFill>
                <a:srgbClr val="C00000"/>
              </a:solidFill>
            </a:endParaRPr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052924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sz="2000" b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Статистика региональных и общероссийских результатов ВПР по </a:t>
            </a:r>
            <a:r>
              <a:rPr lang="ru-RU" sz="2000" b="1" u="sng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географии</a:t>
            </a:r>
            <a:r>
              <a:rPr lang="ru-RU" sz="2000" b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в  10 классе</a:t>
            </a:r>
            <a:endParaRPr lang="ru-RU" dirty="0">
              <a:solidFill>
                <a:srgbClr val="C00000"/>
              </a:solidFill>
            </a:endParaRPr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096131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sz="2000" b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Статистика региональных и общероссийских результатов ВПР по </a:t>
            </a:r>
            <a:r>
              <a:rPr lang="ru-RU" sz="2000" b="1" u="sng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английскому языку </a:t>
            </a:r>
            <a:r>
              <a:rPr lang="ru-RU" sz="2000" b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(только письменная часть) в  11 классе</a:t>
            </a:r>
            <a:endParaRPr lang="ru-RU" dirty="0">
              <a:solidFill>
                <a:srgbClr val="C00000"/>
              </a:solidFill>
            </a:endParaRPr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454933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sz="2000" b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Статистика региональных и общероссийских результатов ВПР по </a:t>
            </a:r>
            <a:r>
              <a:rPr lang="ru-RU" sz="2000" b="1" u="sng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биологии </a:t>
            </a:r>
            <a:r>
              <a:rPr lang="ru-RU" sz="2000" b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в  11 классе</a:t>
            </a:r>
            <a:endParaRPr lang="ru-RU" dirty="0">
              <a:solidFill>
                <a:srgbClr val="C00000"/>
              </a:solidFill>
            </a:endParaRPr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295901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sz="2000" b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Статистика региональных и общероссийских результатов ВПР по </a:t>
            </a:r>
            <a:r>
              <a:rPr lang="ru-RU" sz="2000" b="1" u="sng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физике </a:t>
            </a:r>
            <a:r>
              <a:rPr lang="ru-RU" sz="2000" b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в  11 классе</a:t>
            </a:r>
            <a:endParaRPr lang="ru-RU" dirty="0">
              <a:solidFill>
                <a:srgbClr val="C00000"/>
              </a:solidFill>
            </a:endParaRPr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488392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sz="2000" b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Статистика региональных и общероссийских результатов ВПР по </a:t>
            </a:r>
            <a:r>
              <a:rPr lang="ru-RU" sz="2000" b="1" u="sng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географии </a:t>
            </a:r>
            <a:r>
              <a:rPr lang="ru-RU" sz="2000" b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в  11 классе</a:t>
            </a:r>
            <a:endParaRPr lang="ru-RU" dirty="0">
              <a:solidFill>
                <a:srgbClr val="C00000"/>
              </a:solidFill>
            </a:endParaRPr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9677868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sz="2000" b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Статистика региональных и общероссийских результатов ВПР по </a:t>
            </a:r>
            <a:r>
              <a:rPr lang="ru-RU" sz="2000" b="1" u="sng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истории </a:t>
            </a:r>
            <a:r>
              <a:rPr lang="ru-RU" sz="2000" b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в  11 классе</a:t>
            </a:r>
            <a:endParaRPr lang="ru-RU" dirty="0">
              <a:solidFill>
                <a:srgbClr val="C00000"/>
              </a:solidFill>
            </a:endParaRPr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0015261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sz="2000" b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Статистика региональных и общероссийских результатов ВПР по </a:t>
            </a:r>
            <a:r>
              <a:rPr lang="ru-RU" sz="2000" b="1" u="sng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химии </a:t>
            </a:r>
            <a:r>
              <a:rPr lang="ru-RU" sz="2000" b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в  11 классе</a:t>
            </a:r>
            <a:endParaRPr lang="ru-RU" dirty="0">
              <a:solidFill>
                <a:srgbClr val="C00000"/>
              </a:solidFill>
            </a:endParaRPr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3251526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3248517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4096088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3339706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2186568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2665290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0657977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7668901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2389616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1631959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8382973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2976424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7271265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511965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6937514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9781690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0072728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452741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4208289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5289243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8772394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3544262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9949841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313151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5240163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5159993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4514406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5088054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6527318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4360205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7864750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6959684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3580928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06249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9501674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871074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6137825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3378770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sz="3200" b="1" u="sng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Проект</a:t>
            </a:r>
            <a:r>
              <a:rPr lang="ru-RU" sz="3200" b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расписания ВПР на 2020 г.</a:t>
            </a:r>
            <a:endParaRPr lang="ru-RU" sz="32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8435317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342</Words>
  <Application>Microsoft Office PowerPoint</Application>
  <PresentationFormat>Экран (4:3)</PresentationFormat>
  <Paragraphs>37</Paragraphs>
  <Slides>76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76</vt:i4>
      </vt:variant>
    </vt:vector>
  </HeadingPairs>
  <TitlesOfParts>
    <vt:vector size="82" baseType="lpstr">
      <vt:lpstr>Arial</vt:lpstr>
      <vt:lpstr>Calibri</vt:lpstr>
      <vt:lpstr>Calibri Light</vt:lpstr>
      <vt:lpstr>Segoe Print</vt:lpstr>
      <vt:lpstr>Times New Roman</vt:lpstr>
      <vt:lpstr>Тема Office</vt:lpstr>
      <vt:lpstr> Всероссийские проверочные работы 2019 год </vt:lpstr>
      <vt:lpstr>Презентация PowerPoint</vt:lpstr>
      <vt:lpstr>Презентация PowerPoint</vt:lpstr>
      <vt:lpstr>   Сроки проведения ВПР в 2019 году</vt:lpstr>
      <vt:lpstr>   Всего в ВПР в 2019 году приняли участие     </vt:lpstr>
      <vt:lpstr>       Количественный состав участников ВПР по МСУ (в разрезе классов и предметов)</vt:lpstr>
      <vt:lpstr>5 класс</vt:lpstr>
      <vt:lpstr>6 класс</vt:lpstr>
      <vt:lpstr>7 класс</vt:lpstr>
      <vt:lpstr>10-11 класс</vt:lpstr>
      <vt:lpstr>Статистика региональных и общероссийских результатов ВПР по русскому языку в  4 классе</vt:lpstr>
      <vt:lpstr>Статистика региональных и общероссийских результатов ВПР по математике в  4 классе</vt:lpstr>
      <vt:lpstr>Статистика региональных и общероссийских результатов ВПР по окружающему миру в  4 классе</vt:lpstr>
      <vt:lpstr>Статистика региональных и общероссийских результатов ВПР по русскому языку в  5 классе</vt:lpstr>
      <vt:lpstr>Статистика региональных и общероссийских результатов ВПР по математике в  5 классе</vt:lpstr>
      <vt:lpstr>Статистика региональных и общероссийских результатов ВПР по истории в  5 классе</vt:lpstr>
      <vt:lpstr>Статистика региональных и общероссийских результатов ВПР по биологии в  5 классе</vt:lpstr>
      <vt:lpstr>Статистика региональных и общероссийских результатов ВПР по математике  в  6 классе</vt:lpstr>
      <vt:lpstr>Статистика региональных и общероссийских результатов ВПР по биологии в  6 классе</vt:lpstr>
      <vt:lpstr>Статистика региональных и общероссийских результатов ВПР по русскому языку в  6 классе</vt:lpstr>
      <vt:lpstr>Статистика региональных и общероссийских результатов ВПР по географии в  6 классе</vt:lpstr>
      <vt:lpstr>Статистика региональных и общероссийских результатов ВПР по истории в  6 классе</vt:lpstr>
      <vt:lpstr>Статистика региональных и общероссийских результатов ВПР по обществознанию в  6 классе</vt:lpstr>
      <vt:lpstr>Статистика региональных и общероссийских результатов ВПР по английскому  языку в  7 классе</vt:lpstr>
      <vt:lpstr>Статистика региональных и общероссийских результатов ВПР по биологии в  7 классе</vt:lpstr>
      <vt:lpstr>Статистика региональных и общероссийских результатов ВПР по географии в  7 классе</vt:lpstr>
      <vt:lpstr>Статистика региональных и общероссийских результатов ВПР по истории в  7 классе</vt:lpstr>
      <vt:lpstr>Статистика региональных и общероссийских результатов ВПР по математике в  7 классе</vt:lpstr>
      <vt:lpstr>Статистика региональных и общероссийских результатов ВПР по обществознанию в  7 классе</vt:lpstr>
      <vt:lpstr>Статистика региональных и общероссийских результатов ВПР по русскому языку в  7 классе</vt:lpstr>
      <vt:lpstr>Статистика региональных и общероссийских результатов ВПР по физике в  7 классе</vt:lpstr>
      <vt:lpstr>Статистика региональных и общероссийских результатов ВПР по географии в  10 классе</vt:lpstr>
      <vt:lpstr>Статистика региональных и общероссийских результатов ВПР по английскому языку (только письменная часть) в  11 классе</vt:lpstr>
      <vt:lpstr>Статистика региональных и общероссийских результатов ВПР по биологии в  11 классе</vt:lpstr>
      <vt:lpstr>Статистика региональных и общероссийских результатов ВПР по физике в  11 классе</vt:lpstr>
      <vt:lpstr>Статистика региональных и общероссийских результатов ВПР по географии в  11 классе</vt:lpstr>
      <vt:lpstr>Статистика региональных и общероссийских результатов ВПР по истории в  11 классе</vt:lpstr>
      <vt:lpstr>Статистика региональных и общероссийских результатов ВПР по химии в  11 классе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Проект расписания ВПР на 2020 г.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Всероссийские проверочные работы 2019 год </dc:title>
  <dc:creator>Елена Кадеева</dc:creator>
  <cp:lastModifiedBy>Елена Кадеева</cp:lastModifiedBy>
  <cp:revision>1</cp:revision>
  <dcterms:created xsi:type="dcterms:W3CDTF">2019-10-31T13:21:07Z</dcterms:created>
  <dcterms:modified xsi:type="dcterms:W3CDTF">2019-10-31T13:21:08Z</dcterms:modified>
</cp:coreProperties>
</file>