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4" r:id="rId3"/>
    <p:sldId id="257" r:id="rId4"/>
    <p:sldId id="267" r:id="rId5"/>
    <p:sldId id="272" r:id="rId6"/>
    <p:sldId id="273" r:id="rId7"/>
    <p:sldId id="276" r:id="rId8"/>
    <p:sldId id="274" r:id="rId9"/>
    <p:sldId id="277" r:id="rId10"/>
    <p:sldId id="260" r:id="rId11"/>
    <p:sldId id="261" r:id="rId12"/>
    <p:sldId id="262" r:id="rId13"/>
    <p:sldId id="259" r:id="rId14"/>
    <p:sldId id="275" r:id="rId15"/>
  </p:sldIdLst>
  <p:sldSz cx="9144000" cy="6858000" type="screen4x3"/>
  <p:notesSz cx="6769100" cy="9906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434"/>
    <a:srgbClr val="9424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16" autoAdjust="0"/>
  </p:normalViewPr>
  <p:slideViewPr>
    <p:cSldViewPr>
      <p:cViewPr>
        <p:scale>
          <a:sx n="100" d="100"/>
          <a:sy n="100" d="100"/>
        </p:scale>
        <p:origin x="-294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idkova\Desktop\&#1051;&#1080;&#1089;&#1090;%20Microsoft%20Excel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2494766279832206E-2"/>
          <c:y val="6.2993047631897087E-2"/>
          <c:w val="0.93750523372016781"/>
          <c:h val="0.7319880413192791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'10 класс'!$F$9</c:f>
              <c:strCache>
                <c:ptCount val="1"/>
                <c:pt idx="0">
                  <c:v>Вся выборка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8.29445173020956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'10 класс'!$G$8:$J$8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'10 класс'!$G$9:$J$9</c:f>
              <c:numCache>
                <c:formatCode>General</c:formatCode>
                <c:ptCount val="4"/>
                <c:pt idx="0">
                  <c:v>2.35</c:v>
                </c:pt>
                <c:pt idx="1">
                  <c:v>27.86</c:v>
                </c:pt>
                <c:pt idx="2">
                  <c:v>51</c:v>
                </c:pt>
                <c:pt idx="3">
                  <c:v>18.78</c:v>
                </c:pt>
              </c:numCache>
            </c:numRef>
          </c:val>
        </c:ser>
        <c:ser>
          <c:idx val="1"/>
          <c:order val="1"/>
          <c:tx>
            <c:strRef>
              <c:f>'10 класс'!$F$10</c:f>
              <c:strCache>
                <c:ptCount val="1"/>
                <c:pt idx="0">
                  <c:v>Республика Крым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3.009882843667791E-2"/>
                  <c:y val="-1.70212842000487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0166263703507437E-2"/>
                  <c:y val="2.71368710010349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5662184391525628E-2"/>
                  <c:y val="-2.14878375904675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8620430784177345E-2"/>
                  <c:y val="1.1347213625488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'10 класс'!$G$8:$J$8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'10 класс'!$G$10:$J$10</c:f>
              <c:numCache>
                <c:formatCode>General</c:formatCode>
                <c:ptCount val="4"/>
                <c:pt idx="0">
                  <c:v>1.96</c:v>
                </c:pt>
                <c:pt idx="1">
                  <c:v>34.119999999999997</c:v>
                </c:pt>
                <c:pt idx="2">
                  <c:v>48.2</c:v>
                </c:pt>
                <c:pt idx="3">
                  <c:v>15.73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35907456"/>
        <c:axId val="35908992"/>
        <c:axId val="0"/>
      </c:bar3DChart>
      <c:catAx>
        <c:axId val="35907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FF0000"/>
                </a:solidFill>
              </a:defRPr>
            </a:pPr>
            <a:endParaRPr lang="ru-RU"/>
          </a:p>
        </c:txPr>
        <c:crossAx val="35908992"/>
        <c:crosses val="autoZero"/>
        <c:auto val="1"/>
        <c:lblAlgn val="ctr"/>
        <c:lblOffset val="100"/>
        <c:noMultiLvlLbl val="0"/>
      </c:catAx>
      <c:valAx>
        <c:axId val="3590899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Количество участников, %</a:t>
                </a:r>
              </a:p>
            </c:rich>
          </c:tx>
          <c:layout>
            <c:manualLayout>
              <c:xMode val="edge"/>
              <c:yMode val="edge"/>
              <c:x val="3.2608446631854193E-2"/>
              <c:y val="0.1310781844320922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590745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2565158452179776"/>
          <c:y val="0.87260792175258928"/>
          <c:w val="0.5610736233985697"/>
          <c:h val="0.1273920782474107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2494766279832206E-2"/>
          <c:y val="6.2993047631897087E-2"/>
          <c:w val="0.93750523372016781"/>
          <c:h val="0.7319880413192791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'10 класс'!$F$9</c:f>
              <c:strCache>
                <c:ptCount val="1"/>
                <c:pt idx="0">
                  <c:v>Вся выборка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8.29445173020956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'10 класс'!$G$8:$J$8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'10 класс'!$G$9:$J$9</c:f>
              <c:numCache>
                <c:formatCode>General</c:formatCode>
                <c:ptCount val="4"/>
                <c:pt idx="0">
                  <c:v>3.79</c:v>
                </c:pt>
                <c:pt idx="1">
                  <c:v>27.92</c:v>
                </c:pt>
                <c:pt idx="2">
                  <c:v>47.27</c:v>
                </c:pt>
                <c:pt idx="3">
                  <c:v>21.02</c:v>
                </c:pt>
              </c:numCache>
            </c:numRef>
          </c:val>
        </c:ser>
        <c:ser>
          <c:idx val="1"/>
          <c:order val="1"/>
          <c:tx>
            <c:strRef>
              <c:f>'10 класс'!$F$10</c:f>
              <c:strCache>
                <c:ptCount val="1"/>
                <c:pt idx="0">
                  <c:v>Республика Крым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3.009882843667791E-2"/>
                  <c:y val="-1.70212842000487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2640006951960373E-2"/>
                  <c:y val="-2.60044393445721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0052361274192864E-2"/>
                  <c:y val="-1.2441635585025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5115299842790985E-2"/>
                  <c:y val="1.13475228000325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'10 класс'!$G$8:$J$8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'10 класс'!$G$10:$J$10</c:f>
              <c:numCache>
                <c:formatCode>General</c:formatCode>
                <c:ptCount val="4"/>
                <c:pt idx="0">
                  <c:v>2.5099999999999998</c:v>
                </c:pt>
                <c:pt idx="1">
                  <c:v>31.96</c:v>
                </c:pt>
                <c:pt idx="2">
                  <c:v>49.36</c:v>
                </c:pt>
                <c:pt idx="3">
                  <c:v>16.18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139835648"/>
        <c:axId val="140115968"/>
        <c:axId val="0"/>
      </c:bar3DChart>
      <c:catAx>
        <c:axId val="139835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FF0000"/>
                </a:solidFill>
              </a:defRPr>
            </a:pPr>
            <a:endParaRPr lang="ru-RU"/>
          </a:p>
        </c:txPr>
        <c:crossAx val="140115968"/>
        <c:crosses val="autoZero"/>
        <c:auto val="1"/>
        <c:lblAlgn val="ctr"/>
        <c:lblOffset val="100"/>
        <c:noMultiLvlLbl val="0"/>
      </c:catAx>
      <c:valAx>
        <c:axId val="14011596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Количество участников, %</a:t>
                </a:r>
              </a:p>
            </c:rich>
          </c:tx>
          <c:layout>
            <c:manualLayout>
              <c:xMode val="edge"/>
              <c:yMode val="edge"/>
              <c:x val="3.2608446631854193E-2"/>
              <c:y val="0.1310781844320922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3983564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2131962353526213"/>
          <c:y val="0.89400953170327391"/>
          <c:w val="0.5635767576242724"/>
          <c:h val="0.1059904682967260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2494766279832206E-2"/>
          <c:y val="6.2993047631897087E-2"/>
          <c:w val="0.93750523372016781"/>
          <c:h val="0.7319880413192791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'10 класс'!$F$9</c:f>
              <c:strCache>
                <c:ptCount val="1"/>
                <c:pt idx="0">
                  <c:v>Вся выборка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8.29445173020956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1080023473983084E-3"/>
                  <c:y val="-5.27306967984934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'10 класс'!$G$8:$J$8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'10 класс'!$G$9:$J$9</c:f>
              <c:numCache>
                <c:formatCode>General</c:formatCode>
                <c:ptCount val="4"/>
                <c:pt idx="0">
                  <c:v>5.32</c:v>
                </c:pt>
                <c:pt idx="1">
                  <c:v>34.450000000000003</c:v>
                </c:pt>
                <c:pt idx="2">
                  <c:v>42.74</c:v>
                </c:pt>
                <c:pt idx="3">
                  <c:v>17.48</c:v>
                </c:pt>
              </c:numCache>
            </c:numRef>
          </c:val>
        </c:ser>
        <c:ser>
          <c:idx val="1"/>
          <c:order val="1"/>
          <c:tx>
            <c:strRef>
              <c:f>'10 класс'!$F$10</c:f>
              <c:strCache>
                <c:ptCount val="1"/>
                <c:pt idx="0">
                  <c:v>Республика Крым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3.009882843667791E-2"/>
                  <c:y val="-1.70212842000487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2640006951960373E-2"/>
                  <c:y val="-2.60044393445721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0052361274192864E-2"/>
                  <c:y val="-1.2441635585025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5115299842790985E-2"/>
                  <c:y val="1.13475228000325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'10 класс'!$G$8:$J$8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'10 класс'!$G$10:$J$10</c:f>
              <c:numCache>
                <c:formatCode>General</c:formatCode>
                <c:ptCount val="4"/>
                <c:pt idx="0">
                  <c:v>6.94</c:v>
                </c:pt>
                <c:pt idx="1">
                  <c:v>36.380000000000003</c:v>
                </c:pt>
                <c:pt idx="2">
                  <c:v>40.590000000000003</c:v>
                </c:pt>
                <c:pt idx="3">
                  <c:v>16.09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143020800"/>
        <c:axId val="143022336"/>
        <c:axId val="0"/>
      </c:bar3DChart>
      <c:catAx>
        <c:axId val="143020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FF0000"/>
                </a:solidFill>
              </a:defRPr>
            </a:pPr>
            <a:endParaRPr lang="ru-RU"/>
          </a:p>
        </c:txPr>
        <c:crossAx val="143022336"/>
        <c:crosses val="autoZero"/>
        <c:auto val="1"/>
        <c:lblAlgn val="ctr"/>
        <c:lblOffset val="100"/>
        <c:noMultiLvlLbl val="0"/>
      </c:catAx>
      <c:valAx>
        <c:axId val="14302233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Количество участников, %</a:t>
                </a:r>
              </a:p>
            </c:rich>
          </c:tx>
          <c:layout>
            <c:manualLayout>
              <c:xMode val="edge"/>
              <c:yMode val="edge"/>
              <c:x val="3.2608446631854193E-2"/>
              <c:y val="0.1310781844320922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430208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2131962353526213"/>
          <c:y val="0.89400953170327391"/>
          <c:w val="0.5635767576242724"/>
          <c:h val="0.1059904682967260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2494766279832206E-2"/>
          <c:y val="6.2993047631897087E-2"/>
          <c:w val="0.93750523372016781"/>
          <c:h val="0.7319880413192791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'10 класс'!$F$9</c:f>
              <c:strCache>
                <c:ptCount val="1"/>
                <c:pt idx="0">
                  <c:v>Вся выборка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8.29445173020956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6.2162494193909569E-3"/>
                  <c:y val="2.25988700564971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'10 класс'!$G$8:$J$8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'10 класс'!$G$9:$J$9</c:f>
              <c:numCache>
                <c:formatCode>General</c:formatCode>
                <c:ptCount val="4"/>
                <c:pt idx="0">
                  <c:v>5.19</c:v>
                </c:pt>
                <c:pt idx="1">
                  <c:v>42.28</c:v>
                </c:pt>
                <c:pt idx="2">
                  <c:v>40.19</c:v>
                </c:pt>
                <c:pt idx="3">
                  <c:v>12.34</c:v>
                </c:pt>
              </c:numCache>
            </c:numRef>
          </c:val>
        </c:ser>
        <c:ser>
          <c:idx val="1"/>
          <c:order val="1"/>
          <c:tx>
            <c:strRef>
              <c:f>'10 класс'!$F$10</c:f>
              <c:strCache>
                <c:ptCount val="1"/>
                <c:pt idx="0">
                  <c:v>Республика Крым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3.009882843667791E-2"/>
                  <c:y val="-1.70212842000487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2640006951960373E-2"/>
                  <c:y val="-2.60044393445721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0052361274192864E-2"/>
                  <c:y val="-1.2441635585025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5115299842790985E-2"/>
                  <c:y val="1.13475228000325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'10 класс'!$G$8:$J$8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'10 класс'!$G$10:$J$10</c:f>
              <c:numCache>
                <c:formatCode>General</c:formatCode>
                <c:ptCount val="4"/>
                <c:pt idx="0">
                  <c:v>2.41</c:v>
                </c:pt>
                <c:pt idx="1">
                  <c:v>45.27</c:v>
                </c:pt>
                <c:pt idx="2">
                  <c:v>42.15</c:v>
                </c:pt>
                <c:pt idx="3">
                  <c:v>10.16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85245312"/>
        <c:axId val="85263488"/>
        <c:axId val="0"/>
      </c:bar3DChart>
      <c:catAx>
        <c:axId val="85245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FF0000"/>
                </a:solidFill>
              </a:defRPr>
            </a:pPr>
            <a:endParaRPr lang="ru-RU"/>
          </a:p>
        </c:txPr>
        <c:crossAx val="85263488"/>
        <c:crosses val="autoZero"/>
        <c:auto val="1"/>
        <c:lblAlgn val="ctr"/>
        <c:lblOffset val="100"/>
        <c:noMultiLvlLbl val="0"/>
      </c:catAx>
      <c:valAx>
        <c:axId val="8526348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Количество участников, %</a:t>
                </a:r>
              </a:p>
            </c:rich>
          </c:tx>
          <c:layout>
            <c:manualLayout>
              <c:xMode val="edge"/>
              <c:yMode val="edge"/>
              <c:x val="3.2608446631854193E-2"/>
              <c:y val="0.1310781844320922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852453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2131962353526213"/>
          <c:y val="0.89400953170327391"/>
          <c:w val="0.5635767576242724"/>
          <c:h val="0.1059904682967260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2494766279832206E-2"/>
          <c:y val="6.2993047631897087E-2"/>
          <c:w val="0.93750523372016781"/>
          <c:h val="0.7319880413192791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'10 класс'!$F$9</c:f>
              <c:strCache>
                <c:ptCount val="1"/>
                <c:pt idx="0">
                  <c:v>Вся выборка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8.29445173020956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6.2162494193909569E-3"/>
                  <c:y val="2.25988700564971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'10 класс'!$G$8:$J$8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'10 класс'!$G$9:$J$9</c:f>
              <c:numCache>
                <c:formatCode>General</c:formatCode>
                <c:ptCount val="4"/>
                <c:pt idx="0">
                  <c:v>4.1399999999999997</c:v>
                </c:pt>
                <c:pt idx="1">
                  <c:v>28.41</c:v>
                </c:pt>
                <c:pt idx="2">
                  <c:v>46.6</c:v>
                </c:pt>
                <c:pt idx="3">
                  <c:v>20.85</c:v>
                </c:pt>
              </c:numCache>
            </c:numRef>
          </c:val>
        </c:ser>
        <c:ser>
          <c:idx val="1"/>
          <c:order val="1"/>
          <c:tx>
            <c:strRef>
              <c:f>'10 класс'!$F$10</c:f>
              <c:strCache>
                <c:ptCount val="1"/>
                <c:pt idx="0">
                  <c:v>Республика Крым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3.009882843667791E-2"/>
                  <c:y val="-1.70212842000487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2640006951960373E-2"/>
                  <c:y val="-2.60044393445721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0052361274192864E-2"/>
                  <c:y val="-1.2441635585025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5115299842790985E-2"/>
                  <c:y val="1.13475228000325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'10 класс'!$G$8:$J$8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'10 класс'!$G$10:$J$10</c:f>
              <c:numCache>
                <c:formatCode>General</c:formatCode>
                <c:ptCount val="4"/>
                <c:pt idx="0">
                  <c:v>3.52</c:v>
                </c:pt>
                <c:pt idx="1">
                  <c:v>28.39</c:v>
                </c:pt>
                <c:pt idx="2">
                  <c:v>47.61</c:v>
                </c:pt>
                <c:pt idx="3">
                  <c:v>20.48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85807104"/>
        <c:axId val="85808640"/>
        <c:axId val="0"/>
      </c:bar3DChart>
      <c:catAx>
        <c:axId val="85807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FF0000"/>
                </a:solidFill>
              </a:defRPr>
            </a:pPr>
            <a:endParaRPr lang="ru-RU"/>
          </a:p>
        </c:txPr>
        <c:crossAx val="85808640"/>
        <c:crosses val="autoZero"/>
        <c:auto val="1"/>
        <c:lblAlgn val="ctr"/>
        <c:lblOffset val="100"/>
        <c:noMultiLvlLbl val="0"/>
      </c:catAx>
      <c:valAx>
        <c:axId val="8580864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Количество участников, %</a:t>
                </a:r>
              </a:p>
            </c:rich>
          </c:tx>
          <c:layout>
            <c:manualLayout>
              <c:xMode val="edge"/>
              <c:yMode val="edge"/>
              <c:x val="3.2608446631854193E-2"/>
              <c:y val="0.1310781844320922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858071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2131962353526213"/>
          <c:y val="0.89400953170327391"/>
          <c:w val="0.5635767576242724"/>
          <c:h val="0.1059904682967260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2494766279832206E-2"/>
          <c:y val="6.2993047631897087E-2"/>
          <c:w val="0.93750523372016781"/>
          <c:h val="0.7319880413192791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'10 класс'!$F$9</c:f>
              <c:strCache>
                <c:ptCount val="1"/>
                <c:pt idx="0">
                  <c:v>Вся выборка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8.29445173020956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3.01318267419962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2162494193909569E-3"/>
                  <c:y val="2.25988700564971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'10 класс'!$G$8:$J$8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'10 класс'!$G$9:$J$9</c:f>
              <c:numCache>
                <c:formatCode>General</c:formatCode>
                <c:ptCount val="4"/>
                <c:pt idx="0">
                  <c:v>10.52</c:v>
                </c:pt>
                <c:pt idx="1">
                  <c:v>28.74</c:v>
                </c:pt>
                <c:pt idx="2">
                  <c:v>37.53</c:v>
                </c:pt>
                <c:pt idx="3">
                  <c:v>23.21</c:v>
                </c:pt>
              </c:numCache>
            </c:numRef>
          </c:val>
        </c:ser>
        <c:ser>
          <c:idx val="1"/>
          <c:order val="1"/>
          <c:tx>
            <c:strRef>
              <c:f>'10 класс'!$F$10</c:f>
              <c:strCache>
                <c:ptCount val="1"/>
                <c:pt idx="0">
                  <c:v>Республика Крым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4.2530931965094443E-2"/>
                  <c:y val="1.3110310363746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2640006951960373E-2"/>
                  <c:y val="-2.60044393445721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0052361274192864E-2"/>
                  <c:y val="-1.24416355850255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5115299842790985E-2"/>
                  <c:y val="1.13475228000325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'10 класс'!$G$8:$J$8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'10 класс'!$G$10:$J$10</c:f>
              <c:numCache>
                <c:formatCode>General</c:formatCode>
                <c:ptCount val="4"/>
                <c:pt idx="0">
                  <c:v>8.98</c:v>
                </c:pt>
                <c:pt idx="1">
                  <c:v>30.06</c:v>
                </c:pt>
                <c:pt idx="2">
                  <c:v>33.549999999999997</c:v>
                </c:pt>
                <c:pt idx="3">
                  <c:v>27.41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85975424"/>
        <c:axId val="85976960"/>
        <c:axId val="0"/>
      </c:bar3DChart>
      <c:catAx>
        <c:axId val="85975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FF0000"/>
                </a:solidFill>
              </a:defRPr>
            </a:pPr>
            <a:endParaRPr lang="ru-RU"/>
          </a:p>
        </c:txPr>
        <c:crossAx val="85976960"/>
        <c:crosses val="autoZero"/>
        <c:auto val="1"/>
        <c:lblAlgn val="ctr"/>
        <c:lblOffset val="100"/>
        <c:noMultiLvlLbl val="0"/>
      </c:catAx>
      <c:valAx>
        <c:axId val="8597696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Количество участников, %</a:t>
                </a:r>
              </a:p>
            </c:rich>
          </c:tx>
          <c:layout>
            <c:manualLayout>
              <c:xMode val="edge"/>
              <c:yMode val="edge"/>
              <c:x val="3.2608446631854193E-2"/>
              <c:y val="0.1310781844320922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859754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2131962353526213"/>
          <c:y val="0.89400953170327391"/>
          <c:w val="0.5635767576242724"/>
          <c:h val="0.1059904682967260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solidFill>
                <a:srgbClr val="FF0000"/>
              </a:solidFill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"2"</c:v>
          </c:tx>
          <c:spPr>
            <a:solidFill>
              <a:srgbClr val="00B050"/>
            </a:solidFill>
          </c:spPr>
          <c:invertIfNegative val="0"/>
          <c:dPt>
            <c:idx val="7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8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9"/>
            <c:invertIfNegative val="0"/>
            <c:bubble3D val="0"/>
          </c:dPt>
          <c:dPt>
            <c:idx val="11"/>
            <c:invertIfNegative val="0"/>
            <c:bubble3D val="0"/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Лист8!$F$4:$F$31</c:f>
              <c:strCache>
                <c:ptCount val="28"/>
                <c:pt idx="0">
                  <c:v>Ленинский  район</c:v>
                </c:pt>
                <c:pt idx="1">
                  <c:v>Джанкойский  район</c:v>
                </c:pt>
                <c:pt idx="2">
                  <c:v>Нижнегорский  район</c:v>
                </c:pt>
                <c:pt idx="3">
                  <c:v>Ялта</c:v>
                </c:pt>
                <c:pt idx="4">
                  <c:v>Джанкой</c:v>
                </c:pt>
                <c:pt idx="5">
                  <c:v>Евпатория</c:v>
                </c:pt>
                <c:pt idx="6">
                  <c:v>Кировский район</c:v>
                </c:pt>
                <c:pt idx="7">
                  <c:v>Вся выборка</c:v>
                </c:pt>
                <c:pt idx="8">
                  <c:v>Республика Крым</c:v>
                </c:pt>
                <c:pt idx="9">
                  <c:v>Симферополь</c:v>
                </c:pt>
                <c:pt idx="10">
                  <c:v>Феодосия</c:v>
                </c:pt>
                <c:pt idx="11">
                  <c:v>Алушта</c:v>
                </c:pt>
                <c:pt idx="12">
                  <c:v>Армянск</c:v>
                </c:pt>
                <c:pt idx="13">
                  <c:v>Керчь</c:v>
                </c:pt>
                <c:pt idx="14">
                  <c:v>Красноперекопск</c:v>
                </c:pt>
                <c:pt idx="15">
                  <c:v>Саки</c:v>
                </c:pt>
                <c:pt idx="16">
                  <c:v>Судак</c:v>
                </c:pt>
                <c:pt idx="17">
                  <c:v>Бахчисарайский  район</c:v>
                </c:pt>
                <c:pt idx="18">
                  <c:v>Белогорский  район</c:v>
                </c:pt>
                <c:pt idx="19">
                  <c:v>Красногвардейский  район</c:v>
                </c:pt>
                <c:pt idx="20">
                  <c:v>Красноперекопский  район</c:v>
                </c:pt>
                <c:pt idx="21">
                  <c:v>Первомайский район</c:v>
                </c:pt>
                <c:pt idx="22">
                  <c:v>Раздольненский  район</c:v>
                </c:pt>
                <c:pt idx="23">
                  <c:v>Сакский  район</c:v>
                </c:pt>
                <c:pt idx="24">
                  <c:v>Симферопольский  район</c:v>
                </c:pt>
                <c:pt idx="25">
                  <c:v>Советский  район</c:v>
                </c:pt>
                <c:pt idx="26">
                  <c:v>Черноморский  район</c:v>
                </c:pt>
                <c:pt idx="27">
                  <c:v>ОО регионального подчинения</c:v>
                </c:pt>
              </c:strCache>
            </c:strRef>
          </c:cat>
          <c:val>
            <c:numRef>
              <c:f>Лист8!$G$4:$G$31</c:f>
              <c:numCache>
                <c:formatCode>General</c:formatCode>
                <c:ptCount val="28"/>
                <c:pt idx="0">
                  <c:v>14.55</c:v>
                </c:pt>
                <c:pt idx="1">
                  <c:v>4.26</c:v>
                </c:pt>
                <c:pt idx="2">
                  <c:v>4.17</c:v>
                </c:pt>
                <c:pt idx="3">
                  <c:v>3.85</c:v>
                </c:pt>
                <c:pt idx="4">
                  <c:v>3.23</c:v>
                </c:pt>
                <c:pt idx="5">
                  <c:v>2.99</c:v>
                </c:pt>
                <c:pt idx="6">
                  <c:v>2.94</c:v>
                </c:pt>
                <c:pt idx="7">
                  <c:v>2.35</c:v>
                </c:pt>
                <c:pt idx="8">
                  <c:v>1.96</c:v>
                </c:pt>
                <c:pt idx="9">
                  <c:v>1.67</c:v>
                </c:pt>
                <c:pt idx="10">
                  <c:v>0.67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042432"/>
        <c:axId val="143043968"/>
      </c:barChart>
      <c:catAx>
        <c:axId val="1430424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3043968"/>
        <c:crosses val="autoZero"/>
        <c:auto val="1"/>
        <c:lblAlgn val="ctr"/>
        <c:lblOffset val="100"/>
        <c:noMultiLvlLbl val="0"/>
      </c:catAx>
      <c:valAx>
        <c:axId val="14304396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43042432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1"/>
      </a:solidFill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solidFill>
                <a:srgbClr val="FF0000"/>
              </a:solidFill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"5"</c:v>
          </c:tx>
          <c:spPr>
            <a:solidFill>
              <a:srgbClr val="00B050"/>
            </a:solidFill>
          </c:spPr>
          <c:invertIfNegative val="0"/>
          <c:dPt>
            <c:idx val="15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16"/>
            <c:invertIfNegative val="0"/>
            <c:bubble3D val="0"/>
          </c:dPt>
          <c:dPt>
            <c:idx val="19"/>
            <c:invertIfNegative val="0"/>
            <c:bubble3D val="0"/>
          </c:dPt>
          <c:dPt>
            <c:idx val="2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21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22"/>
            <c:invertIfNegative val="0"/>
            <c:bubble3D val="0"/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Лист8!$I$4:$I$31</c:f>
              <c:strCache>
                <c:ptCount val="28"/>
                <c:pt idx="0">
                  <c:v>Белогорский  район</c:v>
                </c:pt>
                <c:pt idx="1">
                  <c:v>Красноперекопский  район</c:v>
                </c:pt>
                <c:pt idx="2">
                  <c:v>Первомайский  район</c:v>
                </c:pt>
                <c:pt idx="3">
                  <c:v>Джанкойский  район</c:v>
                </c:pt>
                <c:pt idx="4">
                  <c:v>Кировский  район</c:v>
                </c:pt>
                <c:pt idx="5">
                  <c:v>Ленинский  район</c:v>
                </c:pt>
                <c:pt idx="6">
                  <c:v>Сакский  район</c:v>
                </c:pt>
                <c:pt idx="7">
                  <c:v>Нижнегорский  район</c:v>
                </c:pt>
                <c:pt idx="8">
                  <c:v>Ялта</c:v>
                </c:pt>
                <c:pt idx="9">
                  <c:v>Бахчисарайский  район</c:v>
                </c:pt>
                <c:pt idx="10">
                  <c:v>Керчь</c:v>
                </c:pt>
                <c:pt idx="11">
                  <c:v>Раздольненский  район</c:v>
                </c:pt>
                <c:pt idx="12">
                  <c:v>Симферопольский  район</c:v>
                </c:pt>
                <c:pt idx="13">
                  <c:v>Джанкой</c:v>
                </c:pt>
                <c:pt idx="14">
                  <c:v>Евпатория</c:v>
                </c:pt>
                <c:pt idx="15">
                  <c:v>Республика Крым</c:v>
                </c:pt>
                <c:pt idx="16">
                  <c:v>Симферополь</c:v>
                </c:pt>
                <c:pt idx="17">
                  <c:v>Красноперекопск</c:v>
                </c:pt>
                <c:pt idx="18">
                  <c:v>Советский  район</c:v>
                </c:pt>
                <c:pt idx="19">
                  <c:v>Саки</c:v>
                </c:pt>
                <c:pt idx="20">
                  <c:v>Вся выборка</c:v>
                </c:pt>
                <c:pt idx="21">
                  <c:v>ОО регионального подчинения</c:v>
                </c:pt>
                <c:pt idx="22">
                  <c:v>Армянск</c:v>
                </c:pt>
                <c:pt idx="23">
                  <c:v>Алушта</c:v>
                </c:pt>
                <c:pt idx="24">
                  <c:v>Красногвардейский  район</c:v>
                </c:pt>
                <c:pt idx="25">
                  <c:v>Феодосия</c:v>
                </c:pt>
                <c:pt idx="26">
                  <c:v>Черноморский  район</c:v>
                </c:pt>
                <c:pt idx="27">
                  <c:v>Судак</c:v>
                </c:pt>
              </c:strCache>
            </c:strRef>
          </c:cat>
          <c:val>
            <c:numRef>
              <c:f>Лист8!$J$4:$J$31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2.13</c:v>
                </c:pt>
                <c:pt idx="4">
                  <c:v>2.94</c:v>
                </c:pt>
                <c:pt idx="5">
                  <c:v>3.64</c:v>
                </c:pt>
                <c:pt idx="6">
                  <c:v>7.55</c:v>
                </c:pt>
                <c:pt idx="7">
                  <c:v>8.33</c:v>
                </c:pt>
                <c:pt idx="8">
                  <c:v>10.26</c:v>
                </c:pt>
                <c:pt idx="9">
                  <c:v>10.61</c:v>
                </c:pt>
                <c:pt idx="10">
                  <c:v>10.87</c:v>
                </c:pt>
                <c:pt idx="11">
                  <c:v>11.11</c:v>
                </c:pt>
                <c:pt idx="12">
                  <c:v>12.5</c:v>
                </c:pt>
                <c:pt idx="13">
                  <c:v>12.9</c:v>
                </c:pt>
                <c:pt idx="14">
                  <c:v>14.93</c:v>
                </c:pt>
                <c:pt idx="15">
                  <c:v>15.73</c:v>
                </c:pt>
                <c:pt idx="16">
                  <c:v>15.88</c:v>
                </c:pt>
                <c:pt idx="17">
                  <c:v>16.670000000000002</c:v>
                </c:pt>
                <c:pt idx="18">
                  <c:v>17.649999999999999</c:v>
                </c:pt>
                <c:pt idx="19">
                  <c:v>17.86</c:v>
                </c:pt>
                <c:pt idx="20">
                  <c:v>18.78</c:v>
                </c:pt>
                <c:pt idx="21">
                  <c:v>20</c:v>
                </c:pt>
                <c:pt idx="22">
                  <c:v>22.22</c:v>
                </c:pt>
                <c:pt idx="23">
                  <c:v>23.08</c:v>
                </c:pt>
                <c:pt idx="24">
                  <c:v>31.11</c:v>
                </c:pt>
                <c:pt idx="25">
                  <c:v>31.54</c:v>
                </c:pt>
                <c:pt idx="26">
                  <c:v>40</c:v>
                </c:pt>
                <c:pt idx="27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072704"/>
        <c:axId val="152171648"/>
      </c:barChart>
      <c:catAx>
        <c:axId val="1500727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52171648"/>
        <c:crosses val="autoZero"/>
        <c:auto val="1"/>
        <c:lblAlgn val="ctr"/>
        <c:lblOffset val="100"/>
        <c:noMultiLvlLbl val="0"/>
      </c:catAx>
      <c:valAx>
        <c:axId val="15217164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50072704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1"/>
      </a:solidFill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solidFill>
                <a:srgbClr val="FF0000"/>
              </a:solidFill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"2"</c:v>
          </c:tx>
          <c:spPr>
            <a:solidFill>
              <a:srgbClr val="00B050"/>
            </a:solidFill>
          </c:spPr>
          <c:invertIfNegative val="0"/>
          <c:dPt>
            <c:idx val="5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11"/>
            <c:invertIfNegative val="0"/>
            <c:bubble3D val="0"/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Лист8!$F$4:$F$31</c:f>
              <c:strCache>
                <c:ptCount val="28"/>
                <c:pt idx="0">
                  <c:v>Черноморский  район</c:v>
                </c:pt>
                <c:pt idx="1">
                  <c:v>Судак</c:v>
                </c:pt>
                <c:pt idx="2">
                  <c:v>Нижнегорский  район</c:v>
                </c:pt>
                <c:pt idx="3">
                  <c:v>Кировский  район</c:v>
                </c:pt>
                <c:pt idx="4">
                  <c:v>Ялта</c:v>
                </c:pt>
                <c:pt idx="5">
                  <c:v>Вся выборка</c:v>
                </c:pt>
                <c:pt idx="6">
                  <c:v>Феодосия</c:v>
                </c:pt>
                <c:pt idx="7">
                  <c:v>Ленинский  район</c:v>
                </c:pt>
                <c:pt idx="8">
                  <c:v>Симферополь</c:v>
                </c:pt>
                <c:pt idx="9">
                  <c:v>Республика Крым</c:v>
                </c:pt>
                <c:pt idx="10">
                  <c:v>Сакский  район</c:v>
                </c:pt>
                <c:pt idx="11">
                  <c:v>Джанкойский  район</c:v>
                </c:pt>
                <c:pt idx="12">
                  <c:v>Красногвардейский  район</c:v>
                </c:pt>
                <c:pt idx="13">
                  <c:v>Алушта</c:v>
                </c:pt>
                <c:pt idx="14">
                  <c:v>Армянск</c:v>
                </c:pt>
                <c:pt idx="15">
                  <c:v>Джанкой</c:v>
                </c:pt>
                <c:pt idx="16">
                  <c:v>Евпатория</c:v>
                </c:pt>
                <c:pt idx="17">
                  <c:v>Керчь</c:v>
                </c:pt>
                <c:pt idx="18">
                  <c:v>Красноперекопск</c:v>
                </c:pt>
                <c:pt idx="19">
                  <c:v>Саки</c:v>
                </c:pt>
                <c:pt idx="20">
                  <c:v>Бахчисарайский  район</c:v>
                </c:pt>
                <c:pt idx="21">
                  <c:v>Белогорский  район</c:v>
                </c:pt>
                <c:pt idx="22">
                  <c:v>Красноперекопский  район</c:v>
                </c:pt>
                <c:pt idx="23">
                  <c:v>Первомайский  район</c:v>
                </c:pt>
                <c:pt idx="24">
                  <c:v>Раздольненский  район</c:v>
                </c:pt>
                <c:pt idx="25">
                  <c:v>Симферопольский  район</c:v>
                </c:pt>
                <c:pt idx="26">
                  <c:v>Советский  район</c:v>
                </c:pt>
                <c:pt idx="27">
                  <c:v>ОО регионального подчинения</c:v>
                </c:pt>
              </c:strCache>
            </c:strRef>
          </c:cat>
          <c:val>
            <c:numRef>
              <c:f>Лист8!$G$4:$G$31</c:f>
              <c:numCache>
                <c:formatCode>General</c:formatCode>
                <c:ptCount val="28"/>
                <c:pt idx="0">
                  <c:v>50</c:v>
                </c:pt>
                <c:pt idx="1">
                  <c:v>13.33</c:v>
                </c:pt>
                <c:pt idx="2">
                  <c:v>10.64</c:v>
                </c:pt>
                <c:pt idx="3">
                  <c:v>7.41</c:v>
                </c:pt>
                <c:pt idx="4">
                  <c:v>4.4800000000000004</c:v>
                </c:pt>
                <c:pt idx="5">
                  <c:v>3.79</c:v>
                </c:pt>
                <c:pt idx="6">
                  <c:v>3.7</c:v>
                </c:pt>
                <c:pt idx="7">
                  <c:v>3.03</c:v>
                </c:pt>
                <c:pt idx="8">
                  <c:v>2.94</c:v>
                </c:pt>
                <c:pt idx="9">
                  <c:v>2.5099999999999998</c:v>
                </c:pt>
                <c:pt idx="10">
                  <c:v>2.2200000000000002</c:v>
                </c:pt>
                <c:pt idx="11">
                  <c:v>2.08</c:v>
                </c:pt>
                <c:pt idx="12">
                  <c:v>1.89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5558656"/>
        <c:axId val="155560192"/>
      </c:barChart>
      <c:catAx>
        <c:axId val="1555586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55560192"/>
        <c:crosses val="autoZero"/>
        <c:auto val="1"/>
        <c:lblAlgn val="ctr"/>
        <c:lblOffset val="100"/>
        <c:noMultiLvlLbl val="0"/>
      </c:catAx>
      <c:valAx>
        <c:axId val="15556019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55558656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1"/>
      </a:solidFill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solidFill>
                <a:srgbClr val="FF0000"/>
              </a:solidFill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"5"</c:v>
          </c:tx>
          <c:spPr>
            <a:solidFill>
              <a:srgbClr val="00B050"/>
            </a:solidFill>
          </c:spPr>
          <c:invertIfNegative val="0"/>
          <c:dPt>
            <c:idx val="9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19"/>
            <c:invertIfNegative val="0"/>
            <c:bubble3D val="0"/>
          </c:dPt>
          <c:dPt>
            <c:idx val="22"/>
            <c:invertIfNegative val="0"/>
            <c:bubble3D val="0"/>
          </c:dPt>
          <c:dPt>
            <c:idx val="24"/>
            <c:invertIfNegative val="0"/>
            <c:bubble3D val="0"/>
            <c:spPr>
              <a:solidFill>
                <a:srgbClr val="C00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Лист8!$I$4:$I$31</c:f>
              <c:strCache>
                <c:ptCount val="28"/>
                <c:pt idx="0">
                  <c:v>Судак</c:v>
                </c:pt>
                <c:pt idx="1">
                  <c:v>Кировский  район</c:v>
                </c:pt>
                <c:pt idx="2">
                  <c:v>Нижнегорский  район</c:v>
                </c:pt>
                <c:pt idx="3">
                  <c:v>Черноморский  район</c:v>
                </c:pt>
                <c:pt idx="4">
                  <c:v>Раздольненский  район</c:v>
                </c:pt>
                <c:pt idx="5">
                  <c:v>Джанкой</c:v>
                </c:pt>
                <c:pt idx="6">
                  <c:v>Алушта</c:v>
                </c:pt>
                <c:pt idx="7">
                  <c:v>Красноперекопский  район</c:v>
                </c:pt>
                <c:pt idx="8">
                  <c:v>Джанкойский  район</c:v>
                </c:pt>
                <c:pt idx="9">
                  <c:v>ОО регионального подчинения</c:v>
                </c:pt>
                <c:pt idx="10">
                  <c:v>Советский  район</c:v>
                </c:pt>
                <c:pt idx="11">
                  <c:v>Ленинский  район</c:v>
                </c:pt>
                <c:pt idx="12">
                  <c:v>Первомайский  район</c:v>
                </c:pt>
                <c:pt idx="13">
                  <c:v>Бахчисарайский  район</c:v>
                </c:pt>
                <c:pt idx="14">
                  <c:v>Симферопольский  район</c:v>
                </c:pt>
                <c:pt idx="15">
                  <c:v>Керчь</c:v>
                </c:pt>
                <c:pt idx="16">
                  <c:v>Республика Крым</c:v>
                </c:pt>
                <c:pt idx="17">
                  <c:v>Симферополь</c:v>
                </c:pt>
                <c:pt idx="18">
                  <c:v>Армянск</c:v>
                </c:pt>
                <c:pt idx="19">
                  <c:v>Ялта</c:v>
                </c:pt>
                <c:pt idx="20">
                  <c:v>Красногвардейский  район</c:v>
                </c:pt>
                <c:pt idx="21">
                  <c:v>Белогорский  район</c:v>
                </c:pt>
                <c:pt idx="22">
                  <c:v>Сакский  район</c:v>
                </c:pt>
                <c:pt idx="23">
                  <c:v>Евпатория</c:v>
                </c:pt>
                <c:pt idx="24">
                  <c:v>Вся выборка</c:v>
                </c:pt>
                <c:pt idx="25">
                  <c:v>Саки</c:v>
                </c:pt>
                <c:pt idx="26">
                  <c:v>Феодосия</c:v>
                </c:pt>
                <c:pt idx="27">
                  <c:v>Красноперекопск</c:v>
                </c:pt>
              </c:strCache>
            </c:strRef>
          </c:cat>
          <c:val>
            <c:numRef>
              <c:f>Лист8!$J$4:$J$31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4.76</c:v>
                </c:pt>
                <c:pt idx="5">
                  <c:v>5.88</c:v>
                </c:pt>
                <c:pt idx="6">
                  <c:v>7.69</c:v>
                </c:pt>
                <c:pt idx="7">
                  <c:v>7.69</c:v>
                </c:pt>
                <c:pt idx="8">
                  <c:v>8.33</c:v>
                </c:pt>
                <c:pt idx="9">
                  <c:v>11.11</c:v>
                </c:pt>
                <c:pt idx="10">
                  <c:v>11.76</c:v>
                </c:pt>
                <c:pt idx="11">
                  <c:v>12.12</c:v>
                </c:pt>
                <c:pt idx="12">
                  <c:v>12.5</c:v>
                </c:pt>
                <c:pt idx="13">
                  <c:v>12.9</c:v>
                </c:pt>
                <c:pt idx="14">
                  <c:v>13.41</c:v>
                </c:pt>
                <c:pt idx="15">
                  <c:v>15.38</c:v>
                </c:pt>
                <c:pt idx="16">
                  <c:v>16.18</c:v>
                </c:pt>
                <c:pt idx="17">
                  <c:v>16.309999999999999</c:v>
                </c:pt>
                <c:pt idx="18">
                  <c:v>17.39</c:v>
                </c:pt>
                <c:pt idx="19">
                  <c:v>17.91</c:v>
                </c:pt>
                <c:pt idx="20">
                  <c:v>18.87</c:v>
                </c:pt>
                <c:pt idx="21">
                  <c:v>20</c:v>
                </c:pt>
                <c:pt idx="22">
                  <c:v>20</c:v>
                </c:pt>
                <c:pt idx="23">
                  <c:v>20.13</c:v>
                </c:pt>
                <c:pt idx="24">
                  <c:v>21.02</c:v>
                </c:pt>
                <c:pt idx="25">
                  <c:v>22.58</c:v>
                </c:pt>
                <c:pt idx="26">
                  <c:v>26.54</c:v>
                </c:pt>
                <c:pt idx="27">
                  <c:v>42.11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690880"/>
        <c:axId val="157008640"/>
      </c:barChart>
      <c:catAx>
        <c:axId val="1576908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57008640"/>
        <c:crosses val="autoZero"/>
        <c:auto val="1"/>
        <c:lblAlgn val="ctr"/>
        <c:lblOffset val="100"/>
        <c:noMultiLvlLbl val="0"/>
      </c:catAx>
      <c:valAx>
        <c:axId val="15700864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57690880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1"/>
      </a:solidFill>
    </a:ln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solidFill>
                <a:srgbClr val="FF0000"/>
              </a:solidFill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"2"</c:v>
          </c:tx>
          <c:spPr>
            <a:solidFill>
              <a:srgbClr val="00B050"/>
            </a:solidFill>
          </c:spPr>
          <c:invertIfNegative val="0"/>
          <c:dPt>
            <c:idx val="6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8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9"/>
            <c:invertIfNegative val="0"/>
            <c:bubble3D val="0"/>
          </c:dPt>
          <c:dPt>
            <c:idx val="11"/>
            <c:invertIfNegative val="0"/>
            <c:bubble3D val="0"/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Лист8!$F$4:$F$30</c:f>
              <c:strCache>
                <c:ptCount val="27"/>
                <c:pt idx="0">
                  <c:v>Джанкойский  район</c:v>
                </c:pt>
                <c:pt idx="1">
                  <c:v>Белогорский  район</c:v>
                </c:pt>
                <c:pt idx="2">
                  <c:v>Симферополь</c:v>
                </c:pt>
                <c:pt idx="3">
                  <c:v>Ленинский  район</c:v>
                </c:pt>
                <c:pt idx="4">
                  <c:v>Красногвардейский  район</c:v>
                </c:pt>
                <c:pt idx="5">
                  <c:v>Советский  район</c:v>
                </c:pt>
                <c:pt idx="6">
                  <c:v>Республика Крым</c:v>
                </c:pt>
                <c:pt idx="7">
                  <c:v>Бахчисарайский  район</c:v>
                </c:pt>
                <c:pt idx="8">
                  <c:v>Вся выборка</c:v>
                </c:pt>
                <c:pt idx="9">
                  <c:v>Керчь</c:v>
                </c:pt>
                <c:pt idx="10">
                  <c:v>Джанкой</c:v>
                </c:pt>
                <c:pt idx="11">
                  <c:v>Симферопольский  район</c:v>
                </c:pt>
                <c:pt idx="12">
                  <c:v>Евпатория</c:v>
                </c:pt>
                <c:pt idx="13">
                  <c:v>Алушта</c:v>
                </c:pt>
                <c:pt idx="14">
                  <c:v>Красноперекопск</c:v>
                </c:pt>
                <c:pt idx="15">
                  <c:v>Саки</c:v>
                </c:pt>
                <c:pt idx="16">
                  <c:v>Судак</c:v>
                </c:pt>
                <c:pt idx="17">
                  <c:v>Феодосия</c:v>
                </c:pt>
                <c:pt idx="18">
                  <c:v>Ялта</c:v>
                </c:pt>
                <c:pt idx="19">
                  <c:v>Кировский  район</c:v>
                </c:pt>
                <c:pt idx="20">
                  <c:v>Красноперекопский  район</c:v>
                </c:pt>
                <c:pt idx="21">
                  <c:v>Нижнегорский  район</c:v>
                </c:pt>
                <c:pt idx="22">
                  <c:v>Первомайский  район</c:v>
                </c:pt>
                <c:pt idx="23">
                  <c:v>Раздольненский  район</c:v>
                </c:pt>
                <c:pt idx="24">
                  <c:v>Сакский  район</c:v>
                </c:pt>
                <c:pt idx="25">
                  <c:v>Черноморский  район</c:v>
                </c:pt>
                <c:pt idx="26">
                  <c:v>ОО регионального подчинения</c:v>
                </c:pt>
              </c:strCache>
            </c:strRef>
          </c:cat>
          <c:val>
            <c:numRef>
              <c:f>Лист8!$G$4:$G$30</c:f>
              <c:numCache>
                <c:formatCode>General</c:formatCode>
                <c:ptCount val="27"/>
                <c:pt idx="0">
                  <c:v>22.54</c:v>
                </c:pt>
                <c:pt idx="1">
                  <c:v>20</c:v>
                </c:pt>
                <c:pt idx="2">
                  <c:v>19.61</c:v>
                </c:pt>
                <c:pt idx="3">
                  <c:v>15.52</c:v>
                </c:pt>
                <c:pt idx="4">
                  <c:v>11.9</c:v>
                </c:pt>
                <c:pt idx="5">
                  <c:v>10.71</c:v>
                </c:pt>
                <c:pt idx="6">
                  <c:v>6.94</c:v>
                </c:pt>
                <c:pt idx="7">
                  <c:v>6.67</c:v>
                </c:pt>
                <c:pt idx="8">
                  <c:v>5.32</c:v>
                </c:pt>
                <c:pt idx="9">
                  <c:v>4.49</c:v>
                </c:pt>
                <c:pt idx="10">
                  <c:v>4.3499999999999996</c:v>
                </c:pt>
                <c:pt idx="11">
                  <c:v>4.3499999999999996</c:v>
                </c:pt>
                <c:pt idx="12">
                  <c:v>2.7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214976"/>
        <c:axId val="157216768"/>
      </c:barChart>
      <c:catAx>
        <c:axId val="1572149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57216768"/>
        <c:crosses val="autoZero"/>
        <c:auto val="1"/>
        <c:lblAlgn val="ctr"/>
        <c:lblOffset val="100"/>
        <c:noMultiLvlLbl val="0"/>
      </c:catAx>
      <c:valAx>
        <c:axId val="15721676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57214976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1"/>
      </a:solidFill>
    </a:ln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solidFill>
                <a:srgbClr val="FF0000"/>
              </a:solidFill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"5"</c:v>
          </c:tx>
          <c:spPr>
            <a:solidFill>
              <a:srgbClr val="00B050"/>
            </a:solidFill>
          </c:spPr>
          <c:invertIfNegative val="0"/>
          <c:dPt>
            <c:idx val="11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19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22"/>
            <c:invertIfNegative val="0"/>
            <c:bubble3D val="0"/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Лист8!$I$4:$I$30</c:f>
              <c:strCache>
                <c:ptCount val="27"/>
                <c:pt idx="0">
                  <c:v>Судак</c:v>
                </c:pt>
                <c:pt idx="1">
                  <c:v>Красноперекопский  район</c:v>
                </c:pt>
                <c:pt idx="2">
                  <c:v>Нижнегорский  район</c:v>
                </c:pt>
                <c:pt idx="3">
                  <c:v>Первомайский  район</c:v>
                </c:pt>
                <c:pt idx="4">
                  <c:v>Кировский  район</c:v>
                </c:pt>
                <c:pt idx="5">
                  <c:v>Джанкойский  район</c:v>
                </c:pt>
                <c:pt idx="6">
                  <c:v>Красноперекопск</c:v>
                </c:pt>
                <c:pt idx="7">
                  <c:v>Красногвардейский  район</c:v>
                </c:pt>
                <c:pt idx="8">
                  <c:v>Ленинский  район</c:v>
                </c:pt>
                <c:pt idx="9">
                  <c:v>Белогорский  район</c:v>
                </c:pt>
                <c:pt idx="10">
                  <c:v>Симферополь</c:v>
                </c:pt>
                <c:pt idx="11">
                  <c:v>ОО регионального подчинения</c:v>
                </c:pt>
                <c:pt idx="12">
                  <c:v>Симферопольский  район</c:v>
                </c:pt>
                <c:pt idx="13">
                  <c:v>Евпатория</c:v>
                </c:pt>
                <c:pt idx="14">
                  <c:v>Советский  район</c:v>
                </c:pt>
                <c:pt idx="15">
                  <c:v>Бахчисарайский  район</c:v>
                </c:pt>
                <c:pt idx="16">
                  <c:v>Республика Крым</c:v>
                </c:pt>
                <c:pt idx="17">
                  <c:v>Феодосия</c:v>
                </c:pt>
                <c:pt idx="18">
                  <c:v>Джанкой</c:v>
                </c:pt>
                <c:pt idx="19">
                  <c:v>Вся выборка</c:v>
                </c:pt>
                <c:pt idx="20">
                  <c:v>Алушта</c:v>
                </c:pt>
                <c:pt idx="21">
                  <c:v>Ялта</c:v>
                </c:pt>
                <c:pt idx="22">
                  <c:v>Черноморский  район</c:v>
                </c:pt>
                <c:pt idx="23">
                  <c:v>Керчь</c:v>
                </c:pt>
                <c:pt idx="24">
                  <c:v>Сакский  район</c:v>
                </c:pt>
                <c:pt idx="25">
                  <c:v>Саки</c:v>
                </c:pt>
                <c:pt idx="26">
                  <c:v>Раздольненский  район</c:v>
                </c:pt>
              </c:strCache>
            </c:strRef>
          </c:cat>
          <c:val>
            <c:numRef>
              <c:f>Лист8!$J$4:$J$30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2.5</c:v>
                </c:pt>
                <c:pt idx="5">
                  <c:v>5.63</c:v>
                </c:pt>
                <c:pt idx="6">
                  <c:v>6.67</c:v>
                </c:pt>
                <c:pt idx="7">
                  <c:v>7.14</c:v>
                </c:pt>
                <c:pt idx="8">
                  <c:v>8.6199999999999992</c:v>
                </c:pt>
                <c:pt idx="9">
                  <c:v>10</c:v>
                </c:pt>
                <c:pt idx="10">
                  <c:v>11.76</c:v>
                </c:pt>
                <c:pt idx="11">
                  <c:v>12.5</c:v>
                </c:pt>
                <c:pt idx="12">
                  <c:v>13.04</c:v>
                </c:pt>
                <c:pt idx="13">
                  <c:v>13.51</c:v>
                </c:pt>
                <c:pt idx="14">
                  <c:v>14.29</c:v>
                </c:pt>
                <c:pt idx="15">
                  <c:v>15.56</c:v>
                </c:pt>
                <c:pt idx="16">
                  <c:v>16.09</c:v>
                </c:pt>
                <c:pt idx="17">
                  <c:v>16.670000000000002</c:v>
                </c:pt>
                <c:pt idx="18">
                  <c:v>17.39</c:v>
                </c:pt>
                <c:pt idx="19">
                  <c:v>17.48</c:v>
                </c:pt>
                <c:pt idx="20">
                  <c:v>19.23</c:v>
                </c:pt>
                <c:pt idx="21">
                  <c:v>25</c:v>
                </c:pt>
                <c:pt idx="22">
                  <c:v>25</c:v>
                </c:pt>
                <c:pt idx="23">
                  <c:v>26.97</c:v>
                </c:pt>
                <c:pt idx="24">
                  <c:v>28.26</c:v>
                </c:pt>
                <c:pt idx="25">
                  <c:v>35.71</c:v>
                </c:pt>
                <c:pt idx="26">
                  <c:v>35.71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308032"/>
        <c:axId val="157309568"/>
      </c:barChart>
      <c:catAx>
        <c:axId val="1573080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57309568"/>
        <c:crosses val="autoZero"/>
        <c:auto val="1"/>
        <c:lblAlgn val="ctr"/>
        <c:lblOffset val="100"/>
        <c:noMultiLvlLbl val="0"/>
      </c:catAx>
      <c:valAx>
        <c:axId val="15730956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57308032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1"/>
      </a:solidFill>
    </a:ln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solidFill>
                <a:srgbClr val="FF0000"/>
              </a:solidFill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"2"</c:v>
          </c:tx>
          <c:spPr>
            <a:solidFill>
              <a:srgbClr val="00B050"/>
            </a:solidFill>
          </c:spPr>
          <c:invertIfNegative val="0"/>
          <c:dPt>
            <c:idx val="3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11"/>
            <c:invertIfNegative val="0"/>
            <c:bubble3D val="0"/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Лист8!$F$4:$F$30</c:f>
              <c:strCache>
                <c:ptCount val="27"/>
                <c:pt idx="0">
                  <c:v>Черноморский  район</c:v>
                </c:pt>
                <c:pt idx="1">
                  <c:v>Джанкойский  район</c:v>
                </c:pt>
                <c:pt idx="2">
                  <c:v>Ленинский  район</c:v>
                </c:pt>
                <c:pt idx="3">
                  <c:v>Вся выборка</c:v>
                </c:pt>
                <c:pt idx="4">
                  <c:v>Красногвардейский  район</c:v>
                </c:pt>
                <c:pt idx="5">
                  <c:v>Симферопольский  район</c:v>
                </c:pt>
                <c:pt idx="6">
                  <c:v>Керчь</c:v>
                </c:pt>
                <c:pt idx="7">
                  <c:v>Симферополь</c:v>
                </c:pt>
                <c:pt idx="8">
                  <c:v>Евпатория</c:v>
                </c:pt>
                <c:pt idx="9">
                  <c:v>Джанкой</c:v>
                </c:pt>
                <c:pt idx="10">
                  <c:v>Республика Крым</c:v>
                </c:pt>
                <c:pt idx="11">
                  <c:v>Ялта</c:v>
                </c:pt>
                <c:pt idx="12">
                  <c:v>Алушта</c:v>
                </c:pt>
                <c:pt idx="13">
                  <c:v>Армянск</c:v>
                </c:pt>
                <c:pt idx="14">
                  <c:v>Красноперекопск</c:v>
                </c:pt>
                <c:pt idx="15">
                  <c:v>Саки</c:v>
                </c:pt>
                <c:pt idx="16">
                  <c:v>Судак</c:v>
                </c:pt>
                <c:pt idx="17">
                  <c:v>Феодосия</c:v>
                </c:pt>
                <c:pt idx="18">
                  <c:v>Бахчисарайский  район</c:v>
                </c:pt>
                <c:pt idx="19">
                  <c:v>Белогорский  район</c:v>
                </c:pt>
                <c:pt idx="20">
                  <c:v>Кировский  район</c:v>
                </c:pt>
                <c:pt idx="21">
                  <c:v>Красноперекопский  район</c:v>
                </c:pt>
                <c:pt idx="22">
                  <c:v>Первомайский  район</c:v>
                </c:pt>
                <c:pt idx="23">
                  <c:v>Раздольненский  район</c:v>
                </c:pt>
                <c:pt idx="24">
                  <c:v>Сакский  район</c:v>
                </c:pt>
                <c:pt idx="25">
                  <c:v>Советский  район</c:v>
                </c:pt>
                <c:pt idx="26">
                  <c:v>ОО регионального подчинения</c:v>
                </c:pt>
              </c:strCache>
            </c:strRef>
          </c:cat>
          <c:val>
            <c:numRef>
              <c:f>Лист8!$G$4:$G$30</c:f>
              <c:numCache>
                <c:formatCode>General</c:formatCode>
                <c:ptCount val="27"/>
                <c:pt idx="0">
                  <c:v>28.57</c:v>
                </c:pt>
                <c:pt idx="1">
                  <c:v>9.8000000000000007</c:v>
                </c:pt>
                <c:pt idx="2">
                  <c:v>7.5</c:v>
                </c:pt>
                <c:pt idx="3">
                  <c:v>5.19</c:v>
                </c:pt>
                <c:pt idx="4">
                  <c:v>5</c:v>
                </c:pt>
                <c:pt idx="5">
                  <c:v>4.88</c:v>
                </c:pt>
                <c:pt idx="6">
                  <c:v>4.41</c:v>
                </c:pt>
                <c:pt idx="7">
                  <c:v>4.17</c:v>
                </c:pt>
                <c:pt idx="8">
                  <c:v>4.08</c:v>
                </c:pt>
                <c:pt idx="9">
                  <c:v>3.33</c:v>
                </c:pt>
                <c:pt idx="10">
                  <c:v>2.41</c:v>
                </c:pt>
                <c:pt idx="11">
                  <c:v>1.61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421952"/>
        <c:axId val="157423488"/>
      </c:barChart>
      <c:catAx>
        <c:axId val="1574219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57423488"/>
        <c:crosses val="autoZero"/>
        <c:auto val="1"/>
        <c:lblAlgn val="ctr"/>
        <c:lblOffset val="100"/>
        <c:noMultiLvlLbl val="0"/>
      </c:catAx>
      <c:valAx>
        <c:axId val="15742348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57421952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1"/>
      </a:solidFill>
    </a:ln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solidFill>
                <a:srgbClr val="FF0000"/>
              </a:solidFill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"5"</c:v>
          </c:tx>
          <c:spPr>
            <a:solidFill>
              <a:srgbClr val="00B050"/>
            </a:solidFill>
          </c:spPr>
          <c:invertIfNegative val="0"/>
          <c:dPt>
            <c:idx val="4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13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</c:dPt>
          <c:dPt>
            <c:idx val="18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9"/>
            <c:invertIfNegative val="0"/>
            <c:bubble3D val="0"/>
          </c:dPt>
          <c:dPt>
            <c:idx val="22"/>
            <c:invertIfNegative val="0"/>
            <c:bubble3D val="0"/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Лист8!$I$4:$I$30</c:f>
              <c:strCache>
                <c:ptCount val="27"/>
                <c:pt idx="0">
                  <c:v>Судак</c:v>
                </c:pt>
                <c:pt idx="1">
                  <c:v>Белогорский  район</c:v>
                </c:pt>
                <c:pt idx="2">
                  <c:v>Первомайский  район</c:v>
                </c:pt>
                <c:pt idx="3">
                  <c:v>Черноморский  район</c:v>
                </c:pt>
                <c:pt idx="4">
                  <c:v>ОО регионального подчинения</c:v>
                </c:pt>
                <c:pt idx="5">
                  <c:v>Джанкойский  район</c:v>
                </c:pt>
                <c:pt idx="6">
                  <c:v>Ялта</c:v>
                </c:pt>
                <c:pt idx="7">
                  <c:v>Джанкой</c:v>
                </c:pt>
                <c:pt idx="8">
                  <c:v>Красногвардейский  район</c:v>
                </c:pt>
                <c:pt idx="9">
                  <c:v>Красноперекопск</c:v>
                </c:pt>
                <c:pt idx="10">
                  <c:v>Евпатория</c:v>
                </c:pt>
                <c:pt idx="11">
                  <c:v>Сакский  район</c:v>
                </c:pt>
                <c:pt idx="12">
                  <c:v>Раздольненский  район</c:v>
                </c:pt>
                <c:pt idx="13">
                  <c:v>Республика Крым</c:v>
                </c:pt>
                <c:pt idx="14">
                  <c:v>Керчь</c:v>
                </c:pt>
                <c:pt idx="15">
                  <c:v>Феодосия</c:v>
                </c:pt>
                <c:pt idx="16">
                  <c:v>Алушта</c:v>
                </c:pt>
                <c:pt idx="17">
                  <c:v>Саки</c:v>
                </c:pt>
                <c:pt idx="18">
                  <c:v>Вся выборка</c:v>
                </c:pt>
                <c:pt idx="19">
                  <c:v>Симферополь</c:v>
                </c:pt>
                <c:pt idx="20">
                  <c:v>Ленинский  район</c:v>
                </c:pt>
                <c:pt idx="21">
                  <c:v>Советский  район</c:v>
                </c:pt>
                <c:pt idx="22">
                  <c:v>Кировский  район</c:v>
                </c:pt>
                <c:pt idx="23">
                  <c:v>Бахчисарайский  район</c:v>
                </c:pt>
                <c:pt idx="24">
                  <c:v>Симферопольский  район</c:v>
                </c:pt>
                <c:pt idx="25">
                  <c:v>Армянск</c:v>
                </c:pt>
                <c:pt idx="26">
                  <c:v>Красноперекопский  район</c:v>
                </c:pt>
              </c:strCache>
            </c:strRef>
          </c:cat>
          <c:val>
            <c:numRef>
              <c:f>Лист8!$J$4:$J$30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2.74</c:v>
                </c:pt>
                <c:pt idx="5">
                  <c:v>3.92</c:v>
                </c:pt>
                <c:pt idx="6">
                  <c:v>4.84</c:v>
                </c:pt>
                <c:pt idx="7">
                  <c:v>6.67</c:v>
                </c:pt>
                <c:pt idx="8">
                  <c:v>7.5</c:v>
                </c:pt>
                <c:pt idx="9">
                  <c:v>7.69</c:v>
                </c:pt>
                <c:pt idx="10">
                  <c:v>9.18</c:v>
                </c:pt>
                <c:pt idx="11">
                  <c:v>9.6199999999999992</c:v>
                </c:pt>
                <c:pt idx="12">
                  <c:v>10</c:v>
                </c:pt>
                <c:pt idx="13">
                  <c:v>10.16</c:v>
                </c:pt>
                <c:pt idx="14">
                  <c:v>10.29</c:v>
                </c:pt>
                <c:pt idx="15">
                  <c:v>11.11</c:v>
                </c:pt>
                <c:pt idx="16">
                  <c:v>11.76</c:v>
                </c:pt>
                <c:pt idx="17">
                  <c:v>12</c:v>
                </c:pt>
                <c:pt idx="18">
                  <c:v>12.34</c:v>
                </c:pt>
                <c:pt idx="19">
                  <c:v>12.5</c:v>
                </c:pt>
                <c:pt idx="20">
                  <c:v>12.5</c:v>
                </c:pt>
                <c:pt idx="21">
                  <c:v>13.04</c:v>
                </c:pt>
                <c:pt idx="22">
                  <c:v>16.670000000000002</c:v>
                </c:pt>
                <c:pt idx="23">
                  <c:v>16.920000000000002</c:v>
                </c:pt>
                <c:pt idx="24">
                  <c:v>17.07</c:v>
                </c:pt>
                <c:pt idx="25">
                  <c:v>19.440000000000001</c:v>
                </c:pt>
                <c:pt idx="26">
                  <c:v>22.22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518848"/>
        <c:axId val="157520640"/>
      </c:barChart>
      <c:catAx>
        <c:axId val="1575188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57520640"/>
        <c:crosses val="autoZero"/>
        <c:auto val="1"/>
        <c:lblAlgn val="ctr"/>
        <c:lblOffset val="100"/>
        <c:noMultiLvlLbl val="0"/>
      </c:catAx>
      <c:valAx>
        <c:axId val="15752064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57518848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1"/>
      </a:solidFill>
    </a:ln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solidFill>
                <a:srgbClr val="FF0000"/>
              </a:solidFill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"2"</c:v>
          </c:tx>
          <c:spPr>
            <a:solidFill>
              <a:srgbClr val="00B050"/>
            </a:solidFill>
          </c:spPr>
          <c:invertIfNegative val="0"/>
          <c:dPt>
            <c:idx val="3"/>
            <c:invertIfNegative val="0"/>
            <c:bubble3D val="0"/>
          </c:dPt>
          <c:dPt>
            <c:idx val="8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  <c:spPr>
              <a:solidFill>
                <a:srgbClr val="7030A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Лист8!$F$4:$F$30</c:f>
              <c:strCache>
                <c:ptCount val="27"/>
                <c:pt idx="0">
                  <c:v>Первомайский  район</c:v>
                </c:pt>
                <c:pt idx="1">
                  <c:v>Белогорский  район</c:v>
                </c:pt>
                <c:pt idx="2">
                  <c:v>Евпатория</c:v>
                </c:pt>
                <c:pt idx="3">
                  <c:v>Кировский  район</c:v>
                </c:pt>
                <c:pt idx="4">
                  <c:v>Раздольненский  район</c:v>
                </c:pt>
                <c:pt idx="5">
                  <c:v>Саки</c:v>
                </c:pt>
                <c:pt idx="6">
                  <c:v>Ленинский  район</c:v>
                </c:pt>
                <c:pt idx="7">
                  <c:v>Красногвардейский  район</c:v>
                </c:pt>
                <c:pt idx="8">
                  <c:v>Вся выборка</c:v>
                </c:pt>
                <c:pt idx="9">
                  <c:v>Джанкой</c:v>
                </c:pt>
                <c:pt idx="10">
                  <c:v>Бахчисарайский  район</c:v>
                </c:pt>
                <c:pt idx="11">
                  <c:v>Республика Крым</c:v>
                </c:pt>
                <c:pt idx="12">
                  <c:v>Сакский  район</c:v>
                </c:pt>
                <c:pt idx="13">
                  <c:v>Ялта</c:v>
                </c:pt>
                <c:pt idx="14">
                  <c:v>Феодосия</c:v>
                </c:pt>
                <c:pt idx="15">
                  <c:v>Алушта</c:v>
                </c:pt>
                <c:pt idx="16">
                  <c:v>Армянск</c:v>
                </c:pt>
                <c:pt idx="17">
                  <c:v>Керчь</c:v>
                </c:pt>
                <c:pt idx="18">
                  <c:v>Красноперекопск</c:v>
                </c:pt>
                <c:pt idx="19">
                  <c:v>Симферополь</c:v>
                </c:pt>
                <c:pt idx="20">
                  <c:v>Судак</c:v>
                </c:pt>
                <c:pt idx="21">
                  <c:v>Джанкойский  район</c:v>
                </c:pt>
                <c:pt idx="22">
                  <c:v>Красноперекопский  район</c:v>
                </c:pt>
                <c:pt idx="23">
                  <c:v>Симферопольский  район</c:v>
                </c:pt>
                <c:pt idx="24">
                  <c:v>Советский  район</c:v>
                </c:pt>
                <c:pt idx="25">
                  <c:v>Черноморский  район</c:v>
                </c:pt>
                <c:pt idx="26">
                  <c:v>ОО регионального подчинения</c:v>
                </c:pt>
              </c:strCache>
            </c:strRef>
          </c:cat>
          <c:val>
            <c:numRef>
              <c:f>Лист8!$G$4:$G$30</c:f>
              <c:numCache>
                <c:formatCode>General</c:formatCode>
                <c:ptCount val="27"/>
                <c:pt idx="0">
                  <c:v>33.33</c:v>
                </c:pt>
                <c:pt idx="1">
                  <c:v>20</c:v>
                </c:pt>
                <c:pt idx="2">
                  <c:v>16.899999999999999</c:v>
                </c:pt>
                <c:pt idx="3">
                  <c:v>11.11</c:v>
                </c:pt>
                <c:pt idx="4">
                  <c:v>7.69</c:v>
                </c:pt>
                <c:pt idx="5">
                  <c:v>7.14</c:v>
                </c:pt>
                <c:pt idx="6">
                  <c:v>6.06</c:v>
                </c:pt>
                <c:pt idx="7">
                  <c:v>5.41</c:v>
                </c:pt>
                <c:pt idx="8">
                  <c:v>4.1399999999999997</c:v>
                </c:pt>
                <c:pt idx="9">
                  <c:v>4</c:v>
                </c:pt>
                <c:pt idx="10">
                  <c:v>3.7</c:v>
                </c:pt>
                <c:pt idx="11">
                  <c:v>3.52</c:v>
                </c:pt>
                <c:pt idx="12">
                  <c:v>2.5</c:v>
                </c:pt>
                <c:pt idx="13">
                  <c:v>1.67</c:v>
                </c:pt>
                <c:pt idx="14">
                  <c:v>1.54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8365952"/>
        <c:axId val="158375936"/>
      </c:barChart>
      <c:catAx>
        <c:axId val="1583659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58375936"/>
        <c:crosses val="autoZero"/>
        <c:auto val="1"/>
        <c:lblAlgn val="ctr"/>
        <c:lblOffset val="100"/>
        <c:noMultiLvlLbl val="0"/>
      </c:catAx>
      <c:valAx>
        <c:axId val="15837593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58365952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1"/>
      </a:solidFill>
    </a:ln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solidFill>
                <a:srgbClr val="FF0000"/>
              </a:solidFill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"5"</c:v>
          </c:tx>
          <c:spPr>
            <a:solidFill>
              <a:srgbClr val="00B050"/>
            </a:solidFill>
          </c:spPr>
          <c:invertIfNegative val="0"/>
          <c:dPt>
            <c:idx val="4"/>
            <c:invertIfNegative val="0"/>
            <c:bubble3D val="0"/>
          </c:dPt>
          <c:dPt>
            <c:idx val="13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</c:dPt>
          <c:dPt>
            <c:idx val="18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19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22"/>
            <c:invertIfNegative val="0"/>
            <c:bubble3D val="0"/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Лист8!$I$4:$I$30</c:f>
              <c:strCache>
                <c:ptCount val="27"/>
                <c:pt idx="0">
                  <c:v>Белогорский  район</c:v>
                </c:pt>
                <c:pt idx="1">
                  <c:v>Джанкойский  район</c:v>
                </c:pt>
                <c:pt idx="2">
                  <c:v>Первомайский  район</c:v>
                </c:pt>
                <c:pt idx="3">
                  <c:v>Черноморский  район</c:v>
                </c:pt>
                <c:pt idx="4">
                  <c:v>ОО регионального подчинения</c:v>
                </c:pt>
                <c:pt idx="5">
                  <c:v>Ленинский  район</c:v>
                </c:pt>
                <c:pt idx="6">
                  <c:v>Красноперекопск</c:v>
                </c:pt>
                <c:pt idx="7">
                  <c:v>Советский  район</c:v>
                </c:pt>
                <c:pt idx="8">
                  <c:v>Евпатория</c:v>
                </c:pt>
                <c:pt idx="9">
                  <c:v>Кировский  район</c:v>
                </c:pt>
                <c:pt idx="10">
                  <c:v>Красноперекопский  район</c:v>
                </c:pt>
                <c:pt idx="11">
                  <c:v>Алушта</c:v>
                </c:pt>
                <c:pt idx="12">
                  <c:v>Бахчисарайский  район</c:v>
                </c:pt>
                <c:pt idx="13">
                  <c:v>Раздольненский  район</c:v>
                </c:pt>
                <c:pt idx="14">
                  <c:v>Керчь</c:v>
                </c:pt>
                <c:pt idx="15">
                  <c:v>Красногвардейский  район</c:v>
                </c:pt>
                <c:pt idx="16">
                  <c:v>Джанкой</c:v>
                </c:pt>
                <c:pt idx="17">
                  <c:v>Ялта</c:v>
                </c:pt>
                <c:pt idx="18">
                  <c:v>Республика Крым</c:v>
                </c:pt>
                <c:pt idx="19">
                  <c:v>Вся выборка</c:v>
                </c:pt>
                <c:pt idx="20">
                  <c:v>Армянск</c:v>
                </c:pt>
                <c:pt idx="21">
                  <c:v>Симферопольский  район</c:v>
                </c:pt>
                <c:pt idx="22">
                  <c:v>Сакский  район</c:v>
                </c:pt>
                <c:pt idx="23">
                  <c:v>Симферополь</c:v>
                </c:pt>
                <c:pt idx="24">
                  <c:v>Саки</c:v>
                </c:pt>
                <c:pt idx="25">
                  <c:v>Феодосия</c:v>
                </c:pt>
                <c:pt idx="26">
                  <c:v>Судак</c:v>
                </c:pt>
              </c:strCache>
            </c:strRef>
          </c:cat>
          <c:val>
            <c:numRef>
              <c:f>Лист8!$J$4:$J$30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3.03</c:v>
                </c:pt>
                <c:pt idx="6">
                  <c:v>4.76</c:v>
                </c:pt>
                <c:pt idx="7">
                  <c:v>6.25</c:v>
                </c:pt>
                <c:pt idx="8">
                  <c:v>9.86</c:v>
                </c:pt>
                <c:pt idx="9">
                  <c:v>11.11</c:v>
                </c:pt>
                <c:pt idx="10">
                  <c:v>11.11</c:v>
                </c:pt>
                <c:pt idx="11">
                  <c:v>12.5</c:v>
                </c:pt>
                <c:pt idx="12">
                  <c:v>12.96</c:v>
                </c:pt>
                <c:pt idx="13">
                  <c:v>15.38</c:v>
                </c:pt>
                <c:pt idx="14">
                  <c:v>16.13</c:v>
                </c:pt>
                <c:pt idx="15">
                  <c:v>16.22</c:v>
                </c:pt>
                <c:pt idx="16">
                  <c:v>20</c:v>
                </c:pt>
                <c:pt idx="17">
                  <c:v>20</c:v>
                </c:pt>
                <c:pt idx="18">
                  <c:v>20.48</c:v>
                </c:pt>
                <c:pt idx="19">
                  <c:v>20.85</c:v>
                </c:pt>
                <c:pt idx="20">
                  <c:v>25</c:v>
                </c:pt>
                <c:pt idx="21">
                  <c:v>28.57</c:v>
                </c:pt>
                <c:pt idx="22">
                  <c:v>30</c:v>
                </c:pt>
                <c:pt idx="23">
                  <c:v>31.08</c:v>
                </c:pt>
                <c:pt idx="24">
                  <c:v>35.71</c:v>
                </c:pt>
                <c:pt idx="25">
                  <c:v>38.46</c:v>
                </c:pt>
                <c:pt idx="26">
                  <c:v>57.14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170240"/>
        <c:axId val="168171776"/>
      </c:barChart>
      <c:catAx>
        <c:axId val="1681702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8171776"/>
        <c:crosses val="autoZero"/>
        <c:auto val="1"/>
        <c:lblAlgn val="ctr"/>
        <c:lblOffset val="100"/>
        <c:noMultiLvlLbl val="0"/>
      </c:catAx>
      <c:valAx>
        <c:axId val="16817177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68170240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1"/>
      </a:solidFill>
    </a:ln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solidFill>
                <a:srgbClr val="FF0000"/>
              </a:solidFill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"2"</c:v>
          </c:tx>
          <c:spPr>
            <a:solidFill>
              <a:srgbClr val="00B050"/>
            </a:solidFill>
          </c:spPr>
          <c:invertIfNegative val="0"/>
          <c:dPt>
            <c:idx val="3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0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11"/>
            <c:invertIfNegative val="0"/>
            <c:bubble3D val="0"/>
          </c:dPt>
          <c:dPt>
            <c:idx val="21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Лист8!$F$4:$F$30</c:f>
              <c:strCache>
                <c:ptCount val="27"/>
                <c:pt idx="0">
                  <c:v>Советский  район</c:v>
                </c:pt>
                <c:pt idx="1">
                  <c:v>Джанкой</c:v>
                </c:pt>
                <c:pt idx="2">
                  <c:v>Саки</c:v>
                </c:pt>
                <c:pt idx="3">
                  <c:v>Кировский  район</c:v>
                </c:pt>
                <c:pt idx="4">
                  <c:v>Симферопольский  район</c:v>
                </c:pt>
                <c:pt idx="5">
                  <c:v>Нижнегорский  район</c:v>
                </c:pt>
                <c:pt idx="6">
                  <c:v>Ленинский  район</c:v>
                </c:pt>
                <c:pt idx="7">
                  <c:v>Ялта</c:v>
                </c:pt>
                <c:pt idx="8">
                  <c:v>Бахчисарайский  район</c:v>
                </c:pt>
                <c:pt idx="9">
                  <c:v>Вся выборка</c:v>
                </c:pt>
                <c:pt idx="10">
                  <c:v>Республика Крым</c:v>
                </c:pt>
                <c:pt idx="11">
                  <c:v>Алушта</c:v>
                </c:pt>
                <c:pt idx="12">
                  <c:v>Раздольненский  район</c:v>
                </c:pt>
                <c:pt idx="13">
                  <c:v>Красноперекопск</c:v>
                </c:pt>
                <c:pt idx="14">
                  <c:v>Феодосия</c:v>
                </c:pt>
                <c:pt idx="15">
                  <c:v>Керчь</c:v>
                </c:pt>
                <c:pt idx="16">
                  <c:v>Сакский  район</c:v>
                </c:pt>
                <c:pt idx="17">
                  <c:v>Армянск</c:v>
                </c:pt>
                <c:pt idx="18">
                  <c:v>Красноперекопский  район</c:v>
                </c:pt>
                <c:pt idx="19">
                  <c:v>Джанкойский  район</c:v>
                </c:pt>
                <c:pt idx="20">
                  <c:v>Красногвардейский  район</c:v>
                </c:pt>
                <c:pt idx="21">
                  <c:v>ОО регионального подчинения</c:v>
                </c:pt>
                <c:pt idx="22">
                  <c:v>Евпатория</c:v>
                </c:pt>
                <c:pt idx="23">
                  <c:v>Симферополь</c:v>
                </c:pt>
                <c:pt idx="24">
                  <c:v>Судак</c:v>
                </c:pt>
                <c:pt idx="25">
                  <c:v>Белогорский  район</c:v>
                </c:pt>
                <c:pt idx="26">
                  <c:v>Первомайский  район</c:v>
                </c:pt>
              </c:strCache>
            </c:strRef>
          </c:cat>
          <c:val>
            <c:numRef>
              <c:f>Лист8!$G$4:$G$30</c:f>
              <c:numCache>
                <c:formatCode>General</c:formatCode>
                <c:ptCount val="27"/>
                <c:pt idx="0">
                  <c:v>25</c:v>
                </c:pt>
                <c:pt idx="1">
                  <c:v>20</c:v>
                </c:pt>
                <c:pt idx="2">
                  <c:v>19.23</c:v>
                </c:pt>
                <c:pt idx="3">
                  <c:v>18.920000000000002</c:v>
                </c:pt>
                <c:pt idx="4">
                  <c:v>16.670000000000002</c:v>
                </c:pt>
                <c:pt idx="5">
                  <c:v>13.79</c:v>
                </c:pt>
                <c:pt idx="6">
                  <c:v>12.7</c:v>
                </c:pt>
                <c:pt idx="7">
                  <c:v>12.35</c:v>
                </c:pt>
                <c:pt idx="8">
                  <c:v>10.53</c:v>
                </c:pt>
                <c:pt idx="9">
                  <c:v>10.52</c:v>
                </c:pt>
                <c:pt idx="10">
                  <c:v>8.98</c:v>
                </c:pt>
                <c:pt idx="11">
                  <c:v>7.69</c:v>
                </c:pt>
                <c:pt idx="12">
                  <c:v>7.69</c:v>
                </c:pt>
                <c:pt idx="13">
                  <c:v>7.41</c:v>
                </c:pt>
                <c:pt idx="14">
                  <c:v>6.56</c:v>
                </c:pt>
                <c:pt idx="15">
                  <c:v>6.25</c:v>
                </c:pt>
                <c:pt idx="16">
                  <c:v>6.06</c:v>
                </c:pt>
                <c:pt idx="17">
                  <c:v>5</c:v>
                </c:pt>
                <c:pt idx="18">
                  <c:v>4.76</c:v>
                </c:pt>
                <c:pt idx="19">
                  <c:v>4.08</c:v>
                </c:pt>
                <c:pt idx="20">
                  <c:v>2.08</c:v>
                </c:pt>
                <c:pt idx="21">
                  <c:v>1.82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4351488"/>
        <c:axId val="194353024"/>
      </c:barChart>
      <c:catAx>
        <c:axId val="1943514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94353024"/>
        <c:crosses val="autoZero"/>
        <c:auto val="1"/>
        <c:lblAlgn val="ctr"/>
        <c:lblOffset val="100"/>
        <c:noMultiLvlLbl val="0"/>
      </c:catAx>
      <c:valAx>
        <c:axId val="19435302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94351488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1"/>
      </a:solidFill>
    </a:ln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solidFill>
                <a:srgbClr val="FF0000"/>
              </a:solidFill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"5"</c:v>
          </c:tx>
          <c:spPr>
            <a:solidFill>
              <a:srgbClr val="00B050"/>
            </a:solidFill>
          </c:spPr>
          <c:invertIfNegative val="0"/>
          <c:dPt>
            <c:idx val="4"/>
            <c:invertIfNegative val="0"/>
            <c:bubble3D val="0"/>
          </c:dPt>
          <c:dPt>
            <c:idx val="13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</c:dPt>
          <c:dPt>
            <c:idx val="18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9"/>
            <c:invertIfNegative val="0"/>
            <c:bubble3D val="0"/>
          </c:dPt>
          <c:dPt>
            <c:idx val="20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22"/>
            <c:invertIfNegative val="0"/>
            <c:bubble3D val="0"/>
          </c:dPt>
          <c:dPt>
            <c:idx val="25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Лист8!$I$4:$I$30</c:f>
              <c:strCache>
                <c:ptCount val="27"/>
                <c:pt idx="0">
                  <c:v>Судак</c:v>
                </c:pt>
                <c:pt idx="1">
                  <c:v>Первомайский  район</c:v>
                </c:pt>
                <c:pt idx="2">
                  <c:v>Советский  район</c:v>
                </c:pt>
                <c:pt idx="3">
                  <c:v>Джанкойский  район</c:v>
                </c:pt>
                <c:pt idx="4">
                  <c:v>Нижнегорский  район</c:v>
                </c:pt>
                <c:pt idx="5">
                  <c:v>Красногвардейский  район</c:v>
                </c:pt>
                <c:pt idx="6">
                  <c:v>Сакский  район</c:v>
                </c:pt>
                <c:pt idx="7">
                  <c:v>Ялта</c:v>
                </c:pt>
                <c:pt idx="8">
                  <c:v>Саки</c:v>
                </c:pt>
                <c:pt idx="9">
                  <c:v>Раздольненский  район</c:v>
                </c:pt>
                <c:pt idx="10">
                  <c:v>Симферопольский  район</c:v>
                </c:pt>
                <c:pt idx="11">
                  <c:v>Красноперекопск</c:v>
                </c:pt>
                <c:pt idx="12">
                  <c:v>Джанкой</c:v>
                </c:pt>
                <c:pt idx="13">
                  <c:v>Ленинский  район</c:v>
                </c:pt>
                <c:pt idx="14">
                  <c:v>Бахчисарайский  район</c:v>
                </c:pt>
                <c:pt idx="15">
                  <c:v>Кировский  район</c:v>
                </c:pt>
                <c:pt idx="16">
                  <c:v>Белогорский  район</c:v>
                </c:pt>
                <c:pt idx="17">
                  <c:v>Алушта</c:v>
                </c:pt>
                <c:pt idx="18">
                  <c:v>Вся выборка</c:v>
                </c:pt>
                <c:pt idx="19">
                  <c:v>Армянск</c:v>
                </c:pt>
                <c:pt idx="20">
                  <c:v>Республика Крым</c:v>
                </c:pt>
                <c:pt idx="21">
                  <c:v>Черноморский  район</c:v>
                </c:pt>
                <c:pt idx="22">
                  <c:v>Красноперекопский  район</c:v>
                </c:pt>
                <c:pt idx="23">
                  <c:v>Феодосия</c:v>
                </c:pt>
                <c:pt idx="24">
                  <c:v>Керчь</c:v>
                </c:pt>
                <c:pt idx="25">
                  <c:v>ОО регионального подчинения</c:v>
                </c:pt>
                <c:pt idx="26">
                  <c:v>Симферополь</c:v>
                </c:pt>
              </c:strCache>
            </c:strRef>
          </c:cat>
          <c:val>
            <c:numRef>
              <c:f>Лист8!$J$4:$J$30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6.12</c:v>
                </c:pt>
                <c:pt idx="4">
                  <c:v>6.9</c:v>
                </c:pt>
                <c:pt idx="5">
                  <c:v>8.33</c:v>
                </c:pt>
                <c:pt idx="6">
                  <c:v>12.12</c:v>
                </c:pt>
                <c:pt idx="7">
                  <c:v>12.35</c:v>
                </c:pt>
                <c:pt idx="8">
                  <c:v>15.38</c:v>
                </c:pt>
                <c:pt idx="9">
                  <c:v>15.38</c:v>
                </c:pt>
                <c:pt idx="10">
                  <c:v>17.54</c:v>
                </c:pt>
                <c:pt idx="11">
                  <c:v>18.52</c:v>
                </c:pt>
                <c:pt idx="12">
                  <c:v>20</c:v>
                </c:pt>
                <c:pt idx="13">
                  <c:v>20.63</c:v>
                </c:pt>
                <c:pt idx="14">
                  <c:v>21.05</c:v>
                </c:pt>
                <c:pt idx="15">
                  <c:v>21.62</c:v>
                </c:pt>
                <c:pt idx="16">
                  <c:v>22.22</c:v>
                </c:pt>
                <c:pt idx="17">
                  <c:v>23.08</c:v>
                </c:pt>
                <c:pt idx="18">
                  <c:v>23.21</c:v>
                </c:pt>
                <c:pt idx="19">
                  <c:v>25</c:v>
                </c:pt>
                <c:pt idx="20">
                  <c:v>27.41</c:v>
                </c:pt>
                <c:pt idx="21">
                  <c:v>29.41</c:v>
                </c:pt>
                <c:pt idx="22">
                  <c:v>33.33</c:v>
                </c:pt>
                <c:pt idx="23">
                  <c:v>45.9</c:v>
                </c:pt>
                <c:pt idx="24">
                  <c:v>47.92</c:v>
                </c:pt>
                <c:pt idx="25">
                  <c:v>56.36</c:v>
                </c:pt>
                <c:pt idx="26">
                  <c:v>77.5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4104320"/>
        <c:axId val="194106112"/>
      </c:barChart>
      <c:catAx>
        <c:axId val="1941043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94106112"/>
        <c:crosses val="autoZero"/>
        <c:auto val="1"/>
        <c:lblAlgn val="ctr"/>
        <c:lblOffset val="100"/>
        <c:noMultiLvlLbl val="0"/>
      </c:catAx>
      <c:valAx>
        <c:axId val="19410611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94104320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1"/>
      </a:solidFill>
    </a:ln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/>
          <a:lstStyle/>
          <a:p>
            <a:pPr>
              <a:defRPr sz="1400">
                <a:solidFill>
                  <a:srgbClr val="FF0000"/>
                </a:solidFill>
              </a:defRPr>
            </a:pPr>
            <a:r>
              <a:rPr lang="ru-RU" sz="1400" baseline="0">
                <a:solidFill>
                  <a:srgbClr val="FF0000"/>
                </a:solidFill>
              </a:rPr>
              <a:t>География</a:t>
            </a:r>
            <a:r>
              <a:rPr lang="ru-RU" sz="1400">
                <a:solidFill>
                  <a:srgbClr val="FF0000"/>
                </a:solidFill>
              </a:rPr>
              <a:t>, 11 класс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Математика, 4 класс</c:v>
          </c:tx>
          <c:spPr>
            <a:gradFill flip="none" rotWithShape="1">
              <a:gsLst>
                <a:gs pos="0">
                  <a:srgbClr val="00B050"/>
                </a:gs>
                <a:gs pos="17999">
                  <a:srgbClr val="00B0F0"/>
                </a:gs>
                <a:gs pos="36000">
                  <a:srgbClr val="9966FF"/>
                </a:gs>
                <a:gs pos="61000">
                  <a:srgbClr val="92D050"/>
                </a:gs>
                <a:gs pos="82001">
                  <a:srgbClr val="00B050"/>
                </a:gs>
                <a:gs pos="100000">
                  <a:srgbClr val="CCCCFF"/>
                </a:gs>
              </a:gsLst>
              <a:lin ang="0" scaled="0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Лист9!$E$22:$E$24</c:f>
              <c:strCache>
                <c:ptCount val="3"/>
                <c:pt idx="0">
                  <c:v>Понизили</c:v>
                </c:pt>
                <c:pt idx="1">
                  <c:v>Подтвердили</c:v>
                </c:pt>
                <c:pt idx="2">
                  <c:v>Повысили </c:v>
                </c:pt>
              </c:strCache>
            </c:strRef>
          </c:cat>
          <c:val>
            <c:numRef>
              <c:f>Лист9!$F$22:$F$24</c:f>
              <c:numCache>
                <c:formatCode>0.00%</c:formatCode>
                <c:ptCount val="3"/>
                <c:pt idx="0">
                  <c:v>0.3075</c:v>
                </c:pt>
                <c:pt idx="1">
                  <c:v>0.626</c:v>
                </c:pt>
                <c:pt idx="2">
                  <c:v>6.6000000000000003E-2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9693440"/>
        <c:axId val="199694976"/>
      </c:barChart>
      <c:catAx>
        <c:axId val="1996934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 b="1"/>
            </a:pPr>
            <a:endParaRPr lang="ru-RU"/>
          </a:p>
        </c:txPr>
        <c:crossAx val="199694976"/>
        <c:crosses val="autoZero"/>
        <c:auto val="1"/>
        <c:lblAlgn val="ctr"/>
        <c:lblOffset val="100"/>
        <c:noMultiLvlLbl val="0"/>
      </c:catAx>
      <c:valAx>
        <c:axId val="199694976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19969344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/>
          <a:lstStyle/>
          <a:p>
            <a:pPr>
              <a:defRPr sz="1400">
                <a:solidFill>
                  <a:srgbClr val="FF0000"/>
                </a:solidFill>
              </a:defRPr>
            </a:pPr>
            <a:r>
              <a:rPr lang="ru-RU" sz="1400" baseline="0">
                <a:solidFill>
                  <a:srgbClr val="FF0000"/>
                </a:solidFill>
              </a:rPr>
              <a:t>История</a:t>
            </a:r>
            <a:r>
              <a:rPr lang="ru-RU" sz="1400">
                <a:solidFill>
                  <a:srgbClr val="FF0000"/>
                </a:solidFill>
              </a:rPr>
              <a:t>, 11 класс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Математика, 4 класс</c:v>
          </c:tx>
          <c:spPr>
            <a:gradFill flip="none" rotWithShape="1">
              <a:gsLst>
                <a:gs pos="0">
                  <a:srgbClr val="00B050"/>
                </a:gs>
                <a:gs pos="17999">
                  <a:srgbClr val="00B0F0"/>
                </a:gs>
                <a:gs pos="36000">
                  <a:srgbClr val="9966FF"/>
                </a:gs>
                <a:gs pos="61000">
                  <a:srgbClr val="92D050"/>
                </a:gs>
                <a:gs pos="82001">
                  <a:srgbClr val="00B050"/>
                </a:gs>
                <a:gs pos="100000">
                  <a:srgbClr val="CCCCFF"/>
                </a:gs>
              </a:gsLst>
              <a:lin ang="0" scaled="0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Лист9!$E$22:$E$24</c:f>
              <c:strCache>
                <c:ptCount val="3"/>
                <c:pt idx="0">
                  <c:v>Понизили</c:v>
                </c:pt>
                <c:pt idx="1">
                  <c:v>Подтвердили</c:v>
                </c:pt>
                <c:pt idx="2">
                  <c:v>Повысили </c:v>
                </c:pt>
              </c:strCache>
            </c:strRef>
          </c:cat>
          <c:val>
            <c:numRef>
              <c:f>Лист9!$F$22:$F$24</c:f>
              <c:numCache>
                <c:formatCode>0.00%</c:formatCode>
                <c:ptCount val="3"/>
                <c:pt idx="0">
                  <c:v>0.29930000000000001</c:v>
                </c:pt>
                <c:pt idx="1">
                  <c:v>0.57479999999999998</c:v>
                </c:pt>
                <c:pt idx="2">
                  <c:v>0.12590000000000001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2611328"/>
        <c:axId val="202613120"/>
      </c:barChart>
      <c:catAx>
        <c:axId val="2026113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 b="1"/>
            </a:pPr>
            <a:endParaRPr lang="ru-RU"/>
          </a:p>
        </c:txPr>
        <c:crossAx val="202613120"/>
        <c:crosses val="autoZero"/>
        <c:auto val="1"/>
        <c:lblAlgn val="ctr"/>
        <c:lblOffset val="100"/>
        <c:noMultiLvlLbl val="0"/>
      </c:catAx>
      <c:valAx>
        <c:axId val="202613120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20261132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/>
          <a:lstStyle/>
          <a:p>
            <a:pPr>
              <a:defRPr sz="1400">
                <a:solidFill>
                  <a:srgbClr val="FF0000"/>
                </a:solidFill>
              </a:defRPr>
            </a:pPr>
            <a:r>
              <a:rPr lang="ru-RU" sz="1400" baseline="0">
                <a:solidFill>
                  <a:srgbClr val="FF0000"/>
                </a:solidFill>
              </a:rPr>
              <a:t>Химия</a:t>
            </a:r>
            <a:r>
              <a:rPr lang="ru-RU" sz="1400">
                <a:solidFill>
                  <a:srgbClr val="FF0000"/>
                </a:solidFill>
              </a:rPr>
              <a:t>, 11 класс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Математика, 4 класс</c:v>
          </c:tx>
          <c:spPr>
            <a:gradFill flip="none" rotWithShape="1">
              <a:gsLst>
                <a:gs pos="0">
                  <a:srgbClr val="00B050"/>
                </a:gs>
                <a:gs pos="17999">
                  <a:srgbClr val="00B0F0"/>
                </a:gs>
                <a:gs pos="36000">
                  <a:srgbClr val="9966FF"/>
                </a:gs>
                <a:gs pos="61000">
                  <a:srgbClr val="92D050"/>
                </a:gs>
                <a:gs pos="82001">
                  <a:srgbClr val="00B050"/>
                </a:gs>
                <a:gs pos="100000">
                  <a:srgbClr val="CCCCFF"/>
                </a:gs>
              </a:gsLst>
              <a:lin ang="0" scaled="0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Лист9!$E$22:$E$24</c:f>
              <c:strCache>
                <c:ptCount val="3"/>
                <c:pt idx="0">
                  <c:v>Понизили</c:v>
                </c:pt>
                <c:pt idx="1">
                  <c:v>Подтвердили</c:v>
                </c:pt>
                <c:pt idx="2">
                  <c:v>Повысили </c:v>
                </c:pt>
              </c:strCache>
            </c:strRef>
          </c:cat>
          <c:val>
            <c:numRef>
              <c:f>Лист9!$F$22:$F$24</c:f>
              <c:numCache>
                <c:formatCode>0.00%</c:formatCode>
                <c:ptCount val="3"/>
                <c:pt idx="0">
                  <c:v>0.27129999999999999</c:v>
                </c:pt>
                <c:pt idx="1">
                  <c:v>0.64670000000000005</c:v>
                </c:pt>
                <c:pt idx="2">
                  <c:v>8.2000000000000003E-2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2506624"/>
        <c:axId val="202508160"/>
      </c:barChart>
      <c:catAx>
        <c:axId val="2025066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 b="1"/>
            </a:pPr>
            <a:endParaRPr lang="ru-RU"/>
          </a:p>
        </c:txPr>
        <c:crossAx val="202508160"/>
        <c:crosses val="autoZero"/>
        <c:auto val="1"/>
        <c:lblAlgn val="ctr"/>
        <c:lblOffset val="100"/>
        <c:noMultiLvlLbl val="0"/>
      </c:catAx>
      <c:valAx>
        <c:axId val="202508160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20250662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/>
          <a:lstStyle/>
          <a:p>
            <a:pPr>
              <a:defRPr sz="1400">
                <a:solidFill>
                  <a:srgbClr val="FF0000"/>
                </a:solidFill>
              </a:defRPr>
            </a:pPr>
            <a:r>
              <a:rPr lang="ru-RU" sz="1400" baseline="0">
                <a:solidFill>
                  <a:srgbClr val="FF0000"/>
                </a:solidFill>
              </a:rPr>
              <a:t>Физика</a:t>
            </a:r>
            <a:r>
              <a:rPr lang="ru-RU" sz="1400">
                <a:solidFill>
                  <a:srgbClr val="FF0000"/>
                </a:solidFill>
              </a:rPr>
              <a:t>, 11 класс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Математика, 4 класс</c:v>
          </c:tx>
          <c:spPr>
            <a:gradFill flip="none" rotWithShape="1">
              <a:gsLst>
                <a:gs pos="0">
                  <a:srgbClr val="00B050"/>
                </a:gs>
                <a:gs pos="17999">
                  <a:srgbClr val="00B0F0"/>
                </a:gs>
                <a:gs pos="36000">
                  <a:srgbClr val="9966FF"/>
                </a:gs>
                <a:gs pos="61000">
                  <a:srgbClr val="92D050"/>
                </a:gs>
                <a:gs pos="82001">
                  <a:srgbClr val="00B050"/>
                </a:gs>
                <a:gs pos="100000">
                  <a:srgbClr val="CCCCFF"/>
                </a:gs>
              </a:gsLst>
              <a:lin ang="0" scaled="0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Лист9!$E$22:$E$24</c:f>
              <c:strCache>
                <c:ptCount val="3"/>
                <c:pt idx="0">
                  <c:v>Понизили</c:v>
                </c:pt>
                <c:pt idx="1">
                  <c:v>Подтвердили</c:v>
                </c:pt>
                <c:pt idx="2">
                  <c:v>Повысили </c:v>
                </c:pt>
              </c:strCache>
            </c:strRef>
          </c:cat>
          <c:val>
            <c:numRef>
              <c:f>Лист9!$F$22:$F$24</c:f>
              <c:numCache>
                <c:formatCode>0.00%</c:formatCode>
                <c:ptCount val="3"/>
                <c:pt idx="0">
                  <c:v>0.2606</c:v>
                </c:pt>
                <c:pt idx="1">
                  <c:v>0.66</c:v>
                </c:pt>
                <c:pt idx="2">
                  <c:v>7.9500000000000001E-2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172928"/>
        <c:axId val="208174464"/>
      </c:barChart>
      <c:catAx>
        <c:axId val="2081729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 b="1"/>
            </a:pPr>
            <a:endParaRPr lang="ru-RU"/>
          </a:p>
        </c:txPr>
        <c:crossAx val="208174464"/>
        <c:crosses val="autoZero"/>
        <c:auto val="1"/>
        <c:lblAlgn val="ctr"/>
        <c:lblOffset val="100"/>
        <c:noMultiLvlLbl val="0"/>
      </c:catAx>
      <c:valAx>
        <c:axId val="208174464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20817292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/>
          <a:lstStyle/>
          <a:p>
            <a:pPr>
              <a:defRPr sz="1400">
                <a:solidFill>
                  <a:srgbClr val="FF0000"/>
                </a:solidFill>
              </a:defRPr>
            </a:pPr>
            <a:r>
              <a:rPr lang="ru-RU" sz="1400" baseline="0">
                <a:solidFill>
                  <a:srgbClr val="FF0000"/>
                </a:solidFill>
              </a:rPr>
              <a:t>Биология</a:t>
            </a:r>
            <a:r>
              <a:rPr lang="ru-RU" sz="1400">
                <a:solidFill>
                  <a:srgbClr val="FF0000"/>
                </a:solidFill>
              </a:rPr>
              <a:t>, 11 класс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Математика, 4 класс</c:v>
          </c:tx>
          <c:spPr>
            <a:gradFill flip="none" rotWithShape="1">
              <a:gsLst>
                <a:gs pos="0">
                  <a:srgbClr val="00B050"/>
                </a:gs>
                <a:gs pos="17999">
                  <a:srgbClr val="00B0F0"/>
                </a:gs>
                <a:gs pos="36000">
                  <a:srgbClr val="9966FF"/>
                </a:gs>
                <a:gs pos="61000">
                  <a:srgbClr val="92D050"/>
                </a:gs>
                <a:gs pos="82001">
                  <a:srgbClr val="00B050"/>
                </a:gs>
                <a:gs pos="100000">
                  <a:srgbClr val="CCCCFF"/>
                </a:gs>
              </a:gsLst>
              <a:lin ang="0" scaled="0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Лист9!$E$22:$E$24</c:f>
              <c:strCache>
                <c:ptCount val="3"/>
                <c:pt idx="0">
                  <c:v>Понизили</c:v>
                </c:pt>
                <c:pt idx="1">
                  <c:v>Подтвердили</c:v>
                </c:pt>
                <c:pt idx="2">
                  <c:v>Повысили </c:v>
                </c:pt>
              </c:strCache>
            </c:strRef>
          </c:cat>
          <c:val>
            <c:numRef>
              <c:f>Лист9!$F$22:$F$24</c:f>
              <c:numCache>
                <c:formatCode>0.00%</c:formatCode>
                <c:ptCount val="3"/>
                <c:pt idx="0">
                  <c:v>0.29520000000000002</c:v>
                </c:pt>
                <c:pt idx="1">
                  <c:v>0.64319999999999999</c:v>
                </c:pt>
                <c:pt idx="2">
                  <c:v>6.1600000000000002E-2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951552"/>
        <c:axId val="210957440"/>
      </c:barChart>
      <c:catAx>
        <c:axId val="2109515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 b="1"/>
            </a:pPr>
            <a:endParaRPr lang="ru-RU"/>
          </a:p>
        </c:txPr>
        <c:crossAx val="210957440"/>
        <c:crosses val="autoZero"/>
        <c:auto val="1"/>
        <c:lblAlgn val="ctr"/>
        <c:lblOffset val="100"/>
        <c:noMultiLvlLbl val="0"/>
      </c:catAx>
      <c:valAx>
        <c:axId val="210957440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21095155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/>
          <a:lstStyle/>
          <a:p>
            <a:pPr>
              <a:defRPr sz="1400">
                <a:solidFill>
                  <a:srgbClr val="FF0000"/>
                </a:solidFill>
              </a:defRPr>
            </a:pPr>
            <a:r>
              <a:rPr lang="ru-RU" sz="1400" baseline="0">
                <a:solidFill>
                  <a:srgbClr val="FF0000"/>
                </a:solidFill>
              </a:rPr>
              <a:t>Английский язык</a:t>
            </a:r>
            <a:r>
              <a:rPr lang="ru-RU" sz="1400">
                <a:solidFill>
                  <a:srgbClr val="FF0000"/>
                </a:solidFill>
              </a:rPr>
              <a:t>, 11 класс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Математика, 4 класс</c:v>
          </c:tx>
          <c:spPr>
            <a:gradFill flip="none" rotWithShape="1">
              <a:gsLst>
                <a:gs pos="0">
                  <a:srgbClr val="00B050"/>
                </a:gs>
                <a:gs pos="17999">
                  <a:srgbClr val="00B0F0"/>
                </a:gs>
                <a:gs pos="36000">
                  <a:srgbClr val="9966FF"/>
                </a:gs>
                <a:gs pos="61000">
                  <a:srgbClr val="92D050"/>
                </a:gs>
                <a:gs pos="82001">
                  <a:srgbClr val="00B050"/>
                </a:gs>
                <a:gs pos="100000">
                  <a:srgbClr val="CCCCFF"/>
                </a:gs>
              </a:gsLst>
              <a:lin ang="0" scaled="0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Лист9!$E$22:$E$24</c:f>
              <c:strCache>
                <c:ptCount val="3"/>
                <c:pt idx="0">
                  <c:v>Понизили</c:v>
                </c:pt>
                <c:pt idx="1">
                  <c:v>Подтвердили</c:v>
                </c:pt>
                <c:pt idx="2">
                  <c:v>Повысили </c:v>
                </c:pt>
              </c:strCache>
            </c:strRef>
          </c:cat>
          <c:val>
            <c:numRef>
              <c:f>Лист9!$F$22:$F$24</c:f>
              <c:numCache>
                <c:formatCode>0.00%</c:formatCode>
                <c:ptCount val="3"/>
                <c:pt idx="0">
                  <c:v>0.39040000000000002</c:v>
                </c:pt>
                <c:pt idx="1">
                  <c:v>0.51229999999999998</c:v>
                </c:pt>
                <c:pt idx="2">
                  <c:v>9.74E-2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730432"/>
        <c:axId val="213731968"/>
      </c:barChart>
      <c:catAx>
        <c:axId val="2137304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 b="1"/>
            </a:pPr>
            <a:endParaRPr lang="ru-RU"/>
          </a:p>
        </c:txPr>
        <c:crossAx val="213731968"/>
        <c:crosses val="autoZero"/>
        <c:auto val="1"/>
        <c:lblAlgn val="ctr"/>
        <c:lblOffset val="100"/>
        <c:noMultiLvlLbl val="0"/>
      </c:catAx>
      <c:valAx>
        <c:axId val="213731968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21373043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4257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91633-BE25-4405-AEB7-1360B1867576}" type="datetimeFigureOut">
              <a:rPr lang="ru-RU" smtClean="0"/>
              <a:t>19.11.2020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910" y="4705350"/>
            <a:ext cx="541528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4257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FD2042-73A6-4E77-901F-9F1A89DEE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717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16D566-0103-4ECC-96A3-2154847368D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497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chart" Target="../charts/chart20.xml"/><Relationship Id="rId7" Type="http://schemas.openxmlformats.org/officeDocument/2006/relationships/chart" Target="../charts/chart24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3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26" b="2915"/>
          <a:stretch/>
        </p:blipFill>
        <p:spPr bwMode="auto">
          <a:xfrm>
            <a:off x="718174" y="4321671"/>
            <a:ext cx="7588120" cy="20510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6798" y="2348880"/>
            <a:ext cx="8707959" cy="165861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9424B2"/>
                </a:solidFill>
                <a:latin typeface="Segoe Print" pitchFamily="2" charset="0"/>
                <a:cs typeface="Times New Roman" pitchFamily="18" charset="0"/>
              </a:rPr>
              <a:t>Всероссийские проверочные работы в 11 классе</a:t>
            </a:r>
            <a:endParaRPr lang="ru-RU" sz="3200" dirty="0">
              <a:solidFill>
                <a:srgbClr val="9424B2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29" y="290748"/>
            <a:ext cx="923290" cy="935990"/>
          </a:xfrm>
          <a:prstGeom prst="rect">
            <a:avLst/>
          </a:prstGeom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1179819" y="290749"/>
            <a:ext cx="7846950" cy="833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образования, науки и молодежи Республики Крым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ГКУ «Центр оценки и мониторинга качества образования»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547664" y="5963133"/>
            <a:ext cx="6400800" cy="4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Симферополь, 2020</a:t>
            </a:r>
            <a:endParaRPr lang="ru-RU" sz="1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74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473249" y="260648"/>
            <a:ext cx="8398476" cy="280831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Процедура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оценки качества общего образования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–</a:t>
            </a:r>
          </a:p>
          <a:p>
            <a:pPr marL="0" indent="45720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Всероссийские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проверочные работы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(далее – ВПР)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введена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практику с 2015/2016 учебного года. 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ВПР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это комплексный проект в области оценки качества образования,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направленный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 развитие единого образовательного пространства в Российской Федерации, мониторинг введения Федеральных государственных образовательных стандартов (ФГОС),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единых ориентиров в оценке результатов обучения, единых стандартизированных подходов к оцениванию образовательных достижений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обучающихся.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5720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Основная цель ВПР</a:t>
            </a:r>
            <a:r>
              <a:rPr lang="ru-RU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своевременная диагностика уровня достижения обучающимися образовательных результатов.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7150" indent="-28575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57150" indent="-28575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8996" y="4509120"/>
            <a:ext cx="83269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Согласно приказу Федеральной службы по надзору в сфере образования и науки (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Рособрнадзор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) </a:t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 1746 от 27.12.2019 </a:t>
            </a:r>
          </a:p>
          <a:p>
            <a:pPr indent="457200"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«О проведении Федеральной службой по надзору в сфере образования и науки мониторинга качества подготовки обучающихся общеобразовательных организаций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форме всероссийских проверочных работ в 2020 г.» </a:t>
            </a:r>
          </a:p>
          <a:p>
            <a:pPr indent="457200"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ВПР для обучающихся 11 классов организовывались весной 2020 г.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3212976"/>
            <a:ext cx="7056784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Особенности проведения ВПР в 2020 году: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" indent="-285750" algn="ctr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автоматическое формирование работ из банка заданий ВПР;</a:t>
            </a:r>
          </a:p>
          <a:p>
            <a:pPr marL="57150" indent="-285750" algn="ctr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возможность использования банка заданий ВПР при проведении процедур государственного контроля качества образования.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483819" y="5661248"/>
            <a:ext cx="8476189" cy="6480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ВПР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15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обучающихся</a:t>
            </a:r>
            <a:r>
              <a:rPr lang="ru-RU" sz="15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11-х</a:t>
            </a:r>
            <a:r>
              <a:rPr lang="ru-RU" sz="15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классов  </a:t>
            </a: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организовывались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по предметам, которые они не выбирали для сдачи ЕГЭ (10-20%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школ)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39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7" t="5117" r="3846" b="4163"/>
          <a:stretch/>
        </p:blipFill>
        <p:spPr bwMode="auto">
          <a:xfrm>
            <a:off x="1403648" y="2060848"/>
            <a:ext cx="5904656" cy="33452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58" y="5406058"/>
            <a:ext cx="1207790" cy="1368152"/>
          </a:xfrm>
          <a:prstGeom prst="rect">
            <a:avLst/>
          </a:prstGeo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6928338" cy="500673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rgbClr val="007434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solidFill>
                  <a:srgbClr val="007434"/>
                </a:solidFill>
                <a:latin typeface="Times New Roman" pitchFamily="18" charset="0"/>
                <a:cs typeface="Times New Roman" pitchFamily="18" charset="0"/>
              </a:rPr>
              <a:t>График проведения ВПР в Республике Крым</a:t>
            </a:r>
            <a:endParaRPr lang="ru-RU" sz="2000" b="1" dirty="0">
              <a:solidFill>
                <a:srgbClr val="00743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08323" y="1196752"/>
            <a:ext cx="7992888" cy="813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соответствии с приказами Министерства образования науки и молодежи Республики Крым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268 от 12.02.2020 г., № 1266 от 07.09.2020 г. </a:t>
            </a:r>
            <a:endPara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Всероссийские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проверочные работы проводились: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155658"/>
              </p:ext>
            </p:extLst>
          </p:nvPr>
        </p:nvGraphicFramePr>
        <p:xfrm>
          <a:off x="1871700" y="2564904"/>
          <a:ext cx="4968551" cy="2140656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1274041"/>
                <a:gridCol w="1723703"/>
                <a:gridCol w="1970807"/>
              </a:tblGrid>
              <a:tr h="394362">
                <a:tc>
                  <a:txBody>
                    <a:bodyPr/>
                    <a:lstStyle/>
                    <a:p>
                      <a:pPr indent="27051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61595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291049">
                <a:tc rowSpan="6">
                  <a:txBody>
                    <a:bodyPr/>
                    <a:lstStyle/>
                    <a:p>
                      <a:pPr indent="270510"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класс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7785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02-06.03.2020*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291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7785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05.03.2020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291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7785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11.03.2020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291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7785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13.03.2020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291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7785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17.03.2020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291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7785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19.03.2020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" name="Заголовок 1"/>
          <p:cNvSpPr txBox="1">
            <a:spLocks/>
          </p:cNvSpPr>
          <p:nvPr/>
        </p:nvSpPr>
        <p:spPr>
          <a:xfrm>
            <a:off x="3923928" y="6309320"/>
            <a:ext cx="4851176" cy="1822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* в любой день из предложенного периода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16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708180" cy="28803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/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/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/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Всего в ВПР в 2020 году приняли участие</a:t>
            </a:r>
            <a:r>
              <a:rPr lang="ru-RU" sz="2000" b="1" dirty="0" smtClean="0">
                <a:solidFill>
                  <a:srgbClr val="C00000"/>
                </a:solidFill>
              </a:rPr>
              <a:t/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/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/>
            </a:r>
            <a:br>
              <a:rPr lang="ru-RU" sz="2000" b="1" dirty="0" smtClean="0">
                <a:solidFill>
                  <a:srgbClr val="C00000"/>
                </a:solidFill>
              </a:rPr>
            </a:br>
            <a:endParaRPr lang="ru-RU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89111"/>
              </p:ext>
            </p:extLst>
          </p:nvPr>
        </p:nvGraphicFramePr>
        <p:xfrm>
          <a:off x="1475656" y="1484784"/>
          <a:ext cx="6096000" cy="312354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32000"/>
                <a:gridCol w="2032000"/>
                <a:gridCol w="2032000"/>
              </a:tblGrid>
              <a:tr h="28946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Предмет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ОО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Участники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656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1477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656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656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1278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656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946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946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Рисунок 8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0" b="14543"/>
          <a:stretch/>
        </p:blipFill>
        <p:spPr bwMode="auto">
          <a:xfrm>
            <a:off x="2771800" y="4797152"/>
            <a:ext cx="3168352" cy="15716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5147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67544" y="180821"/>
            <a:ext cx="8229600" cy="432048"/>
          </a:xfrm>
        </p:spPr>
        <p:txBody>
          <a:bodyPr>
            <a:no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Количественный состав участников ВПР по МСУ</a:t>
            </a:r>
            <a:r>
              <a:rPr lang="ru-RU" sz="1400" b="1" dirty="0">
                <a:solidFill>
                  <a:srgbClr val="007434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>
                <a:solidFill>
                  <a:srgbClr val="007434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(в разрезе классов и предметов)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740352" y="116632"/>
            <a:ext cx="1284537" cy="481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9424B2"/>
                </a:solidFill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sz="2200" b="1" dirty="0">
                <a:solidFill>
                  <a:srgbClr val="9424B2"/>
                </a:solidFill>
                <a:latin typeface="Times New Roman" pitchFamily="18" charset="0"/>
                <a:cs typeface="Times New Roman" pitchFamily="18" charset="0"/>
              </a:rPr>
              <a:t>класс</a:t>
            </a:r>
            <a:endParaRPr lang="ru-RU" sz="2200" b="1" dirty="0">
              <a:solidFill>
                <a:srgbClr val="9424B2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267233"/>
              </p:ext>
            </p:extLst>
          </p:nvPr>
        </p:nvGraphicFramePr>
        <p:xfrm>
          <a:off x="251520" y="764704"/>
          <a:ext cx="8640959" cy="5694731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21837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62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76207"/>
                <a:gridCol w="1076207"/>
                <a:gridCol w="10762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7620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76207"/>
              </a:tblGrid>
              <a:tr h="3308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372" marR="433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lang="ru-RU" sz="105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372" marR="43372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География</a:t>
                      </a:r>
                      <a:endParaRPr lang="ru-RU" sz="105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3372" marR="43372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История</a:t>
                      </a:r>
                      <a:endParaRPr lang="ru-RU" sz="105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372" marR="43372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Биология</a:t>
                      </a:r>
                      <a:endParaRPr lang="ru-RU" sz="105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3372" marR="43372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Химия </a:t>
                      </a:r>
                      <a:endParaRPr lang="ru-RU" sz="105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3372" marR="43372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Английский язык</a:t>
                      </a:r>
                      <a:endParaRPr lang="ru-RU" sz="105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3372" marR="43372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8426">
                <a:tc>
                  <a:txBody>
                    <a:bodyPr/>
                    <a:lstStyle/>
                    <a:p>
                      <a:pPr marL="9525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Вся выборка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372" marR="4337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119391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184351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197116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109995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1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162910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1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133404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8426">
                <a:tc>
                  <a:txBody>
                    <a:bodyPr/>
                    <a:lstStyle/>
                    <a:p>
                      <a:pPr marL="9525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Крым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372" marR="43372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1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1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1058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 Алушта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 Армянск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1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 Джанкой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 Евпатория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 Керчь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 Красноперекопск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 Саки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 Симферополь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 Судак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 Феодосия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 Ялта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Бахчисарайский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Белогорский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Джанкойский</a:t>
                      </a: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Кировский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Красногвардейский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Красноперекопский</a:t>
                      </a: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Ленинский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Нижнегорский район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1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1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9525" marR="9525" marT="9525" marB="0" anchor="b"/>
                </a:tc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Первомайский район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Раздольненский</a:t>
                      </a: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Сакский</a:t>
                      </a: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9525" marR="9525" marT="9525" marB="0" anchor="b"/>
                </a:tc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Симферопольский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114</a:t>
                      </a:r>
                    </a:p>
                  </a:txBody>
                  <a:tcPr marL="9525" marR="9525" marT="9525" marB="0" anchor="b"/>
                </a:tc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Советский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</a:tr>
              <a:tr h="192059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Черноморский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</a:tr>
              <a:tr h="173472">
                <a:tc>
                  <a:txBody>
                    <a:bodyPr/>
                    <a:lstStyle/>
                    <a:p>
                      <a:pPr marL="9525" algn="l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ОО регионального подчинения</a:t>
                      </a:r>
                      <a:endParaRPr lang="ru-RU" sz="12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6632"/>
            <a:ext cx="1080120" cy="59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11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929599" cy="264163"/>
          </a:xfrm>
        </p:spPr>
        <p:txBody>
          <a:bodyPr>
            <a:no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1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географии в  11  </a:t>
            </a:r>
            <a:r>
              <a:rPr lang="ru-RU" sz="1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классе</a:t>
            </a:r>
            <a:endParaRPr lang="ru-RU" sz="1400" u="sng" dirty="0">
              <a:solidFill>
                <a:srgbClr val="C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905937"/>
              </p:ext>
            </p:extLst>
          </p:nvPr>
        </p:nvGraphicFramePr>
        <p:xfrm>
          <a:off x="323528" y="692696"/>
          <a:ext cx="4104460" cy="880110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20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220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2205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205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84050">
                <a:tc rowSpan="2"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Участники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Распределение отметок участников в %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92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Вся выборка по РФ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184351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18,78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Крым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15,73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661442" y="2299768"/>
            <a:ext cx="7929599" cy="2641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1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истории в  11  классе</a:t>
            </a:r>
            <a:endParaRPr lang="ru-RU" sz="1400" u="sng" dirty="0">
              <a:solidFill>
                <a:srgbClr val="C00000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83568" y="4408153"/>
            <a:ext cx="7929599" cy="2641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1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химии в  11  классе</a:t>
            </a:r>
            <a:endParaRPr lang="ru-RU" sz="1400" u="sng" dirty="0">
              <a:solidFill>
                <a:srgbClr val="C00000"/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711210"/>
              </p:ext>
            </p:extLst>
          </p:nvPr>
        </p:nvGraphicFramePr>
        <p:xfrm>
          <a:off x="323528" y="2924944"/>
          <a:ext cx="4104460" cy="880110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3361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521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040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0405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040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0405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84050">
                <a:tc rowSpan="2"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Участники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Распределение отметок участников в %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92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Вся выборка по РФ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197116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47,27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21,02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Крым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49,36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16,18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804512"/>
              </p:ext>
            </p:extLst>
          </p:nvPr>
        </p:nvGraphicFramePr>
        <p:xfrm>
          <a:off x="323528" y="5229200"/>
          <a:ext cx="4104460" cy="880110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20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220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2205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205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84050">
                <a:tc rowSpan="2"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Участники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Распределение отметок участников в %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92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Вся выборка по РФ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162910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17,48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Крым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16,09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3429971"/>
              </p:ext>
            </p:extLst>
          </p:nvPr>
        </p:nvGraphicFramePr>
        <p:xfrm>
          <a:off x="4788024" y="548680"/>
          <a:ext cx="4104456" cy="1619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2068189"/>
              </p:ext>
            </p:extLst>
          </p:nvPr>
        </p:nvGraphicFramePr>
        <p:xfrm>
          <a:off x="4860032" y="2708920"/>
          <a:ext cx="4086226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551748"/>
              </p:ext>
            </p:extLst>
          </p:nvPr>
        </p:nvGraphicFramePr>
        <p:xfrm>
          <a:off x="4788024" y="4869160"/>
          <a:ext cx="4086226" cy="1685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Штриховая стрелка вправо 3"/>
          <p:cNvSpPr/>
          <p:nvPr/>
        </p:nvSpPr>
        <p:spPr>
          <a:xfrm>
            <a:off x="4499992" y="1059818"/>
            <a:ext cx="432048" cy="216024"/>
          </a:xfrm>
          <a:prstGeom prst="stripedRightArrow">
            <a:avLst/>
          </a:prstGeom>
          <a:solidFill>
            <a:schemeClr val="bg1"/>
          </a:solidFill>
          <a:ln>
            <a:solidFill>
              <a:srgbClr val="9424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Штриховая стрелка вправо 15"/>
          <p:cNvSpPr/>
          <p:nvPr/>
        </p:nvSpPr>
        <p:spPr>
          <a:xfrm>
            <a:off x="4507607" y="3356992"/>
            <a:ext cx="432048" cy="216024"/>
          </a:xfrm>
          <a:prstGeom prst="stripedRightArrow">
            <a:avLst/>
          </a:prstGeom>
          <a:solidFill>
            <a:schemeClr val="bg1"/>
          </a:solidFill>
          <a:ln>
            <a:solidFill>
              <a:srgbClr val="9424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Штриховая стрелка вправо 16"/>
          <p:cNvSpPr/>
          <p:nvPr/>
        </p:nvSpPr>
        <p:spPr>
          <a:xfrm>
            <a:off x="4463033" y="5589240"/>
            <a:ext cx="432048" cy="216024"/>
          </a:xfrm>
          <a:prstGeom prst="stripedRightArrow">
            <a:avLst/>
          </a:prstGeom>
          <a:solidFill>
            <a:schemeClr val="bg1"/>
          </a:solidFill>
          <a:ln>
            <a:solidFill>
              <a:srgbClr val="9424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18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929599" cy="264163"/>
          </a:xfrm>
        </p:spPr>
        <p:txBody>
          <a:bodyPr>
            <a:no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1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физике в  11  </a:t>
            </a:r>
            <a:r>
              <a:rPr lang="ru-RU" sz="1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классе</a:t>
            </a:r>
            <a:endParaRPr lang="ru-RU" sz="1400" u="sng" dirty="0">
              <a:solidFill>
                <a:srgbClr val="C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979456"/>
              </p:ext>
            </p:extLst>
          </p:nvPr>
        </p:nvGraphicFramePr>
        <p:xfrm>
          <a:off x="323528" y="692696"/>
          <a:ext cx="4104460" cy="852044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20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220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2205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205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84050">
                <a:tc rowSpan="2"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Участники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Распределение отметок участников в %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92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Вся выборка по РФ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119391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12,34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Крым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45,27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661442" y="2299768"/>
            <a:ext cx="7929599" cy="2641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биологии </a:t>
            </a:r>
            <a:r>
              <a:rPr lang="ru-RU" sz="1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 11  классе</a:t>
            </a:r>
            <a:endParaRPr lang="ru-RU" sz="1400" u="sng" dirty="0">
              <a:solidFill>
                <a:srgbClr val="C00000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1520" y="4408153"/>
            <a:ext cx="8361647" cy="2641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1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английскому языку  в  11  классе</a:t>
            </a:r>
            <a:endParaRPr lang="ru-RU" sz="1400" u="sng" dirty="0">
              <a:solidFill>
                <a:srgbClr val="C00000"/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000969"/>
              </p:ext>
            </p:extLst>
          </p:nvPr>
        </p:nvGraphicFramePr>
        <p:xfrm>
          <a:off x="323528" y="2924944"/>
          <a:ext cx="4104460" cy="852044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3361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521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040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0405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040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0405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84050">
                <a:tc rowSpan="2"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Участники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Распределение отметок участников в %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92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Вся выборка по РФ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109995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4,14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28,41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46,6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20,85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Крым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28,39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47,61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20,48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831669"/>
              </p:ext>
            </p:extLst>
          </p:nvPr>
        </p:nvGraphicFramePr>
        <p:xfrm>
          <a:off x="323528" y="5229200"/>
          <a:ext cx="4104460" cy="852044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20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220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2205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205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84050">
                <a:tc rowSpan="2"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Участники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Распределение отметок участников в %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92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Вся выборка по РФ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133404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10,52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28,74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37,53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23,21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Крым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8,98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30,06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33,55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27,41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Штриховая стрелка вправо 3"/>
          <p:cNvSpPr/>
          <p:nvPr/>
        </p:nvSpPr>
        <p:spPr>
          <a:xfrm>
            <a:off x="4499992" y="1059818"/>
            <a:ext cx="432048" cy="216024"/>
          </a:xfrm>
          <a:prstGeom prst="stripedRightArrow">
            <a:avLst/>
          </a:prstGeom>
          <a:solidFill>
            <a:schemeClr val="bg1"/>
          </a:solidFill>
          <a:ln>
            <a:solidFill>
              <a:srgbClr val="9424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Штриховая стрелка вправо 15"/>
          <p:cNvSpPr/>
          <p:nvPr/>
        </p:nvSpPr>
        <p:spPr>
          <a:xfrm>
            <a:off x="4507607" y="3356992"/>
            <a:ext cx="432048" cy="216024"/>
          </a:xfrm>
          <a:prstGeom prst="stripedRightArrow">
            <a:avLst/>
          </a:prstGeom>
          <a:solidFill>
            <a:schemeClr val="bg1"/>
          </a:solidFill>
          <a:ln>
            <a:solidFill>
              <a:srgbClr val="9424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Штриховая стрелка вправо 16"/>
          <p:cNvSpPr/>
          <p:nvPr/>
        </p:nvSpPr>
        <p:spPr>
          <a:xfrm>
            <a:off x="4463033" y="5589240"/>
            <a:ext cx="432048" cy="216024"/>
          </a:xfrm>
          <a:prstGeom prst="stripedRightArrow">
            <a:avLst/>
          </a:prstGeom>
          <a:solidFill>
            <a:schemeClr val="bg1"/>
          </a:solidFill>
          <a:ln>
            <a:solidFill>
              <a:srgbClr val="9424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293659"/>
              </p:ext>
            </p:extLst>
          </p:nvPr>
        </p:nvGraphicFramePr>
        <p:xfrm>
          <a:off x="4951065" y="432879"/>
          <a:ext cx="4086226" cy="1685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0525730"/>
              </p:ext>
            </p:extLst>
          </p:nvPr>
        </p:nvGraphicFramePr>
        <p:xfrm>
          <a:off x="4895081" y="2622041"/>
          <a:ext cx="4086226" cy="1685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070397"/>
              </p:ext>
            </p:extLst>
          </p:nvPr>
        </p:nvGraphicFramePr>
        <p:xfrm>
          <a:off x="4932040" y="4854289"/>
          <a:ext cx="4086226" cy="1685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8919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381050" y="116632"/>
            <a:ext cx="8311486" cy="602126"/>
          </a:xfrm>
          <a:prstGeom prst="rect">
            <a:avLst/>
          </a:prstGeom>
          <a:solidFill>
            <a:schemeClr val="bg1"/>
          </a:solidFill>
        </p:spPr>
        <p:txBody>
          <a:bodyPr bIns="91440" anchor="b" anchorCtr="0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полученных «2» и «5» в разрезе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МСУ Республики Крым 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географии </a:t>
            </a:r>
            <a:r>
              <a:rPr lang="ru-RU" sz="1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sz="1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классе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0232397"/>
              </p:ext>
            </p:extLst>
          </p:nvPr>
        </p:nvGraphicFramePr>
        <p:xfrm>
          <a:off x="400637" y="734038"/>
          <a:ext cx="3883332" cy="5781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322123"/>
              </p:ext>
            </p:extLst>
          </p:nvPr>
        </p:nvGraphicFramePr>
        <p:xfrm>
          <a:off x="4644008" y="732128"/>
          <a:ext cx="4132848" cy="5779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2028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381050" y="116632"/>
            <a:ext cx="8311486" cy="602126"/>
          </a:xfrm>
          <a:prstGeom prst="rect">
            <a:avLst/>
          </a:prstGeom>
          <a:solidFill>
            <a:schemeClr val="bg1"/>
          </a:solidFill>
        </p:spPr>
        <p:txBody>
          <a:bodyPr bIns="91440" anchor="b" anchorCtr="0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полученных «2» и «5» в разрезе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МСУ Республики Крым 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истории </a:t>
            </a:r>
            <a:r>
              <a:rPr lang="ru-RU" sz="1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11 </a:t>
            </a:r>
            <a:r>
              <a:rPr lang="ru-RU" sz="1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классе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5447217"/>
              </p:ext>
            </p:extLst>
          </p:nvPr>
        </p:nvGraphicFramePr>
        <p:xfrm>
          <a:off x="323528" y="836712"/>
          <a:ext cx="4032448" cy="5800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2648004"/>
              </p:ext>
            </p:extLst>
          </p:nvPr>
        </p:nvGraphicFramePr>
        <p:xfrm>
          <a:off x="4716016" y="836712"/>
          <a:ext cx="4104456" cy="5810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20880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81050" y="116632"/>
            <a:ext cx="8311486" cy="602126"/>
          </a:xfrm>
          <a:prstGeom prst="rect">
            <a:avLst/>
          </a:prstGeom>
          <a:solidFill>
            <a:schemeClr val="bg1"/>
          </a:solidFill>
        </p:spPr>
        <p:txBody>
          <a:bodyPr bIns="91440" anchor="b" anchorCtr="0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полученных «2» и «5» в разрезе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МСУ Республики Крым 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химии </a:t>
            </a:r>
            <a:r>
              <a:rPr lang="ru-RU" sz="1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11 </a:t>
            </a:r>
            <a:r>
              <a:rPr lang="ru-RU" sz="1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классе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1345100"/>
              </p:ext>
            </p:extLst>
          </p:nvPr>
        </p:nvGraphicFramePr>
        <p:xfrm>
          <a:off x="346745" y="743563"/>
          <a:ext cx="3990975" cy="5781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3137400"/>
              </p:ext>
            </p:extLst>
          </p:nvPr>
        </p:nvGraphicFramePr>
        <p:xfrm>
          <a:off x="4758711" y="726795"/>
          <a:ext cx="3933825" cy="5810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6003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81050" y="116632"/>
            <a:ext cx="8311486" cy="602126"/>
          </a:xfrm>
          <a:prstGeom prst="rect">
            <a:avLst/>
          </a:prstGeom>
          <a:solidFill>
            <a:schemeClr val="bg1"/>
          </a:solidFill>
        </p:spPr>
        <p:txBody>
          <a:bodyPr bIns="91440" anchor="b" anchorCtr="0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полученных «2» и «5» в разрезе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МСУ Республики Крым 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физике </a:t>
            </a:r>
            <a:r>
              <a:rPr lang="ru-RU" sz="1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11 </a:t>
            </a:r>
            <a:r>
              <a:rPr lang="ru-RU" sz="1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классе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1341151"/>
              </p:ext>
            </p:extLst>
          </p:nvPr>
        </p:nvGraphicFramePr>
        <p:xfrm>
          <a:off x="467544" y="753088"/>
          <a:ext cx="3990975" cy="5781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62269"/>
              </p:ext>
            </p:extLst>
          </p:nvPr>
        </p:nvGraphicFramePr>
        <p:xfrm>
          <a:off x="4758711" y="745845"/>
          <a:ext cx="3933825" cy="5780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595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81050" y="116632"/>
            <a:ext cx="8311486" cy="602126"/>
          </a:xfrm>
          <a:prstGeom prst="rect">
            <a:avLst/>
          </a:prstGeom>
          <a:solidFill>
            <a:schemeClr val="bg1"/>
          </a:solidFill>
        </p:spPr>
        <p:txBody>
          <a:bodyPr bIns="91440" anchor="b" anchorCtr="0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полученных «2» и «5» в разрезе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МСУ Республики Крым 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биологии </a:t>
            </a:r>
            <a:r>
              <a:rPr lang="ru-RU" sz="1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11 </a:t>
            </a:r>
            <a:r>
              <a:rPr lang="ru-RU" sz="1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классе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7980913"/>
              </p:ext>
            </p:extLst>
          </p:nvPr>
        </p:nvGraphicFramePr>
        <p:xfrm>
          <a:off x="545818" y="764704"/>
          <a:ext cx="3990975" cy="5781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5702638"/>
              </p:ext>
            </p:extLst>
          </p:nvPr>
        </p:nvGraphicFramePr>
        <p:xfrm>
          <a:off x="4860032" y="764705"/>
          <a:ext cx="3933825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29902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81050" y="116632"/>
            <a:ext cx="8311486" cy="602126"/>
          </a:xfrm>
          <a:prstGeom prst="rect">
            <a:avLst/>
          </a:prstGeom>
          <a:solidFill>
            <a:schemeClr val="bg1"/>
          </a:solidFill>
        </p:spPr>
        <p:txBody>
          <a:bodyPr bIns="91440" anchor="b" anchorCtr="0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полученных «2» и «5» в разрезе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МСУ Республики Крым 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английскому языку </a:t>
            </a:r>
            <a:r>
              <a:rPr lang="ru-RU" sz="1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11 </a:t>
            </a:r>
            <a:r>
              <a:rPr lang="ru-RU" sz="1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классе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8759384"/>
              </p:ext>
            </p:extLst>
          </p:nvPr>
        </p:nvGraphicFramePr>
        <p:xfrm>
          <a:off x="381050" y="718758"/>
          <a:ext cx="3990975" cy="5781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4374831"/>
              </p:ext>
            </p:extLst>
          </p:nvPr>
        </p:nvGraphicFramePr>
        <p:xfrm>
          <a:off x="4860032" y="718758"/>
          <a:ext cx="3933825" cy="5734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10625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4967" y="210488"/>
            <a:ext cx="83387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Соответствие отметок за выполненную работу и отметок по журналу, </a:t>
            </a:r>
            <a:r>
              <a:rPr lang="ru-RU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класс</a:t>
            </a:r>
            <a:endParaRPr lang="ru-RU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1304807"/>
              </p:ext>
            </p:extLst>
          </p:nvPr>
        </p:nvGraphicFramePr>
        <p:xfrm>
          <a:off x="1115616" y="764704"/>
          <a:ext cx="2847975" cy="1512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2259100"/>
              </p:ext>
            </p:extLst>
          </p:nvPr>
        </p:nvGraphicFramePr>
        <p:xfrm>
          <a:off x="1115616" y="2636912"/>
          <a:ext cx="2847975" cy="1581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7529471"/>
              </p:ext>
            </p:extLst>
          </p:nvPr>
        </p:nvGraphicFramePr>
        <p:xfrm>
          <a:off x="1115616" y="4437112"/>
          <a:ext cx="2847975" cy="1581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9228685"/>
              </p:ext>
            </p:extLst>
          </p:nvPr>
        </p:nvGraphicFramePr>
        <p:xfrm>
          <a:off x="5076056" y="764704"/>
          <a:ext cx="2847975" cy="1581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3655257"/>
              </p:ext>
            </p:extLst>
          </p:nvPr>
        </p:nvGraphicFramePr>
        <p:xfrm>
          <a:off x="5148064" y="2780928"/>
          <a:ext cx="2847975" cy="1581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0634240"/>
              </p:ext>
            </p:extLst>
          </p:nvPr>
        </p:nvGraphicFramePr>
        <p:xfrm>
          <a:off x="5148064" y="4509120"/>
          <a:ext cx="2847975" cy="1581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1" name="Рисунок 10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9" t="6892" r="19552" b="8973"/>
          <a:stretch/>
        </p:blipFill>
        <p:spPr bwMode="auto">
          <a:xfrm flipH="1">
            <a:off x="7884368" y="5157192"/>
            <a:ext cx="1084114" cy="13493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694940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968</Words>
  <Application>Microsoft Office PowerPoint</Application>
  <PresentationFormat>Экран (4:3)</PresentationFormat>
  <Paragraphs>458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Всероссийские проверочные работы в 11 классе</vt:lpstr>
      <vt:lpstr>Презентация PowerPoint</vt:lpstr>
      <vt:lpstr>   График проведения ВПР в Республике Крым</vt:lpstr>
      <vt:lpstr>   Всего в ВПР в 2020 году приняли участие   </vt:lpstr>
      <vt:lpstr>Количественный состав участников ВПР по МСУ (в разрезе классов и предметов)</vt:lpstr>
      <vt:lpstr>Статистика региональных и общероссийских результатов ВПР по географии в  11  классе</vt:lpstr>
      <vt:lpstr>Статистика региональных и общероссийских результатов ВПР по физике в  11  классе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Всероссийские проверочные работы. 2020 год</dc:title>
  <dc:creator>Жидкова Олеся Дмитриевна</dc:creator>
  <cp:lastModifiedBy>Жидкова Олеся Дмитриевна</cp:lastModifiedBy>
  <cp:revision>61</cp:revision>
  <cp:lastPrinted>2020-10-29T09:54:27Z</cp:lastPrinted>
  <dcterms:created xsi:type="dcterms:W3CDTF">2020-10-29T07:46:38Z</dcterms:created>
  <dcterms:modified xsi:type="dcterms:W3CDTF">2020-11-19T14:42:13Z</dcterms:modified>
</cp:coreProperties>
</file>