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9"/>
  </p:notesMasterIdLst>
  <p:sldIdLst>
    <p:sldId id="256" r:id="rId2"/>
    <p:sldId id="282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3" r:id="rId14"/>
    <p:sldId id="268" r:id="rId15"/>
    <p:sldId id="269" r:id="rId16"/>
    <p:sldId id="271" r:id="rId17"/>
    <p:sldId id="272" r:id="rId18"/>
    <p:sldId id="273" r:id="rId19"/>
    <p:sldId id="274" r:id="rId20"/>
    <p:sldId id="270" r:id="rId21"/>
    <p:sldId id="275" r:id="rId22"/>
    <p:sldId id="276" r:id="rId23"/>
    <p:sldId id="277" r:id="rId24"/>
    <p:sldId id="278" r:id="rId25"/>
    <p:sldId id="280" r:id="rId26"/>
    <p:sldId id="279" r:id="rId27"/>
    <p:sldId id="281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53CDB6"/>
    <a:srgbClr val="CFE385"/>
    <a:srgbClr val="7CCDE0"/>
    <a:srgbClr val="53F7DC"/>
    <a:srgbClr val="E3F8F9"/>
    <a:srgbClr val="A3FBEC"/>
    <a:srgbClr val="F1F0B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27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6AE6FED-CCD6-4924-AE39-1A5E61E655DA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F858E91-3DA1-452F-A473-018F3753F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1A9868-2973-4453-97B6-F1FA8EC59AB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5DE592-DEAC-40D1-8EAD-7EA8D0B0D65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 6"/>
          <p:cNvSpPr>
            <a:spLocks/>
          </p:cNvSpPr>
          <p:nvPr/>
        </p:nvSpPr>
        <p:spPr bwMode="auto">
          <a:xfrm>
            <a:off x="2667000" y="630238"/>
            <a:ext cx="3927475" cy="5229225"/>
          </a:xfrm>
          <a:custGeom>
            <a:avLst/>
            <a:gdLst>
              <a:gd name="T0" fmla="*/ 0 w 3298"/>
              <a:gd name="T1" fmla="*/ 0 h 3294"/>
              <a:gd name="T2" fmla="*/ 3298 w 3298"/>
              <a:gd name="T3" fmla="*/ 3294 h 3294"/>
            </a:gdLst>
            <a:ahLst/>
            <a:cxnLst>
              <a:cxn ang="0">
                <a:pos x="1802" y="55"/>
              </a:cxn>
              <a:cxn ang="0">
                <a:pos x="1984" y="129"/>
              </a:cxn>
              <a:cxn ang="0">
                <a:pos x="2187" y="111"/>
              </a:cxn>
              <a:cxn ang="0">
                <a:pos x="2350" y="175"/>
              </a:cxn>
              <a:cxn ang="0">
                <a:pos x="2467" y="319"/>
              </a:cxn>
              <a:cxn ang="0">
                <a:pos x="2623" y="402"/>
              </a:cxn>
              <a:cxn ang="0">
                <a:pos x="2793" y="464"/>
              </a:cxn>
              <a:cxn ang="0">
                <a:pos x="2879" y="613"/>
              </a:cxn>
              <a:cxn ang="0">
                <a:pos x="2940" y="785"/>
              </a:cxn>
              <a:cxn ang="0">
                <a:pos x="3076" y="907"/>
              </a:cxn>
              <a:cxn ang="0">
                <a:pos x="3182" y="1047"/>
              </a:cxn>
              <a:cxn ang="0">
                <a:pos x="3171" y="1246"/>
              </a:cxn>
              <a:cxn ang="0">
                <a:pos x="3209" y="1434"/>
              </a:cxn>
              <a:cxn ang="0">
                <a:pos x="3295" y="1615"/>
              </a:cxn>
              <a:cxn ang="0">
                <a:pos x="3243" y="1800"/>
              </a:cxn>
              <a:cxn ang="0">
                <a:pos x="3169" y="1981"/>
              </a:cxn>
              <a:cxn ang="0">
                <a:pos x="3187" y="2184"/>
              </a:cxn>
              <a:cxn ang="0">
                <a:pos x="3123" y="2347"/>
              </a:cxn>
              <a:cxn ang="0">
                <a:pos x="2978" y="2464"/>
              </a:cxn>
              <a:cxn ang="0">
                <a:pos x="2895" y="2620"/>
              </a:cxn>
              <a:cxn ang="0">
                <a:pos x="2833" y="2790"/>
              </a:cxn>
              <a:cxn ang="0">
                <a:pos x="2684" y="2876"/>
              </a:cxn>
              <a:cxn ang="0">
                <a:pos x="2512" y="2937"/>
              </a:cxn>
              <a:cxn ang="0">
                <a:pos x="2390" y="3072"/>
              </a:cxn>
              <a:cxn ang="0">
                <a:pos x="2250" y="3178"/>
              </a:cxn>
              <a:cxn ang="0">
                <a:pos x="2051" y="3167"/>
              </a:cxn>
              <a:cxn ang="0">
                <a:pos x="1862" y="3205"/>
              </a:cxn>
              <a:cxn ang="0">
                <a:pos x="1681" y="3291"/>
              </a:cxn>
              <a:cxn ang="0">
                <a:pos x="1496" y="3239"/>
              </a:cxn>
              <a:cxn ang="0">
                <a:pos x="1314" y="3165"/>
              </a:cxn>
              <a:cxn ang="0">
                <a:pos x="1111" y="3183"/>
              </a:cxn>
              <a:cxn ang="0">
                <a:pos x="948" y="3119"/>
              </a:cxn>
              <a:cxn ang="0">
                <a:pos x="831" y="2975"/>
              </a:cxn>
              <a:cxn ang="0">
                <a:pos x="675" y="2892"/>
              </a:cxn>
              <a:cxn ang="0">
                <a:pos x="505" y="2830"/>
              </a:cxn>
              <a:cxn ang="0">
                <a:pos x="419" y="2681"/>
              </a:cxn>
              <a:cxn ang="0">
                <a:pos x="358" y="2509"/>
              </a:cxn>
              <a:cxn ang="0">
                <a:pos x="222" y="2387"/>
              </a:cxn>
              <a:cxn ang="0">
                <a:pos x="116" y="2247"/>
              </a:cxn>
              <a:cxn ang="0">
                <a:pos x="127" y="2048"/>
              </a:cxn>
              <a:cxn ang="0">
                <a:pos x="90" y="1860"/>
              </a:cxn>
              <a:cxn ang="0">
                <a:pos x="3" y="1679"/>
              </a:cxn>
              <a:cxn ang="0">
                <a:pos x="55" y="1494"/>
              </a:cxn>
              <a:cxn ang="0">
                <a:pos x="129" y="1313"/>
              </a:cxn>
              <a:cxn ang="0">
                <a:pos x="111" y="1110"/>
              </a:cxn>
              <a:cxn ang="0">
                <a:pos x="175" y="947"/>
              </a:cxn>
              <a:cxn ang="0">
                <a:pos x="320" y="830"/>
              </a:cxn>
              <a:cxn ang="0">
                <a:pos x="403" y="674"/>
              </a:cxn>
              <a:cxn ang="0">
                <a:pos x="465" y="504"/>
              </a:cxn>
              <a:cxn ang="0">
                <a:pos x="614" y="418"/>
              </a:cxn>
              <a:cxn ang="0">
                <a:pos x="786" y="357"/>
              </a:cxn>
              <a:cxn ang="0">
                <a:pos x="908" y="222"/>
              </a:cxn>
              <a:cxn ang="0">
                <a:pos x="1048" y="116"/>
              </a:cxn>
              <a:cxn ang="0">
                <a:pos x="1247" y="127"/>
              </a:cxn>
              <a:cxn ang="0">
                <a:pos x="1436" y="89"/>
              </a:cxn>
              <a:cxn ang="0">
                <a:pos x="1617" y="3"/>
              </a:cxn>
            </a:cxnLst>
            <a:rect l="T0" t="T1" r="T2" b="T3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 12"/>
          <p:cNvSpPr/>
          <p:nvPr/>
        </p:nvSpPr>
        <p:spPr>
          <a:xfrm>
            <a:off x="0" y="0"/>
            <a:ext cx="21272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809625" y="6375400"/>
            <a:ext cx="1746250" cy="349250"/>
          </a:xfrm>
        </p:spPr>
        <p:txBody>
          <a:bodyPr/>
          <a:lstStyle>
            <a:lvl1pPr>
              <a:defRPr baseline="0" smtClean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36F15853-94FA-4E2F-823E-1CED3C47EBB6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35313" y="6375400"/>
            <a:ext cx="3086100" cy="346075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6800850" y="6375400"/>
            <a:ext cx="1746250" cy="346075"/>
          </a:xfrm>
        </p:spPr>
        <p:txBody>
          <a:bodyPr/>
          <a:lstStyle>
            <a:lvl1pPr>
              <a:defRPr baseline="0" smtClean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A77F9C5E-A4D6-446C-BF84-D368514FD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6BD61-4E96-4467-8FEB-1A9E1B33DA91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D290-7AC6-4C23-AF47-E5CB4021D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7549741" y="382386"/>
            <a:ext cx="1119099" cy="5600404"/>
          </a:xfrm>
        </p:spPr>
        <p:txBody>
          <a:bodyPr vert="eaVert"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942975" y="382385"/>
            <a:ext cx="6294439" cy="5600405"/>
          </a:xfrm>
        </p:spPr>
        <p:txBody>
          <a:bodyPr vert="eaVert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9A1CD-E5F6-4CB2-AC60-728130808439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1499A-0A39-48EF-BFEB-0CBB66CA0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49EAA-BA87-4528-932C-CFFF06DBBCE0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24CBF-5C5B-4996-A30A-0FEA2AC9A5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 6"/>
          <p:cNvGrpSpPr>
            <a:grpSpLocks/>
          </p:cNvGrpSpPr>
          <p:nvPr/>
        </p:nvGrpSpPr>
        <p:grpSpPr bwMode="auto">
          <a:xfrm>
            <a:off x="0" y="0"/>
            <a:ext cx="2111375" cy="6858000"/>
            <a:chOff x="0" y="0"/>
            <a:chExt cx="2814638" cy="6858000"/>
          </a:xfrm>
        </p:grpSpPr>
        <p:sp>
          <p:nvSpPr>
            <p:cNvPr id="5" name="Полилиния 6"/>
            <p:cNvSpPr>
              <a:spLocks/>
            </p:cNvSpPr>
            <p:nvPr/>
          </p:nvSpPr>
          <p:spPr bwMode="auto">
            <a:xfrm>
              <a:off x="0" y="0"/>
              <a:ext cx="2814638" cy="6858000"/>
            </a:xfrm>
            <a:custGeom>
              <a:avLst/>
              <a:gdLst>
                <a:gd name="T0" fmla="*/ 0 w 1773"/>
                <a:gd name="T1" fmla="*/ 0 h 4320"/>
                <a:gd name="T2" fmla="*/ 1773 w 1773"/>
                <a:gd name="T3" fmla="*/ 4320 h 4320"/>
              </a:gdLst>
              <a:ahLst/>
              <a:cxnLst>
                <a:cxn ang="0">
                  <a:pos x="891" y="0"/>
                </a:cxn>
                <a:cxn ang="0">
                  <a:pos x="921" y="111"/>
                </a:cxn>
                <a:cxn ang="0">
                  <a:pos x="957" y="217"/>
                </a:cxn>
                <a:cxn ang="0">
                  <a:pos x="1007" y="312"/>
                </a:cxn>
                <a:cxn ang="0">
                  <a:pos x="1069" y="387"/>
                </a:cxn>
                <a:cxn ang="0">
                  <a:pos x="1145" y="456"/>
                </a:cxn>
                <a:cxn ang="0">
                  <a:pos x="1227" y="520"/>
                </a:cxn>
                <a:cxn ang="0">
                  <a:pos x="1311" y="584"/>
                </a:cxn>
                <a:cxn ang="0">
                  <a:pos x="1390" y="651"/>
                </a:cxn>
                <a:cxn ang="0">
                  <a:pos x="1456" y="725"/>
                </a:cxn>
                <a:cxn ang="0">
                  <a:pos x="1505" y="808"/>
                </a:cxn>
                <a:cxn ang="0">
                  <a:pos x="1530" y="907"/>
                </a:cxn>
                <a:cxn ang="0">
                  <a:pos x="1534" y="1013"/>
                </a:cxn>
                <a:cxn ang="0">
                  <a:pos x="1523" y="1125"/>
                </a:cxn>
                <a:cxn ang="0">
                  <a:pos x="1508" y="1237"/>
                </a:cxn>
                <a:cxn ang="0">
                  <a:pos x="1496" y="1350"/>
                </a:cxn>
                <a:cxn ang="0">
                  <a:pos x="1497" y="1458"/>
                </a:cxn>
                <a:cxn ang="0">
                  <a:pos x="1517" y="1560"/>
                </a:cxn>
                <a:cxn ang="0">
                  <a:pos x="1557" y="1659"/>
                </a:cxn>
                <a:cxn ang="0">
                  <a:pos x="1611" y="1757"/>
                </a:cxn>
                <a:cxn ang="0">
                  <a:pos x="1669" y="1855"/>
                </a:cxn>
                <a:cxn ang="0">
                  <a:pos x="1721" y="1954"/>
                </a:cxn>
                <a:cxn ang="0">
                  <a:pos x="1759" y="2057"/>
                </a:cxn>
                <a:cxn ang="0">
                  <a:pos x="1773" y="2160"/>
                </a:cxn>
                <a:cxn ang="0">
                  <a:pos x="1759" y="2263"/>
                </a:cxn>
                <a:cxn ang="0">
                  <a:pos x="1721" y="2366"/>
                </a:cxn>
                <a:cxn ang="0">
                  <a:pos x="1669" y="2465"/>
                </a:cxn>
                <a:cxn ang="0">
                  <a:pos x="1611" y="2563"/>
                </a:cxn>
                <a:cxn ang="0">
                  <a:pos x="1557" y="2661"/>
                </a:cxn>
                <a:cxn ang="0">
                  <a:pos x="1517" y="2760"/>
                </a:cxn>
                <a:cxn ang="0">
                  <a:pos x="1497" y="2862"/>
                </a:cxn>
                <a:cxn ang="0">
                  <a:pos x="1496" y="2970"/>
                </a:cxn>
                <a:cxn ang="0">
                  <a:pos x="1508" y="3083"/>
                </a:cxn>
                <a:cxn ang="0">
                  <a:pos x="1523" y="3195"/>
                </a:cxn>
                <a:cxn ang="0">
                  <a:pos x="1534" y="3307"/>
                </a:cxn>
                <a:cxn ang="0">
                  <a:pos x="1530" y="3413"/>
                </a:cxn>
                <a:cxn ang="0">
                  <a:pos x="1505" y="3512"/>
                </a:cxn>
                <a:cxn ang="0">
                  <a:pos x="1456" y="3595"/>
                </a:cxn>
                <a:cxn ang="0">
                  <a:pos x="1390" y="3669"/>
                </a:cxn>
                <a:cxn ang="0">
                  <a:pos x="1311" y="3736"/>
                </a:cxn>
                <a:cxn ang="0">
                  <a:pos x="1227" y="3800"/>
                </a:cxn>
                <a:cxn ang="0">
                  <a:pos x="1145" y="3864"/>
                </a:cxn>
                <a:cxn ang="0">
                  <a:pos x="1069" y="3933"/>
                </a:cxn>
                <a:cxn ang="0">
                  <a:pos x="1007" y="4008"/>
                </a:cxn>
                <a:cxn ang="0">
                  <a:pos x="957" y="4103"/>
                </a:cxn>
                <a:cxn ang="0">
                  <a:pos x="921" y="4209"/>
                </a:cxn>
                <a:cxn ang="0">
                  <a:pos x="891" y="4320"/>
                </a:cxn>
                <a:cxn ang="0">
                  <a:pos x="0" y="0"/>
                </a:cxn>
              </a:cxnLst>
              <a:rect l="T0" t="T1" r="T2" b="T3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Полилиния 11"/>
            <p:cNvSpPr>
              <a:spLocks/>
            </p:cNvSpPr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>
                <a:gd name="T0" fmla="*/ 0 w 1037"/>
                <a:gd name="T1" fmla="*/ 0 h 4320"/>
                <a:gd name="T2" fmla="*/ 1037 w 1037"/>
                <a:gd name="T3" fmla="*/ 4320 h 4320"/>
              </a:gdLst>
              <a:ahLst/>
              <a:cxnLst>
                <a:cxn ang="0">
                  <a:pos x="188" y="55"/>
                </a:cxn>
                <a:cxn ang="0">
                  <a:pos x="234" y="223"/>
                </a:cxn>
                <a:cxn ang="0">
                  <a:pos x="292" y="381"/>
                </a:cxn>
                <a:cxn ang="0">
                  <a:pos x="382" y="503"/>
                </a:cxn>
                <a:cxn ang="0">
                  <a:pos x="502" y="603"/>
                </a:cxn>
                <a:cxn ang="0">
                  <a:pos x="628" y="700"/>
                </a:cxn>
                <a:cxn ang="0">
                  <a:pos x="736" y="808"/>
                </a:cxn>
                <a:cxn ang="0">
                  <a:pos x="800" y="937"/>
                </a:cxn>
                <a:cxn ang="0">
                  <a:pos x="812" y="1085"/>
                </a:cxn>
                <a:cxn ang="0">
                  <a:pos x="796" y="1242"/>
                </a:cxn>
                <a:cxn ang="0">
                  <a:pos x="778" y="1401"/>
                </a:cxn>
                <a:cxn ang="0">
                  <a:pos x="784" y="1551"/>
                </a:cxn>
                <a:cxn ang="0">
                  <a:pos x="841" y="1702"/>
                </a:cxn>
                <a:cxn ang="0">
                  <a:pos x="926" y="1851"/>
                </a:cxn>
                <a:cxn ang="0">
                  <a:pos x="1003" y="2003"/>
                </a:cxn>
                <a:cxn ang="0">
                  <a:pos x="1037" y="2160"/>
                </a:cxn>
                <a:cxn ang="0">
                  <a:pos x="1003" y="2317"/>
                </a:cxn>
                <a:cxn ang="0">
                  <a:pos x="926" y="2469"/>
                </a:cxn>
                <a:cxn ang="0">
                  <a:pos x="841" y="2618"/>
                </a:cxn>
                <a:cxn ang="0">
                  <a:pos x="784" y="2769"/>
                </a:cxn>
                <a:cxn ang="0">
                  <a:pos x="778" y="2919"/>
                </a:cxn>
                <a:cxn ang="0">
                  <a:pos x="796" y="3078"/>
                </a:cxn>
                <a:cxn ang="0">
                  <a:pos x="812" y="3235"/>
                </a:cxn>
                <a:cxn ang="0">
                  <a:pos x="800" y="3383"/>
                </a:cxn>
                <a:cxn ang="0">
                  <a:pos x="736" y="3512"/>
                </a:cxn>
                <a:cxn ang="0">
                  <a:pos x="628" y="3620"/>
                </a:cxn>
                <a:cxn ang="0">
                  <a:pos x="502" y="3717"/>
                </a:cxn>
                <a:cxn ang="0">
                  <a:pos x="382" y="3817"/>
                </a:cxn>
                <a:cxn ang="0">
                  <a:pos x="292" y="3939"/>
                </a:cxn>
                <a:cxn ang="0">
                  <a:pos x="234" y="4097"/>
                </a:cxn>
                <a:cxn ang="0">
                  <a:pos x="188" y="4265"/>
                </a:cxn>
                <a:cxn ang="0">
                  <a:pos x="17" y="4278"/>
                </a:cxn>
                <a:cxn ang="0">
                  <a:pos x="60" y="4131"/>
                </a:cxn>
                <a:cxn ang="0">
                  <a:pos x="109" y="3964"/>
                </a:cxn>
                <a:cxn ang="0">
                  <a:pos x="186" y="3804"/>
                </a:cxn>
                <a:cxn ang="0">
                  <a:pos x="303" y="3672"/>
                </a:cxn>
                <a:cxn ang="0">
                  <a:pos x="438" y="3565"/>
                </a:cxn>
                <a:cxn ang="0">
                  <a:pos x="561" y="3466"/>
                </a:cxn>
                <a:cxn ang="0">
                  <a:pos x="638" y="3367"/>
                </a:cxn>
                <a:cxn ang="0">
                  <a:pos x="654" y="3265"/>
                </a:cxn>
                <a:cxn ang="0">
                  <a:pos x="642" y="3137"/>
                </a:cxn>
                <a:cxn ang="0">
                  <a:pos x="620" y="2952"/>
                </a:cxn>
                <a:cxn ang="0">
                  <a:pos x="628" y="2737"/>
                </a:cxn>
                <a:cxn ang="0">
                  <a:pos x="685" y="2574"/>
                </a:cxn>
                <a:cxn ang="0">
                  <a:pos x="767" y="2423"/>
                </a:cxn>
                <a:cxn ang="0">
                  <a:pos x="834" y="2303"/>
                </a:cxn>
                <a:cxn ang="0">
                  <a:pos x="873" y="2194"/>
                </a:cxn>
                <a:cxn ang="0">
                  <a:pos x="864" y="2092"/>
                </a:cxn>
                <a:cxn ang="0">
                  <a:pos x="813" y="1978"/>
                </a:cxn>
                <a:cxn ang="0">
                  <a:pos x="739" y="1848"/>
                </a:cxn>
                <a:cxn ang="0">
                  <a:pos x="661" y="1694"/>
                </a:cxn>
                <a:cxn ang="0">
                  <a:pos x="618" y="1511"/>
                </a:cxn>
                <a:cxn ang="0">
                  <a:pos x="626" y="1299"/>
                </a:cxn>
                <a:cxn ang="0">
                  <a:pos x="647" y="1139"/>
                </a:cxn>
                <a:cxn ang="0">
                  <a:pos x="652" y="1018"/>
                </a:cxn>
                <a:cxn ang="0">
                  <a:pos x="620" y="920"/>
                </a:cxn>
                <a:cxn ang="0">
                  <a:pos x="523" y="822"/>
                </a:cxn>
                <a:cxn ang="0">
                  <a:pos x="392" y="721"/>
                </a:cxn>
                <a:cxn ang="0">
                  <a:pos x="261" y="607"/>
                </a:cxn>
                <a:cxn ang="0">
                  <a:pos x="156" y="465"/>
                </a:cxn>
                <a:cxn ang="0">
                  <a:pos x="90" y="301"/>
                </a:cxn>
                <a:cxn ang="0">
                  <a:pos x="46" y="137"/>
                </a:cxn>
                <a:cxn ang="0">
                  <a:pos x="0" y="0"/>
                </a:cxn>
              </a:cxnLst>
              <a:rect l="T0" t="T1" r="T2" b="T3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2197" y="1073889"/>
            <a:ext cx="6140303" cy="4064627"/>
          </a:xfrm>
        </p:spPr>
        <p:txBody>
          <a:bodyPr anchor="b"/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432197" y="5159782"/>
            <a:ext cx="5263116" cy="951135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2427288" y="6375400"/>
            <a:ext cx="1120775" cy="349250"/>
          </a:xfrm>
        </p:spPr>
        <p:txBody>
          <a:bodyPr/>
          <a:lstStyle>
            <a:lvl1pPr>
              <a:defRPr baseline="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43EBB7D-5B09-4E02-B89E-E8B3CD5CFDC5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959225" y="6375400"/>
            <a:ext cx="3086100" cy="346075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7456488" y="6375400"/>
            <a:ext cx="1116012" cy="346075"/>
          </a:xfrm>
        </p:spPr>
        <p:txBody>
          <a:bodyPr/>
          <a:lstStyle>
            <a:lvl1pPr>
              <a:defRPr baseline="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63C689B-C6BD-4948-9785-423306FC01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942975" y="2286000"/>
            <a:ext cx="3600450" cy="3619500"/>
          </a:xfrm>
        </p:spPr>
        <p:txBody>
          <a:bodyPr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4985847" y="2286000"/>
            <a:ext cx="3600450" cy="3619500"/>
          </a:xfrm>
        </p:spPr>
        <p:txBody>
          <a:bodyPr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550B4-B9F7-4A4D-AE4A-76F80EDE4C95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29C4B-7F7F-4348-B009-DF0EDC7F7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39546" y="381000"/>
            <a:ext cx="7629525" cy="1493517"/>
          </a:xfrm>
        </p:spPr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938759" y="2199634"/>
            <a:ext cx="3600450" cy="632529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942975" y="2909102"/>
            <a:ext cx="3600450" cy="2996398"/>
          </a:xfrm>
        </p:spPr>
        <p:txBody>
          <a:bodyPr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4975398" y="2199634"/>
            <a:ext cx="3600450" cy="632529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4975398" y="2909102"/>
            <a:ext cx="3600450" cy="2996398"/>
          </a:xfrm>
        </p:spPr>
        <p:txBody>
          <a:bodyPr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A82E6-16EC-4D22-B042-4C68ACAA8D09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5602D-4C52-4A73-8DE0-16D3E510EE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6E3EA-6479-42E4-9ED5-2E839BE2DEEA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49C87-7B55-4D7E-BD14-69DA9EE63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6EF26-8E93-40E4-BE2E-A2D5FA43081A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6E635-D85D-470E-90BB-D6DE95D15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 11"/>
          <p:cNvSpPr>
            <a:spLocks/>
          </p:cNvSpPr>
          <p:nvPr/>
        </p:nvSpPr>
        <p:spPr bwMode="auto">
          <a:xfrm>
            <a:off x="5541963" y="0"/>
            <a:ext cx="3602037" cy="6858000"/>
          </a:xfrm>
          <a:custGeom>
            <a:avLst/>
            <a:gdLst>
              <a:gd name="T0" fmla="*/ 0 w 3025"/>
              <a:gd name="T1" fmla="*/ 0 h 4320"/>
              <a:gd name="T2" fmla="*/ 3025 w 3025"/>
              <a:gd name="T3" fmla="*/ 4320 h 4320"/>
            </a:gdLst>
            <a:ahLst/>
            <a:cxnLst>
              <a:cxn ang="0">
                <a:pos x="3025" y="4320"/>
              </a:cxn>
              <a:cxn ang="0">
                <a:pos x="8" y="4243"/>
              </a:cxn>
              <a:cxn ang="0">
                <a:pos x="34" y="4156"/>
              </a:cxn>
              <a:cxn ang="0">
                <a:pos x="69" y="4087"/>
              </a:cxn>
              <a:cxn ang="0">
                <a:pos x="99" y="4007"/>
              </a:cxn>
              <a:cxn ang="0">
                <a:pos x="113" y="3895"/>
              </a:cxn>
              <a:cxn ang="0">
                <a:pos x="99" y="3782"/>
              </a:cxn>
              <a:cxn ang="0">
                <a:pos x="68" y="3702"/>
              </a:cxn>
              <a:cxn ang="0">
                <a:pos x="33" y="3630"/>
              </a:cxn>
              <a:cxn ang="0">
                <a:pos x="7" y="3542"/>
              </a:cxn>
              <a:cxn ang="0">
                <a:pos x="1" y="3418"/>
              </a:cxn>
              <a:cxn ang="0">
                <a:pos x="22" y="3319"/>
              </a:cxn>
              <a:cxn ang="0">
                <a:pos x="56" y="3244"/>
              </a:cxn>
              <a:cxn ang="0">
                <a:pos x="90" y="3171"/>
              </a:cxn>
              <a:cxn ang="0">
                <a:pos x="111" y="3071"/>
              </a:cxn>
              <a:cxn ang="0">
                <a:pos x="106" y="2947"/>
              </a:cxn>
              <a:cxn ang="0">
                <a:pos x="80" y="2858"/>
              </a:cxn>
              <a:cxn ang="0">
                <a:pos x="33" y="2763"/>
              </a:cxn>
              <a:cxn ang="0">
                <a:pos x="7" y="2674"/>
              </a:cxn>
              <a:cxn ang="0">
                <a:pos x="1" y="2550"/>
              </a:cxn>
              <a:cxn ang="0">
                <a:pos x="22" y="2451"/>
              </a:cxn>
              <a:cxn ang="0">
                <a:pos x="68" y="2354"/>
              </a:cxn>
              <a:cxn ang="0">
                <a:pos x="99" y="2274"/>
              </a:cxn>
              <a:cxn ang="0">
                <a:pos x="113" y="2159"/>
              </a:cxn>
              <a:cxn ang="0">
                <a:pos x="99" y="2046"/>
              </a:cxn>
              <a:cxn ang="0">
                <a:pos x="68" y="1966"/>
              </a:cxn>
              <a:cxn ang="0">
                <a:pos x="33" y="1896"/>
              </a:cxn>
              <a:cxn ang="0">
                <a:pos x="7" y="1807"/>
              </a:cxn>
              <a:cxn ang="0">
                <a:pos x="1" y="1683"/>
              </a:cxn>
              <a:cxn ang="0">
                <a:pos x="22" y="1583"/>
              </a:cxn>
              <a:cxn ang="0">
                <a:pos x="56" y="1509"/>
              </a:cxn>
              <a:cxn ang="0">
                <a:pos x="90" y="1435"/>
              </a:cxn>
              <a:cxn ang="0">
                <a:pos x="111" y="1335"/>
              </a:cxn>
              <a:cxn ang="0">
                <a:pos x="106" y="1211"/>
              </a:cxn>
              <a:cxn ang="0">
                <a:pos x="80" y="1123"/>
              </a:cxn>
              <a:cxn ang="0">
                <a:pos x="44" y="1053"/>
              </a:cxn>
              <a:cxn ang="0">
                <a:pos x="13" y="973"/>
              </a:cxn>
              <a:cxn ang="0">
                <a:pos x="0" y="859"/>
              </a:cxn>
              <a:cxn ang="0">
                <a:pos x="13" y="745"/>
              </a:cxn>
              <a:cxn ang="0">
                <a:pos x="44" y="665"/>
              </a:cxn>
              <a:cxn ang="0">
                <a:pos x="80" y="594"/>
              </a:cxn>
              <a:cxn ang="0">
                <a:pos x="106" y="505"/>
              </a:cxn>
              <a:cxn ang="0">
                <a:pos x="111" y="382"/>
              </a:cxn>
              <a:cxn ang="0">
                <a:pos x="90" y="284"/>
              </a:cxn>
              <a:cxn ang="0">
                <a:pos x="58" y="211"/>
              </a:cxn>
              <a:cxn ang="0">
                <a:pos x="24" y="137"/>
              </a:cxn>
              <a:cxn ang="0">
                <a:pos x="3" y="42"/>
              </a:cxn>
            </a:cxnLst>
            <a:rect l="T0" t="T1" r="T2" b="T3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Прямоугольник 7"/>
          <p:cNvSpPr/>
          <p:nvPr/>
        </p:nvSpPr>
        <p:spPr>
          <a:xfrm>
            <a:off x="0" y="0"/>
            <a:ext cx="2127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3414" y="457199"/>
            <a:ext cx="2319086" cy="1196671"/>
          </a:xfrm>
        </p:spPr>
        <p:txBody>
          <a:bodyPr anchor="b"/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573788" y="920377"/>
            <a:ext cx="4618814" cy="4985124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6253414" y="1741336"/>
            <a:ext cx="2319086" cy="4164164"/>
          </a:xfrm>
        </p:spPr>
        <p:txBody>
          <a:bodyPr rtlCol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573088" y="6375400"/>
            <a:ext cx="925512" cy="349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88224-BB67-4BF8-A3E5-4C3F4F9918E6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8" name="Нижний колонтитул 5"/>
          <p:cNvSpPr>
            <a:spLocks noGrp="1"/>
          </p:cNvSpPr>
          <p:nvPr>
            <p:ph type="ftr" sz="quarter" idx="11"/>
          </p:nvPr>
        </p:nvSpPr>
        <p:spPr>
          <a:xfrm>
            <a:off x="1577975" y="6375400"/>
            <a:ext cx="2611438" cy="346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4268788" y="6375400"/>
            <a:ext cx="923925" cy="346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45E60-A011-4132-91C2-7B76ECAA57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 11"/>
          <p:cNvSpPr>
            <a:spLocks/>
          </p:cNvSpPr>
          <p:nvPr/>
        </p:nvSpPr>
        <p:spPr bwMode="auto">
          <a:xfrm>
            <a:off x="5541963" y="0"/>
            <a:ext cx="3602037" cy="6858000"/>
          </a:xfrm>
          <a:custGeom>
            <a:avLst/>
            <a:gdLst>
              <a:gd name="T0" fmla="*/ 0 w 3025"/>
              <a:gd name="T1" fmla="*/ 0 h 4320"/>
              <a:gd name="T2" fmla="*/ 3025 w 3025"/>
              <a:gd name="T3" fmla="*/ 4320 h 4320"/>
            </a:gdLst>
            <a:ahLst/>
            <a:cxnLst>
              <a:cxn ang="0">
                <a:pos x="3025" y="4320"/>
              </a:cxn>
              <a:cxn ang="0">
                <a:pos x="8" y="4243"/>
              </a:cxn>
              <a:cxn ang="0">
                <a:pos x="34" y="4156"/>
              </a:cxn>
              <a:cxn ang="0">
                <a:pos x="69" y="4087"/>
              </a:cxn>
              <a:cxn ang="0">
                <a:pos x="99" y="4007"/>
              </a:cxn>
              <a:cxn ang="0">
                <a:pos x="113" y="3895"/>
              </a:cxn>
              <a:cxn ang="0">
                <a:pos x="99" y="3782"/>
              </a:cxn>
              <a:cxn ang="0">
                <a:pos x="68" y="3702"/>
              </a:cxn>
              <a:cxn ang="0">
                <a:pos x="33" y="3630"/>
              </a:cxn>
              <a:cxn ang="0">
                <a:pos x="7" y="3542"/>
              </a:cxn>
              <a:cxn ang="0">
                <a:pos x="1" y="3418"/>
              </a:cxn>
              <a:cxn ang="0">
                <a:pos x="22" y="3319"/>
              </a:cxn>
              <a:cxn ang="0">
                <a:pos x="56" y="3244"/>
              </a:cxn>
              <a:cxn ang="0">
                <a:pos x="90" y="3171"/>
              </a:cxn>
              <a:cxn ang="0">
                <a:pos x="111" y="3071"/>
              </a:cxn>
              <a:cxn ang="0">
                <a:pos x="106" y="2947"/>
              </a:cxn>
              <a:cxn ang="0">
                <a:pos x="80" y="2858"/>
              </a:cxn>
              <a:cxn ang="0">
                <a:pos x="33" y="2763"/>
              </a:cxn>
              <a:cxn ang="0">
                <a:pos x="7" y="2674"/>
              </a:cxn>
              <a:cxn ang="0">
                <a:pos x="1" y="2550"/>
              </a:cxn>
              <a:cxn ang="0">
                <a:pos x="22" y="2451"/>
              </a:cxn>
              <a:cxn ang="0">
                <a:pos x="68" y="2354"/>
              </a:cxn>
              <a:cxn ang="0">
                <a:pos x="99" y="2274"/>
              </a:cxn>
              <a:cxn ang="0">
                <a:pos x="113" y="2159"/>
              </a:cxn>
              <a:cxn ang="0">
                <a:pos x="99" y="2046"/>
              </a:cxn>
              <a:cxn ang="0">
                <a:pos x="68" y="1966"/>
              </a:cxn>
              <a:cxn ang="0">
                <a:pos x="33" y="1896"/>
              </a:cxn>
              <a:cxn ang="0">
                <a:pos x="7" y="1807"/>
              </a:cxn>
              <a:cxn ang="0">
                <a:pos x="1" y="1683"/>
              </a:cxn>
              <a:cxn ang="0">
                <a:pos x="22" y="1583"/>
              </a:cxn>
              <a:cxn ang="0">
                <a:pos x="56" y="1509"/>
              </a:cxn>
              <a:cxn ang="0">
                <a:pos x="90" y="1435"/>
              </a:cxn>
              <a:cxn ang="0">
                <a:pos x="111" y="1335"/>
              </a:cxn>
              <a:cxn ang="0">
                <a:pos x="106" y="1211"/>
              </a:cxn>
              <a:cxn ang="0">
                <a:pos x="80" y="1123"/>
              </a:cxn>
              <a:cxn ang="0">
                <a:pos x="44" y="1053"/>
              </a:cxn>
              <a:cxn ang="0">
                <a:pos x="13" y="973"/>
              </a:cxn>
              <a:cxn ang="0">
                <a:pos x="0" y="859"/>
              </a:cxn>
              <a:cxn ang="0">
                <a:pos x="13" y="745"/>
              </a:cxn>
              <a:cxn ang="0">
                <a:pos x="44" y="665"/>
              </a:cxn>
              <a:cxn ang="0">
                <a:pos x="80" y="594"/>
              </a:cxn>
              <a:cxn ang="0">
                <a:pos x="106" y="505"/>
              </a:cxn>
              <a:cxn ang="0">
                <a:pos x="111" y="382"/>
              </a:cxn>
              <a:cxn ang="0">
                <a:pos x="90" y="284"/>
              </a:cxn>
              <a:cxn ang="0">
                <a:pos x="58" y="211"/>
              </a:cxn>
              <a:cxn ang="0">
                <a:pos x="24" y="137"/>
              </a:cxn>
              <a:cxn ang="0">
                <a:pos x="3" y="42"/>
              </a:cxn>
            </a:cxnLst>
            <a:rect l="T0" t="T1" r="T2" b="T3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Прямоугольник 11"/>
          <p:cNvSpPr/>
          <p:nvPr/>
        </p:nvSpPr>
        <p:spPr>
          <a:xfrm>
            <a:off x="0" y="0"/>
            <a:ext cx="2127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>
          <a:xfrm>
            <a:off x="212598" y="1"/>
            <a:ext cx="5516689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3413" y="457200"/>
            <a:ext cx="2319088" cy="1196670"/>
          </a:xfrm>
        </p:spPr>
        <p:txBody>
          <a:bodyPr anchor="b"/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6253413" y="1741336"/>
            <a:ext cx="2319088" cy="4164164"/>
          </a:xfrm>
        </p:spPr>
        <p:txBody>
          <a:bodyPr rtlCol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574675" y="6375400"/>
            <a:ext cx="923925" cy="349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81F8D-A6A9-4DB8-A53C-FC5E204EE6AC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8" name="Нижний колонтитул 5"/>
          <p:cNvSpPr>
            <a:spLocks noGrp="1"/>
          </p:cNvSpPr>
          <p:nvPr>
            <p:ph type="ftr" sz="quarter" idx="11"/>
          </p:nvPr>
        </p:nvSpPr>
        <p:spPr>
          <a:xfrm>
            <a:off x="1577975" y="6375400"/>
            <a:ext cx="2611438" cy="346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4265613" y="6375400"/>
            <a:ext cx="925512" cy="346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510BC-7114-4AB7-8D5E-40DEB49FA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38213" y="382588"/>
            <a:ext cx="7634287" cy="1492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1027" name="Текст 2"/>
          <p:cNvSpPr>
            <a:spLocks noGrp="1"/>
          </p:cNvSpPr>
          <p:nvPr>
            <p:ph type="body" idx="1"/>
          </p:nvPr>
        </p:nvSpPr>
        <p:spPr bwMode="auto">
          <a:xfrm>
            <a:off x="938213" y="2286000"/>
            <a:ext cx="7634287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38213" y="6375400"/>
            <a:ext cx="1747837" cy="349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2B9FE8-5705-44DF-8038-8BA10486D139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75400"/>
            <a:ext cx="308610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6457950" y="6375400"/>
            <a:ext cx="211455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A038E8-24E0-47F1-B604-BC958DEDC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Полилиния 6"/>
          <p:cNvSpPr>
            <a:spLocks/>
          </p:cNvSpPr>
          <p:nvPr/>
        </p:nvSpPr>
        <p:spPr bwMode="auto">
          <a:xfrm>
            <a:off x="0" y="0"/>
            <a:ext cx="665163" cy="6858000"/>
          </a:xfrm>
          <a:custGeom>
            <a:avLst/>
            <a:gdLst>
              <a:gd name="T0" fmla="*/ 0 w 558"/>
              <a:gd name="T1" fmla="*/ 0 h 4320"/>
              <a:gd name="T2" fmla="*/ 558 w 558"/>
              <a:gd name="T3" fmla="*/ 4320 h 4320"/>
            </a:gdLst>
            <a:ahLst/>
            <a:cxnLst>
              <a:cxn ang="0">
                <a:pos x="448" y="43"/>
              </a:cxn>
              <a:cxn ang="0">
                <a:pos x="469" y="143"/>
              </a:cxn>
              <a:cxn ang="0">
                <a:pos x="503" y="216"/>
              </a:cxn>
              <a:cxn ang="0">
                <a:pos x="535" y="289"/>
              </a:cxn>
              <a:cxn ang="0">
                <a:pos x="556" y="389"/>
              </a:cxn>
              <a:cxn ang="0">
                <a:pos x="552" y="513"/>
              </a:cxn>
              <a:cxn ang="0">
                <a:pos x="525" y="601"/>
              </a:cxn>
              <a:cxn ang="0">
                <a:pos x="491" y="672"/>
              </a:cxn>
              <a:cxn ang="0">
                <a:pos x="460" y="750"/>
              </a:cxn>
              <a:cxn ang="0">
                <a:pos x="447" y="864"/>
              </a:cxn>
              <a:cxn ang="0">
                <a:pos x="460" y="978"/>
              </a:cxn>
              <a:cxn ang="0">
                <a:pos x="491" y="1056"/>
              </a:cxn>
              <a:cxn ang="0">
                <a:pos x="525" y="1127"/>
              </a:cxn>
              <a:cxn ang="0">
                <a:pos x="552" y="1215"/>
              </a:cxn>
              <a:cxn ang="0">
                <a:pos x="556" y="1339"/>
              </a:cxn>
              <a:cxn ang="0">
                <a:pos x="535" y="1439"/>
              </a:cxn>
              <a:cxn ang="0">
                <a:pos x="503" y="1512"/>
              </a:cxn>
              <a:cxn ang="0">
                <a:pos x="469" y="1585"/>
              </a:cxn>
              <a:cxn ang="0">
                <a:pos x="448" y="1685"/>
              </a:cxn>
              <a:cxn ang="0">
                <a:pos x="453" y="1809"/>
              </a:cxn>
              <a:cxn ang="0">
                <a:pos x="479" y="1897"/>
              </a:cxn>
              <a:cxn ang="0">
                <a:pos x="515" y="1968"/>
              </a:cxn>
              <a:cxn ang="0">
                <a:pos x="545" y="2046"/>
              </a:cxn>
              <a:cxn ang="0">
                <a:pos x="558" y="2159"/>
              </a:cxn>
              <a:cxn ang="0">
                <a:pos x="545" y="2274"/>
              </a:cxn>
              <a:cxn ang="0">
                <a:pos x="515" y="2352"/>
              </a:cxn>
              <a:cxn ang="0">
                <a:pos x="479" y="2423"/>
              </a:cxn>
              <a:cxn ang="0">
                <a:pos x="453" y="2511"/>
              </a:cxn>
              <a:cxn ang="0">
                <a:pos x="448" y="2635"/>
              </a:cxn>
              <a:cxn ang="0">
                <a:pos x="469" y="2735"/>
              </a:cxn>
              <a:cxn ang="0">
                <a:pos x="515" y="2832"/>
              </a:cxn>
              <a:cxn ang="0">
                <a:pos x="545" y="2910"/>
              </a:cxn>
              <a:cxn ang="0">
                <a:pos x="558" y="3024"/>
              </a:cxn>
              <a:cxn ang="0">
                <a:pos x="545" y="3138"/>
              </a:cxn>
              <a:cxn ang="0">
                <a:pos x="515" y="3216"/>
              </a:cxn>
              <a:cxn ang="0">
                <a:pos x="479" y="3287"/>
              </a:cxn>
              <a:cxn ang="0">
                <a:pos x="453" y="3375"/>
              </a:cxn>
              <a:cxn ang="0">
                <a:pos x="448" y="3499"/>
              </a:cxn>
              <a:cxn ang="0">
                <a:pos x="469" y="3599"/>
              </a:cxn>
              <a:cxn ang="0">
                <a:pos x="503" y="3672"/>
              </a:cxn>
              <a:cxn ang="0">
                <a:pos x="535" y="3745"/>
              </a:cxn>
              <a:cxn ang="0">
                <a:pos x="556" y="3845"/>
              </a:cxn>
              <a:cxn ang="0">
                <a:pos x="552" y="3969"/>
              </a:cxn>
              <a:cxn ang="0">
                <a:pos x="525" y="4057"/>
              </a:cxn>
              <a:cxn ang="0">
                <a:pos x="491" y="4128"/>
              </a:cxn>
              <a:cxn ang="0">
                <a:pos x="460" y="4206"/>
              </a:cxn>
              <a:cxn ang="0">
                <a:pos x="447" y="4320"/>
              </a:cxn>
            </a:cxnLst>
            <a:rect l="T0" t="T1" r="T2" b="T3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Прямоугольник 11"/>
          <p:cNvSpPr/>
          <p:nvPr/>
        </p:nvSpPr>
        <p:spPr>
          <a:xfrm>
            <a:off x="8931275" y="0"/>
            <a:ext cx="2127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15" r:id="rId7"/>
    <p:sldLayoutId id="2147483722" r:id="rId8"/>
    <p:sldLayoutId id="2147483723" r:id="rId9"/>
    <p:sldLayoutId id="2147483714" r:id="rId10"/>
    <p:sldLayoutId id="214748371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5100" kern="1200" cap="all" spc="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itchFamily="34" charset="0"/>
        </a:defRPr>
      </a:lvl9pPr>
    </p:titleStyle>
    <p:bodyStyle>
      <a:lvl1pPr marL="228600" indent="-228600" algn="l" rtl="0" fontAlgn="base">
        <a:lnSpc>
          <a:spcPct val="110000"/>
        </a:lnSpc>
        <a:spcBef>
          <a:spcPts val="7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rgbClr val="FFFFFF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10000"/>
        </a:lnSpc>
        <a:spcBef>
          <a:spcPts val="700"/>
        </a:spcBef>
        <a:spcAft>
          <a:spcPct val="0"/>
        </a:spcAft>
        <a:buClr>
          <a:schemeClr val="tx2"/>
        </a:buClr>
        <a:buFont typeface="Gill Sans MT"/>
        <a:buChar char="–"/>
        <a:defRPr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10000"/>
        </a:lnSpc>
        <a:spcBef>
          <a:spcPts val="700"/>
        </a:spcBef>
        <a:spcAft>
          <a:spcPct val="0"/>
        </a:spcAft>
        <a:buClr>
          <a:schemeClr val="tx2"/>
        </a:buClr>
        <a:buFont typeface="Arial" charset="0"/>
        <a:buChar char="•"/>
        <a:defRPr sz="16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10000"/>
        </a:lnSpc>
        <a:spcBef>
          <a:spcPts val="700"/>
        </a:spcBef>
        <a:spcAft>
          <a:spcPct val="0"/>
        </a:spcAft>
        <a:buClr>
          <a:schemeClr val="tx2"/>
        </a:buClr>
        <a:buFont typeface="Gill Sans MT"/>
        <a:buChar char="–"/>
        <a:defRPr sz="14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10000"/>
        </a:lnSpc>
        <a:spcBef>
          <a:spcPts val="700"/>
        </a:spcBef>
        <a:spcAft>
          <a:spcPct val="0"/>
        </a:spcAft>
        <a:buClr>
          <a:schemeClr val="tx2"/>
        </a:buClr>
        <a:buFont typeface="Arial" charset="0"/>
        <a:buChar char="•"/>
        <a:defRPr sz="14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1073150"/>
            <a:ext cx="6592887" cy="3363913"/>
          </a:xfrm>
        </p:spPr>
        <p:txBody>
          <a:bodyPr>
            <a:noAutofit/>
          </a:bodyPr>
          <a:lstStyle/>
          <a:p>
            <a:pPr fontAlgn="auto"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defRPr/>
            </a:pPr>
            <a:r>
              <a:rPr lang="ru-RU" sz="4500" b="1" spc="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Итоговое собеседование </a:t>
            </a:r>
            <a:br>
              <a:rPr lang="ru-RU" sz="4500" b="1" spc="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4500" b="1" spc="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по русскому языку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57467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Оценка за выполнение задания 2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850" y="1557338"/>
          <a:ext cx="8280400" cy="4532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95096">
                  <a:extLst>
                    <a:ext uri="{9D8B030D-6E8A-4147-A177-3AD203B41FA5}"/>
                  </a:extLst>
                </a:gridCol>
                <a:gridCol w="985824">
                  <a:extLst>
                    <a:ext uri="{9D8B030D-6E8A-4147-A177-3AD203B41FA5}"/>
                  </a:extLst>
                </a:gridCol>
              </a:tblGrid>
              <a:tr h="576066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Критерии оценивания пересказа текста</a:t>
                      </a:r>
                      <a:r>
                        <a:rPr lang="ru-RU" baseline="0" dirty="0">
                          <a:latin typeface="Arial" pitchFamily="34" charset="0"/>
                          <a:cs typeface="Arial" pitchFamily="34" charset="0"/>
                        </a:rPr>
                        <a:t> с включением приведенного высказывания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Баллы</a:t>
                      </a:r>
                    </a:p>
                    <a:p>
                      <a:pPr algn="ctr"/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368034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Работа с высказыванием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ru-RU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kumimoji="0" lang="ru-RU" sz="1800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Приведённое высказывание включено в текст во время</a:t>
                      </a:r>
                    </a:p>
                    <a:p>
                      <a:r>
                        <a:rPr kumimoji="0" lang="ru-RU" sz="1800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пересказа уместно, логично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1368152">
                <a:tc>
                  <a:txBody>
                    <a:bodyPr/>
                    <a:lstStyle/>
                    <a:p>
                      <a:r>
                        <a:rPr kumimoji="0" lang="ru-RU" sz="1800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Приведённое высказывание включено в текст во время</a:t>
                      </a:r>
                    </a:p>
                    <a:p>
                      <a:r>
                        <a:rPr kumimoji="0" lang="ru-RU" sz="1800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пересказа неуместно </a:t>
                      </a:r>
                      <a:r>
                        <a:rPr kumimoji="0" lang="ru-RU" sz="1800" b="0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и/или нелогично</a:t>
                      </a:r>
                      <a:r>
                        <a:rPr kumimoji="0" lang="ru-RU" sz="1800" b="1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</a:t>
                      </a:r>
                    </a:p>
                    <a:p>
                      <a:r>
                        <a:rPr kumimoji="0" lang="ru-RU" sz="1800" b="1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или</a:t>
                      </a:r>
                    </a:p>
                    <a:p>
                      <a:r>
                        <a:rPr kumimoji="0" lang="ru-RU" sz="1800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приведённое высказывание не включено в текст во</a:t>
                      </a:r>
                    </a:p>
                    <a:p>
                      <a:r>
                        <a:rPr kumimoji="0" lang="ru-RU" sz="1800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время пересказа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  <a:tr h="409168">
                <a:tc gridSpan="2"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Способы цитирования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502398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Ошибок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нет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5023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Допущены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ошибки при цитировании (одна и более)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4604" name="TextBox 6"/>
          <p:cNvSpPr txBox="1">
            <a:spLocks noChangeArrowheads="1"/>
          </p:cNvSpPr>
          <p:nvPr/>
        </p:nvSpPr>
        <p:spPr bwMode="auto">
          <a:xfrm>
            <a:off x="755650" y="6092825"/>
            <a:ext cx="792003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000" b="1">
                <a:solidFill>
                  <a:schemeClr val="accent1"/>
                </a:solidFill>
              </a:rPr>
              <a:t>5 баллов – максимум за задание 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850" y="1773238"/>
          <a:ext cx="8424863" cy="4176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1967">
                  <a:extLst>
                    <a:ext uri="{9D8B030D-6E8A-4147-A177-3AD203B41FA5}"/>
                  </a:extLst>
                </a:gridCol>
                <a:gridCol w="1002969">
                  <a:extLst>
                    <a:ext uri="{9D8B030D-6E8A-4147-A177-3AD203B41FA5}"/>
                  </a:extLst>
                </a:gridCol>
              </a:tblGrid>
              <a:tr h="712846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Arial" pitchFamily="34" charset="0"/>
                          <a:cs typeface="Arial" pitchFamily="34" charset="0"/>
                        </a:rPr>
                        <a:t>Критерии оценивания правильности речи за выполнение заданий</a:t>
                      </a:r>
                      <a:r>
                        <a:rPr lang="ru-RU" sz="1500" baseline="0" dirty="0">
                          <a:latin typeface="Arial" pitchFamily="34" charset="0"/>
                          <a:cs typeface="Arial" pitchFamily="34" charset="0"/>
                        </a:rPr>
                        <a:t> 1 и 2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Баллы</a:t>
                      </a:r>
                    </a:p>
                    <a:p>
                      <a:pPr algn="ctr"/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409874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Соблюдение грамматических норм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ru-RU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4073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Грамматических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ошибок нет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81165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Допущены грамматические ошибки (одна и более)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  <a:tr h="4073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Соблюдение орфоэпических норм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1323857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Орфоэпических ошибок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нет,</a:t>
                      </a:r>
                    </a:p>
                    <a:p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или</a:t>
                      </a:r>
                    </a:p>
                    <a:p>
                      <a:pPr lvl="0">
                        <a:buNone/>
                      </a:pPr>
                      <a:r>
                        <a:rPr lang="ru-RU" sz="1800" kern="1200" noProof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допущена одна орфоэпическая ошибка (исключая слово в тексте с поставленным ударением)</a:t>
                      </a:r>
                      <a:endParaRPr lang="ru-RU" sz="180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34042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kern="1200" noProof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Допущены две или более орфоэпических ошибок </a:t>
                      </a:r>
                      <a:endParaRPr lang="ru-RU" sz="180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850" y="404813"/>
            <a:ext cx="80645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ДОПОЛНИТЕЛЬНАЯ ОЦЕНКА ЗАДАНИЙ 1 И 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850" y="1770063"/>
          <a:ext cx="8424863" cy="3819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1967">
                  <a:extLst>
                    <a:ext uri="{9D8B030D-6E8A-4147-A177-3AD203B41FA5}"/>
                  </a:extLst>
                </a:gridCol>
                <a:gridCol w="1002969">
                  <a:extLst>
                    <a:ext uri="{9D8B030D-6E8A-4147-A177-3AD203B41FA5}"/>
                  </a:extLst>
                </a:gridCol>
              </a:tblGrid>
              <a:tr h="712846">
                <a:tc>
                  <a:txBody>
                    <a:bodyPr/>
                    <a:lstStyle/>
                    <a:p>
                      <a:pPr algn="r"/>
                      <a:r>
                        <a:rPr lang="ru-RU" sz="1700" dirty="0">
                          <a:latin typeface="Arial" pitchFamily="34" charset="0"/>
                          <a:cs typeface="Arial" pitchFamily="34" charset="0"/>
                        </a:rPr>
                        <a:t>Критерии оценивания правильности речи за выполнение заданий</a:t>
                      </a:r>
                      <a:r>
                        <a:rPr lang="ru-RU" sz="1700" baseline="0" dirty="0">
                          <a:latin typeface="Arial" pitchFamily="34" charset="0"/>
                          <a:cs typeface="Arial" pitchFamily="34" charset="0"/>
                        </a:rPr>
                        <a:t> 1 и 2</a:t>
                      </a:r>
                      <a:endParaRPr lang="ru-RU" sz="17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Баллы</a:t>
                      </a:r>
                    </a:p>
                    <a:p>
                      <a:pPr algn="ctr"/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409874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Соблюдение речевых норм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ru-RU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4073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Речевых ошибок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нет,</a:t>
                      </a:r>
                    </a:p>
                    <a:p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или</a:t>
                      </a:r>
                    </a:p>
                    <a:p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допущено не более трех речевых ошибок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81165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Допущены речевые ошибки (четыре или более)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  <a:tr h="4073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Искажения слов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458751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Искажений слов нет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340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Допущены искажения слов (одно или более)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46725"/>
            <a:ext cx="8893175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cs typeface="+mn-cs"/>
              </a:rPr>
              <a:t>   </a:t>
            </a:r>
            <a:r>
              <a:rPr lang="ru-RU" dirty="0">
                <a:solidFill>
                  <a:schemeClr val="accent1"/>
                </a:solidFill>
                <a:latin typeface="Arial"/>
                <a:cs typeface="Arial"/>
              </a:rPr>
              <a:t>4 балла – максимальное количество баллов за правильность речи*</a:t>
            </a:r>
            <a:endParaRPr lang="ru-RU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850" y="404813"/>
            <a:ext cx="80645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ДОПОЛНИТЕЛЬНАЯ ОЦЕНКА ЗАДАНИЙ 1 И 2</a:t>
            </a:r>
          </a:p>
        </p:txBody>
      </p:sp>
      <p:sp>
        <p:nvSpPr>
          <p:cNvPr id="2" name="TextBox 1">
            <a:extLst>
              <a:ext uri="{FF2B5EF4-FFF2-40B4-BE49-F238E27FC236}"/>
            </a:extLst>
          </p:cNvPr>
          <p:cNvSpPr txBox="1"/>
          <p:nvPr/>
        </p:nvSpPr>
        <p:spPr>
          <a:xfrm>
            <a:off x="1604963" y="5918200"/>
            <a:ext cx="68834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*Если участник итогового собеседования не приступал к выполнению задания 2, то по критериям оценивания правильности речи за выполнение заданий 1 и 2 (P1) ставится не более двух баллов</a:t>
            </a:r>
            <a:r>
              <a:rPr lang="ru-RU" sz="1600" dirty="0">
                <a:solidFill>
                  <a:schemeClr val="accent1"/>
                </a:solidFill>
                <a:latin typeface="Arial"/>
                <a:cs typeface="Arial"/>
              </a:rPr>
              <a:t>.</a:t>
            </a:r>
            <a:endParaRPr lang="ru-RU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89925" cy="115252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Общий балл 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 выполнение заданий 1 и 2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948488" y="5157788"/>
            <a:ext cx="1871662" cy="12239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Задания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1 и 2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87900" y="5157788"/>
            <a:ext cx="1944688" cy="12239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Правильность речи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771775" y="1773238"/>
            <a:ext cx="1800225" cy="1223962"/>
          </a:xfrm>
          <a:prstGeom prst="roundRect">
            <a:avLst/>
          </a:prstGeom>
          <a:solidFill>
            <a:srgbClr val="53CD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2 балла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700338" y="3429000"/>
            <a:ext cx="1871662" cy="1223963"/>
          </a:xfrm>
          <a:prstGeom prst="roundRect">
            <a:avLst/>
          </a:prstGeom>
          <a:solidFill>
            <a:srgbClr val="53CD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/>
                <a:cs typeface="Arial"/>
              </a:rPr>
              <a:t>5 баллов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700338" y="5157788"/>
            <a:ext cx="1871662" cy="1223962"/>
          </a:xfrm>
          <a:prstGeom prst="roundRect">
            <a:avLst/>
          </a:prstGeom>
          <a:solidFill>
            <a:srgbClr val="53CD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4 балла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0825" y="3357563"/>
            <a:ext cx="1800225" cy="1366837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11 баллов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максимум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948488" y="3429000"/>
            <a:ext cx="1800225" cy="1223963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Задание 2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75463" y="1773238"/>
            <a:ext cx="1800225" cy="12239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Задание 1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87900" y="3429000"/>
            <a:ext cx="1944688" cy="12239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Пересказ текста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787900" y="1773238"/>
            <a:ext cx="1871663" cy="12239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Чтение текста вслух</a:t>
            </a:r>
          </a:p>
        </p:txBody>
      </p:sp>
      <p:cxnSp>
        <p:nvCxnSpPr>
          <p:cNvPr id="27" name="Прямая соединительная линия 26"/>
          <p:cNvCxnSpPr>
            <a:endCxn id="18" idx="1"/>
          </p:cNvCxnSpPr>
          <p:nvPr/>
        </p:nvCxnSpPr>
        <p:spPr>
          <a:xfrm flipV="1">
            <a:off x="1403350" y="2384425"/>
            <a:ext cx="1368425" cy="973138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476375" y="4724400"/>
            <a:ext cx="1223963" cy="93662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21" idx="3"/>
            <a:endCxn id="19" idx="1"/>
          </p:cNvCxnSpPr>
          <p:nvPr/>
        </p:nvCxnSpPr>
        <p:spPr>
          <a:xfrm>
            <a:off x="2051050" y="4041775"/>
            <a:ext cx="6492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stCxn id="18" idx="3"/>
            <a:endCxn id="25" idx="1"/>
          </p:cNvCxnSpPr>
          <p:nvPr/>
        </p:nvCxnSpPr>
        <p:spPr>
          <a:xfrm>
            <a:off x="4572000" y="2384425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572000" y="4076700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4572000" y="5805488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6659563" y="2420938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6732588" y="4076700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6732588" y="5805488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76250"/>
            <a:ext cx="8820150" cy="720725"/>
          </a:xfrm>
        </p:spPr>
        <p:txBody>
          <a:bodyPr>
            <a:noAutofit/>
          </a:bodyPr>
          <a:lstStyle/>
          <a:p>
            <a:pPr indent="256032" algn="ctr" fontAlgn="auto"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Задание 3. Монологическое высказывание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67175" y="1557338"/>
            <a:ext cx="4105275" cy="5762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Тема 1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67175" y="2781300"/>
            <a:ext cx="4105275" cy="576263"/>
          </a:xfrm>
          <a:prstGeom prst="roundRect">
            <a:avLst/>
          </a:prstGeom>
          <a:solidFill>
            <a:srgbClr val="78E4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Тема 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67175" y="2276475"/>
            <a:ext cx="49688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Праздник (на основе описания фотографии)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67175" y="3500438"/>
            <a:ext cx="46815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Поход (экскурсия), который запомнился мне больше всего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(повествование на основе жизненного опыта)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40200" y="4797425"/>
            <a:ext cx="4103688" cy="576263"/>
          </a:xfrm>
          <a:prstGeom prst="roundRect">
            <a:avLst/>
          </a:prstGeom>
          <a:solidFill>
            <a:srgbClr val="53CD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Тема 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40200" y="5516563"/>
            <a:ext cx="4859338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Всегда ли нужно следовать моде? (рассуждение по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поставленному вопросу)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750" y="1773238"/>
            <a:ext cx="3168650" cy="2447925"/>
          </a:xfrm>
          <a:prstGeom prst="roundRect">
            <a:avLst/>
          </a:prstGeom>
          <a:solidFill>
            <a:srgbClr val="53CD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>
                <a:latin typeface="Arial" pitchFamily="34" charset="0"/>
                <a:cs typeface="Arial" pitchFamily="34" charset="0"/>
              </a:rPr>
              <a:t>Выберите одну из тем для беседы</a:t>
            </a:r>
          </a:p>
        </p:txBody>
      </p:sp>
      <p:pic>
        <p:nvPicPr>
          <p:cNvPr id="28681" name="Рисунок 17" descr="19287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868863"/>
            <a:ext cx="136683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TextBox 20"/>
          <p:cNvSpPr txBox="1">
            <a:spLocks noChangeArrowheads="1"/>
          </p:cNvSpPr>
          <p:nvPr/>
        </p:nvSpPr>
        <p:spPr bwMode="auto">
          <a:xfrm>
            <a:off x="1979613" y="5157788"/>
            <a:ext cx="20161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solidFill>
                  <a:schemeClr val="accent1"/>
                </a:solidFill>
              </a:rPr>
              <a:t>1 минута на подготовку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94138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4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Карточка поможет рассказать о празднике</a:t>
            </a:r>
          </a:p>
        </p:txBody>
      </p:sp>
      <p:pic>
        <p:nvPicPr>
          <p:cNvPr id="29698" name="Рисунок 4" descr="Screenshot_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557338"/>
            <a:ext cx="4248150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5" descr="19287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941888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2339975" y="5157788"/>
            <a:ext cx="2016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accent1"/>
                </a:solidFill>
              </a:rPr>
              <a:t>3 минуты </a:t>
            </a:r>
          </a:p>
          <a:p>
            <a:r>
              <a:rPr lang="ru-RU" sz="2400" b="1">
                <a:solidFill>
                  <a:schemeClr val="accent1"/>
                </a:solidFill>
              </a:rPr>
              <a:t>на монолог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87900" y="1557338"/>
            <a:ext cx="3529013" cy="503237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Задание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7900" y="2205038"/>
            <a:ext cx="4032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Опишите фотографию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59338" y="2852738"/>
            <a:ext cx="3457575" cy="5762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Не забудьте описать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16463" y="3500438"/>
            <a:ext cx="4068762" cy="22479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место и время проведения праздника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• событие, которому, по Вашему мнению, посвящен праздник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• присутствующих на празднике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• общую атмосферу праздника и настроение участников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549275"/>
            <a:ext cx="8686800" cy="10795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Карточка поможет</a:t>
            </a:r>
            <a:b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рассказать о походе (экскурсии)</a:t>
            </a:r>
          </a:p>
        </p:txBody>
      </p:sp>
      <p:pic>
        <p:nvPicPr>
          <p:cNvPr id="30722" name="Рисунок 5" descr="19287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5825" y="5300663"/>
            <a:ext cx="1296988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6"/>
          <p:cNvSpPr txBox="1">
            <a:spLocks noChangeArrowheads="1"/>
          </p:cNvSpPr>
          <p:nvPr/>
        </p:nvSpPr>
        <p:spPr bwMode="auto">
          <a:xfrm>
            <a:off x="4643438" y="5661025"/>
            <a:ext cx="23764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chemeClr val="accent1"/>
                </a:solidFill>
              </a:rPr>
              <a:t>3 минуты </a:t>
            </a:r>
          </a:p>
          <a:p>
            <a:pPr algn="r"/>
            <a:r>
              <a:rPr lang="ru-RU" sz="2400" b="1">
                <a:solidFill>
                  <a:schemeClr val="accent1"/>
                </a:solidFill>
              </a:rPr>
              <a:t>на монолог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288" y="2133600"/>
            <a:ext cx="7993062" cy="50323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Задание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8313" y="2565400"/>
            <a:ext cx="72596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Расскажите о том, как Вы ходили в поход (на экскурсию).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288" y="3429000"/>
            <a:ext cx="7993062" cy="50482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Не забудьте рассказать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8313" y="4076700"/>
            <a:ext cx="69834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куда и когда Вы ходили в поход (на экскурсию)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 кем Вы ходили в поход (на экскурсию)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как Вы готовились к походу (экскурсии)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почему Вам запомнился этот поход (экскурсия)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88" y="476250"/>
            <a:ext cx="8507412" cy="86518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4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Карточка поможет высказаться о моде</a:t>
            </a:r>
          </a:p>
        </p:txBody>
      </p:sp>
      <p:pic>
        <p:nvPicPr>
          <p:cNvPr id="31746" name="Рисунок 5" descr="19287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5825" y="5300663"/>
            <a:ext cx="1296988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6"/>
          <p:cNvSpPr txBox="1">
            <a:spLocks noChangeArrowheads="1"/>
          </p:cNvSpPr>
          <p:nvPr/>
        </p:nvSpPr>
        <p:spPr bwMode="auto">
          <a:xfrm>
            <a:off x="4643438" y="5661025"/>
            <a:ext cx="23764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chemeClr val="accent1"/>
                </a:solidFill>
              </a:rPr>
              <a:t>3 минуты </a:t>
            </a:r>
          </a:p>
          <a:p>
            <a:pPr algn="r"/>
            <a:r>
              <a:rPr lang="ru-RU" sz="2400" b="1">
                <a:solidFill>
                  <a:schemeClr val="accent1"/>
                </a:solidFill>
              </a:rPr>
              <a:t>на монолог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288" y="2133600"/>
            <a:ext cx="7993062" cy="50323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Задание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8313" y="2565400"/>
            <a:ext cx="72596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Всегда ли нужно следовать моде?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288" y="3429000"/>
            <a:ext cx="7993062" cy="50482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Не забудьте дать ответы на вопросы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8313" y="4029075"/>
            <a:ext cx="69834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• Что значит следовать моде?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• Для Вас важно следовать моде и почему?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• Следовать моде можно только в одежде?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• Как Вы понимаете выражение «хороший вкус»?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6492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Оценка за выполнение задания 3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850" y="1266825"/>
          <a:ext cx="8280400" cy="495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95096">
                  <a:extLst>
                    <a:ext uri="{9D8B030D-6E8A-4147-A177-3AD203B41FA5}"/>
                  </a:extLst>
                </a:gridCol>
                <a:gridCol w="985824">
                  <a:extLst>
                    <a:ext uri="{9D8B030D-6E8A-4147-A177-3AD203B41FA5}"/>
                  </a:extLst>
                </a:gridCol>
              </a:tblGrid>
              <a:tr h="505405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Критерии оценивания монологического высказывания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Баллы</a:t>
                      </a:r>
                    </a:p>
                    <a:p>
                      <a:pPr algn="ctr"/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351224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Выполнение коммуникативной</a:t>
                      </a:r>
                      <a:r>
                        <a:rPr kumimoji="0" lang="ru-RU" b="1" kern="1200" baseline="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задачи</a:t>
                      </a:r>
                      <a:endParaRPr kumimoji="0" lang="ru-RU" b="1" kern="1200" dirty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ru-RU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87805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Участник справился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с коммуникативной задачей.</a:t>
                      </a:r>
                    </a:p>
                    <a:p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Приведено не менее 10 фраз по теме высказывания.</a:t>
                      </a:r>
                    </a:p>
                    <a:p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Фактические ошибки отсутствуют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1668312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Испытуемый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предпринял попытку справиться с коммуникативной задачей, </a:t>
                      </a:r>
                    </a:p>
                    <a:p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но</a:t>
                      </a:r>
                    </a:p>
                    <a:p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допустил фактические ошибки, </a:t>
                      </a:r>
                    </a:p>
                    <a:p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lang="en-US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или </a:t>
                      </a:r>
                    </a:p>
                    <a:p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привел менее 10 фраз по теме высказывания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  <a:tr h="434798">
                <a:tc gridSpan="2"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Учет условий</a:t>
                      </a:r>
                      <a:r>
                        <a:rPr kumimoji="0" lang="ru-RU" b="1" kern="1200" baseline="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речевой ситуации</a:t>
                      </a:r>
                      <a:endParaRPr kumimoji="0" lang="ru-RU" b="1" kern="1200" dirty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434798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Учтены условия речевой ситуации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249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Условия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речевой ситуации не учтены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850" y="476250"/>
            <a:ext cx="8569325" cy="6492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Оценка за выполнение ЗАДАНИЯ 3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850" y="1484313"/>
          <a:ext cx="8280400" cy="3648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95096">
                  <a:extLst>
                    <a:ext uri="{9D8B030D-6E8A-4147-A177-3AD203B41FA5}"/>
                  </a:extLst>
                </a:gridCol>
                <a:gridCol w="985824">
                  <a:extLst>
                    <a:ext uri="{9D8B030D-6E8A-4147-A177-3AD203B41FA5}"/>
                  </a:extLst>
                </a:gridCol>
              </a:tblGrid>
              <a:tr h="59472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Критерии оценивания монологического высказывания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Баллы</a:t>
                      </a:r>
                    </a:p>
                    <a:p>
                      <a:pPr algn="ctr"/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341955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Речевое оформление монологического</a:t>
                      </a:r>
                      <a:r>
                        <a:rPr kumimoji="0" lang="ru-RU" b="1" kern="1200" baseline="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высказывания*</a:t>
                      </a:r>
                      <a:endParaRPr kumimoji="0" lang="ru-RU" b="1" kern="1200" dirty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ru-RU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137042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Высказывание характеризуется смысловой цельностью, речевой связностью и последовательностью изложения: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логические ошибки отсутствуют, последовательность изложения не нарушена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127120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Высказывание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нелогично, изложение непоследовательно. Присутствуют логические ошибки (одна или более)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3811" name="TextBox 6"/>
          <p:cNvSpPr txBox="1">
            <a:spLocks noChangeArrowheads="1"/>
          </p:cNvSpPr>
          <p:nvPr/>
        </p:nvSpPr>
        <p:spPr bwMode="auto">
          <a:xfrm>
            <a:off x="755650" y="5805488"/>
            <a:ext cx="80645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000">
                <a:solidFill>
                  <a:schemeClr val="accent1"/>
                </a:solidFill>
              </a:rPr>
              <a:t>3 балла – максимум за задание 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8888" y="5157788"/>
            <a:ext cx="74898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*Речевое оформление оценивается в целом по заданиям 3 и 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115093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Даты проведения итогового собеседования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288" y="1916113"/>
            <a:ext cx="2808287" cy="136842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Arial"/>
                <a:cs typeface="Arial"/>
              </a:rPr>
              <a:t>10</a:t>
            </a:r>
            <a:r>
              <a:rPr lang="ru-RU" sz="3200" dirty="0">
                <a:latin typeface="Arial"/>
                <a:cs typeface="Arial"/>
              </a:rPr>
              <a:t> февраля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00113" y="5013325"/>
            <a:ext cx="2592387" cy="136842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Arial"/>
                <a:cs typeface="Arial"/>
              </a:rPr>
              <a:t>17 </a:t>
            </a:r>
            <a:r>
              <a:rPr lang="ru-RU" sz="3600" dirty="0">
                <a:latin typeface="Arial"/>
                <a:cs typeface="Arial"/>
              </a:rPr>
              <a:t>мая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00113" y="3429000"/>
            <a:ext cx="2592387" cy="136842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Arial"/>
                <a:cs typeface="Arial"/>
              </a:rPr>
              <a:t>10</a:t>
            </a:r>
            <a:r>
              <a:rPr lang="ru-RU" sz="3200" dirty="0">
                <a:latin typeface="Arial"/>
                <a:cs typeface="Arial"/>
              </a:rPr>
              <a:t> марта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19475" y="1989138"/>
            <a:ext cx="54737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Итоговое собеседование для учеников 9-х классов на допуск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 ГИА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140200" y="3789363"/>
            <a:ext cx="4824413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Дополнительные сроки сдачи для выпускников, которые получили «незачет», пропустили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или не завершили итоговое собеседование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уважительным причинам</a:t>
            </a:r>
          </a:p>
        </p:txBody>
      </p:sp>
      <p:sp>
        <p:nvSpPr>
          <p:cNvPr id="20" name="Правая фигурная скобка 19"/>
          <p:cNvSpPr/>
          <p:nvPr/>
        </p:nvSpPr>
        <p:spPr>
          <a:xfrm>
            <a:off x="3851275" y="3644900"/>
            <a:ext cx="215900" cy="26638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42988" y="549275"/>
            <a:ext cx="5411787" cy="863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Задание 4. Диалог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39750" y="1484313"/>
            <a:ext cx="8229600" cy="4525962"/>
          </a:xfrm>
        </p:spPr>
        <p:txBody>
          <a:bodyPr>
            <a:normAutofit/>
          </a:bodyPr>
          <a:lstStyle/>
          <a:p>
            <a:pPr indent="256032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 время беседы Вам будут предложены вопросы по выбранной Вами теме беседы:</a:t>
            </a:r>
          </a:p>
          <a:p>
            <a:pPr indent="256032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праздник; </a:t>
            </a:r>
          </a:p>
          <a:p>
            <a:pPr indent="256032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поход (экскурсия);</a:t>
            </a:r>
          </a:p>
          <a:p>
            <a:pPr indent="256032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мода.</a:t>
            </a:r>
          </a:p>
          <a:p>
            <a:pPr indent="256032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Пожалуйста, давайте полные ответы на вопросы, заданные собеседником-экзаменатором.</a:t>
            </a:r>
          </a:p>
        </p:txBody>
      </p:sp>
      <p:pic>
        <p:nvPicPr>
          <p:cNvPr id="34819" name="Рисунок 8" descr="19287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5013325"/>
            <a:ext cx="10096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Рисунок 9" descr="19287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501332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Box 10"/>
          <p:cNvSpPr txBox="1">
            <a:spLocks noChangeArrowheads="1"/>
          </p:cNvSpPr>
          <p:nvPr/>
        </p:nvSpPr>
        <p:spPr bwMode="auto">
          <a:xfrm>
            <a:off x="2484438" y="5229225"/>
            <a:ext cx="206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</a:rPr>
              <a:t>0 минут </a:t>
            </a:r>
          </a:p>
          <a:p>
            <a:r>
              <a:rPr lang="ru-RU" b="1">
                <a:solidFill>
                  <a:schemeClr val="accent1"/>
                </a:solidFill>
              </a:rPr>
              <a:t>на подготовку</a:t>
            </a:r>
          </a:p>
        </p:txBody>
      </p:sp>
      <p:sp>
        <p:nvSpPr>
          <p:cNvPr id="34822" name="TextBox 11"/>
          <p:cNvSpPr txBox="1">
            <a:spLocks noChangeArrowheads="1"/>
          </p:cNvSpPr>
          <p:nvPr/>
        </p:nvSpPr>
        <p:spPr bwMode="auto">
          <a:xfrm>
            <a:off x="6227763" y="5229225"/>
            <a:ext cx="1422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</a:rPr>
              <a:t>3 минуты</a:t>
            </a:r>
          </a:p>
          <a:p>
            <a:r>
              <a:rPr lang="ru-RU" b="1">
                <a:solidFill>
                  <a:schemeClr val="accent1"/>
                </a:solidFill>
              </a:rPr>
              <a:t>на диалог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650" y="620713"/>
            <a:ext cx="8229600" cy="100806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Диалог «Праздник»: </a:t>
            </a:r>
            <a:b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вопросы экзаменатора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088" y="1773238"/>
            <a:ext cx="7848600" cy="10080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Proxima Nova Rg" pitchFamily="2" charset="0"/>
              </a:rPr>
              <a:t>Какие праздники Вам нравятся больше и почему (домашние, школьные, праздники в кругу друзей)?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088" y="3141663"/>
            <a:ext cx="7848600" cy="10080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Proxima Nova Rg" pitchFamily="2" charset="0"/>
              </a:rPr>
              <a:t>Когда можно сказать, что праздник удался?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7088" y="4508500"/>
            <a:ext cx="7848600" cy="1008063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Proxima Nova Rg" pitchFamily="2" charset="0"/>
              </a:rPr>
              <a:t>Вы больше любите праздник или подготовку к нему? Почему?</a:t>
            </a:r>
          </a:p>
        </p:txBody>
      </p:sp>
      <p:sp>
        <p:nvSpPr>
          <p:cNvPr id="8" name="Овал 7"/>
          <p:cNvSpPr/>
          <p:nvPr/>
        </p:nvSpPr>
        <p:spPr>
          <a:xfrm>
            <a:off x="179388" y="1989138"/>
            <a:ext cx="504825" cy="503237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Овал 8"/>
          <p:cNvSpPr/>
          <p:nvPr/>
        </p:nvSpPr>
        <p:spPr>
          <a:xfrm>
            <a:off x="179388" y="3357563"/>
            <a:ext cx="504825" cy="503237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0" name="Овал 9"/>
          <p:cNvSpPr/>
          <p:nvPr/>
        </p:nvSpPr>
        <p:spPr>
          <a:xfrm>
            <a:off x="179388" y="4797425"/>
            <a:ext cx="504825" cy="503238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pic>
        <p:nvPicPr>
          <p:cNvPr id="35848" name="Рисунок 12" descr="19287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566102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9" name="TextBox 13"/>
          <p:cNvSpPr txBox="1">
            <a:spLocks noChangeArrowheads="1"/>
          </p:cNvSpPr>
          <p:nvPr/>
        </p:nvSpPr>
        <p:spPr bwMode="auto">
          <a:xfrm>
            <a:off x="7235825" y="5876925"/>
            <a:ext cx="1422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  <a:latin typeface="Corbel" pitchFamily="34" charset="0"/>
              </a:rPr>
              <a:t>3 минуты</a:t>
            </a:r>
          </a:p>
          <a:p>
            <a:r>
              <a:rPr lang="ru-RU" b="1">
                <a:solidFill>
                  <a:schemeClr val="accent1"/>
                </a:solidFill>
                <a:latin typeface="Corbel" pitchFamily="34" charset="0"/>
              </a:rPr>
              <a:t>на диалог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088" y="620713"/>
            <a:ext cx="7129462" cy="100806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Диалог «Поход (экскурсия)»: 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вопросы экзаменатора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088" y="1773238"/>
            <a:ext cx="7848600" cy="10080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Чем, по Вашему мнению, полезны походы (экскурсии)?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088" y="3141663"/>
            <a:ext cx="7848600" cy="10080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Что бы Вы порекомендовали Вашим сверстникам, которые собираются впервые отправиться в поход (на экскурсию)?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7088" y="4508500"/>
            <a:ext cx="7848600" cy="1008063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Что, по Вашему мнению, самое важное в походе (на экскурсии)?</a:t>
            </a:r>
          </a:p>
        </p:txBody>
      </p:sp>
      <p:sp>
        <p:nvSpPr>
          <p:cNvPr id="8" name="Овал 7"/>
          <p:cNvSpPr/>
          <p:nvPr/>
        </p:nvSpPr>
        <p:spPr>
          <a:xfrm>
            <a:off x="179388" y="1989138"/>
            <a:ext cx="504825" cy="503237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9" name="Овал 8"/>
          <p:cNvSpPr/>
          <p:nvPr/>
        </p:nvSpPr>
        <p:spPr>
          <a:xfrm>
            <a:off x="179388" y="3357563"/>
            <a:ext cx="504825" cy="503237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0" name="Овал 9"/>
          <p:cNvSpPr/>
          <p:nvPr/>
        </p:nvSpPr>
        <p:spPr>
          <a:xfrm>
            <a:off x="179388" y="4797425"/>
            <a:ext cx="504825" cy="503238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pic>
        <p:nvPicPr>
          <p:cNvPr id="36872" name="Рисунок 12" descr="19287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566102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3" name="TextBox 13"/>
          <p:cNvSpPr txBox="1">
            <a:spLocks noChangeArrowheads="1"/>
          </p:cNvSpPr>
          <p:nvPr/>
        </p:nvSpPr>
        <p:spPr bwMode="auto">
          <a:xfrm>
            <a:off x="7235825" y="5876925"/>
            <a:ext cx="1422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</a:rPr>
              <a:t>3 минуты</a:t>
            </a:r>
          </a:p>
          <a:p>
            <a:r>
              <a:rPr lang="ru-RU" b="1">
                <a:solidFill>
                  <a:schemeClr val="accent1"/>
                </a:solidFill>
              </a:rPr>
              <a:t>на диалог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088" y="620713"/>
            <a:ext cx="7129462" cy="11525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Диалог «Мода»: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вопросы экзаменатора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088" y="1773238"/>
            <a:ext cx="7848600" cy="10080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Что означает, по Вашему мнению, слово «модный»?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088" y="3141663"/>
            <a:ext cx="7848600" cy="10080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 слушаете чужие советы? Чьи советы для Вас особенно важны?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7088" y="4508500"/>
            <a:ext cx="7848600" cy="1008063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Приведите пример отрицательного влияния моды.</a:t>
            </a:r>
          </a:p>
        </p:txBody>
      </p:sp>
      <p:sp>
        <p:nvSpPr>
          <p:cNvPr id="8" name="Овал 7"/>
          <p:cNvSpPr/>
          <p:nvPr/>
        </p:nvSpPr>
        <p:spPr>
          <a:xfrm>
            <a:off x="179388" y="1989138"/>
            <a:ext cx="504825" cy="503237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9" name="Овал 8"/>
          <p:cNvSpPr/>
          <p:nvPr/>
        </p:nvSpPr>
        <p:spPr>
          <a:xfrm>
            <a:off x="179388" y="3357563"/>
            <a:ext cx="504825" cy="503237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0" name="Овал 9"/>
          <p:cNvSpPr/>
          <p:nvPr/>
        </p:nvSpPr>
        <p:spPr>
          <a:xfrm>
            <a:off x="179388" y="4797425"/>
            <a:ext cx="504825" cy="503238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pic>
        <p:nvPicPr>
          <p:cNvPr id="38920" name="Рисунок 12" descr="19287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566102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235825" y="5876925"/>
            <a:ext cx="1422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 минуты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диалог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288" y="620713"/>
            <a:ext cx="8229600" cy="6477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Оценка за выполнение задания 4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850" y="1412875"/>
          <a:ext cx="8280400" cy="4029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95096">
                  <a:extLst>
                    <a:ext uri="{9D8B030D-6E8A-4147-A177-3AD203B41FA5}"/>
                  </a:extLst>
                </a:gridCol>
                <a:gridCol w="985824">
                  <a:extLst>
                    <a:ext uri="{9D8B030D-6E8A-4147-A177-3AD203B41FA5}"/>
                  </a:extLst>
                </a:gridCol>
              </a:tblGrid>
              <a:tr h="63059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Критерии оценивания диалога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Баллы</a:t>
                      </a:r>
                    </a:p>
                    <a:p>
                      <a:pPr algn="ctr"/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900848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Участник справился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с коммуникативной задачей.</a:t>
                      </a:r>
                    </a:p>
                    <a:p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Даны ответы на все вопросы в диалоге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105136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Ответы на вопросы не даны,</a:t>
                      </a:r>
                    </a:p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или</a:t>
                      </a: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даны односложные ответы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  <a:tr h="482717">
                <a:tc gridSpan="2"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Учет условий</a:t>
                      </a:r>
                      <a:r>
                        <a:rPr kumimoji="0" lang="ru-RU" b="1" kern="1200" baseline="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речевой ситуации</a:t>
                      </a:r>
                      <a:endParaRPr kumimoji="0" lang="ru-RU" b="1" kern="1200" dirty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482717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Учтены условия речевой ситуации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71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Условия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речевой ситуации не учтены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9961" name="Прямоугольник 6"/>
          <p:cNvSpPr>
            <a:spLocks noChangeArrowheads="1"/>
          </p:cNvSpPr>
          <p:nvPr/>
        </p:nvSpPr>
        <p:spPr bwMode="auto">
          <a:xfrm>
            <a:off x="2124075" y="5732463"/>
            <a:ext cx="6551613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000">
                <a:solidFill>
                  <a:schemeClr val="accent1"/>
                </a:solidFill>
              </a:rPr>
              <a:t>2 балла – максимум за задание 4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33375"/>
            <a:ext cx="8964613" cy="10795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Дополнительная оценка выполнения заданий 3 и 4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0825" y="1557338"/>
          <a:ext cx="8424863" cy="4175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1967">
                  <a:extLst>
                    <a:ext uri="{9D8B030D-6E8A-4147-A177-3AD203B41FA5}"/>
                  </a:extLst>
                </a:gridCol>
                <a:gridCol w="1002969">
                  <a:extLst>
                    <a:ext uri="{9D8B030D-6E8A-4147-A177-3AD203B41FA5}"/>
                  </a:extLst>
                </a:gridCol>
              </a:tblGrid>
              <a:tr h="712846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Критерии оценивания правильности речи за выполнение заданий</a:t>
                      </a:r>
                      <a:r>
                        <a:rPr lang="ru-RU" baseline="0" dirty="0">
                          <a:latin typeface="Arial" pitchFamily="34" charset="0"/>
                          <a:cs typeface="Arial" pitchFamily="34" charset="0"/>
                        </a:rPr>
                        <a:t> 3 и 4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Баллы</a:t>
                      </a:r>
                    </a:p>
                    <a:p>
                      <a:pPr algn="ctr"/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409874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Соблюдение грамматических норм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ru-RU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4073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Грамматических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ошибок нет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81165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Допущены грамматические ошибки (одна или более)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  <a:tr h="4073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Соблюдение орфоэпических норм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1323857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Орфоэпических ошибок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нет,</a:t>
                      </a:r>
                    </a:p>
                    <a:p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или</a:t>
                      </a:r>
                    </a:p>
                    <a:p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допущено не более двух орфоэпических ошибок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340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Допущены орфоэпические ошибки (три или более)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33375"/>
            <a:ext cx="8893175" cy="863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Дополнительная оценка выполнения заданий 3 и 4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30188" y="1236663"/>
          <a:ext cx="8424862" cy="47259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1967">
                  <a:extLst>
                    <a:ext uri="{9D8B030D-6E8A-4147-A177-3AD203B41FA5}"/>
                  </a:extLst>
                </a:gridCol>
                <a:gridCol w="1002969">
                  <a:extLst>
                    <a:ext uri="{9D8B030D-6E8A-4147-A177-3AD203B41FA5}"/>
                  </a:extLst>
                </a:gridCol>
              </a:tblGrid>
              <a:tr h="653176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Критерии оценивания правильности речи за выполнение заданий</a:t>
                      </a:r>
                      <a:r>
                        <a:rPr lang="ru-RU" baseline="0" dirty="0">
                          <a:latin typeface="Arial" pitchFamily="34" charset="0"/>
                          <a:cs typeface="Arial" pitchFamily="34" charset="0"/>
                        </a:rPr>
                        <a:t> 3 и 4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Баллы</a:t>
                      </a:r>
                    </a:p>
                    <a:p>
                      <a:pPr algn="ctr"/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375229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Соблюдение речевых норм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ru-RU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37522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Речевых ошибок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нет, </a:t>
                      </a:r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или 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допущено не более трех речевых ошибок</a:t>
                      </a:r>
                      <a:endParaRPr lang="ru-RU" dirty="0"/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44716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Допущены речевые ошибки (четыре или более)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  <a:tr h="37522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Речевое оформление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1598201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Речь в целом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отличается богатством и точностью словаря, используются разнообразные синтаксические конструкции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200" baseline="0" noProof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По этому критерию участник итогового собеседования получает 1 балл только в случае, если  1 балл получен по критерию «Соблюдение речевых норм» 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5836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Речь отличается бедностью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и</a:t>
                      </a:r>
                      <a:r>
                        <a:rPr lang="en-US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или неточностью словаря, и</a:t>
                      </a:r>
                      <a:r>
                        <a:rPr lang="en-US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или используются однотипные синтаксические конструкции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2012" name="TextBox 6"/>
          <p:cNvSpPr txBox="1">
            <a:spLocks noChangeArrowheads="1"/>
          </p:cNvSpPr>
          <p:nvPr/>
        </p:nvSpPr>
        <p:spPr bwMode="auto">
          <a:xfrm>
            <a:off x="193675" y="5703888"/>
            <a:ext cx="8353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>
                <a:solidFill>
                  <a:schemeClr val="accent1"/>
                </a:solidFill>
              </a:rPr>
              <a:t>   4 балла – максимальное количество баллов за речевое оформление*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87663" y="6021388"/>
            <a:ext cx="640873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*Если участник собеседования не приступал к выполнению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задания 3, то по критериям оценивания правильности речи 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 выполнение заданий 3 и 4 ставится не более 2 баллов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76250"/>
            <a:ext cx="8893175" cy="115252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Общий балл </a:t>
            </a:r>
            <a:b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 выполнение заданий 3 и 4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948488" y="5157788"/>
            <a:ext cx="1871662" cy="12239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Задания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3 и 4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87900" y="5157788"/>
            <a:ext cx="1944688" cy="12239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Правильность речи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771775" y="1773238"/>
            <a:ext cx="1800225" cy="1223962"/>
          </a:xfrm>
          <a:prstGeom prst="roundRect">
            <a:avLst/>
          </a:prstGeom>
          <a:solidFill>
            <a:srgbClr val="53CD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3 балла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700338" y="3429000"/>
            <a:ext cx="1871662" cy="1223963"/>
          </a:xfrm>
          <a:prstGeom prst="roundRect">
            <a:avLst/>
          </a:prstGeom>
          <a:solidFill>
            <a:srgbClr val="53CD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2 балла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700338" y="5157788"/>
            <a:ext cx="1871662" cy="1223962"/>
          </a:xfrm>
          <a:prstGeom prst="roundRect">
            <a:avLst/>
          </a:prstGeom>
          <a:solidFill>
            <a:srgbClr val="53CD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4 балла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0825" y="3357563"/>
            <a:ext cx="1800225" cy="1366837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 баллов – максимум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948488" y="3429000"/>
            <a:ext cx="1800225" cy="1223963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Задание 4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75463" y="1773238"/>
            <a:ext cx="1800225" cy="12239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Задание 3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87900" y="3429000"/>
            <a:ext cx="1944688" cy="12239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Диалог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787900" y="1773238"/>
            <a:ext cx="1871663" cy="12239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Монолог</a:t>
            </a:r>
          </a:p>
        </p:txBody>
      </p:sp>
      <p:cxnSp>
        <p:nvCxnSpPr>
          <p:cNvPr id="27" name="Прямая соединительная линия 26"/>
          <p:cNvCxnSpPr>
            <a:endCxn id="18" idx="1"/>
          </p:cNvCxnSpPr>
          <p:nvPr/>
        </p:nvCxnSpPr>
        <p:spPr>
          <a:xfrm flipV="1">
            <a:off x="1403350" y="2384425"/>
            <a:ext cx="1368425" cy="973138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476375" y="4724400"/>
            <a:ext cx="1223963" cy="93662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21" idx="3"/>
            <a:endCxn id="19" idx="1"/>
          </p:cNvCxnSpPr>
          <p:nvPr/>
        </p:nvCxnSpPr>
        <p:spPr>
          <a:xfrm>
            <a:off x="2051050" y="4041775"/>
            <a:ext cx="6492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stCxn id="18" idx="3"/>
            <a:endCxn id="25" idx="1"/>
          </p:cNvCxnSpPr>
          <p:nvPr/>
        </p:nvCxnSpPr>
        <p:spPr>
          <a:xfrm>
            <a:off x="4572000" y="2384425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572000" y="4076700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4572000" y="5805488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6659563" y="2420938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6732588" y="4076700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6732588" y="5805488"/>
            <a:ext cx="21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388" y="1341438"/>
            <a:ext cx="8713787" cy="4318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Общее время ответа ученика – 15 минут</a:t>
            </a:r>
            <a:r>
              <a:rPr lang="ru-RU" sz="3600" b="1" dirty="0">
                <a:solidFill>
                  <a:schemeClr val="bg1">
                    <a:lumMod val="6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>
                <a:solidFill>
                  <a:schemeClr val="bg1">
                    <a:lumMod val="6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400" dirty="0"/>
              <a:t> для собеседования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half" idx="2"/>
          </p:nvPr>
        </p:nvGraphicFramePr>
        <p:xfrm>
          <a:off x="179388" y="1916113"/>
          <a:ext cx="8713787" cy="3957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291">
                  <a:extLst>
                    <a:ext uri="{9D8B030D-6E8A-4147-A177-3AD203B41FA5}"/>
                  </a:extLst>
                </a:gridCol>
                <a:gridCol w="6044413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080120">
                  <a:extLst>
                    <a:ext uri="{9D8B030D-6E8A-4147-A177-3AD203B41FA5}"/>
                  </a:extLst>
                </a:gridCol>
              </a:tblGrid>
              <a:tr h="715796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dirty="0">
                        <a:solidFill>
                          <a:schemeClr val="bg1">
                            <a:lumMod val="9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397" marR="423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Содержание</a:t>
                      </a:r>
                      <a:r>
                        <a:rPr lang="ru-RU" sz="1600" baseline="0" dirty="0">
                          <a:latin typeface="Arial" pitchFamily="34" charset="0"/>
                          <a:cs typeface="Arial" pitchFamily="34" charset="0"/>
                        </a:rPr>
                        <a:t> задания</a:t>
                      </a:r>
                      <a:endParaRPr lang="ru-RU" sz="1600" dirty="0">
                        <a:solidFill>
                          <a:schemeClr val="bg1">
                            <a:lumMod val="9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397" marR="423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Время на подготовку</a:t>
                      </a:r>
                      <a:endParaRPr lang="ru-RU" sz="1600" dirty="0">
                        <a:solidFill>
                          <a:schemeClr val="bg1">
                            <a:lumMod val="9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397" marR="423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Время на ответ</a:t>
                      </a:r>
                      <a:endParaRPr lang="ru-RU" sz="1600" dirty="0">
                        <a:solidFill>
                          <a:schemeClr val="bg1">
                            <a:lumMod val="9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397" marR="42397"/>
                </a:tc>
                <a:extLst>
                  <a:ext uri="{0D108BD9-81ED-4DB2-BD59-A6C34878D82A}"/>
                </a:extLst>
              </a:tr>
              <a:tr h="5803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397" marR="42397" anchor="ctr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Прочитать вслух</a:t>
                      </a:r>
                      <a:r>
                        <a:rPr lang="ru-RU" sz="16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текст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397" marR="42397" anchor="ctr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 минуты</a:t>
                      </a:r>
                    </a:p>
                  </a:txBody>
                  <a:tcPr marL="42397" marR="42397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 минуты</a:t>
                      </a:r>
                    </a:p>
                  </a:txBody>
                  <a:tcPr marL="42397" marR="42397"/>
                </a:tc>
                <a:extLst>
                  <a:ext uri="{0D108BD9-81ED-4DB2-BD59-A6C34878D82A}"/>
                </a:extLst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397" marR="42397" anchor="ctr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Пересказать текст из задания</a:t>
                      </a:r>
                      <a:r>
                        <a:rPr lang="ru-RU" sz="16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 и дополнить его высказыванием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397" marR="42397" anchor="ctr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 минуты</a:t>
                      </a:r>
                    </a:p>
                  </a:txBody>
                  <a:tcPr marL="42397" marR="42397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 минуты</a:t>
                      </a:r>
                    </a:p>
                  </a:txBody>
                  <a:tcPr marL="42397" marR="42397"/>
                </a:tc>
                <a:extLst>
                  <a:ext uri="{0D108BD9-81ED-4DB2-BD59-A6C34878D82A}"/>
                </a:extLst>
              </a:tr>
              <a:tr h="11521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397" marR="42397" anchor="ctr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Выбрать 1 вариант</a:t>
                      </a:r>
                      <a:r>
                        <a:rPr lang="ru-RU" sz="16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монолога:</a:t>
                      </a:r>
                    </a:p>
                    <a:p>
                      <a:r>
                        <a:rPr lang="ru-RU" sz="16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описать фотографию;</a:t>
                      </a:r>
                    </a:p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подготовить повествование на основе жизненного опыта;</a:t>
                      </a:r>
                    </a:p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подготовить рассуждение по проблеме</a:t>
                      </a:r>
                    </a:p>
                  </a:txBody>
                  <a:tcPr marL="42397" marR="42397" anchor="ctr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 минута</a:t>
                      </a:r>
                    </a:p>
                  </a:txBody>
                  <a:tcPr marL="42397" marR="42397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 минуты</a:t>
                      </a:r>
                    </a:p>
                  </a:txBody>
                  <a:tcPr marL="42397" marR="42397"/>
                </a:tc>
                <a:extLst>
                  <a:ext uri="{0D108BD9-81ED-4DB2-BD59-A6C34878D82A}"/>
                </a:extLst>
              </a:tr>
              <a:tr h="7157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397" marR="42397" anchor="ctr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Поучаствовать в диалоге по теме предыдущего задания</a:t>
                      </a:r>
                    </a:p>
                  </a:txBody>
                  <a:tcPr marL="42397" marR="42397" anchor="ctr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 минут</a:t>
                      </a:r>
                    </a:p>
                  </a:txBody>
                  <a:tcPr marL="42397" marR="42397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 минуты</a:t>
                      </a:r>
                    </a:p>
                  </a:txBody>
                  <a:tcPr marL="42397" marR="42397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388" y="260350"/>
            <a:ext cx="87852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ЧЕТЫРЕ ЗАДАНИЯ ИТОГОВОГО СОБЕСЕДОВАНИЯ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8675688" cy="863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Сколько баллов нужно набрать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7088" y="1844675"/>
            <a:ext cx="2808287" cy="194468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10 баллов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908175" y="4292600"/>
            <a:ext cx="2447925" cy="1800225"/>
          </a:xfrm>
          <a:prstGeom prst="rect">
            <a:avLst/>
          </a:prstGeom>
          <a:solidFill>
            <a:srgbClr val="EAFB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необходимо набрать, чтобы получить «зачет»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372225" y="4292600"/>
            <a:ext cx="2447925" cy="1800225"/>
          </a:xfrm>
          <a:prstGeom prst="rect">
            <a:avLst/>
          </a:prstGeom>
          <a:solidFill>
            <a:srgbClr val="EAFB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максимальное количество баллов за собеседование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19700" y="1844675"/>
            <a:ext cx="2808288" cy="194468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20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баллов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187450" y="3789363"/>
            <a:ext cx="0" cy="1511300"/>
          </a:xfrm>
          <a:prstGeom prst="line">
            <a:avLst/>
          </a:prstGeom>
          <a:ln w="254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87450" y="5300663"/>
            <a:ext cx="720725" cy="0"/>
          </a:xfrm>
          <a:prstGeom prst="line">
            <a:avLst/>
          </a:prstGeom>
          <a:ln w="254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651500" y="3789363"/>
            <a:ext cx="0" cy="1511300"/>
          </a:xfrm>
          <a:prstGeom prst="line">
            <a:avLst/>
          </a:prstGeom>
          <a:ln w="254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651500" y="5300663"/>
            <a:ext cx="720725" cy="0"/>
          </a:xfrm>
          <a:prstGeom prst="line">
            <a:avLst/>
          </a:prstGeom>
          <a:ln w="254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2124075" y="1700213"/>
            <a:ext cx="3887788" cy="403225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Вам, конечно, знаком человек, изображённый на этой фотографии. Это Юрий Алексеевич Гагарин (1934–1968) – первый космонавт.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Выразительно прочитайте текст о Юрии Алексеевиче Гагарине вслух.</a:t>
            </a:r>
          </a:p>
        </p:txBody>
      </p:sp>
      <p:pic>
        <p:nvPicPr>
          <p:cNvPr id="19458" name="Рисунок 5" descr="гагарин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4005263"/>
            <a:ext cx="2305050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6" descr="гагарин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836613"/>
            <a:ext cx="2706687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476375" y="188913"/>
            <a:ext cx="374332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ЗАДАНИЕ 1. ЧТЕНИЕ ТЕКСТА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Текст для задания 1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836613"/>
            <a:ext cx="8604250" cy="5761037"/>
          </a:xfrm>
        </p:spPr>
        <p:txBody>
          <a:bodyPr>
            <a:noAutofit/>
          </a:bodyPr>
          <a:lstStyle/>
          <a:p>
            <a:pPr marL="360000" lvl="1" indent="228600" fontAlgn="auto">
              <a:spcAft>
                <a:spcPts val="0"/>
              </a:spcAft>
              <a:buFont typeface="Gill Sans MT" panose="020B0502020104020203" pitchFamily="34" charset="0"/>
              <a:buNone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Кандидаты в первый отряд космонавтов набирались среди военных лётчиков-истребителей по решению Сергея Павловича Королёва, считавшего, что именно эти лётчики уже имеют опыт перегрузок, стрессовых ситуаций и перепадов давления. Их было 20 молодых лётчиков, которых готовили к первому полёту в космос. Юрий Гагарин был одним из них.</a:t>
            </a:r>
          </a:p>
          <a:p>
            <a:pPr marL="360000" lvl="1" indent="228600" fontAlgn="auto">
              <a:spcAft>
                <a:spcPts val="0"/>
              </a:spcAft>
              <a:buFont typeface="Gill Sans MT" panose="020B0502020104020203" pitchFamily="34" charset="0"/>
              <a:buNone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Когда началась подготовка, никто не мог даже предположить, кому из них предстоит открыть дорогу к звёздам. Надёжный, сильный и доброжелательный, Юрий никому не завидовал, никого не считал лучше или хуже себя. Он легко брал на себя инициативу, работал упорно и с удовольствием.</a:t>
            </a:r>
          </a:p>
          <a:p>
            <a:pPr marL="360000" lvl="1" indent="228600" fontAlgn="auto">
              <a:spcAft>
                <a:spcPts val="0"/>
              </a:spcAft>
              <a:buFont typeface="Gill Sans MT" panose="020B0502020104020203" pitchFamily="34" charset="0"/>
              <a:buNone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12 апреля 1961 года в 9 часов 7 минут по московскому времени с космодрома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Байконỳр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стартовал космический корабль «Восток» с пилотом-космонавтом Юрием Алексеевичем Гагариным на борту. Вскоре весь мир увидел кадры кинохроники, ставшие историей: подготовка к полёту, спокойное и сосредоточенное лицо Юрия Гагарина перед шагом в неизвестность, его знаменитое «Поехали!».</a:t>
            </a:r>
          </a:p>
          <a:p>
            <a:pPr marL="360000" lvl="1" indent="228600" fontAlgn="auto">
              <a:spcAft>
                <a:spcPts val="0"/>
              </a:spcAft>
              <a:buFont typeface="Gill Sans MT" panose="020B0502020104020203" pitchFamily="34" charset="0"/>
              <a:buNone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Смелость и бесстрашие простого русского парня с широкой улыбкой покорили всё человечество. Продолжительность полёта Гагарина равнялась 108 минутам. Всего 108 минут. Но не количество минут определяет вклад в историю освоения космоса. Юрий Гагарин был первым и останется им навсегда!</a:t>
            </a:r>
          </a:p>
          <a:p>
            <a:pPr marL="0" lvl="1" algn="r" fontAlgn="auto">
              <a:spcAft>
                <a:spcPts val="0"/>
              </a:spcAft>
              <a:buFont typeface="Gill Sans MT" panose="020B0502020104020203" pitchFamily="34" charset="0"/>
              <a:buNone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(177 слов</a:t>
            </a:r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850" y="1628775"/>
          <a:ext cx="8280400" cy="3746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95096">
                  <a:extLst>
                    <a:ext uri="{9D8B030D-6E8A-4147-A177-3AD203B41FA5}"/>
                  </a:extLst>
                </a:gridCol>
                <a:gridCol w="985824">
                  <a:extLst>
                    <a:ext uri="{9D8B030D-6E8A-4147-A177-3AD203B41FA5}"/>
                  </a:extLst>
                </a:gridCol>
              </a:tblGrid>
              <a:tr h="504058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Критерии оценивания чтения вслух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Баллы</a:t>
                      </a:r>
                    </a:p>
                    <a:p>
                      <a:pPr algn="ctr"/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459536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Интонация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ru-RU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628578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Интонация соответствует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пунктуационному оформлению текста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585792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Интонация не соответствует 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пунктуационному оформлению текста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  <a:tr h="459536">
                <a:tc gridSpan="2"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Темп чтения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459536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Темп чтения соответствует коммуникативной задаче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595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Темп чтения не соответствует коммуникативной задаче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1531" name="TextBox 6"/>
          <p:cNvSpPr txBox="1">
            <a:spLocks noChangeArrowheads="1"/>
          </p:cNvSpPr>
          <p:nvPr/>
        </p:nvSpPr>
        <p:spPr bwMode="auto">
          <a:xfrm>
            <a:off x="1692275" y="5661025"/>
            <a:ext cx="687546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000">
                <a:solidFill>
                  <a:schemeClr val="accent1"/>
                </a:solidFill>
              </a:rPr>
              <a:t>2 балла – максимум за задание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850" y="549275"/>
            <a:ext cx="82264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ОЦЕНКА ЗА ВЫПОЛНЕНИЕ ЗАДАНИЯ 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850" y="620713"/>
            <a:ext cx="8362950" cy="7969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Задание 2. Пересказ текста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138"/>
            <a:ext cx="8686800" cy="4525962"/>
          </a:xfrm>
        </p:spPr>
        <p:txBody>
          <a:bodyPr>
            <a:normAutofit/>
          </a:bodyPr>
          <a:lstStyle/>
          <a:p>
            <a:pPr marL="360000" indent="256032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Proxima Nova Rg" pitchFamily="2" charset="0"/>
              </a:rPr>
              <a:t>Перескажите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Proxima Nova Rg" pitchFamily="2" charset="0"/>
              </a:rPr>
              <a:t>прочитанный Вами текст, включив в пересказ слова С.П. Королёва, выдающегося конструктора и учёного, о Ю.А. Гагарине:</a:t>
            </a:r>
          </a:p>
          <a:p>
            <a:pPr marL="360000" indent="256032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i="1" dirty="0">
                <a:solidFill>
                  <a:schemeClr val="accent1">
                    <a:lumMod val="50000"/>
                  </a:schemeClr>
                </a:solidFill>
                <a:latin typeface="Proxima Nova Rg" pitchFamily="2" charset="0"/>
              </a:rPr>
              <a:t>«Он открыл людям Земли дорогу в неизвестный мир. Но только ли это? Думается, Гагарин сделал нечто большее – он дал людям веру в их собственные силы, в их возможности, дал силу идти увереннее, смелее…»</a:t>
            </a:r>
          </a:p>
          <a:p>
            <a:pPr marL="360000" indent="256032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Proxima Nova Rg" pitchFamily="2" charset="0"/>
              </a:rPr>
              <a:t>Подумайте, где лучше использовать слова С.П. Королёва в пересказе. Вы можете использовать любые способы цитирования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Proxima Nova Rg" pitchFamily="2" charset="0"/>
              </a:rPr>
              <a:t>.</a:t>
            </a:r>
          </a:p>
        </p:txBody>
      </p:sp>
      <p:sp>
        <p:nvSpPr>
          <p:cNvPr id="22531" name="AutoShape 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22532" name="Рисунок 6" descr="19287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5300663"/>
            <a:ext cx="10795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7"/>
          <p:cNvSpPr txBox="1">
            <a:spLocks noChangeArrowheads="1"/>
          </p:cNvSpPr>
          <p:nvPr/>
        </p:nvSpPr>
        <p:spPr bwMode="auto">
          <a:xfrm>
            <a:off x="6516688" y="5661025"/>
            <a:ext cx="24479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solidFill>
                  <a:schemeClr val="accent1"/>
                </a:solidFill>
                <a:latin typeface="Proxima Nova Rg"/>
              </a:rPr>
              <a:t>2 минуты </a:t>
            </a:r>
          </a:p>
          <a:p>
            <a:r>
              <a:rPr lang="ru-RU" sz="2200" b="1">
                <a:solidFill>
                  <a:schemeClr val="accent1"/>
                </a:solidFill>
                <a:latin typeface="Proxima Nova Rg"/>
              </a:rPr>
              <a:t>на подготовку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57467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Оценка за выполнение задания 2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850" y="1557338"/>
          <a:ext cx="8280400" cy="4618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95096">
                  <a:extLst>
                    <a:ext uri="{9D8B030D-6E8A-4147-A177-3AD203B41FA5}"/>
                  </a:extLst>
                </a:gridCol>
                <a:gridCol w="985824">
                  <a:extLst>
                    <a:ext uri="{9D8B030D-6E8A-4147-A177-3AD203B41FA5}"/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Критерии оценивания пересказа текста</a:t>
                      </a:r>
                      <a:r>
                        <a:rPr lang="ru-RU" baseline="0" dirty="0">
                          <a:latin typeface="Arial" pitchFamily="34" charset="0"/>
                          <a:cs typeface="Arial" pitchFamily="34" charset="0"/>
                        </a:rPr>
                        <a:t> с включением приведенного высказывания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" pitchFamily="34" charset="0"/>
                          <a:cs typeface="Arial" pitchFamily="34" charset="0"/>
                        </a:rPr>
                        <a:t>Баллы</a:t>
                      </a:r>
                    </a:p>
                    <a:p>
                      <a:pPr algn="ctr"/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512559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b="0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Сохранение </a:t>
                      </a:r>
                      <a:r>
                        <a:rPr kumimoji="0" lang="ru-RU" b="0" kern="1200" dirty="0" err="1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микротем</a:t>
                      </a:r>
                      <a:r>
                        <a:rPr kumimoji="0" lang="ru-RU" b="0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текста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ru-RU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495551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Все основные </a:t>
                      </a:r>
                      <a:r>
                        <a:rPr lang="ru-RU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микротемы</a:t>
                      </a: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текста сохранены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495551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800" kern="1200" noProof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Упущена или добавлена одна </a:t>
                      </a:r>
                      <a:r>
                        <a:rPr lang="ru-RU" sz="1800" kern="1200" noProof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микротема</a:t>
                      </a:r>
                      <a:endParaRPr lang="ru-RU" sz="1800" kern="1200" dirty="0" err="1">
                        <a:solidFill>
                          <a:schemeClr val="accent1">
                            <a:lumMod val="50000"/>
                          </a:schemeClr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65338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Упущены или добавлены две и более </a:t>
                      </a:r>
                      <a:r>
                        <a:rPr lang="ru-RU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микротем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  <a:tr h="512559">
                <a:tc gridSpan="2"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b="0" kern="1200" dirty="0">
                          <a:solidFill>
                            <a:schemeClr val="lt1"/>
                          </a:solidFill>
                          <a:latin typeface="Arial"/>
                          <a:ea typeface="+mn-ea"/>
                          <a:cs typeface="Arial"/>
                        </a:rPr>
                        <a:t>Соблюдение</a:t>
                      </a:r>
                      <a:r>
                        <a:rPr kumimoji="0" lang="ru-RU" b="0" kern="1200" baseline="0" dirty="0">
                          <a:solidFill>
                            <a:schemeClr val="lt1"/>
                          </a:solidFill>
                          <a:latin typeface="Arial"/>
                          <a:ea typeface="+mn-ea"/>
                          <a:cs typeface="Arial"/>
                        </a:rPr>
                        <a:t> фактологической точности при пересказе</a:t>
                      </a:r>
                      <a:endParaRPr kumimoji="0" lang="ru-RU" b="0" kern="1200" dirty="0">
                        <a:solidFill>
                          <a:schemeClr val="lt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51255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Фактических ошибок,</a:t>
                      </a:r>
                      <a:r>
                        <a:rPr lang="ru-RU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связанных с пониманием текста, нет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3F8F9"/>
                    </a:solidFill>
                  </a:tcPr>
                </a:tc>
                <a:extLst>
                  <a:ext uri="{0D108BD9-81ED-4DB2-BD59-A6C34878D82A}"/>
                </a:extLst>
              </a:tr>
              <a:tr h="5008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Допущены фактические ошибки (одна и более)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4">
  <a:themeElements>
    <a:clrScheme name="Другая 1">
      <a:dk1>
        <a:srgbClr val="FFFFFF"/>
      </a:dk1>
      <a:lt1>
        <a:sysClr val="window" lastClr="FFFFFF"/>
      </a:lt1>
      <a:dk2>
        <a:srgbClr val="FFFFFF"/>
      </a:dk2>
      <a:lt2>
        <a:srgbClr val="FFFFFF"/>
      </a:lt2>
      <a:accent1>
        <a:srgbClr val="00948C"/>
      </a:accent1>
      <a:accent2>
        <a:srgbClr val="6FEBA0"/>
      </a:accent2>
      <a:accent3>
        <a:srgbClr val="68ADF8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">
    <a:dk1>
      <a:srgbClr val="FFFFFF"/>
    </a:dk1>
    <a:lt1>
      <a:sysClr val="window" lastClr="FFFFFF"/>
    </a:lt1>
    <a:dk2>
      <a:srgbClr val="FFFFFF"/>
    </a:dk2>
    <a:lt2>
      <a:srgbClr val="FFFFFF"/>
    </a:lt2>
    <a:accent1>
      <a:srgbClr val="00948C"/>
    </a:accent1>
    <a:accent2>
      <a:srgbClr val="6FEBA0"/>
    </a:accent2>
    <a:accent3>
      <a:srgbClr val="68ADF8"/>
    </a:accent3>
    <a:accent4>
      <a:srgbClr val="EFB251"/>
    </a:accent4>
    <a:accent5>
      <a:srgbClr val="EF755F"/>
    </a:accent5>
    <a:accent6>
      <a:srgbClr val="ED515C"/>
    </a:accent6>
    <a:hlink>
      <a:srgbClr val="8F8F8F"/>
    </a:hlink>
    <a:folHlink>
      <a:srgbClr val="A5A5A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534</TotalTime>
  <Words>1481</Words>
  <Application>Microsoft Office PowerPoint</Application>
  <PresentationFormat>Экран (4:3)</PresentationFormat>
  <Paragraphs>319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27</vt:i4>
      </vt:variant>
    </vt:vector>
  </HeadingPairs>
  <TitlesOfParts>
    <vt:vector size="38" baseType="lpstr">
      <vt:lpstr>Corbel</vt:lpstr>
      <vt:lpstr>Arial</vt:lpstr>
      <vt:lpstr>Impact</vt:lpstr>
      <vt:lpstr>Gill Sans MT</vt:lpstr>
      <vt:lpstr>Calibri</vt:lpstr>
      <vt:lpstr>Proxima Nova Rg</vt:lpstr>
      <vt:lpstr>Тема4</vt:lpstr>
      <vt:lpstr>Тема4</vt:lpstr>
      <vt:lpstr>Тема4</vt:lpstr>
      <vt:lpstr>Тема4</vt:lpstr>
      <vt:lpstr>Тема4</vt:lpstr>
      <vt:lpstr>ИТОГОВОЕ СОБЕСЕДОВАНИЕ  ПО РУССКОМУ ЯЗЫКУ</vt:lpstr>
      <vt:lpstr>ДАТЫ ПРОВЕДЕНИЯ ИТОГОВОГО СОБЕСЕДОВАНИЯ </vt:lpstr>
      <vt:lpstr>ОБЩЕЕ ВРЕМЯ ОТВЕТА УЧЕНИКА – 15 МИНУТ  ДЛЯ СОБЕСЕДОВАНИЯ</vt:lpstr>
      <vt:lpstr>СКОЛЬКО БАЛЛОВ НУЖНО НАБРАТЬ</vt:lpstr>
      <vt:lpstr>Слайд 5</vt:lpstr>
      <vt:lpstr>ТЕКСТ ДЛЯ ЗАДАНИЯ 1</vt:lpstr>
      <vt:lpstr>Слайд 7</vt:lpstr>
      <vt:lpstr>ЗАДАНИЕ 2. ПЕРЕСКАЗ ТЕКСТА</vt:lpstr>
      <vt:lpstr>ОЦЕНКА ЗА ВЫПОЛНЕНИЕ ЗАДАНИЯ 2</vt:lpstr>
      <vt:lpstr>ОЦЕНКА ЗА ВЫПОЛНЕНИЕ ЗАДАНИЯ 2</vt:lpstr>
      <vt:lpstr>Слайд 11</vt:lpstr>
      <vt:lpstr>Слайд 12</vt:lpstr>
      <vt:lpstr>ОБЩИЙ БАЛЛ  ЗА ВЫПОЛНЕНИЕ ЗАДАНИЙ 1 И 2</vt:lpstr>
      <vt:lpstr>ЗАДАНИЕ 3. МОНОЛОГИЧЕСКОЕ ВЫСКАЗЫВАНИЕ</vt:lpstr>
      <vt:lpstr>КАРТОЧКА ПОМОЖЕТ РАССКАЗАТЬ О ПРАЗДНИКЕ</vt:lpstr>
      <vt:lpstr>КАРТОЧКА ПОМОЖЕТ  РАССКАЗАТЬ О ПОХОДЕ (ЭКСКУРСИИ)</vt:lpstr>
      <vt:lpstr>КАРТОЧКА ПОМОЖЕТ ВЫСКАЗАТЬСЯ О МОДЕ</vt:lpstr>
      <vt:lpstr>ОЦЕНКА ЗА ВЫПОЛНЕНИЕ ЗАДАНИЯ 3</vt:lpstr>
      <vt:lpstr>ОЦЕНКА ЗА ВЫПОЛНЕНИЕ ЗАДАНИЯ 3</vt:lpstr>
      <vt:lpstr>ЗАДАНИЕ 4. ДИАЛОГ</vt:lpstr>
      <vt:lpstr>ДИАЛОГ «ПРАЗДНИК»:  ВОПРОСЫ ЭКЗАМЕНАТОРА</vt:lpstr>
      <vt:lpstr>ДИАЛОГ «ПОХОД (ЭКСКУРСИЯ)»:  ВОПРОСЫ ЭКЗАМЕНАТОРА</vt:lpstr>
      <vt:lpstr>ДИАЛОГ «МОДА»: ВОПРОСЫ ЭКЗАМЕНАТОРА</vt:lpstr>
      <vt:lpstr>ОЦЕНКА ЗА ВЫПОЛНЕНИЕ ЗАДАНИЯ 4</vt:lpstr>
      <vt:lpstr>ДОПОЛНИТЕЛЬНАЯ ОЦЕНКА ВЫПОЛНЕНИЯ ЗАДАНИЙ 3 И 4</vt:lpstr>
      <vt:lpstr>ДОПОЛНИТЕЛЬНАЯ ОЦЕНКА ВЫПОЛНЕНИЯ ЗАДАНИЙ 3 И 4</vt:lpstr>
      <vt:lpstr>ОБЩИЙ БАЛЛ  ЗА ВЫПОЛНЕНИЕ ЗАДАНИЙ 3 И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romanova</dc:creator>
  <cp:lastModifiedBy>User</cp:lastModifiedBy>
  <cp:revision>272</cp:revision>
  <dcterms:created xsi:type="dcterms:W3CDTF">2018-09-20T09:10:37Z</dcterms:created>
  <dcterms:modified xsi:type="dcterms:W3CDTF">2021-02-07T09:08:46Z</dcterms:modified>
</cp:coreProperties>
</file>