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  <p:sldMasterId id="2147483664" r:id="rId5"/>
    <p:sldMasterId id="2147483665" r:id="rId6"/>
    <p:sldMasterId id="2147483666" r:id="rId7"/>
    <p:sldMasterId id="214748366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11" Type="http://schemas.openxmlformats.org/officeDocument/2006/relationships/slide" Target="slides/slide2.xml"/><Relationship Id="rId22" Type="http://schemas.openxmlformats.org/officeDocument/2006/relationships/slide" Target="slides/slide13.xml"/><Relationship Id="rId10" Type="http://schemas.openxmlformats.org/officeDocument/2006/relationships/slide" Target="slides/slide1.xml"/><Relationship Id="rId21" Type="http://schemas.openxmlformats.org/officeDocument/2006/relationships/slide" Target="slides/slide12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23" Type="http://schemas.openxmlformats.org/officeDocument/2006/relationships/slide" Target="slides/slide1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9" name="Google Shape;69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1 большой объект и 2 маленьких объекта" type="objAndTwoObj">
  <p:cSld name="OBJECT_AND_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3" type="body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четыре объекта" type="fourObj">
  <p:cSld name="FOUR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3" type="body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4" type="body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два объекта" type="txAndTwoObj">
  <p:cSld name="TEXT_AND_TWO_OBJEC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4648200" y="19812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3" type="body"/>
          </p:nvPr>
        </p:nvSpPr>
        <p:spPr>
          <a:xfrm>
            <a:off x="4648200" y="41148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 scaled="0"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21.jpg"/><Relationship Id="rId5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18.jpg"/><Relationship Id="rId6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Муниципальное общеобразовательное учреждение города Джанкоя Республики Крым «Средняя школа № 5»</a:t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1445183" y="1916832"/>
            <a:ext cx="625363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8000"/>
              <a:buFont typeface="Arial"/>
              <a:buNone/>
            </a:pPr>
            <a:r>
              <a:rPr b="1" i="1" lang="en-US" sz="80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КТО ТАКИЕ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8000"/>
              <a:buFont typeface="Arial"/>
              <a:buNone/>
            </a:pPr>
            <a:r>
              <a:rPr b="1" i="1" lang="en-US" sz="80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КАЗАКИ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Казачьи семьи</a:t>
            </a:r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8243887" y="4437062"/>
            <a:ext cx="755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мать</a:t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5292725" y="6308725"/>
            <a:ext cx="7905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отец</a:t>
            </a:r>
            <a:endParaRPr/>
          </a:p>
        </p:txBody>
      </p:sp>
      <p:sp>
        <p:nvSpPr>
          <p:cNvPr id="216" name="Google Shape;216;p30"/>
          <p:cNvSpPr txBox="1"/>
          <p:nvPr/>
        </p:nvSpPr>
        <p:spPr>
          <a:xfrm>
            <a:off x="5651500" y="1484312"/>
            <a:ext cx="3097212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Большой считалась семья из 13 человек: отец, мать, родители отца, два взрослых сына и семь малолетних детей.</a:t>
            </a:r>
            <a:endParaRPr/>
          </a:p>
        </p:txBody>
      </p:sp>
      <p:pic>
        <p:nvPicPr>
          <p:cNvPr descr="14" id="217" name="Google Shape;2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57312"/>
            <a:ext cx="5256212" cy="357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" id="218" name="Google Shape;21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9312" y="3500437"/>
            <a:ext cx="2357437" cy="3357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/>
          <p:nvPr/>
        </p:nvSpPr>
        <p:spPr>
          <a:xfrm>
            <a:off x="684212" y="5300662"/>
            <a:ext cx="365918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Среднее семейство насчитывало</a:t>
            </a:r>
            <a:endParaRPr/>
          </a:p>
          <a:p>
            <a:pPr indent="0" lvl="0" marL="0" marR="0" rtl="0" algn="l">
              <a:lnSpc>
                <a:spcPct val="6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6 до 9 душ, и малая семья</a:t>
            </a:r>
            <a:endParaRPr/>
          </a:p>
          <a:p>
            <a:pPr indent="0" lvl="0" marL="0" marR="0" rtl="0" algn="l">
              <a:lnSpc>
                <a:spcPct val="6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состояла из 4 человек.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" id="224" name="Google Shape;22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1341437"/>
            <a:ext cx="3382962" cy="537368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827584" y="548680"/>
            <a:ext cx="29297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Отец и мать </a:t>
            </a:r>
            <a:endParaRPr/>
          </a:p>
        </p:txBody>
      </p:sp>
      <p:sp>
        <p:nvSpPr>
          <p:cNvPr id="226" name="Google Shape;226;p31"/>
          <p:cNvSpPr txBox="1"/>
          <p:nvPr/>
        </p:nvSpPr>
        <p:spPr>
          <a:xfrm>
            <a:off x="4067175" y="260350"/>
            <a:ext cx="4572000" cy="206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Главой семьи, конечно, был отец. Он занимался всеми хозяйственными делами: на его попечении были все работы, связанные с землёй, с сельскохозяйственным инвентарём (его покупка и починка), уход за домашними животными. Кроме того, он принимал участие в общественно-политической жизни станицы: участвовал в казачьих Кругах, сходах.</a:t>
            </a:r>
            <a:endParaRPr/>
          </a:p>
        </p:txBody>
      </p:sp>
      <p:sp>
        <p:nvSpPr>
          <p:cNvPr id="227" name="Google Shape;227;p31"/>
          <p:cNvSpPr txBox="1"/>
          <p:nvPr/>
        </p:nvSpPr>
        <p:spPr>
          <a:xfrm>
            <a:off x="4140200" y="2349500"/>
            <a:ext cx="45720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плечи матери ложилась вся работа по дому. Под её неусыпным контролем находилось всё, что было связано с питанием семьи: соблюдение постов, стол праздничный, стол будничный, забота о белье и ремонт одежды.</a:t>
            </a:r>
            <a:endParaRPr/>
          </a:p>
        </p:txBody>
      </p:sp>
      <p:sp>
        <p:nvSpPr>
          <p:cNvPr id="228" name="Google Shape;228;p31"/>
          <p:cNvSpPr txBox="1"/>
          <p:nvPr/>
        </p:nvSpPr>
        <p:spPr>
          <a:xfrm>
            <a:off x="4211637" y="4005262"/>
            <a:ext cx="4572000" cy="280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Родители с детства приучали детей к труду и своим отношением ко всему показывали пример. Слово отца в семье было всё равно, что слово атамана для войска, ему следовали беспрекословно. Каждый казак с малолетства знал и всем сердцем хранил Божью заповедь: 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«Чти отца твоего и матерь твою, да благо ти будет и будеши долголетен на Земли».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отец и мать почитались детьми, которые обращались к ним только на «вы».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914400" y="274637"/>
            <a:ext cx="7772400" cy="9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Орудия труда казака</a:t>
            </a:r>
            <a:endParaRPr/>
          </a:p>
        </p:txBody>
      </p:sp>
      <p:pic>
        <p:nvPicPr>
          <p:cNvPr descr="BKDC0500.JPG" id="234" name="Google Shape;2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357312"/>
            <a:ext cx="3000375" cy="3062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KDC0502.JPG" id="235" name="Google Shape;23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1285875"/>
            <a:ext cx="2786062" cy="2786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KDC0501.JPG" id="236" name="Google Shape;23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4687" y="2786062"/>
            <a:ext cx="3076575" cy="378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187" y="214312"/>
            <a:ext cx="1500187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>
            <p:ph idx="1" type="body"/>
          </p:nvPr>
        </p:nvSpPr>
        <p:spPr>
          <a:xfrm>
            <a:off x="0" y="1214437"/>
            <a:ext cx="6357937" cy="200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Большую роль в казачьем быту  играли различные промыслы и ремесла: кузнечное и гончарное, обработка дерева, лозоплетение, ткачество, вышивка,  обработка металла.</a:t>
            </a: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43" name="Google Shape;243;p3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2187" y="2143125"/>
            <a:ext cx="2928937" cy="17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2375" y="214312"/>
            <a:ext cx="142875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/>
          <p:nvPr/>
        </p:nvSpPr>
        <p:spPr>
          <a:xfrm>
            <a:off x="1571625" y="642937"/>
            <a:ext cx="4464050" cy="571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chemeClr val="hlink"/>
                </a:solidFill>
                <a:latin typeface="Impact"/>
              </a:rPr>
              <a:t>Казачьи ремёсла </a:t>
            </a:r>
          </a:p>
        </p:txBody>
      </p:sp>
      <p:sp>
        <p:nvSpPr>
          <p:cNvPr id="246" name="Google Shape;246;p33"/>
          <p:cNvSpPr txBox="1"/>
          <p:nvPr/>
        </p:nvSpPr>
        <p:spPr>
          <a:xfrm>
            <a:off x="142875" y="3571875"/>
            <a:ext cx="5643562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петровской эпохи казаки начали заниматься виноградорством и виноделием. Высочайшими мастерами были донские виноделы. Первое русское шампанское изготовлено на Дону! </a:t>
            </a:r>
            <a:endParaRPr/>
          </a:p>
        </p:txBody>
      </p:sp>
      <p:pic>
        <p:nvPicPr>
          <p:cNvPr id="247" name="Google Shape;247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29312" y="4000500"/>
            <a:ext cx="3214687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ctrTitle"/>
          </p:nvPr>
        </p:nvSpPr>
        <p:spPr>
          <a:xfrm>
            <a:off x="3276600" y="908050"/>
            <a:ext cx="5040312" cy="2449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 все времена казаки были преданными и смелыми защитниками своей Родины. В 1737 году царица Анна Иоанновна повелела в этих землях создать войско для охраны Российских рубежей. За доблестную службу ни раз казаки были отмечены наградами.</a:t>
            </a:r>
            <a:b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Кроме того, в подарок казакам было пожаловано сукно синее и красное. Так появилась у Донских казаков сине- красная форма.</a:t>
            </a:r>
            <a:endParaRPr/>
          </a:p>
        </p:txBody>
      </p:sp>
      <p:pic>
        <p:nvPicPr>
          <p:cNvPr descr="PICT0922" id="253" name="Google Shape;25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404812"/>
            <a:ext cx="2590800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268" id="254" name="Google Shape;25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0" y="4214812"/>
            <a:ext cx="3240087" cy="21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Кто такие казаки</a:t>
            </a:r>
            <a:endParaRPr/>
          </a:p>
        </p:txBody>
      </p:sp>
      <p:pic>
        <p:nvPicPr>
          <p:cNvPr descr="J:\kat100158psmall.jpg" id="147" name="Google Shape;14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357312"/>
            <a:ext cx="37861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4500562" y="1225550"/>
            <a:ext cx="4286250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Средь донских степных полей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кубанских ковылей,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Где Кубань и Дон текут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Казаки давно живут.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Гордый и лихой народ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Заслужил себе почет: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Храбрость, мужество, отвагу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своих плечах несет.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Честью с детства дорожат,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Любят холить жеребят,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лозы корзины вьют,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Песни звонкие поют.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Память предков охраняют,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Веру в Бога почитают,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обычаи свои 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Сохраняют на Руси.</a:t>
            </a:r>
            <a:b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57187" y="0"/>
            <a:ext cx="8229600" cy="9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Поговорки и пословицы</a:t>
            </a:r>
            <a:endParaRPr/>
          </a:p>
        </p:txBody>
      </p:sp>
      <p:sp>
        <p:nvSpPr>
          <p:cNvPr id="154" name="Google Shape;154;p23"/>
          <p:cNvSpPr txBox="1"/>
          <p:nvPr>
            <p:ph idx="4294967295" type="body"/>
          </p:nvPr>
        </p:nvSpPr>
        <p:spPr>
          <a:xfrm>
            <a:off x="357158" y="85723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5176" lvl="0" marL="26517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⚫"/>
            </a:pPr>
            <a:r>
              <a:rPr b="0" i="0" lang="en-US" sz="2800" u="none" cap="none" strike="noStrik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Казак скорей умрет, чем с родной земли уйдет.</a:t>
            </a:r>
            <a:endParaRPr b="0" i="0" sz="28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265176" lvl="0" marL="265176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⚫"/>
            </a:pPr>
            <a:r>
              <a:rPr b="0" i="0" lang="en-US" sz="2800" u="none" cap="none" strike="noStrik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Казачья смелость порушит любую крепость.</a:t>
            </a:r>
            <a:endParaRPr/>
          </a:p>
          <a:p>
            <a:pPr indent="-265176" lvl="0" marL="265176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⚫"/>
            </a:pPr>
            <a:r>
              <a:rPr b="0" i="0" lang="en-US" sz="2800" u="none" cap="none" strike="noStrik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Кто пули боится, тот в казаки не годится.</a:t>
            </a:r>
            <a:endParaRPr b="0" i="0" sz="28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Смекалка во всяком деле казака выручает.</a:t>
            </a:r>
            <a:endParaRPr b="0" i="0" sz="28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http://pit.dirty.ru/dirty/1/2010/03/06/27973-092731-a08b79e3e39285e5f94a9af004ed264e.jpg"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3643312"/>
            <a:ext cx="3214687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irota.ru/forum/images/96/96202.jpeg" id="156" name="Google Shape;15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250" y="3524250"/>
            <a:ext cx="34290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/>
          <p:nvPr/>
        </p:nvSpPr>
        <p:spPr>
          <a:xfrm>
            <a:off x="500034" y="2428868"/>
            <a:ext cx="60692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Казак сам не поест, а коня покормит.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Первые поселения на Дону</a:t>
            </a:r>
            <a:endParaRPr/>
          </a:p>
        </p:txBody>
      </p:sp>
      <p:pic>
        <p:nvPicPr>
          <p:cNvPr descr="первые поселения" id="163" name="Google Shape;163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484312"/>
            <a:ext cx="3671887" cy="234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ервые поселения на Дону" id="164" name="Google Shape;164;p2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4149725"/>
            <a:ext cx="3744912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" id="165" name="Google Shape;16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6462" y="4048125"/>
            <a:ext cx="4176712" cy="262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4787900" y="1484312"/>
            <a:ext cx="39608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4572000" y="1557337"/>
            <a:ext cx="43926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4214812" y="1557337"/>
            <a:ext cx="4929187" cy="255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Дону казаки селились на островах, чтобы враги не смогли незаметно напасть на них. Такие поселения назывались казачьими городками. Для жилья внутри городка казаки сначала строили землянки, а потом дома из дерева и камня. Позже городки стали называться станицами.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ta1"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700212"/>
            <a:ext cx="4679950" cy="2776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таница раздорская" id="174" name="Google Shape;17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3562" y="2143125"/>
            <a:ext cx="3024187" cy="21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>
            <p:ph type="title"/>
          </p:nvPr>
        </p:nvSpPr>
        <p:spPr>
          <a:xfrm>
            <a:off x="914400" y="274637"/>
            <a:ext cx="7772400" cy="9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1" lang="en-US" sz="4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Первые казачьи городки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571500" y="4714875"/>
            <a:ext cx="81232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жилья внутри городка казаки сначала строили землянки,а потом дома из дерева и камня. На первых порах в казачьих городках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поселялись только мужчины. Женщины появлялись несколько позже.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457200" y="381000"/>
            <a:ext cx="8229600" cy="671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Казачий курень</a:t>
            </a:r>
            <a:endParaRPr/>
          </a:p>
        </p:txBody>
      </p:sp>
      <p:pic>
        <p:nvPicPr>
          <p:cNvPr id="182" name="Google Shape;182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1268412"/>
            <a:ext cx="3743325" cy="280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0562" y="1268412"/>
            <a:ext cx="3816350" cy="280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4437" y="4149725"/>
            <a:ext cx="3433762" cy="2052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500062" y="428625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Главное помещение в  казачьем курене   -  «зало»</a:t>
            </a:r>
            <a:br>
              <a:rPr b="1" i="0" lang="en-US" sz="29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90" name="Google Shape;190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2205037"/>
            <a:ext cx="3527425" cy="23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7" y="1628775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395287" y="4810125"/>
            <a:ext cx="8135937" cy="163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Главная комната, зало, всегда готова к приему  гостей. Здесь стояла лучшая мебель и была лучшая посуда. В переднем углу этой комнаты (левом напротив входа) располагалась божница (полка или киот, т.е. остекленная рама, шкафчик для икон), имевшая несколько икон в богатых серебряных окладах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457200" y="381000"/>
            <a:ext cx="8229600" cy="671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Спальня в казачьем курене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250825" y="4797425"/>
            <a:ext cx="8642350" cy="176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В долгие зимние вечера хозяйка пряла пряжу, поэтому неотъемлемой частью спальни является прялка. Стены спальни, как и стены зала, были украшены фотографиями,  на окнах также были цветы.</a:t>
            </a:r>
            <a:endParaRPr/>
          </a:p>
        </p:txBody>
      </p:sp>
      <p:pic>
        <p:nvPicPr>
          <p:cNvPr id="199" name="Google Shape;199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437" y="1484312"/>
            <a:ext cx="4302125" cy="322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457200" y="381000"/>
            <a:ext cx="8229600" cy="744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Кухня</a:t>
            </a:r>
            <a:endParaRPr/>
          </a:p>
        </p:txBody>
      </p:sp>
      <p:pic>
        <p:nvPicPr>
          <p:cNvPr id="205" name="Google Shape;20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268412"/>
            <a:ext cx="3409950" cy="360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0262" y="2147887"/>
            <a:ext cx="15144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4162" y="1700212"/>
            <a:ext cx="3240087" cy="243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395287" y="4968875"/>
            <a:ext cx="8497887" cy="156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Отличительной   особенностью кухни   и   всего   казачьего   жилья была  стерильная  чистота. Печь подбеливали после каждой стряпни, ведерко с белилами  всегда  стояло  под  печкой. 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