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8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75" r:id="rId24"/>
    <p:sldId id="276" r:id="rId25"/>
    <p:sldId id="310" r:id="rId26"/>
    <p:sldId id="311" r:id="rId27"/>
    <p:sldId id="277" r:id="rId28"/>
    <p:sldId id="290" r:id="rId29"/>
    <p:sldId id="278" r:id="rId30"/>
    <p:sldId id="279" r:id="rId31"/>
    <p:sldId id="280" r:id="rId32"/>
    <p:sldId id="281" r:id="rId33"/>
    <p:sldId id="289" r:id="rId34"/>
    <p:sldId id="282" r:id="rId35"/>
    <p:sldId id="283" r:id="rId36"/>
    <p:sldId id="284" r:id="rId37"/>
    <p:sldId id="291" r:id="rId38"/>
    <p:sldId id="292" r:id="rId39"/>
    <p:sldId id="294" r:id="rId40"/>
    <p:sldId id="296" r:id="rId41"/>
    <p:sldId id="298" r:id="rId42"/>
    <p:sldId id="299" r:id="rId43"/>
    <p:sldId id="300" r:id="rId44"/>
    <p:sldId id="305" r:id="rId45"/>
    <p:sldId id="306" r:id="rId46"/>
    <p:sldId id="307" r:id="rId47"/>
    <p:sldId id="309" r:id="rId48"/>
    <p:sldId id="308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8F7D5-D634-4613-B24D-17B84C3D03BD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F5A53-0E71-4FE3-9F47-64D9223D3C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714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Назрела необходимость в качестве ведущих аспектов воспитательной деятельности школы </a:t>
            </a:r>
            <a:r>
              <a:rPr lang="ru-RU" u="sng" dirty="0" smtClean="0">
                <a:solidFill>
                  <a:schemeClr val="accent4">
                    <a:lumMod val="50000"/>
                  </a:schemeClr>
                </a:solidFill>
              </a:rPr>
              <a:t>вычленить нравственные нормы и ценности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mtClean="0">
                <a:solidFill>
                  <a:schemeClr val="accent4">
                    <a:lumMod val="50000"/>
                  </a:schemeClr>
                </a:solidFill>
              </a:rPr>
              <a:t>Поэтому основная  задача образования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5A53-0E71-4FE3-9F47-64D9223D3CF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605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68E90-4BC4-4EBB-A673-20B3BCA8692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0EB7D9-89D8-46DE-AAC3-1BC90117B5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68760"/>
            <a:ext cx="8458200" cy="52565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Педагогический совет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«Достижения, проблемы, приоритетные направления развития МОУ «СШ №5»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0"/>
            <a:ext cx="8458200" cy="112474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>
                <a:solidFill>
                  <a:srgbClr val="100A5A"/>
                </a:solidFill>
              </a:rPr>
              <a:t>Муниципальное общеобразовательное учреждение </a:t>
            </a:r>
          </a:p>
          <a:p>
            <a:pPr algn="ctr"/>
            <a:r>
              <a:rPr lang="ru-RU" dirty="0" smtClean="0">
                <a:solidFill>
                  <a:srgbClr val="100A5A"/>
                </a:solidFill>
              </a:rPr>
              <a:t>города Джанкоя Республики Крым</a:t>
            </a:r>
          </a:p>
          <a:p>
            <a:pPr algn="ctr"/>
            <a:r>
              <a:rPr lang="ru-RU" dirty="0" smtClean="0">
                <a:solidFill>
                  <a:srgbClr val="100A5A"/>
                </a:solidFill>
              </a:rPr>
              <a:t>«Средняя школа № 5»</a:t>
            </a:r>
            <a:endParaRPr lang="ru-RU" dirty="0">
              <a:solidFill>
                <a:srgbClr val="100A5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Работа классных руководителей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В течение года велась  работа с родителями, целью которой было дать психолого-педагогические знания через родительские собрания, консультации администрации школы, классных руководителей. Проводилась индивидуальная работа по воспитанию отношений между детьми и взрослыми в отдельных семьях, родительские лектории. Посещения на дому и индивидуальные беседы об особенностях возраста и методах подхода к воспитанию ребенка, сохранению и укреплению здоровья. Совместные субботники, спортивные и творческие мероприятия, экскурсии.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Для планирования  и проведения  мероприятий в рамках воспитательной  программы школы в 2019-2020 учебном году педагоги  привлекали учащихся, родителей,   библиотекаря,  которые помогали определить тему и проблемные вопросы для обсуждения. Классные часы (тематика которых была самой разнообразной: патриотической и духовно-нравственной направленности, экологического воспитания и пропаганды ЗОЖ и т.д.) помогли сплотить классные коллективы, развить коммуникативные навыки, способствовали формированию нравственных ценностей, свободы мышления, воображения, творчества. Каждый классный час заканчивался  рефлексией коллективной творческой деятельности, которая помогает определить вектор дальнейшего развития.</a:t>
            </a:r>
          </a:p>
          <a:p>
            <a:pPr marL="0" indent="0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634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Работа классных руководителей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Учителя приняли участие в проведении педагогического совета по воспитательной работе. Классными руководителями проведен целый ряд мероприятий к юбилейным датам.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Многие классные руководители ориентировали свою деятельность на формирование коллектива, личности в коллективе. 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Участие классов в общешкольных мероприятиях помогает классным руководителям заполнить досуг интересными мероприятиями, тем самым сведя к минимуму влияние улицы, что немаловажно (особенно) для старшеклассников.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Работа по формированию классных коллективов в целом и индивидуальная работа с учащимися отражена в воспитательных планах классных руководителей. Хочется отметить серьезный подход каждого классного руководителя к планированию своей работы.</a:t>
            </a:r>
            <a:r>
              <a:rPr lang="ru-RU" sz="2000" b="1" u="sng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441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79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Мониторинг воспитательной работы за 2019-2020 учебный год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215293"/>
              </p:ext>
            </p:extLst>
          </p:nvPr>
        </p:nvGraphicFramePr>
        <p:xfrm>
          <a:off x="251520" y="836712"/>
          <a:ext cx="8686798" cy="5688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9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9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5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09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65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0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5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99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70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87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63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5442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5442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052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874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2912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4831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Индикаторы мониторинга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Всего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Гражданское воспитание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 от общего количества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Патриотическое воспитание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от общего количества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Духовное и нравственное воспитание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 от общего количества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Приобщение к культурному наследию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от общего количества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Популяризация научных знаний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 от общего количества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Физическое воспитание и  формирование культуры здоровья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от общего количества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Экологическое воспитание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от общего количества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Трудовое воспитание и профессиональное самоопределение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% от общего количества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воспитательных мероприятий (за учебный год), в том числе: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46.5%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школьного уровня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57%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12%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регионального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всероссийского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международного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Достижения в конкурсах (грамоты, дипломы, сертификаты за 1,2,3 места):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регионального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всероссийского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международного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709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ОБЩЕКУЛЬТУРНОЕ ГРАЖДАНСКО-ПАТРИОТИЧЕСКОЕ НАПРАВЛЕНИЕ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Целью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общекультурного гражданско-патриотического направления в воспитании является формирование у учащихся таких качеств, как долг, ответственность, честь, достоинство, личность, воспитание  любви и уважения к традициям Отечества, школы, семьи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. </a:t>
            </a:r>
            <a:endParaRPr lang="ru-RU" sz="1800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Педагогический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коллектив МОУ «СШ №5» решал поставленные задачи через систему Единых уроков, классных часов и мероприятий патриотической направленности, как по отдельности, так и в рамках месячника патриотической работы. В школе был проведён ряд мероприятий, посвященных героическим страницам истории нашей Родины: уроки ко Дню Народного Единства, 100-летию Октябрьской революции, юбилею Сталинградской битвы, Дню снятия блокады Ленинграда, годовщине вывода советских войск из Афганистана, Дню защитника отечества, Дню памяти о россиянах, исполняющих служебный долг за пределами Отечества, Дню Неизвестного солдата, Дню освобождения города Джанкоя от фашистских захватчиков, Дню Конституции Республики Крым, Дню Победы в ВОВ. Главной целью этих мероприятий является раскрытие учащимися смысла понятий «Любовь к Родине», воспитание у юных граждан чувств уважения к своему городу, Отечеству. </a:t>
            </a:r>
          </a:p>
          <a:p>
            <a:pPr marL="0" indent="0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342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ОБЩЕКУЛЬТУРНОЕ ГРАЖДАНСКО-ПАТРИОТИЧЕСКОЕ НАПРАВЛЕНИЕ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Составной частью системы воспитательных мероприятий, по патриотическому воспитанию обучающихся, является проведение тематических классных часов по изучению символики, истории и культурных традиций России (ко Дню Флага РФ, Единый урок ко Дню народного Единства), нашего  края и города  (Единый урок, посвящённый окончанию Второй Мировой войны, освобождению города Джанкоя от немецко-фашистских захватчиков, Единый урок к Дню Конституции РФ, Дню Конституции Республики Крым, Дню принятия Крыма, Тамани и Кубани в состав Российской империи, Дню памяти жертв депортации народов Крыма, Дню участников ликвидации последствий радиационных аварий и катастроф и памяти жертв этих аварий, Дню славянской письменности и культуры)  развитию правовой культуры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2167446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ДУХОВНО-НРАВСТВЕННОЕ И ЭСТЕТИЧЕСКОЕ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Художественно - эстетическое воспитание дает возможность учащимся обучаться в школе различным видам искусства. 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06495"/>
              </p:ext>
            </p:extLst>
          </p:nvPr>
        </p:nvGraphicFramePr>
        <p:xfrm>
          <a:off x="251520" y="2060848"/>
          <a:ext cx="8686799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8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Результаты муниципального этапа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Результаты Республиканского этапа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Результаты Всероссийского этапа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"Зарничка"2020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"Орлёнок"2020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"Зарница"2020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Городские спортивно-познавательные профилактические соревнования "Оказание первой доврачебной помощи"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III командное место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"Мы- наследники Победы"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"Крым в сердце моём"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Гришакин Александр – II место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"Базовые национальные ценности"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976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ДУХОВНО-НРАВСТВЕННОЕ И ЭСТЕТИЧЕСКОЕ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</p:nvPr>
        </p:nvGraphicFramePr>
        <p:xfrm>
          <a:off x="304800" y="1456690"/>
          <a:ext cx="8686799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8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Патриотический детский  творческий конкурс "Ради жизни на земле"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III место: Анастасова </a:t>
                      </a:r>
                      <a:r>
                        <a:rPr lang="ru-RU" sz="1200" dirty="0" err="1">
                          <a:effectLst/>
                        </a:rPr>
                        <a:t>Даниэлла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Куксова</a:t>
                      </a:r>
                      <a:r>
                        <a:rPr lang="ru-RU" sz="1200" dirty="0">
                          <a:effectLst/>
                        </a:rPr>
                        <a:t> Изабелла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"Парад солистов"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"Космические фантазии-2020"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место: Косько Вероника, Терунашвили Тамрико, III место – Климов Иван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"Моя Крымская весна-2020"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фотографий "Семейный альбом" Д.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Анастасова Даниэлла – 1 место, 2 место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"Живая классика"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"Язык-душа народа"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Калиновская Екатерина, III место – Филиппова Влада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Республиканская природоохранная акция "Птица года-2020 года"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Оглы Леонид, I</a:t>
                      </a: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ru-RU" sz="1200">
                          <a:effectLst/>
                        </a:rPr>
                        <a:t> место – Рудаков Никита, III место - Оглы Леонид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Республиканский конкурс "Знание Конституции Российской Федерации"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Филиппова Влада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Республиканский конкурс "Поэтическое перо-2020"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Республиканская патриотическая краеведческая конференция "Крым- наш общий дом"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89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ДУХОВНО-НРАВСТВЕННОЕ И ЭСТЕТИЧЕСКОЕ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04800" y="1173321"/>
          <a:ext cx="8686799" cy="5852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8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Экологическая акция "Первоцвет-2020"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Оглы Леонид, Овсянкина Елизавета, II место - Орищенко Роман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РК "Мирный космос"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– Кудрявцева Анастасия, III место – Бабенко Ирина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- Кудрявцева Анастасия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РК конкурс исследовательских краеведческих работ "ОТЕЧЕСТВО"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Король Мария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художественного слова "Пушкинские строки"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III место – Борисовская Ульяна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"Судьба моей страны в судьбе моей семьи"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республиканская заочная природоохранная акция "КОРМУШКА"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Международный игровой конкурс "Золотое руно"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место: Минаков Кирилл, Климов Иван, Гостищев Владимир, Быкова Любовь, Рудакова Евгения, Бабенко Ирина, Петова Виктория, Драч Елена, Коротоножкина Ксения, Филиппова Влада, </a:t>
                      </a:r>
                      <a:r>
                        <a:rPr lang="en-US" sz="1200">
                          <a:effectLst/>
                        </a:rPr>
                        <a:t>II </a:t>
                      </a:r>
                      <a:r>
                        <a:rPr lang="ru-RU" sz="1200">
                          <a:effectLst/>
                        </a:rPr>
                        <a:t>место: Осипченко Анастасия, Сытняк Анастасия, III место: Ильченко Алина, Куртсеитова Зарема, Рудаков Никита, Стрюкова Елена, Устиченко Маргарита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место: Минаков Кирилл, Климов Иван, Гостищев Владимир, Рудакова Евгения, Бабенко Ирина, Петова Виктория, Драч Елена, Филиппова Влада, III- Устиченко Маргарита, Рудаков Никита, Стрюкова Елена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место: Минаков Кирилл, Климов Иван, Гостищев Владимир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 Республиканский исторический конкурс " В единстве сила"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Швалёва Анастасия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3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ДУХОВНО-НРАВСТВЕННОЕ И ЭСТЕТИЧЕСКОЕ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04800" y="1276191"/>
          <a:ext cx="8686799" cy="512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8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Конкурс "Зеленая планета"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– Косько Вероника, III место - Рудаков Никита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ru-RU" sz="1200">
                          <a:effectLst/>
                        </a:rPr>
                        <a:t>Открытый Дистанционный конкурс «Новогодний хоровод»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место: Арсенян Баграм, Гуменная Дарья, Нетюк Кира, Карпычева Ева, Илхомжонова Шахризодабегим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Всероссийский конкурс сочинений «Без срока давности»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Филиппова Влада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Республиканский творческий конурс по предметам искусства "Шаг к Олимпу"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III место – Шеховцова Виктория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Крымский республиканский творческий фестиваль одаренных детей с ограниченными возможностями здоровья "Шаг навстречу"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– Михеев Дмитрий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III Всероссийский конкурс "История местного самоуправления"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открытый дистанционный конкурс фотоколлажей "Нарушители на дорогах"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– Булахова Александра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Первенство по стрельбе из пневматического оружия " Юный стрелок"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(личное первенство) – Анастасова Даниэлла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245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ДУХОВНО-НРАВСТВЕННОЕ И ЭСТЕТИЧЕСКОЕ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04800" y="1904841"/>
          <a:ext cx="8686799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8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Спартакиада "Я-ЮНАРМИЯ"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команда «Пламя»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 рисунков " Выборы глазами детей"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II место – Ларионова Дарья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Викторина для обучающихся 9-х классов "Я - избиратель"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Военно-патриотические соревнования "Кубок Героя Советского Союза А.В. Немкова"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команда «Пламя»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Всероссийский дистанционный конкурс детских рисунков "Холокост"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Военно-спортивные соревнования «Наследники Победы»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 место в двух номинациях – Литвинюк София, II место – Ачкасов Евгений, III место – Ачкасов Евгений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Открытая муниципальная Олимпиада по ПДД «Законы улиц и дорог»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Приняли участие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65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В 2019 – 2020 учебном году воспитательная работа в МОУ «СШ №5» проводилась согласно задачам, разработанных в годовом плане работы школы, воспитательных планов классных руководителей, педагога-организатора, работы кружков, ученического самоуправления, совета школы, МО классных руководителей.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Проблема, над которой работал коллектив: «Обеспечение качества образования через развитие профессиональной компетентности педагогов в условиях реализации ФГОС».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109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341" y="404664"/>
            <a:ext cx="8686800" cy="52352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Духовно-нравственное и эстетическое направление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392883"/>
              </p:ext>
            </p:extLst>
          </p:nvPr>
        </p:nvGraphicFramePr>
        <p:xfrm>
          <a:off x="2267744" y="1340768"/>
          <a:ext cx="5544617" cy="4754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7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98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Муниципальные творческие конкурсы 2019-2020 гг.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0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Спортивные военно-патриотические конкурсы </a:t>
                      </a:r>
                      <a:endParaRPr lang="ru-RU" sz="1800" b="1" i="0" u="none" strike="noStrike" dirty="0">
                        <a:solidFill>
                          <a:srgbClr val="00B0F0"/>
                        </a:solidFill>
                        <a:effectLst/>
                        <a:latin typeface="Times New Roman"/>
                      </a:endParaRPr>
                    </a:p>
                  </a:txBody>
                  <a:tcPr marL="6482" marR="6482" marT="6482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1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"Зарничка"2020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"Орлёнок"2020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"Зарница"2020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6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городские спортивно-познавательные профилактические соревнования "Оказание первой доврачебной помощи"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III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"Мы- наследники Победы"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"Крым в сердце моём"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II-1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9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"Базовые национальные ценности"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0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патриотический детский  творческий конкурс "Ради жизни на земле"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III-2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55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"Парад солистов"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0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конкурс "Космические фантазии-2020"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II-2, III-1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61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Конкурс "Моя Крымская весна-2020"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6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кнкурс фотографий "Семейный альбом" Д.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I-1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2" marR="6482" marT="648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378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341" y="404664"/>
            <a:ext cx="8686800" cy="52352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Духовно-нравственное и эстетическое направление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Предметные конкурсы</a:t>
            </a: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748432"/>
              </p:ext>
            </p:extLst>
          </p:nvPr>
        </p:nvGraphicFramePr>
        <p:xfrm>
          <a:off x="1259632" y="1340768"/>
          <a:ext cx="7128792" cy="29010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8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2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 конкурс "Живая классика"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 Конкурс "Язык-душа народа"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I-1, III-1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2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Республиканская природоохранная акция "Птица года-2020 года"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I-1,III-2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2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Республиканский конкурс "Знание Конституции Российской Федерации"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I-1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5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Республиканский конкурс "Космические фантазии"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II-2,III-1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Республиканский конкурс "Поэтическое перо-2020"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у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6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Республиканская патриотическая краеведческая конференция "Крым- наш общий дом"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11" marR="6011" marT="6011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516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341" y="404664"/>
            <a:ext cx="8686800" cy="52352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Духовно-нравственное и эстетическое направление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04800" y="836712"/>
            <a:ext cx="8803704" cy="6021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Предметные конкурсы</a:t>
            </a: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774992"/>
              </p:ext>
            </p:extLst>
          </p:nvPr>
        </p:nvGraphicFramePr>
        <p:xfrm>
          <a:off x="251520" y="1124744"/>
          <a:ext cx="8568952" cy="1368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Муниципальный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Республиканский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Экологическая акция "Первоцвет-2020"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I-2,II-1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РК "Мирный космос"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II-1,III-1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II-1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5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РК конкурс исследовательских краеведческих работ "ОТЕЧЕСТВО"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Конкурс художественного слова "Пушкинские строки"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III-1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конкурс "Судьба моей страны в судьбе моей семьи"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38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конкурс республиканская заочная природоохранная акция "КОРМУШКА"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692370"/>
              </p:ext>
            </p:extLst>
          </p:nvPr>
        </p:nvGraphicFramePr>
        <p:xfrm>
          <a:off x="251521" y="2492896"/>
          <a:ext cx="8568952" cy="3981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Муниципальный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Республиканский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Всероссийский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6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Международный игровой конкурс "Золотое руно"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I-10,II-2, III-5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I-8,III-3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7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11 Республиканский исторический конкурс " В единстве сила"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88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Конкурс "Зеленая планета"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I-2,II-4,      III-2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68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VОткрытый Дистанционный конкурс «Новогодний хоровод»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II-5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7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 Всероссийский конкурс сочинений «Без срока давности»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26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Республиканский творческий конурс по предметам искусства "Шаг к Олимпу"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08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Крымский республиканский творческий фестиваль одаренных детей с ограниченными возможностями здоровья "Шаг навстречу"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95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III Всероссийский конкурс "История местного самоуправления"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открытый дистанционный конкурс фотоколлажей "Нарушители на дорогах"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35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Первенство по стрельбе из пневматического оружия " Юный стрелок"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83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Спартакиада "Я-ЮНАРМИЯ"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8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конкурс рисунков " Выборы глазами детей"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8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Викторина для обучающихся 9-х классов "Я - избиратель"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75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Военно-патриотические соревнования "Кубок Героя Советского Союза А.В. Немкова"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85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Всероссийский дистанционный конкурс детских рисунков "Холокост"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Военно-спортивные соревнования «Наследники Победы»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I-2,II-1,      III-1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8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Спортивные соревнования "Локобаскет"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III-2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9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открытая муниципальная Олимпиада по ПДД «Законы улиц и дорог»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00" marR="7300" marT="730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588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ТРУДОВОЕ И ЭКОЛОГИЧЕСКОЕ ВОСПИТАНИЕ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Трудовое и экологическое воспитание реализуется через организацию дежурства по классу, проведение субботников, волонтёрских акций: «Кормушка», «Сдай макулатуру – спаси дерево», «Сад Победы», «Клумба Победы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».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Неотъемлемой частью трудового воспитания является профессиональное самоопределение обучающихся. 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2019-2020 учебном году обучающиеся школы приняли участие во всероссийских открытых уроках по профессиональной навигации «</a:t>
            </a:r>
            <a:r>
              <a:rPr lang="ru-RU" sz="2400" dirty="0" err="1">
                <a:solidFill>
                  <a:schemeClr val="accent4">
                    <a:lumMod val="50000"/>
                  </a:schemeClr>
                </a:solidFill>
              </a:rPr>
              <a:t>ПроекториЯ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1074294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ФИЗКУЛЬТУРНО-ОЗДОРОВИТЕЛЬНОЕ НАПРАВЛЕНИЕ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течение 2019-2020 учебного года проводились Дни Здоровья, спортивно-массовые мероприятия: «А ну-ка, девочки!», «А ну-ка, парни!», «Спартакиада», День борьбы с наркоманией; акции «Осторожно ГРИПП», «Туберкулез – что это?», «СТОП ВИЧ/СПИД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».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Значительная работа проводилась по охране жизни и здоровья учащихся, предупреждения детского травматизма - это: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месячник «Декада ПДД»;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 месячник формирования навыков здорового образа жизни;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месячник безопасности детей;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месячник «Внимание – дети на дороге»;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разработано Положение об использовании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световозвращающих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элементов обучающимися МОУ «СШ № 5»;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Всероссийские уроки безопасности;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беседы по безопасности жизнедеятельности (перед каникулами и продолжительными выходными);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Классные часы на темы по безопасности жизнедеятельности;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книжные выставки.</a:t>
            </a:r>
          </a:p>
        </p:txBody>
      </p:sp>
    </p:spTree>
    <p:extLst>
      <p:ext uri="{BB962C8B-B14F-4D97-AF65-F5344CB8AC3E}">
        <p14:creationId xmlns:p14="http://schemas.microsoft.com/office/powerpoint/2010/main" val="2770009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Летняя оздоровительная кампания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С целью создания надлежащих условий для полноценного, качественного и безопасного отдыха и оздоровления детей, организации культурно-массовой, физкультурно-спортивной работы, а также поддержки и развития организаций отдыха детей и их оздоровления с 03.08.2020 по 16.08.2020 на базе школы была организована работа дневной тематической площадки по программе «Веселые каникулы» для 24 обучающихся 1-4 классов.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С использованием дистанционных технологий на платформе сайта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школы организована работа дневной тематической площадки по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программам: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«Волшебный сундучок» - для обучающихся 6-х классов;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«Активные каникулы»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- для обучающихся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5,7 классов;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«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Юнармейское лето» - для обучающихся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5-8 классов;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«Здоровым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быть готов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»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для обучающихся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8-х классов.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7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Летняя оздоровительная кампания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41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РАЗВИТИЕ САМОУПРАВЛЕНИЯ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школе действует ученическое самоуправление «Лидер», которое является организатором и активным участником школьных воспитательных дел. Члены актива ученического самоуправления помогают педагогам в проведении общешкольных мероприятий, вносят свои предложения по их организации. Поскольку основа воспитательной системы школы строится на коллективно-творческих делах, то в 2019-2020 учебном году учащиеся школы принимали активное участие в: 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празднике Первого Звонка;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мероприятиях к Дню Конституции РФ, Республики Крым;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празднике ко Дню учителя;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смотре танцевальных коллективов;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празднике Святого Николая  для учащихся 1-4 классов;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праздниках к Новому году и Рождеству;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мероприятиях ко Дню вывода войск из Афганистана;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мероприятия ко Дню Защитника Отечества;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празднике «Масленица»;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мероприятия к Дню воссоединения России и Крыма.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Ученический Совет «Лидер» в 2019-2020 году возглавляет Президент школы, Король Мария, обучающаяся 11-А класса. </a:t>
            </a:r>
          </a:p>
        </p:txBody>
      </p:sp>
    </p:spTree>
    <p:extLst>
      <p:ext uri="{BB962C8B-B14F-4D97-AF65-F5344CB8AC3E}">
        <p14:creationId xmlns:p14="http://schemas.microsoft.com/office/powerpoint/2010/main" val="2276821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Мониторинг деятельности органов САМОУПРАВЛЕНИЯ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033198"/>
              </p:ext>
            </p:extLst>
          </p:nvPr>
        </p:nvGraphicFramePr>
        <p:xfrm>
          <a:off x="304800" y="1340770"/>
          <a:ext cx="8686800" cy="4608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2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7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90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Индикаторы мониторинга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2018/2019 уч. г.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2019/2020 уч. г.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5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Кол-во детей в них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детей от общего охвата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детей в них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% детей от общего охвата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школьного ученического самоуправления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61%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58%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Наличие детских общественных объединений: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РДШ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ЮНАРМИЯ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18%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ЮИД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Другое(указать)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0%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6231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РАБОТА ПО ПРОФИЛАКТИКЕ БЕЗНАДЗОРНОСТИ 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effectLst/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ПРАВОНАРУШЕНИЙ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 школе  действует система работы по профилактике правонарушений, но в связи с низкой заинтересованностью родителей, материальными трудностями в семьях, где родителей  мало волнует воспитание детей, уровень правонарушений, к сожалению, оставляет желать лучшего. </a:t>
            </a:r>
            <a:endParaRPr lang="ru-RU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 2019-2020 учебном году больше внимания уделялось правовому всеобучу. Провести более глубокие исследования по выявлению детей, склонных к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девиантному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поведению, суициду, бродяжничеству;  классным руководителям усилить контроль за семьями, находящимися в сложной жизненной ситуации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школе работает Совет профилактики безнадзорности и правонарушений. На 2019-2020 учебный год было запланировано 5 заседаний, проведено 4 заседания. Рассматривались вопросы о поведении 24 обучающихся школы. </a:t>
            </a:r>
          </a:p>
        </p:txBody>
      </p:sp>
    </p:spTree>
    <p:extLst>
      <p:ext uri="{BB962C8B-B14F-4D97-AF65-F5344CB8AC3E}">
        <p14:creationId xmlns:p14="http://schemas.microsoft.com/office/powerpoint/2010/main" val="74215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Цель  воспитательной работы школы в 2019-2020 учебном году: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создание условий для развития личности ребенка как нравственного, ответственного, инициативного, творческого гражданина  России, принимающего судьбу Отечества как свою личную, сознающего ответственность за настоящее и будущее своей страны, воспитанного в духовных и культурных традициях своего народа; содействие процессу взаимодействия педагогов, родителей и обучающихся в целях эффективного решения общих задач.</a:t>
            </a:r>
          </a:p>
        </p:txBody>
      </p:sp>
    </p:spTree>
    <p:extLst>
      <p:ext uri="{BB962C8B-B14F-4D97-AF65-F5344CB8AC3E}">
        <p14:creationId xmlns:p14="http://schemas.microsoft.com/office/powerpoint/2010/main" val="35681677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РАБОТА ПО ПРОФИЛАКТИКЕ БЕЗНАДЗОРНОСТИ 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effectLst/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ПРАВОНАРУШЕНИЙ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Тематика заседаний:	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Занятость обучающихся из «неблагополучных семей», обучающихся «группы риска» во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внеучебное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время.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Профилактика нарушений дисциплины, драк, выражений нецензурной бранью.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Профилактика курения, пьянства, употребления токсических и наркотических веществ.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Трудности в обучении и общении с ребенком и пути их устранения.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Значимость выбора в жизни человека. Роль семьи в формировании интересов детей и в выборе будущей профессии.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 Задачи семьи в формировании нравственных качеств личности. Контроль со стороны родителей за успеваемостью и воспитанием ребенка.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Роль семьи в развитии моральных качеств подростка. Закон и ответственность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113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ДОПОЛНИТЕЛЬНОЕ ОБРАЗОВАНИЕ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Большое место в воспитательной системе занимает дополнительное образование. В системе единого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воспитательно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-образовательного пространства школы работа по дополнительному образованию в 2019-2020 учебном году была направлена на выполнение задач по дальнейшему обеспечению доступных форм обучения обучающихся во внеурочное время с учетом их индивидуальных особенностей.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Информация об объединениях дополнительного образования, функционирующих в МОУ «Средняя школа № 5»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507747"/>
              </p:ext>
            </p:extLst>
          </p:nvPr>
        </p:nvGraphicFramePr>
        <p:xfrm>
          <a:off x="457200" y="3861048"/>
          <a:ext cx="8686800" cy="85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1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№ п/п</a:t>
                      </a:r>
                      <a:endParaRPr lang="ru-RU" sz="1200" kern="150" dirty="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Название объединения, направление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Количество детей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Волейбол, спортивная подготовка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Волшебный сундучок, художественно-эстетическое воспитание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25</a:t>
                      </a:r>
                      <a:endParaRPr lang="ru-RU" sz="1200" kern="150" dirty="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2246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effectLst/>
              </a:rPr>
              <a:t>ДОПОЛНИТЕЛЬНОЕ ОБРАЗОВАНИЕ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Информация об объединениях дополнительного образования, функционирующих в МОУ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«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Средняя школа № 5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</a:p>
          <a:p>
            <a:pPr marL="0" indent="0" algn="ctr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1683544"/>
          <a:ext cx="8686800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3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3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9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№ п/п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Краткосрочные образовательные программы дополнительного образования, направление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Количество детей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kern="150">
                          <a:effectLst/>
                        </a:rPr>
                        <a:t>Подготовка к прохождению ГИА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Увлекательный мир информатики, научно-техническое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Ступеньки к информатике, научно-техническое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Игровое программирование, научно-техническое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Подготовка обучающихся к муниципальному этапу Всероссийской олимпиады школьников по истории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6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Выбор профессии, социально-педагогическое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7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Лидер, социально-педагогическое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8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Подготовка обучающихся к участию во Всероссийских олимпиадах школьников по английскому языку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9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Подготовка будущих первоклассников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Подготовка к сдаче норм ГТО, спортивная подготовка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30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11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Школьный вальс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17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12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Искусство общения, социально-педагогическое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13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Академия школьной медиации, социально-педагогическое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14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Олимпиады – это просто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Быстрый счет и логика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16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Волшебный мир дружбы</a:t>
                      </a:r>
                      <a:endParaRPr lang="ru-RU" sz="1200" kern="15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12</a:t>
                      </a:r>
                      <a:endParaRPr lang="ru-RU" sz="1200" kern="150" dirty="0">
                        <a:effectLst/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2572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effectLst/>
              </a:rPr>
              <a:t>Мониторинг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  <a:effectLst/>
              </a:rPr>
              <a:t>ДОПОЛНИТЕЛЬНОго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effectLst/>
              </a:rPr>
              <a:t>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  <a:effectLst/>
              </a:rPr>
              <a:t>ОБРАЗОВАНИя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8314"/>
              </p:ext>
            </p:extLst>
          </p:nvPr>
        </p:nvGraphicFramePr>
        <p:xfrm>
          <a:off x="304800" y="1052737"/>
          <a:ext cx="8686799" cy="5400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2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7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44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00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107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Индикаторы мониторинга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Всего обучающихся в школе/районе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2018/2019 </a:t>
                      </a:r>
                      <a:r>
                        <a:rPr lang="ru-RU" sz="1000" dirty="0" err="1">
                          <a:effectLst/>
                        </a:rPr>
                        <a:t>уч.г</a:t>
                      </a:r>
                      <a:r>
                        <a:rPr lang="ru-RU" sz="10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 них: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Всего обучающихся в школе/районе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2019/2020 уч.г.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 них: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Обучающихся, посещающих секции/ занятия внеурочной деятельности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охвата от общего числа обучающихся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Обучающихся, посещающих секции/ занятия внеурочной деятельности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% охвата от общего числа обучающихся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Внеурочная деятельность: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Спортивно-оздоровительное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49%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Духовно-нравственное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44%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78%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Общеинтеллектуальное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Общекультурное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54%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Социальное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55%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Дополнительное образование: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Техническое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Естественнонаучное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Физкультурно-спортивное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Художественное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Туристско-краеведческое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Социально-педагогическое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9973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chemeClr val="accent4">
                    <a:lumMod val="50000"/>
                  </a:schemeClr>
                </a:solidFill>
              </a:rPr>
              <a:t>СВЯЗЬ С </a:t>
            </a:r>
            <a:r>
              <a:rPr lang="ru-RU" sz="3100" b="1" dirty="0" smtClean="0">
                <a:solidFill>
                  <a:schemeClr val="accent4">
                    <a:lumMod val="50000"/>
                  </a:schemeClr>
                </a:solidFill>
              </a:rPr>
              <a:t>СОЦИУМОМ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25658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Большим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подспорьем в воспитательной работе была связь школы с внешкольными, культурно-просветительскими учреждениями, такими, как -  городская детская библиотека, «ДГЦСССДМ», ТО ГКУ «ЦЗН», МБУК «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Джанкойский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ЦКиД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», Совет ветеранов образования, НКО Благотворительный фонд «Твори добро всегда», Казачий полк, НПДН ЛОП на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ст.Джанкой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Джанкойского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МОВО – филиал ФГКУ «УВО ВНГ России по Республике Крым», 26 ПСЧ 6 ПСО ФПС и другие. Совместно с ними проведены День Святителя Николая, Рождественский вечер, День Защитника Отечества, День воссоединения Крыма и России, Уроки мужества, Всероссийский открытый урок «Основы безопасности жизнедеятельности», акция «СТОП ВИЧ/СПИД» и другое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578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ВЫВОДЫ и РЕКОМЕНДАЦИИ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25658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основным направлениям в школе сложилась система воспитательной работы. Развивается реализация  целей и задач,  поставленных в школе и в  классах. План воспитательной деятельности школы  на 2019-2020 учебный год выполнен.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Классным руководителям 1 –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11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классов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необходимо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продолжить работу  по творческому  воспитанию развития личности учащихся в процессе личностно-ориентированного подхода в обучении и воспитании школьников.</a:t>
            </a:r>
          </a:p>
          <a:p>
            <a:pPr marL="0" indent="0" algn="just">
              <a:buNone/>
            </a:pP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</a:rPr>
              <a:t>Задачи на 2020-2021 учебный год: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Активизировать работу по участию детей в конкурсах, фестивалях, смотрах разного уровня.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Усилить  роли семьи в воспитании детей и привлечение родителей к организации учебно-воспитательного процесса;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Создать  условия для самореализации личности каждого учащегося;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-Усилить работу по воспитанию гражданственности, патриотизма, духовности; формированию у детей нравственной и правовой культуры;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Усилить работу по направлению по экологическому воспитанию учащихся.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Усилить работу по ПДД.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Продолжить работу с учащимися, требующими особого внимания.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 Усилить работу органов  ученического самоуправления.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973672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ВЫВОДЫ и РЕКОМЕНДАЦИИ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25658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В связи с вышеизложенным, с целью организации воспитательной работы в МОУ «СШ №5» в 2020-2021 учебном году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Спланировать воспитательную работу школы на 2020-2021 учебный год согласно годового плана школы.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Провести совещание для классных руководителей по планированию воспитательной работы на 2020-2021 учебный год.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                                  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Спланировать воспитательную работу на 2020-2021 учебный год согласно направлениям и задачам воспитательной работы в 2020-2021 учебном году.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Продолжать работу с учащимися по профилактике негативных проявлений поведения, правонарушений, соблюдению правил для учащихся, Устава МОУ «СШ №5».                                                                                      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Организовывать работу по профилактике травматизма, пожарной безопасности, сохранению жизни и здоровья учащихся согласно методическим рекомендациям.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Организовать работу «Родительского патруля».</a:t>
            </a:r>
          </a:p>
        </p:txBody>
      </p:sp>
    </p:spTree>
    <p:extLst>
      <p:ext uri="{BB962C8B-B14F-4D97-AF65-F5344CB8AC3E}">
        <p14:creationId xmlns:p14="http://schemas.microsoft.com/office/powerpoint/2010/main" val="3040280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Программа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воспитания и социализации обучающихся направлена на обеспечение их духовно-нравственного развития и воспитания, социализации, профессиональной ориентации, формирование экологической культуры, культуры здорового и безопасного образа жизни. 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Цель Программы: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Воспитание, социально-педагогическая поддержка становления и развития высоконравственного, ответственного, инициативного и компетентного гражданина России.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Конкретизация общей цели воспитания применительно к возрастным особенностям школьников позволяет выделить в ней следующие целевые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</a:rPr>
              <a:t>приоритеты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, соответствующие трем уровням общего образования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6281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1.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В воспитании детей младшего школьного возраста (</a:t>
            </a: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уровень начального общего образования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) таким целевым приоритетом является создание благоприятных условий для усвоения школьниками социально значимых знаний – знаний основных норм и традиций того общества, в котором они живут.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Выделение данного приоритета связано с особенностями детей младшего школьного возраста: с их потребностью самоутвердиться в своем новом социальном статусе - статусе школьника, то есть научиться соответствовать предъявляемым к носителям данного статуса нормам и принятым традициям поведения. Такого рода нормы и традиции задаются в школе педагогами и воспринимаются детьми именно как нормы и традиции поведения школьника. Знание их станет базой для развития социально значимых отношений школьников и накопления ими опыта осуществления социально значимых дел и в дальнейшем, в подростковом и юношеском возрасте. </a:t>
            </a:r>
          </a:p>
        </p:txBody>
      </p:sp>
    </p:spTree>
    <p:extLst>
      <p:ext uri="{BB962C8B-B14F-4D97-AF65-F5344CB8AC3E}">
        <p14:creationId xmlns:p14="http://schemas.microsoft.com/office/powerpoint/2010/main" val="12037555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8772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2.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В воспитании детей подросткового возраста (</a:t>
            </a: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уровень основного общего образования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) таким приоритетом является создание благоприятных условий для развития социально значимых отношений школьников, и, прежде всего, ценностных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отношений.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Данный ценностный аспект человеческой жизни чрезвычайно важен для личностного развития школьника, так как именно ценности во многом определяют его жизненные цели, его поступки, его повседневную жизнь. Выделение данного приоритета в воспитании школьников, обучающихся на ступени основного общего образования, связано с особенностями детей подросткового возраста: с их стремлением утвердить себя как личность в системе отношений, свойственных взрослому миру. В этом возрасте особую значимость для детей приобретает становление их собственной жизненной позиции, собственных ценностных ориентаций. Подростковый возраст – наиболее удачный возраст для развития социально значимых отношений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1985667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Задачи воспитательной работы: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повышение нравственно-правовой культуры будущего Гражданина и Патриота;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создание условий  для  социокультурного и поликультурного воспитания и развития обучающихся на основе общечеловеческих, региональных и местных культурных традиций;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создание условий для формирования действенной положительной установки на труд, творчество, ЗОЖ;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создание условий для самореализации личности каждого ученика, совершенствование  работы по организации школьного самоуправления путём реализации технологии КТД;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усиление роли семьи в воспитании детей и привлечение семьи к организации учебно-воспитательной деятельности в школе;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развитие коммуникативных умений педагогов, работа в системе «учитель – ученик - родитель»;</a:t>
            </a:r>
          </a:p>
          <a:p>
            <a:pPr lvl="0"/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внедрение инновационных методов и технологий, повышающих эффективность воспитательной деятельности в системе работы школы.</a:t>
            </a:r>
          </a:p>
        </p:txBody>
      </p:sp>
    </p:spTree>
    <p:extLst>
      <p:ext uri="{BB962C8B-B14F-4D97-AF65-F5344CB8AC3E}">
        <p14:creationId xmlns:p14="http://schemas.microsoft.com/office/powerpoint/2010/main" val="22415833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4452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 В воспитании детей юношеского возраста (</a:t>
            </a: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уровень среднего общего образования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) таким приоритетом является создание благоприятных условий для приобретения школьниками опыта осуществления социально значимых дел.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Выделение данного приоритета связано с особенностями школьников юношеского возраста: с их потребностью в жизненном самоопределении, в выборе дальнейшего жизненного пути, который открывается перед ними на пороге самостоятельной взрослой жизни. Сделать правильный выбор старшеклассникам поможет имеющийся у них реальный практический опыт, который они могут приобрести в том числе и в школе. Важно, чтобы опыт оказался социально значимым, так как именно он поможет гармоничному вхождению школьников во взрослую жизнь окружающего их общества. </a:t>
            </a:r>
          </a:p>
        </p:txBody>
      </p:sp>
    </p:spTree>
    <p:extLst>
      <p:ext uri="{BB962C8B-B14F-4D97-AF65-F5344CB8AC3E}">
        <p14:creationId xmlns:p14="http://schemas.microsoft.com/office/powerpoint/2010/main" val="3504788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6612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Задачи воспитания и социализации обучающихся классифицированы по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направлениям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, которые связаны между собой, дополняют друг друга и обеспечивают развитие личности на основе отечественных духовных, нравственных и культурных традиций России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Воспитание гражданственности и патриотизма 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гражданско-патриотическое воспитание).</a:t>
            </a:r>
            <a:endParaRPr lang="ru-RU" sz="1800" i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Ценности: 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любовь к России, к своему народу, к своей малой родине; служение Отечеству; долг перед Отечеством, старшими поколениями, семьей.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Воспитание нравственных  чувств и этического сознания 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нравственное и духовное воспитание, воспитание семейных ценностей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).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Ценности: 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</a:rPr>
              <a:t>нравственный выбор; смысл жизни; справедливость; милосердие; честь; достоинство; любовь и верность; достаток; почитание родителей; забота о старших и младших; свобода совести и вероисповедания; представления о вере, духовности, религиозной жизни человека, ценности религиозного мировоззрения, толерантности, формируемые на основе межконфессионального диалога.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  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1553970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58924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Воспитание  уважения к правам, свободам и обязанностям человека  и культура безопасности 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(правовое, социокультурное, </a:t>
            </a:r>
            <a:r>
              <a:rPr lang="ru-RU" sz="1600" dirty="0" err="1">
                <a:solidFill>
                  <a:schemeClr val="accent4">
                    <a:lumMod val="50000"/>
                  </a:schemeClr>
                </a:solidFill>
              </a:rPr>
              <a:t>медиакультурное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воспитание и культура безопасности, формирование коммуникативной культуры).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Ценности: 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правовое государство; гражданское общество; закон и правопорядок; поликультурный  мир; свобода личная и национальная, доверие к людям, институтам государства и гражданского общества, справедливость, милосердие, честь, достоинство; мир во всем мире, многообразие культур и народов, прогресс человечества, международное сотрудничество.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Воспитание творческого отношения к учению, труду, жизни 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(интеллектуальное и 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трудовое воспитание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)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Ценности: 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ценность знания, стремление к истине, научная картина мира; трудолюбие; творчество; созидание; целеустремленность; настойчивость в достижении целей; бережливость.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Формирование ценностного отношения к здоровью и здоровому образу жизни 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(физкультурно-оздоровительное воспитание).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Ценности: 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здоровье физическое, здоровье социальное (здоровье членов семьи и школьного коллектива), активный, здоровый образ жизни.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Воспитание ценностного отношения к природе, окружающей среде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(экологическое воспитание).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Ценности: 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</a:rPr>
              <a:t>эволюция, родная земля, заповедная природа, планета Земля, экологическое сознание.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endParaRPr lang="ru-RU" sz="17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527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58924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Воспитание ценностного отношения к прекрасному, формирование представлений об эстетических идеалах и ценностях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(эстетическое воспитание).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Ценности: </a:t>
            </a: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красота; гармония; духовный мир человека; эстетическое развитие; художественное творчество.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Формирование ценностного отношения к здоровью и здоровому образу жизни определяет выбор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нашей школы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в качестве приоритетного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 физкультурно-оздоровительное направление, так как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здоровье человека – это «государственное имущество», народное достояние, национальное богатство, которым он владеет не только лично для себя. </a:t>
            </a:r>
            <a:endParaRPr lang="ru-RU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Каждое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направление содержит задачи, соответствующую систему базовых ценностей, особенности организации содержания (виды деятельности и формы занятий с обучающимися). </a:t>
            </a:r>
          </a:p>
          <a:p>
            <a:pPr marL="0" lvl="0" indent="0" algn="just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37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5892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Для выявления результатов воспитания и социализации обучающихся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предлагаются критерии оценки уровней их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</a:rPr>
              <a:t>сформированности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, условно представленные как: 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Знания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– Опыт деятельности – Умения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. </a:t>
            </a:r>
          </a:p>
          <a:p>
            <a:pPr marL="0" indent="0" algn="ctr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Уровни </a:t>
            </a:r>
            <a:r>
              <a:rPr lang="ru-RU" sz="1800" b="1" dirty="0" err="1">
                <a:solidFill>
                  <a:schemeClr val="accent4">
                    <a:lumMod val="50000"/>
                  </a:schemeClr>
                </a:solidFill>
              </a:rPr>
              <a:t>сформированности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 результатов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воспитания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и социализации обучающихся.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Первый уровень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указывает на наличие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знаний,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обозначенных в Программе; понимание собственной причастности к культуре своего народа, ответственности за судьбу Отечества; способность к осмыслению собственной социальной самоидентификации и своей роли в настоящей и будущей общественной деятельности; понимание необходимости вести здоровый и безопасный образ жизни и беречь окружающий мир.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Второй уровень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предполагает, что обучающийся ясно осознает, что нравственность проявляется в поведении человека и его отношении с окружающими людьми; осваивает определённый социальный и культурный опыт и базовые национальные ценности своего народа в культурных и социальных практиках в соответствии с требованиями к личностному развитию и социализации; способен оценивать собственное физическое, психологическое и социальное здоровье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572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8245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Третий уровень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свидетельствует о том, что у подростка сформированы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потребности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к саморазвитию и совершенствованию; реагировать на явления безответственного, асоциального поведения окружающих, избегать вредных привычек и проявлять готовность улучшать экологическое состояние окружающей среды; 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умения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оценивать свои поступки (в том числе и речевые) согласно совести и с позиции норм морали; определить собственную роль как гражданина в развитии и процветании своего народа, края, страны; осуществлять самоанализ собственных поступков и действий; оценивать эстетические объекты в искусстве и действительности; 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проявлены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конкретные поступки, предполагающие нравственный выбор согласно голосу совести, моральным законам, этикетным нормам собственная инициатива и активное участие в различных формах социально-культурной деятельности; достаточно устойчивая ориентация на здоровый образ жизни, безопасную жизнедеятельность, социальную самоидентификацию и контроль над собственными действиями.</a:t>
            </a:r>
            <a:endParaRPr lang="ru-RU" sz="17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7232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chemeClr val="accent4">
                    <a:lumMod val="50000"/>
                  </a:schemeClr>
                </a:solidFill>
              </a:rPr>
              <a:t>Программа воспитания и социализации на 2020-2025 гг.</a:t>
            </a:r>
            <a:endParaRPr lang="ru-RU" sz="2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Изучение динамики процесса воспитания и социализации обучающихся.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1. Положительная динамика (тенденция повышения уровня нравственного развития обучающихся)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— увеличение значений выделенных показателей воспитания и социализации обучающихся на интерпретационном этапе по сравнению с результатами контрольного этапа исследования (диагностический).</a:t>
            </a:r>
          </a:p>
          <a:p>
            <a:pPr marL="0" indent="0" algn="just">
              <a:buNone/>
            </a:pP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2. Инертность положительной динамики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подразумевает отсутствие характеристик положительной динамики и возможное увеличение отрицательных значений показателей воспитания и социализации обучающихся на интерпретационном этапе по сравнению с результатами контрольного этапа исследования (диагностический);</a:t>
            </a:r>
          </a:p>
          <a:p>
            <a:pPr marL="0" indent="0" algn="just">
              <a:buNone/>
            </a:pP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3. Устойчивость (стабильность) исследуемых показателей духовно-нравственного развития, воспитания и социализации обучающихся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на интерпретационном и контрольном этапах исследования.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045761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Расписание на 01.09.2020 г.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887935"/>
              </p:ext>
            </p:extLst>
          </p:nvPr>
        </p:nvGraphicFramePr>
        <p:xfrm>
          <a:off x="179512" y="1196752"/>
          <a:ext cx="8686801" cy="2208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1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0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05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05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74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74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Время входа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9.30-10.05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9.30-10.05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9.10-9.45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9.40-10.15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8.20-8.55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8.20-8.55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10.25-11.00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11.10-11.45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9.50-9.25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10.20-10.55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9.00-9.35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9.00-9.35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11.05-11.40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11.50-12.25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9.40-10.15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11.10-11.45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9.55-10.30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9.40-10.15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12.00-12.35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12.45-13.20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Завтрак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12.30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381912"/>
              </p:ext>
            </p:extLst>
          </p:nvPr>
        </p:nvGraphicFramePr>
        <p:xfrm>
          <a:off x="179512" y="3501008"/>
          <a:ext cx="8686795" cy="2208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0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60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07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11-А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Время входа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9.00-9.35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8.45-9.20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9.15-9.50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9.45-10.20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10.00-10.35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10.15-10.50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8.30-9.05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8.15-8.50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9.30-10.05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9.40-10.15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9.25-10.00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9.55-10.30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10.25-11.00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10.40-11.15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10.55-11.30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9.10-9.45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8.55-9.30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10.10-10.45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урок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10.20-10.55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10.05-10.40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10.35-11.10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11.05-11.40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11.20-11.55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11.35-12.10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9.50-10.25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9.35-10.10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10.50-11.25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8163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6000" dirty="0" smtClean="0"/>
          </a:p>
          <a:p>
            <a:pPr marL="0" indent="0" algn="ctr">
              <a:buNone/>
            </a:pPr>
            <a:r>
              <a:rPr lang="ru-RU" sz="6000" dirty="0" smtClean="0">
                <a:solidFill>
                  <a:schemeClr val="accent4">
                    <a:lumMod val="50000"/>
                  </a:schemeClr>
                </a:solidFill>
              </a:rPr>
              <a:t>Спасибо за внимание!</a:t>
            </a:r>
            <a:endParaRPr lang="ru-RU" sz="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39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Назрела необходимость в качестве ведущих аспектов воспитательной деятельности школы </a:t>
            </a:r>
            <a:r>
              <a:rPr lang="ru-RU" u="sng" dirty="0">
                <a:solidFill>
                  <a:schemeClr val="accent4">
                    <a:lumMod val="50000"/>
                  </a:schemeClr>
                </a:solidFill>
              </a:rPr>
              <a:t>вычленить нравственные нормы и ценности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. Поэтому основная  задача образования и воспитания  ─  возрождение духовно-патриотического самосознания, пробуждение интереса к национальной культуре, формирование  активной жизненной позиции подрастающего поколения, приобщении его к нравственным, духовным ценностям, традициям своего народа, воспитание гражданственности, патриотизма.</a:t>
            </a:r>
          </a:p>
        </p:txBody>
      </p:sp>
    </p:spTree>
    <p:extLst>
      <p:ext uri="{BB962C8B-B14F-4D97-AF65-F5344CB8AC3E}">
        <p14:creationId xmlns:p14="http://schemas.microsoft.com/office/powerpoint/2010/main" val="372379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Была разработана программа внеурочной деятельности “Я и мое Отечество” по духовно-нравственному направлению разработана для обучающихся 5-9 классов в соответствии с новыми требованиями ФГОС ООО, с учетом плана воспитательной работы школы на 2019-2020 учебный год. 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Цель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программы: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социально-педагогическая и социально-культурная поддержка собственных усилий подростка, связанных со становлением своей гражданской и индивидуальной личности, духовного наследия и достижения родного народа, народов России и всего человечества.</a:t>
            </a:r>
          </a:p>
        </p:txBody>
      </p:sp>
    </p:spTree>
    <p:extLst>
      <p:ext uri="{BB962C8B-B14F-4D97-AF65-F5344CB8AC3E}">
        <p14:creationId xmlns:p14="http://schemas.microsoft.com/office/powerpoint/2010/main" val="109736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Поставленная цель Программы реализуется через решение следующих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задач</a:t>
            </a: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</a:rPr>
              <a:t>: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Создание комфортной обстановки, благоприятных условий для социализации и успешного развития индивидуальных способностей каждого ученика с учётом интересов и имеющегося жизненного опыта;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Формирование толерантности, подготовка обучающихся к бесконфликтному, конструктивному взаимодействию с другими людьми; 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Создание условий для нравственного самовыражения личности.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Развитие духовно-нравственных ценностей и утверждение их в сознании и поведении учащихся через духовное возрождение народных обычаев, семейных традиций.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620417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899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 основе программы, позволяющей достичь национального воспитательного идеала, лежит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системно-</a:t>
            </a:r>
            <a:r>
              <a:rPr lang="ru-RU" sz="2000" b="1" dirty="0" err="1">
                <a:solidFill>
                  <a:schemeClr val="accent4">
                    <a:lumMod val="50000"/>
                  </a:schemeClr>
                </a:solidFill>
              </a:rPr>
              <a:t>деятельностный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подход</a:t>
            </a: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благодаря которому формируются </a:t>
            </a: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базовые национальные ценности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патриотизм, гражданственность,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социальная солидарность,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человечество, семья,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нравственность,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здоровье,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творчество, труд,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экология,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наука, образование,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интеллект, искусство,</a:t>
            </a:r>
          </a:p>
          <a:p>
            <a:pPr lvl="0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традиционные религии России.</a:t>
            </a:r>
          </a:p>
        </p:txBody>
      </p:sp>
    </p:spTree>
    <p:extLst>
      <p:ext uri="{BB962C8B-B14F-4D97-AF65-F5344CB8AC3E}">
        <p14:creationId xmlns:p14="http://schemas.microsoft.com/office/powerpoint/2010/main" val="2356573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Анализ воспитательной работы за 2019-2020 учебный год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4899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Исходя из целей и задач воспитательной работы, были определены </a:t>
            </a:r>
            <a:r>
              <a:rPr lang="ru-RU" sz="2000" u="sng" dirty="0">
                <a:solidFill>
                  <a:schemeClr val="accent4">
                    <a:lumMod val="50000"/>
                  </a:schemeClr>
                </a:solidFill>
              </a:rPr>
              <a:t>приоритетные направления воспитательной  деятельности: 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 -гражданско-патриотическое воспитание;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-духовно-нравственное воспитание;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воспитание положительного отношения к труду и творчеству;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интеллектуальное воспитание;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воспитание потребности в здоровом образе жизни;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профилактика экстремизма и воспитания толерантной личности;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эстетическое  воспитание;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правовое воспитание и культура безопасности;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воспитание семейных ценностей;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 формирование коммуникативной культуры;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-экологическое воспитание.</a:t>
            </a:r>
          </a:p>
          <a:p>
            <a:pPr marL="0" indent="0">
              <a:buNone/>
            </a:pP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56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266</TotalTime>
  <Words>5120</Words>
  <Application>Microsoft Office PowerPoint</Application>
  <PresentationFormat>Экран (4:3)</PresentationFormat>
  <Paragraphs>1001</Paragraphs>
  <Slides>48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6" baseType="lpstr">
      <vt:lpstr>Andale Sans UI</vt:lpstr>
      <vt:lpstr>Calibri</vt:lpstr>
      <vt:lpstr>Franklin Gothic Book</vt:lpstr>
      <vt:lpstr>Franklin Gothic Medium</vt:lpstr>
      <vt:lpstr>Tahoma</vt:lpstr>
      <vt:lpstr>Times New Roman</vt:lpstr>
      <vt:lpstr>Wingdings 2</vt:lpstr>
      <vt:lpstr>Трек</vt:lpstr>
      <vt:lpstr>Педагогический совет «Достижения, проблемы, приоритетные направления развития МОУ «СШ №5» 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Анализ воспитательной работы за 2019-2020 учебный год</vt:lpstr>
      <vt:lpstr>Работа классных руководителей</vt:lpstr>
      <vt:lpstr>Работа классных руководителей</vt:lpstr>
      <vt:lpstr>Мониторинг воспитательной работы за 2019-2020 учебный год</vt:lpstr>
      <vt:lpstr>ОБЩЕКУЛЬТУРНОЕ ГРАЖДАНСКО-ПАТРИОТИЧЕСКОЕ НАПРАВЛЕНИЕ</vt:lpstr>
      <vt:lpstr>ОБЩЕКУЛЬТУРНОЕ ГРАЖДАНСКО-ПАТРИОТИЧЕСКОЕ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Духовно-нравственное и эстетическое направление</vt:lpstr>
      <vt:lpstr>ТРУДОВОЕ И ЭКОЛОГИЧЕСКОЕ ВОСПИТАНИЕ</vt:lpstr>
      <vt:lpstr>ФИЗКУЛЬТУРНО-ОЗДОРОВИТЕЛЬНОЕ НАПРАВЛЕНИЕ</vt:lpstr>
      <vt:lpstr>Летняя оздоровительная кампания</vt:lpstr>
      <vt:lpstr>Летняя оздоровительная кампания</vt:lpstr>
      <vt:lpstr>РАЗВИТИЕ САМОУПРАВЛЕНИЯ</vt:lpstr>
      <vt:lpstr>Мониторинг деятельности органов САМОУПРАВЛЕНИЯ</vt:lpstr>
      <vt:lpstr>РАБОТА ПО ПРОФИЛАКТИКЕ БЕЗНАДЗОРНОСТИ И ПРАВОНАРУШЕНИЙ</vt:lpstr>
      <vt:lpstr>РАБОТА ПО ПРОФИЛАКТИКЕ БЕЗНАДЗОРНОСТИ И ПРАВОНАРУШЕНИЙ</vt:lpstr>
      <vt:lpstr>ДОПОЛНИТЕЛЬНОЕ ОБРАЗОВАНИЕ</vt:lpstr>
      <vt:lpstr>ДОПОЛНИТЕЛЬНОЕ ОБРАЗОВАНИЕ</vt:lpstr>
      <vt:lpstr>Мониторинг ДОПОЛНИТЕЛЬНОго ОБРАЗОВАНИя</vt:lpstr>
      <vt:lpstr>СВЯЗЬ С СОЦИУМОМ</vt:lpstr>
      <vt:lpstr>ВЫВОДЫ и РЕКОМЕНДАЦИИ</vt:lpstr>
      <vt:lpstr>ВЫВОДЫ и РЕКОМЕНДАЦИИ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Программа воспитания и социализации на 2020-2025 гг.</vt:lpstr>
      <vt:lpstr>Расписание на 01.09.2020 г.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</dc:creator>
  <cp:lastModifiedBy>Katerina</cp:lastModifiedBy>
  <cp:revision>55</cp:revision>
  <dcterms:created xsi:type="dcterms:W3CDTF">2020-08-28T14:23:47Z</dcterms:created>
  <dcterms:modified xsi:type="dcterms:W3CDTF">2021-01-10T15:33:54Z</dcterms:modified>
</cp:coreProperties>
</file>