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807" r:id="rId2"/>
    <p:sldId id="713" r:id="rId3"/>
    <p:sldId id="916" r:id="rId4"/>
    <p:sldId id="919" r:id="rId5"/>
    <p:sldId id="952" r:id="rId6"/>
    <p:sldId id="810" r:id="rId7"/>
    <p:sldId id="832" r:id="rId8"/>
    <p:sldId id="793" r:id="rId9"/>
    <p:sldId id="787" r:id="rId10"/>
    <p:sldId id="968" r:id="rId11"/>
    <p:sldId id="985" r:id="rId12"/>
    <p:sldId id="922" r:id="rId13"/>
    <p:sldId id="989" r:id="rId14"/>
    <p:sldId id="969" r:id="rId15"/>
    <p:sldId id="990" r:id="rId16"/>
    <p:sldId id="834" r:id="rId17"/>
    <p:sldId id="954" r:id="rId18"/>
    <p:sldId id="986" r:id="rId19"/>
    <p:sldId id="836" r:id="rId20"/>
    <p:sldId id="947" r:id="rId21"/>
    <p:sldId id="987" r:id="rId22"/>
    <p:sldId id="837" r:id="rId23"/>
    <p:sldId id="988" r:id="rId24"/>
    <p:sldId id="948" r:id="rId25"/>
    <p:sldId id="790" r:id="rId26"/>
  </p:sldIdLst>
  <p:sldSz cx="11880850" cy="7164388"/>
  <p:notesSz cx="6797675" cy="9926638"/>
  <p:defaultTextStyle>
    <a:defPPr>
      <a:defRPr lang="ru-RU"/>
    </a:defPPr>
    <a:lvl1pPr marL="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84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69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853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137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422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706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99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275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4" clrIdx="0"/>
  <p:cmAuthor id="1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5" autoAdjust="0"/>
    <p:restoredTop sz="94058" autoAdjust="0"/>
  </p:normalViewPr>
  <p:slideViewPr>
    <p:cSldViewPr>
      <p:cViewPr varScale="1">
        <p:scale>
          <a:sx n="78" d="100"/>
          <a:sy n="78" d="100"/>
        </p:scale>
        <p:origin x="1195" y="62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76"/>
    </p:cViewPr>
  </p:sorterViewPr>
  <p:notesViewPr>
    <p:cSldViewPr>
      <p:cViewPr>
        <p:scale>
          <a:sx n="90" d="100"/>
          <a:sy n="90" d="100"/>
        </p:scale>
        <p:origin x="-1784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1C3AE-25E0-4F33-8AF6-535D98BD3C4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3DA7B7-41B2-4CEC-8C1A-3100BFCE0E63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Основной вопрос исследования 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475FA-BE0F-4F49-AF37-78E72DCA3703}" type="parTrans" cxnId="{D0475CC4-ACEB-4C51-ACBC-B6497897A981}">
      <dgm:prSet/>
      <dgm:spPr/>
      <dgm:t>
        <a:bodyPr/>
        <a:lstStyle/>
        <a:p>
          <a:endParaRPr lang="ru-RU"/>
        </a:p>
      </dgm:t>
    </dgm:pt>
    <dgm:pt modelId="{DA4D5FC8-D8A5-418A-9B7E-ED86EE4432E1}" type="sibTrans" cxnId="{D0475CC4-ACEB-4C51-ACBC-B6497897A981}">
      <dgm:prSet/>
      <dgm:spPr/>
      <dgm:t>
        <a:bodyPr/>
        <a:lstStyle/>
        <a:p>
          <a:endParaRPr lang="ru-RU"/>
        </a:p>
      </dgm:t>
    </dgm:pt>
    <dgm:pt modelId="{6DADEA65-A08C-4FEB-84FF-0C44FA1631ED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</a:r>
        </a:p>
      </dgm:t>
    </dgm:pt>
    <dgm:pt modelId="{0544D505-AEEB-4380-AA8B-6C83D4E6CB0C}" type="parTrans" cxnId="{9B02DA66-BF25-4362-ACBB-D0BEA42BEEE1}">
      <dgm:prSet/>
      <dgm:spPr/>
      <dgm:t>
        <a:bodyPr/>
        <a:lstStyle/>
        <a:p>
          <a:endParaRPr lang="ru-RU"/>
        </a:p>
      </dgm:t>
    </dgm:pt>
    <dgm:pt modelId="{98F22ADF-F754-4E14-BCAE-0153B72E280E}" type="sibTrans" cxnId="{9B02DA66-BF25-4362-ACBB-D0BEA42BEEE1}">
      <dgm:prSet/>
      <dgm:spPr/>
      <dgm:t>
        <a:bodyPr/>
        <a:lstStyle/>
        <a:p>
          <a:endParaRPr lang="ru-RU"/>
        </a:p>
      </dgm:t>
    </dgm:pt>
    <dgm:pt modelId="{E3331B2F-54C0-4E00-B212-16C878C754D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результатов 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r>
            <a: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помог уточнить природу явления</a:t>
          </a:r>
        </a:p>
      </dgm:t>
    </dgm:pt>
    <dgm:pt modelId="{7E9CAC79-146E-4C70-930A-C95D9377617D}" type="parTrans" cxnId="{0349B955-E730-49B9-A98C-2F7F2B801A55}">
      <dgm:prSet/>
      <dgm:spPr/>
      <dgm:t>
        <a:bodyPr/>
        <a:lstStyle/>
        <a:p>
          <a:endParaRPr lang="ru-RU"/>
        </a:p>
      </dgm:t>
    </dgm:pt>
    <dgm:pt modelId="{31459286-73F7-4982-9AEB-B295BD5CBD39}" type="sibTrans" cxnId="{0349B955-E730-49B9-A98C-2F7F2B801A55}">
      <dgm:prSet/>
      <dgm:spPr/>
      <dgm:t>
        <a:bodyPr/>
        <a:lstStyle/>
        <a:p>
          <a:endParaRPr lang="ru-RU"/>
        </a:p>
      </dgm:t>
    </dgm:pt>
    <dgm:pt modelId="{C218694C-0CE0-4354-AB73-14D848AB5B3A}">
      <dgm:prSet custT="1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Российские учащиеся в исследовании 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r>
            <a: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показывают низкие результаты</a:t>
          </a:r>
        </a:p>
      </dgm:t>
    </dgm:pt>
    <dgm:pt modelId="{2030A1D2-28E0-4E21-9D79-5965F341A96A}" type="parTrans" cxnId="{42388FE2-F939-4E41-BE12-5051895E6E40}">
      <dgm:prSet/>
      <dgm:spPr/>
      <dgm:t>
        <a:bodyPr/>
        <a:lstStyle/>
        <a:p>
          <a:endParaRPr lang="ru-RU"/>
        </a:p>
      </dgm:t>
    </dgm:pt>
    <dgm:pt modelId="{BCB72965-7C45-4528-BF15-232EB149C728}" type="sibTrans" cxnId="{42388FE2-F939-4E41-BE12-5051895E6E40}">
      <dgm:prSet/>
      <dgm:spPr/>
      <dgm:t>
        <a:bodyPr/>
        <a:lstStyle/>
        <a:p>
          <a:endParaRPr lang="ru-RU"/>
        </a:p>
      </dgm:t>
    </dgm:pt>
    <dgm:pt modelId="{FBA962AD-EFC9-4370-973B-995E283AAA17}">
      <dgm:prSet phldrT="[Текст]" custT="1"/>
      <dgm:spPr/>
      <dgm:t>
        <a:bodyPr/>
        <a:lstStyle/>
        <a:p>
          <a:r>
            <a:rPr lang="ru-RU" sz="2000" b="0" dirty="0">
              <a:latin typeface="Arial" panose="020B0604020202020204" pitchFamily="34" charset="0"/>
              <a:cs typeface="Arial" panose="020B0604020202020204" pitchFamily="34" charset="0"/>
            </a:rPr>
            <a:t>Учёт эффекта «</a:t>
          </a:r>
          <a:r>
            <a:rPr lang="ru-RU" sz="2000" b="0" dirty="0" err="1">
              <a:latin typeface="Arial" panose="020B0604020202020204" pitchFamily="34" charset="0"/>
              <a:cs typeface="Arial" panose="020B0604020202020204" pitchFamily="34" charset="0"/>
            </a:rPr>
            <a:t>ситуационности</a:t>
          </a:r>
          <a:r>
            <a:rPr lang="ru-RU" sz="2000" b="0" dirty="0">
              <a:latin typeface="Arial" panose="020B0604020202020204" pitchFamily="34" charset="0"/>
              <a:cs typeface="Arial" panose="020B0604020202020204" pitchFamily="34" charset="0"/>
            </a:rPr>
            <a:t> знаний» требует включения в учебный процесс заданий, сформулированных во </a:t>
          </a:r>
          <a:r>
            <a:rPr lang="ru-RU" sz="2000" b="0" dirty="0" err="1">
              <a:latin typeface="Arial" panose="020B0604020202020204" pitchFamily="34" charset="0"/>
              <a:cs typeface="Arial" panose="020B0604020202020204" pitchFamily="34" charset="0"/>
            </a:rPr>
            <a:t>внеучебном</a:t>
          </a:r>
          <a:r>
            <a:rPr lang="ru-RU" sz="2000" b="0" dirty="0">
              <a:latin typeface="Arial" panose="020B0604020202020204" pitchFamily="34" charset="0"/>
              <a:cs typeface="Arial" panose="020B0604020202020204" pitchFamily="34" charset="0"/>
            </a:rPr>
            <a:t> контексте, без указания (явного или неявного) на способ действий </a:t>
          </a:r>
        </a:p>
      </dgm:t>
    </dgm:pt>
    <dgm:pt modelId="{3FB1FF16-F7C9-49F9-BBFC-16A8A65F1500}" type="sibTrans" cxnId="{2F1650A5-9EF3-4A16-A1A4-028007D039EF}">
      <dgm:prSet/>
      <dgm:spPr/>
      <dgm:t>
        <a:bodyPr/>
        <a:lstStyle/>
        <a:p>
          <a:endParaRPr lang="ru-RU"/>
        </a:p>
      </dgm:t>
    </dgm:pt>
    <dgm:pt modelId="{77B7218C-9F46-4812-BCB2-0F8F177509CC}" type="parTrans" cxnId="{2F1650A5-9EF3-4A16-A1A4-028007D039EF}">
      <dgm:prSet/>
      <dgm:spPr/>
      <dgm:t>
        <a:bodyPr/>
        <a:lstStyle/>
        <a:p>
          <a:endParaRPr lang="ru-RU"/>
        </a:p>
      </dgm:t>
    </dgm:pt>
    <dgm:pt modelId="{316E13CC-6B4A-4642-895D-361151FD786C}">
      <dgm:prSet custT="1"/>
      <dgm:spPr>
        <a:noFill/>
      </dgm:spPr>
      <dgm:t>
        <a:bodyPr/>
        <a:lstStyle/>
        <a:p>
          <a:r>
            <a:rPr lang="ru-RU" sz="2000" b="0" dirty="0">
              <a:latin typeface="Arial" panose="020B0604020202020204" pitchFamily="34" charset="0"/>
              <a:cs typeface="Arial" panose="020B0604020202020204" pitchFamily="34" charset="0"/>
            </a:rPr>
            <a:t>Поставлена задача попасть в ТОП-10 стран по качеству общего образования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77470-31E0-4209-9AB9-F663BE65D110}" type="parTrans" cxnId="{8EC7D1DD-2B56-4873-8D91-D8C5E92572C1}">
      <dgm:prSet/>
      <dgm:spPr/>
      <dgm:t>
        <a:bodyPr/>
        <a:lstStyle/>
        <a:p>
          <a:endParaRPr lang="ru-RU"/>
        </a:p>
      </dgm:t>
    </dgm:pt>
    <dgm:pt modelId="{79FF6898-7FB4-46E1-A23C-9EC0E6CF79C8}" type="sibTrans" cxnId="{8EC7D1DD-2B56-4873-8D91-D8C5E92572C1}">
      <dgm:prSet/>
      <dgm:spPr/>
      <dgm:t>
        <a:bodyPr/>
        <a:lstStyle/>
        <a:p>
          <a:endParaRPr lang="ru-RU"/>
        </a:p>
      </dgm:t>
    </dgm:pt>
    <dgm:pt modelId="{0CAF0DE9-2025-4321-BEF3-845271EB8D5D}" type="pres">
      <dgm:prSet presAssocID="{3F21C3AE-25E0-4F33-8AF6-535D98BD3C4A}" presName="linear" presStyleCnt="0">
        <dgm:presLayoutVars>
          <dgm:animLvl val="lvl"/>
          <dgm:resizeHandles val="exact"/>
        </dgm:presLayoutVars>
      </dgm:prSet>
      <dgm:spPr/>
    </dgm:pt>
    <dgm:pt modelId="{224FF2E3-EF42-4D42-804E-87906E499A21}" type="pres">
      <dgm:prSet presAssocID="{403DA7B7-41B2-4CEC-8C1A-3100BFCE0E63}" presName="parentText" presStyleLbl="node1" presStyleIdx="0" presStyleCnt="3" custScaleY="38327">
        <dgm:presLayoutVars>
          <dgm:chMax val="0"/>
          <dgm:bulletEnabled val="1"/>
        </dgm:presLayoutVars>
      </dgm:prSet>
      <dgm:spPr/>
    </dgm:pt>
    <dgm:pt modelId="{9DA24BEF-93A6-41C7-8A0C-52310B7EB935}" type="pres">
      <dgm:prSet presAssocID="{403DA7B7-41B2-4CEC-8C1A-3100BFCE0E63}" presName="childText" presStyleLbl="revTx" presStyleIdx="0" presStyleCnt="3">
        <dgm:presLayoutVars>
          <dgm:bulletEnabled val="1"/>
        </dgm:presLayoutVars>
      </dgm:prSet>
      <dgm:spPr/>
    </dgm:pt>
    <dgm:pt modelId="{F697B56D-A374-4BE2-B065-71204C1D138F}" type="pres">
      <dgm:prSet presAssocID="{E3331B2F-54C0-4E00-B212-16C878C754D1}" presName="parentText" presStyleLbl="node1" presStyleIdx="1" presStyleCnt="3" custScaleY="72670" custLinFactNeighborY="10490">
        <dgm:presLayoutVars>
          <dgm:chMax val="0"/>
          <dgm:bulletEnabled val="1"/>
        </dgm:presLayoutVars>
      </dgm:prSet>
      <dgm:spPr/>
    </dgm:pt>
    <dgm:pt modelId="{AD5F6E30-F3B5-4369-BEF9-33075471E37E}" type="pres">
      <dgm:prSet presAssocID="{E3331B2F-54C0-4E00-B212-16C878C754D1}" presName="childText" presStyleLbl="revTx" presStyleIdx="1" presStyleCnt="3" custLinFactNeighborY="5990">
        <dgm:presLayoutVars>
          <dgm:bulletEnabled val="1"/>
        </dgm:presLayoutVars>
      </dgm:prSet>
      <dgm:spPr/>
    </dgm:pt>
    <dgm:pt modelId="{B1C50202-DC43-455F-BDE6-7459BBEC7829}" type="pres">
      <dgm:prSet presAssocID="{C218694C-0CE0-4354-AB73-14D848AB5B3A}" presName="parentText" presStyleLbl="node1" presStyleIdx="2" presStyleCnt="3" custScaleY="73670" custLinFactNeighborX="695" custLinFactNeighborY="-1498">
        <dgm:presLayoutVars>
          <dgm:chMax val="0"/>
          <dgm:bulletEnabled val="1"/>
        </dgm:presLayoutVars>
      </dgm:prSet>
      <dgm:spPr/>
    </dgm:pt>
    <dgm:pt modelId="{DF8BB3F5-7D73-4AE7-A94A-F859AB21D82E}" type="pres">
      <dgm:prSet presAssocID="{C218694C-0CE0-4354-AB73-14D848AB5B3A}" presName="childText" presStyleLbl="revTx" presStyleIdx="2" presStyleCnt="3" custScaleY="65562">
        <dgm:presLayoutVars>
          <dgm:bulletEnabled val="1"/>
        </dgm:presLayoutVars>
      </dgm:prSet>
      <dgm:spPr/>
    </dgm:pt>
  </dgm:ptLst>
  <dgm:cxnLst>
    <dgm:cxn modelId="{544E9217-2C16-415D-97EA-D5C5AEA78762}" type="presOf" srcId="{C218694C-0CE0-4354-AB73-14D848AB5B3A}" destId="{B1C50202-DC43-455F-BDE6-7459BBEC7829}" srcOrd="0" destOrd="0" presId="urn:microsoft.com/office/officeart/2005/8/layout/vList2"/>
    <dgm:cxn modelId="{4C20B766-1E8F-4206-BA91-1BFD8B233277}" type="presOf" srcId="{FBA962AD-EFC9-4370-973B-995E283AAA17}" destId="{AD5F6E30-F3B5-4369-BEF9-33075471E37E}" srcOrd="0" destOrd="0" presId="urn:microsoft.com/office/officeart/2005/8/layout/vList2"/>
    <dgm:cxn modelId="{9B02DA66-BF25-4362-ACBB-D0BEA42BEEE1}" srcId="{403DA7B7-41B2-4CEC-8C1A-3100BFCE0E63}" destId="{6DADEA65-A08C-4FEB-84FF-0C44FA1631ED}" srcOrd="0" destOrd="0" parTransId="{0544D505-AEEB-4380-AA8B-6C83D4E6CB0C}" sibTransId="{98F22ADF-F754-4E14-BCAE-0153B72E280E}"/>
    <dgm:cxn modelId="{D7B99648-2832-46CB-8228-0F5CC1EF191B}" type="presOf" srcId="{E3331B2F-54C0-4E00-B212-16C878C754D1}" destId="{F697B56D-A374-4BE2-B065-71204C1D138F}" srcOrd="0" destOrd="0" presId="urn:microsoft.com/office/officeart/2005/8/layout/vList2"/>
    <dgm:cxn modelId="{B7AE8972-D2E2-46E3-BC3D-21DFF8CE43B5}" type="presOf" srcId="{6DADEA65-A08C-4FEB-84FF-0C44FA1631ED}" destId="{9DA24BEF-93A6-41C7-8A0C-52310B7EB935}" srcOrd="0" destOrd="0" presId="urn:microsoft.com/office/officeart/2005/8/layout/vList2"/>
    <dgm:cxn modelId="{0349B955-E730-49B9-A98C-2F7F2B801A55}" srcId="{3F21C3AE-25E0-4F33-8AF6-535D98BD3C4A}" destId="{E3331B2F-54C0-4E00-B212-16C878C754D1}" srcOrd="1" destOrd="0" parTransId="{7E9CAC79-146E-4C70-930A-C95D9377617D}" sibTransId="{31459286-73F7-4982-9AEB-B295BD5CBD39}"/>
    <dgm:cxn modelId="{F1A8A784-ED37-4653-87A9-F33BD528AAAB}" type="presOf" srcId="{316E13CC-6B4A-4642-895D-361151FD786C}" destId="{DF8BB3F5-7D73-4AE7-A94A-F859AB21D82E}" srcOrd="0" destOrd="0" presId="urn:microsoft.com/office/officeart/2005/8/layout/vList2"/>
    <dgm:cxn modelId="{33BDFC9F-8742-44DE-B476-44E8A4FEEE67}" type="presOf" srcId="{403DA7B7-41B2-4CEC-8C1A-3100BFCE0E63}" destId="{224FF2E3-EF42-4D42-804E-87906E499A21}" srcOrd="0" destOrd="0" presId="urn:microsoft.com/office/officeart/2005/8/layout/vList2"/>
    <dgm:cxn modelId="{2F1650A5-9EF3-4A16-A1A4-028007D039EF}" srcId="{E3331B2F-54C0-4E00-B212-16C878C754D1}" destId="{FBA962AD-EFC9-4370-973B-995E283AAA17}" srcOrd="0" destOrd="0" parTransId="{77B7218C-9F46-4812-BCB2-0F8F177509CC}" sibTransId="{3FB1FF16-F7C9-49F9-BBFC-16A8A65F1500}"/>
    <dgm:cxn modelId="{537F8FC1-60C7-4BD0-94E8-52BF603BC880}" type="presOf" srcId="{3F21C3AE-25E0-4F33-8AF6-535D98BD3C4A}" destId="{0CAF0DE9-2025-4321-BEF3-845271EB8D5D}" srcOrd="0" destOrd="0" presId="urn:microsoft.com/office/officeart/2005/8/layout/vList2"/>
    <dgm:cxn modelId="{D0475CC4-ACEB-4C51-ACBC-B6497897A981}" srcId="{3F21C3AE-25E0-4F33-8AF6-535D98BD3C4A}" destId="{403DA7B7-41B2-4CEC-8C1A-3100BFCE0E63}" srcOrd="0" destOrd="0" parTransId="{1FE475FA-BE0F-4F49-AF37-78E72DCA3703}" sibTransId="{DA4D5FC8-D8A5-418A-9B7E-ED86EE4432E1}"/>
    <dgm:cxn modelId="{8EC7D1DD-2B56-4873-8D91-D8C5E92572C1}" srcId="{C218694C-0CE0-4354-AB73-14D848AB5B3A}" destId="{316E13CC-6B4A-4642-895D-361151FD786C}" srcOrd="0" destOrd="0" parTransId="{1F777470-31E0-4209-9AB9-F663BE65D110}" sibTransId="{79FF6898-7FB4-46E1-A23C-9EC0E6CF79C8}"/>
    <dgm:cxn modelId="{42388FE2-F939-4E41-BE12-5051895E6E40}" srcId="{3F21C3AE-25E0-4F33-8AF6-535D98BD3C4A}" destId="{C218694C-0CE0-4354-AB73-14D848AB5B3A}" srcOrd="2" destOrd="0" parTransId="{2030A1D2-28E0-4E21-9D79-5965F341A96A}" sibTransId="{BCB72965-7C45-4528-BF15-232EB149C728}"/>
    <dgm:cxn modelId="{EFDEC0B7-0089-42F7-BE05-8A905D81B862}" type="presParOf" srcId="{0CAF0DE9-2025-4321-BEF3-845271EB8D5D}" destId="{224FF2E3-EF42-4D42-804E-87906E499A21}" srcOrd="0" destOrd="0" presId="urn:microsoft.com/office/officeart/2005/8/layout/vList2"/>
    <dgm:cxn modelId="{A8176338-3CC6-483A-80B1-D54144CF7114}" type="presParOf" srcId="{0CAF0DE9-2025-4321-BEF3-845271EB8D5D}" destId="{9DA24BEF-93A6-41C7-8A0C-52310B7EB935}" srcOrd="1" destOrd="0" presId="urn:microsoft.com/office/officeart/2005/8/layout/vList2"/>
    <dgm:cxn modelId="{F0D881A7-C093-494A-8E4B-E2A147D85138}" type="presParOf" srcId="{0CAF0DE9-2025-4321-BEF3-845271EB8D5D}" destId="{F697B56D-A374-4BE2-B065-71204C1D138F}" srcOrd="2" destOrd="0" presId="urn:microsoft.com/office/officeart/2005/8/layout/vList2"/>
    <dgm:cxn modelId="{FC8E3F1A-6C2A-46C3-A6D5-281A182FBC38}" type="presParOf" srcId="{0CAF0DE9-2025-4321-BEF3-845271EB8D5D}" destId="{AD5F6E30-F3B5-4369-BEF9-33075471E37E}" srcOrd="3" destOrd="0" presId="urn:microsoft.com/office/officeart/2005/8/layout/vList2"/>
    <dgm:cxn modelId="{45D57BE6-3246-4C23-82A4-0C66DC1A9240}" type="presParOf" srcId="{0CAF0DE9-2025-4321-BEF3-845271EB8D5D}" destId="{B1C50202-DC43-455F-BDE6-7459BBEC7829}" srcOrd="4" destOrd="0" presId="urn:microsoft.com/office/officeart/2005/8/layout/vList2"/>
    <dgm:cxn modelId="{87B56AAE-1577-4A3F-9CF2-831D3105E8F0}" type="presParOf" srcId="{0CAF0DE9-2025-4321-BEF3-845271EB8D5D}" destId="{DF8BB3F5-7D73-4AE7-A94A-F859AB21D82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ACA11-D088-4720-BEFE-4A6364BA9B5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EC22AF-C0CD-4231-8144-15FD29F61AA2}">
      <dgm:prSet phldrT="[Текст]"/>
      <dgm:spPr/>
      <dgm:t>
        <a:bodyPr/>
        <a:lstStyle/>
        <a:p>
          <a:r>
            <a:rPr lang="ru-RU" dirty="0"/>
            <a:t>Разработка материалов</a:t>
          </a:r>
        </a:p>
      </dgm:t>
    </dgm:pt>
    <dgm:pt modelId="{B2C326C7-046B-43D2-9CF7-30D229F7BD43}" type="parTrans" cxnId="{1247B73B-2B09-4D58-8A79-1AE4CB7F54B2}">
      <dgm:prSet/>
      <dgm:spPr/>
      <dgm:t>
        <a:bodyPr/>
        <a:lstStyle/>
        <a:p>
          <a:endParaRPr lang="ru-RU"/>
        </a:p>
      </dgm:t>
    </dgm:pt>
    <dgm:pt modelId="{B982F513-9214-4F2A-8236-1ED9C3DCDA9F}" type="sibTrans" cxnId="{1247B73B-2B09-4D58-8A79-1AE4CB7F54B2}">
      <dgm:prSet/>
      <dgm:spPr/>
      <dgm:t>
        <a:bodyPr/>
        <a:lstStyle/>
        <a:p>
          <a:endParaRPr lang="ru-RU"/>
        </a:p>
      </dgm:t>
    </dgm:pt>
    <dgm:pt modelId="{27170B0E-4B5C-428E-96C1-92A308194071}">
      <dgm:prSet phldrT="[Текст]"/>
      <dgm:spPr/>
      <dgm:t>
        <a:bodyPr/>
        <a:lstStyle/>
        <a:p>
          <a:r>
            <a:rPr lang="ru-RU" dirty="0"/>
            <a:t>Период реализации: 2019-2020 </a:t>
          </a:r>
          <a:r>
            <a:rPr lang="ru-RU" dirty="0" err="1"/>
            <a:t>гг</a:t>
          </a:r>
          <a:r>
            <a:rPr lang="en-US" dirty="0"/>
            <a:t>.</a:t>
          </a:r>
          <a:endParaRPr lang="ru-RU" dirty="0"/>
        </a:p>
      </dgm:t>
    </dgm:pt>
    <dgm:pt modelId="{415BA588-A92D-4EAF-BFE4-4D9E3C07C4D0}" type="parTrans" cxnId="{8A160D88-FF15-4ECB-9DBD-371D8C28A530}">
      <dgm:prSet/>
      <dgm:spPr/>
      <dgm:t>
        <a:bodyPr/>
        <a:lstStyle/>
        <a:p>
          <a:endParaRPr lang="ru-RU"/>
        </a:p>
      </dgm:t>
    </dgm:pt>
    <dgm:pt modelId="{111E4EB4-30A4-4B1A-88A5-FF51E2140A83}" type="sibTrans" cxnId="{8A160D88-FF15-4ECB-9DBD-371D8C28A530}">
      <dgm:prSet/>
      <dgm:spPr/>
      <dgm:t>
        <a:bodyPr/>
        <a:lstStyle/>
        <a:p>
          <a:endParaRPr lang="ru-RU"/>
        </a:p>
      </dgm:t>
    </dgm:pt>
    <dgm:pt modelId="{43126077-B624-4DC4-8497-0CB82E8191EB}">
      <dgm:prSet phldrT="[Текст]"/>
      <dgm:spPr/>
      <dgm:t>
        <a:bodyPr/>
        <a:lstStyle/>
        <a:p>
          <a:r>
            <a:rPr lang="ru-RU" dirty="0"/>
            <a:t>Апробация</a:t>
          </a:r>
        </a:p>
      </dgm:t>
    </dgm:pt>
    <dgm:pt modelId="{155FE7B8-AEF4-4A7F-9E0A-D0786658EECE}" type="parTrans" cxnId="{D038F197-F2CE-4BC0-8C8D-99F768373D6E}">
      <dgm:prSet/>
      <dgm:spPr/>
      <dgm:t>
        <a:bodyPr/>
        <a:lstStyle/>
        <a:p>
          <a:endParaRPr lang="ru-RU"/>
        </a:p>
      </dgm:t>
    </dgm:pt>
    <dgm:pt modelId="{750F336E-C17B-43D3-AD7D-B2D60E38D564}" type="sibTrans" cxnId="{D038F197-F2CE-4BC0-8C8D-99F768373D6E}">
      <dgm:prSet/>
      <dgm:spPr/>
      <dgm:t>
        <a:bodyPr/>
        <a:lstStyle/>
        <a:p>
          <a:endParaRPr lang="ru-RU"/>
        </a:p>
      </dgm:t>
    </dgm:pt>
    <dgm:pt modelId="{F452D19B-5228-498A-8799-3E896E52C19D}">
      <dgm:prSet phldrT="[Текст]"/>
      <dgm:spPr/>
      <dgm:t>
        <a:bodyPr/>
        <a:lstStyle/>
        <a:p>
          <a:r>
            <a:rPr lang="ru-RU" dirty="0"/>
            <a:t>Масштабный мониторинг</a:t>
          </a:r>
        </a:p>
      </dgm:t>
    </dgm:pt>
    <dgm:pt modelId="{33662D11-E16C-4520-A49B-98A96404046C}" type="parTrans" cxnId="{93A0C490-A2E4-4D0A-84C8-C83F4EDD0654}">
      <dgm:prSet/>
      <dgm:spPr/>
      <dgm:t>
        <a:bodyPr/>
        <a:lstStyle/>
        <a:p>
          <a:endParaRPr lang="ru-RU"/>
        </a:p>
      </dgm:t>
    </dgm:pt>
    <dgm:pt modelId="{30653FD5-57CF-4C3D-A5CF-8E3D65D06E7B}" type="sibTrans" cxnId="{93A0C490-A2E4-4D0A-84C8-C83F4EDD0654}">
      <dgm:prSet/>
      <dgm:spPr/>
      <dgm:t>
        <a:bodyPr/>
        <a:lstStyle/>
        <a:p>
          <a:endParaRPr lang="ru-RU"/>
        </a:p>
      </dgm:t>
    </dgm:pt>
    <dgm:pt modelId="{07A1F9C6-CFA1-4E10-A8DC-82C7E313F846}">
      <dgm:prSet phldrT="[Текст]" custT="1"/>
      <dgm:spPr/>
      <dgm:t>
        <a:bodyPr/>
        <a:lstStyle/>
        <a:p>
          <a:r>
            <a:rPr lang="ru-RU" sz="2000" dirty="0"/>
            <a:t>Период реализации: 2020-2024 гг.</a:t>
          </a:r>
        </a:p>
      </dgm:t>
    </dgm:pt>
    <dgm:pt modelId="{E2276C21-C1BE-4C3B-B885-F40CE9778A0D}" type="parTrans" cxnId="{45910B47-20A3-4D0D-8368-556AA12F04B2}">
      <dgm:prSet/>
      <dgm:spPr/>
      <dgm:t>
        <a:bodyPr/>
        <a:lstStyle/>
        <a:p>
          <a:endParaRPr lang="ru-RU"/>
        </a:p>
      </dgm:t>
    </dgm:pt>
    <dgm:pt modelId="{7859F720-EF19-4D36-8B39-EE2D83BC84EB}" type="sibTrans" cxnId="{45910B47-20A3-4D0D-8368-556AA12F04B2}">
      <dgm:prSet/>
      <dgm:spPr/>
      <dgm:t>
        <a:bodyPr/>
        <a:lstStyle/>
        <a:p>
          <a:endParaRPr lang="ru-RU"/>
        </a:p>
      </dgm:t>
    </dgm:pt>
    <dgm:pt modelId="{60AAFDFB-2CF2-4011-9E9D-FEDB16F02354}">
      <dgm:prSet phldrT="[Текст]"/>
      <dgm:spPr/>
      <dgm:t>
        <a:bodyPr/>
        <a:lstStyle/>
        <a:p>
          <a:r>
            <a:rPr lang="ru-RU" dirty="0"/>
            <a:t>Период реализации: 2019-2020 гг.</a:t>
          </a:r>
        </a:p>
      </dgm:t>
    </dgm:pt>
    <dgm:pt modelId="{06A11427-4034-472F-AC47-EE1C92671A78}" type="parTrans" cxnId="{07E0393F-80B4-427F-A458-E1ADCEBBD7B0}">
      <dgm:prSet/>
      <dgm:spPr/>
      <dgm:t>
        <a:bodyPr/>
        <a:lstStyle/>
        <a:p>
          <a:endParaRPr lang="ru-RU"/>
        </a:p>
      </dgm:t>
    </dgm:pt>
    <dgm:pt modelId="{7616B18D-CB5B-451F-9D24-A9F0E6186AAD}" type="sibTrans" cxnId="{07E0393F-80B4-427F-A458-E1ADCEBBD7B0}">
      <dgm:prSet/>
      <dgm:spPr/>
      <dgm:t>
        <a:bodyPr/>
        <a:lstStyle/>
        <a:p>
          <a:endParaRPr lang="ru-RU"/>
        </a:p>
      </dgm:t>
    </dgm:pt>
    <dgm:pt modelId="{6F6644B8-9B5D-4AF4-A5C7-C9DEC11A867B}" type="pres">
      <dgm:prSet presAssocID="{EC3ACA11-D088-4720-BEFE-4A6364BA9B52}" presName="rootnode" presStyleCnt="0">
        <dgm:presLayoutVars>
          <dgm:chMax/>
          <dgm:chPref/>
          <dgm:dir/>
          <dgm:animLvl val="lvl"/>
        </dgm:presLayoutVars>
      </dgm:prSet>
      <dgm:spPr/>
    </dgm:pt>
    <dgm:pt modelId="{1A2DB5E6-5A35-4871-A16F-4B90D965F8BD}" type="pres">
      <dgm:prSet presAssocID="{54EC22AF-C0CD-4231-8144-15FD29F61AA2}" presName="composite" presStyleCnt="0"/>
      <dgm:spPr/>
    </dgm:pt>
    <dgm:pt modelId="{C149B290-E830-4C45-9703-32756887FA7E}" type="pres">
      <dgm:prSet presAssocID="{54EC22AF-C0CD-4231-8144-15FD29F61AA2}" presName="bentUpArrow1" presStyleLbl="alignImgPlace1" presStyleIdx="0" presStyleCnt="2" custScaleX="128897" custScaleY="134388" custLinFactNeighborX="38355" custLinFactNeighborY="18428"/>
      <dgm:spPr/>
    </dgm:pt>
    <dgm:pt modelId="{A2C0A104-DE74-402C-8921-B4AB2F81DAC7}" type="pres">
      <dgm:prSet presAssocID="{54EC22AF-C0CD-4231-8144-15FD29F61AA2}" presName="ParentText" presStyleLbl="node1" presStyleIdx="0" presStyleCnt="3" custLinFactNeighborX="2996" custLinFactNeighborY="9332">
        <dgm:presLayoutVars>
          <dgm:chMax val="1"/>
          <dgm:chPref val="1"/>
          <dgm:bulletEnabled val="1"/>
        </dgm:presLayoutVars>
      </dgm:prSet>
      <dgm:spPr/>
    </dgm:pt>
    <dgm:pt modelId="{A4FD2870-34F1-4006-A29B-E62667B6BC57}" type="pres">
      <dgm:prSet presAssocID="{54EC22AF-C0CD-4231-8144-15FD29F61AA2}" presName="ChildText" presStyleLbl="revTx" presStyleIdx="0" presStyleCnt="3" custScaleX="324384" custLinFactX="15142" custLinFactNeighborX="100000" custLinFactNeighborY="-1459">
        <dgm:presLayoutVars>
          <dgm:chMax val="0"/>
          <dgm:chPref val="0"/>
          <dgm:bulletEnabled val="1"/>
        </dgm:presLayoutVars>
      </dgm:prSet>
      <dgm:spPr/>
    </dgm:pt>
    <dgm:pt modelId="{C8DFBC2B-AFB7-4180-8015-F15B73FFE133}" type="pres">
      <dgm:prSet presAssocID="{B982F513-9214-4F2A-8236-1ED9C3DCDA9F}" presName="sibTrans" presStyleCnt="0"/>
      <dgm:spPr/>
    </dgm:pt>
    <dgm:pt modelId="{7ADC5170-8DD5-4EA7-982C-94F965F284A3}" type="pres">
      <dgm:prSet presAssocID="{43126077-B624-4DC4-8497-0CB82E8191EB}" presName="composite" presStyleCnt="0"/>
      <dgm:spPr/>
    </dgm:pt>
    <dgm:pt modelId="{7DCE16D0-926E-43D4-9AC7-66A8AB97D1BA}" type="pres">
      <dgm:prSet presAssocID="{43126077-B624-4DC4-8497-0CB82E8191EB}" presName="bentUpArrow1" presStyleLbl="alignImgPlace1" presStyleIdx="1" presStyleCnt="2" custScaleX="145222" custScaleY="124084" custLinFactNeighborX="35039" custLinFactNeighborY="16192"/>
      <dgm:spPr/>
    </dgm:pt>
    <dgm:pt modelId="{03360CB4-EE38-410A-96EB-4D359074A100}" type="pres">
      <dgm:prSet presAssocID="{43126077-B624-4DC4-8497-0CB82E8191E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C0B80695-D8DD-4E97-94CC-F797171269E2}" type="pres">
      <dgm:prSet presAssocID="{43126077-B624-4DC4-8497-0CB82E8191EB}" presName="ChildText" presStyleLbl="revTx" presStyleIdx="1" presStyleCnt="3" custScaleX="296701" custLinFactNeighborX="99274" custLinFactNeighborY="375">
        <dgm:presLayoutVars>
          <dgm:chMax val="0"/>
          <dgm:chPref val="0"/>
          <dgm:bulletEnabled val="1"/>
        </dgm:presLayoutVars>
      </dgm:prSet>
      <dgm:spPr/>
    </dgm:pt>
    <dgm:pt modelId="{3F3FD245-9CEF-48D1-89DA-DAB867FD7929}" type="pres">
      <dgm:prSet presAssocID="{750F336E-C17B-43D3-AD7D-B2D60E38D564}" presName="sibTrans" presStyleCnt="0"/>
      <dgm:spPr/>
    </dgm:pt>
    <dgm:pt modelId="{304671DA-6270-43D7-8D74-92F8E1473C13}" type="pres">
      <dgm:prSet presAssocID="{F452D19B-5228-498A-8799-3E896E52C19D}" presName="composite" presStyleCnt="0"/>
      <dgm:spPr/>
    </dgm:pt>
    <dgm:pt modelId="{600F0302-3CD3-4049-BAD1-903692872BB1}" type="pres">
      <dgm:prSet presAssocID="{F452D19B-5228-498A-8799-3E896E52C19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5EC15E4F-3988-4215-8E64-B794D9CA7A7E}" type="pres">
      <dgm:prSet presAssocID="{F452D19B-5228-498A-8799-3E896E52C19D}" presName="FinalChildText" presStyleLbl="revTx" presStyleIdx="2" presStyleCnt="3" custScaleX="215397" custLinFactNeighborX="53777" custLinFactNeighborY="-1835">
        <dgm:presLayoutVars>
          <dgm:chMax val="0"/>
          <dgm:chPref val="0"/>
          <dgm:bulletEnabled val="1"/>
        </dgm:presLayoutVars>
      </dgm:prSet>
      <dgm:spPr/>
    </dgm:pt>
  </dgm:ptLst>
  <dgm:cxnLst>
    <dgm:cxn modelId="{0830D711-38AF-4306-A7D7-E344635379B1}" type="presOf" srcId="{60AAFDFB-2CF2-4011-9E9D-FEDB16F02354}" destId="{C0B80695-D8DD-4E97-94CC-F797171269E2}" srcOrd="0" destOrd="0" presId="urn:microsoft.com/office/officeart/2005/8/layout/StepDownProcess"/>
    <dgm:cxn modelId="{8A84583B-6632-4BD4-873C-A493F87FB4B4}" type="presOf" srcId="{43126077-B624-4DC4-8497-0CB82E8191EB}" destId="{03360CB4-EE38-410A-96EB-4D359074A100}" srcOrd="0" destOrd="0" presId="urn:microsoft.com/office/officeart/2005/8/layout/StepDownProcess"/>
    <dgm:cxn modelId="{1247B73B-2B09-4D58-8A79-1AE4CB7F54B2}" srcId="{EC3ACA11-D088-4720-BEFE-4A6364BA9B52}" destId="{54EC22AF-C0CD-4231-8144-15FD29F61AA2}" srcOrd="0" destOrd="0" parTransId="{B2C326C7-046B-43D2-9CF7-30D229F7BD43}" sibTransId="{B982F513-9214-4F2A-8236-1ED9C3DCDA9F}"/>
    <dgm:cxn modelId="{07E0393F-80B4-427F-A458-E1ADCEBBD7B0}" srcId="{43126077-B624-4DC4-8497-0CB82E8191EB}" destId="{60AAFDFB-2CF2-4011-9E9D-FEDB16F02354}" srcOrd="0" destOrd="0" parTransId="{06A11427-4034-472F-AC47-EE1C92671A78}" sibTransId="{7616B18D-CB5B-451F-9D24-A9F0E6186AAD}"/>
    <dgm:cxn modelId="{45910B47-20A3-4D0D-8368-556AA12F04B2}" srcId="{F452D19B-5228-498A-8799-3E896E52C19D}" destId="{07A1F9C6-CFA1-4E10-A8DC-82C7E313F846}" srcOrd="0" destOrd="0" parTransId="{E2276C21-C1BE-4C3B-B885-F40CE9778A0D}" sibTransId="{7859F720-EF19-4D36-8B39-EE2D83BC84EB}"/>
    <dgm:cxn modelId="{0F50006B-B791-45F0-B2B9-336339646839}" type="presOf" srcId="{07A1F9C6-CFA1-4E10-A8DC-82C7E313F846}" destId="{5EC15E4F-3988-4215-8E64-B794D9CA7A7E}" srcOrd="0" destOrd="0" presId="urn:microsoft.com/office/officeart/2005/8/layout/StepDownProcess"/>
    <dgm:cxn modelId="{4730827C-CC19-4DA6-A99A-95C989A311BF}" type="presOf" srcId="{F452D19B-5228-498A-8799-3E896E52C19D}" destId="{600F0302-3CD3-4049-BAD1-903692872BB1}" srcOrd="0" destOrd="0" presId="urn:microsoft.com/office/officeart/2005/8/layout/StepDownProcess"/>
    <dgm:cxn modelId="{4D7F2D7F-9DFC-42D0-93FD-962034046215}" type="presOf" srcId="{27170B0E-4B5C-428E-96C1-92A308194071}" destId="{A4FD2870-34F1-4006-A29B-E62667B6BC57}" srcOrd="0" destOrd="0" presId="urn:microsoft.com/office/officeart/2005/8/layout/StepDownProcess"/>
    <dgm:cxn modelId="{8A160D88-FF15-4ECB-9DBD-371D8C28A530}" srcId="{54EC22AF-C0CD-4231-8144-15FD29F61AA2}" destId="{27170B0E-4B5C-428E-96C1-92A308194071}" srcOrd="0" destOrd="0" parTransId="{415BA588-A92D-4EAF-BFE4-4D9E3C07C4D0}" sibTransId="{111E4EB4-30A4-4B1A-88A5-FF51E2140A83}"/>
    <dgm:cxn modelId="{93A0C490-A2E4-4D0A-84C8-C83F4EDD0654}" srcId="{EC3ACA11-D088-4720-BEFE-4A6364BA9B52}" destId="{F452D19B-5228-498A-8799-3E896E52C19D}" srcOrd="2" destOrd="0" parTransId="{33662D11-E16C-4520-A49B-98A96404046C}" sibTransId="{30653FD5-57CF-4C3D-A5CF-8E3D65D06E7B}"/>
    <dgm:cxn modelId="{D038F197-F2CE-4BC0-8C8D-99F768373D6E}" srcId="{EC3ACA11-D088-4720-BEFE-4A6364BA9B52}" destId="{43126077-B624-4DC4-8497-0CB82E8191EB}" srcOrd="1" destOrd="0" parTransId="{155FE7B8-AEF4-4A7F-9E0A-D0786658EECE}" sibTransId="{750F336E-C17B-43D3-AD7D-B2D60E38D564}"/>
    <dgm:cxn modelId="{427FA0A8-AF72-4982-8E87-56D177582296}" type="presOf" srcId="{54EC22AF-C0CD-4231-8144-15FD29F61AA2}" destId="{A2C0A104-DE74-402C-8921-B4AB2F81DAC7}" srcOrd="0" destOrd="0" presId="urn:microsoft.com/office/officeart/2005/8/layout/StepDownProcess"/>
    <dgm:cxn modelId="{19C88FE6-5AC1-4450-AD07-B6AF0F69291A}" type="presOf" srcId="{EC3ACA11-D088-4720-BEFE-4A6364BA9B52}" destId="{6F6644B8-9B5D-4AF4-A5C7-C9DEC11A867B}" srcOrd="0" destOrd="0" presId="urn:microsoft.com/office/officeart/2005/8/layout/StepDownProcess"/>
    <dgm:cxn modelId="{DBCEC1E3-4EC1-43EA-9553-18393B9C67AB}" type="presParOf" srcId="{6F6644B8-9B5D-4AF4-A5C7-C9DEC11A867B}" destId="{1A2DB5E6-5A35-4871-A16F-4B90D965F8BD}" srcOrd="0" destOrd="0" presId="urn:microsoft.com/office/officeart/2005/8/layout/StepDownProcess"/>
    <dgm:cxn modelId="{00FB2820-A0DA-464B-875B-1AC3BD48A038}" type="presParOf" srcId="{1A2DB5E6-5A35-4871-A16F-4B90D965F8BD}" destId="{C149B290-E830-4C45-9703-32756887FA7E}" srcOrd="0" destOrd="0" presId="urn:microsoft.com/office/officeart/2005/8/layout/StepDownProcess"/>
    <dgm:cxn modelId="{D17F649A-32FB-43DA-AEEF-3B0EE897A8F6}" type="presParOf" srcId="{1A2DB5E6-5A35-4871-A16F-4B90D965F8BD}" destId="{A2C0A104-DE74-402C-8921-B4AB2F81DAC7}" srcOrd="1" destOrd="0" presId="urn:microsoft.com/office/officeart/2005/8/layout/StepDownProcess"/>
    <dgm:cxn modelId="{DA385538-3765-486B-9387-F180B7BFC9D3}" type="presParOf" srcId="{1A2DB5E6-5A35-4871-A16F-4B90D965F8BD}" destId="{A4FD2870-34F1-4006-A29B-E62667B6BC57}" srcOrd="2" destOrd="0" presId="urn:microsoft.com/office/officeart/2005/8/layout/StepDownProcess"/>
    <dgm:cxn modelId="{1BF42F13-18A6-4984-A5C7-BFA536D59EB0}" type="presParOf" srcId="{6F6644B8-9B5D-4AF4-A5C7-C9DEC11A867B}" destId="{C8DFBC2B-AFB7-4180-8015-F15B73FFE133}" srcOrd="1" destOrd="0" presId="urn:microsoft.com/office/officeart/2005/8/layout/StepDownProcess"/>
    <dgm:cxn modelId="{2E3D5ACE-3BC5-4688-BADD-64722F3A239F}" type="presParOf" srcId="{6F6644B8-9B5D-4AF4-A5C7-C9DEC11A867B}" destId="{7ADC5170-8DD5-4EA7-982C-94F965F284A3}" srcOrd="2" destOrd="0" presId="urn:microsoft.com/office/officeart/2005/8/layout/StepDownProcess"/>
    <dgm:cxn modelId="{AA8CCBF1-8C66-44E6-87CF-22B891F63E50}" type="presParOf" srcId="{7ADC5170-8DD5-4EA7-982C-94F965F284A3}" destId="{7DCE16D0-926E-43D4-9AC7-66A8AB97D1BA}" srcOrd="0" destOrd="0" presId="urn:microsoft.com/office/officeart/2005/8/layout/StepDownProcess"/>
    <dgm:cxn modelId="{9146D54F-0C93-4E2C-8512-3C28D1AA2B0E}" type="presParOf" srcId="{7ADC5170-8DD5-4EA7-982C-94F965F284A3}" destId="{03360CB4-EE38-410A-96EB-4D359074A100}" srcOrd="1" destOrd="0" presId="urn:microsoft.com/office/officeart/2005/8/layout/StepDownProcess"/>
    <dgm:cxn modelId="{B0023841-1C11-423F-9997-CAD825B7A814}" type="presParOf" srcId="{7ADC5170-8DD5-4EA7-982C-94F965F284A3}" destId="{C0B80695-D8DD-4E97-94CC-F797171269E2}" srcOrd="2" destOrd="0" presId="urn:microsoft.com/office/officeart/2005/8/layout/StepDownProcess"/>
    <dgm:cxn modelId="{0EBEB321-5DFF-48B7-B99F-C9D5A8085936}" type="presParOf" srcId="{6F6644B8-9B5D-4AF4-A5C7-C9DEC11A867B}" destId="{3F3FD245-9CEF-48D1-89DA-DAB867FD7929}" srcOrd="3" destOrd="0" presId="urn:microsoft.com/office/officeart/2005/8/layout/StepDownProcess"/>
    <dgm:cxn modelId="{4F9CE933-C58C-4372-8929-0E5064F21D46}" type="presParOf" srcId="{6F6644B8-9B5D-4AF4-A5C7-C9DEC11A867B}" destId="{304671DA-6270-43D7-8D74-92F8E1473C13}" srcOrd="4" destOrd="0" presId="urn:microsoft.com/office/officeart/2005/8/layout/StepDownProcess"/>
    <dgm:cxn modelId="{E3511D5A-265B-4FFB-A78B-7083E9F8CE2B}" type="presParOf" srcId="{304671DA-6270-43D7-8D74-92F8E1473C13}" destId="{600F0302-3CD3-4049-BAD1-903692872BB1}" srcOrd="0" destOrd="0" presId="urn:microsoft.com/office/officeart/2005/8/layout/StepDownProcess"/>
    <dgm:cxn modelId="{2A8D317E-944E-43AA-90DD-1176683B1303}" type="presParOf" srcId="{304671DA-6270-43D7-8D74-92F8E1473C13}" destId="{5EC15E4F-3988-4215-8E64-B794D9CA7A7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FF2E3-EF42-4D42-804E-87906E499A21}">
      <dsp:nvSpPr>
        <dsp:cNvPr id="0" name=""/>
        <dsp:cNvSpPr/>
      </dsp:nvSpPr>
      <dsp:spPr>
        <a:xfrm>
          <a:off x="0" y="254680"/>
          <a:ext cx="11400091" cy="459188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Основной вопрос исследования 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16" y="277096"/>
        <a:ext cx="11355259" cy="414356"/>
      </dsp:txXfrm>
    </dsp:sp>
    <dsp:sp modelId="{9DA24BEF-93A6-41C7-8A0C-52310B7EB935}">
      <dsp:nvSpPr>
        <dsp:cNvPr id="0" name=""/>
        <dsp:cNvSpPr/>
      </dsp:nvSpPr>
      <dsp:spPr>
        <a:xfrm>
          <a:off x="0" y="713868"/>
          <a:ext cx="11400091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</a:r>
        </a:p>
      </dsp:txBody>
      <dsp:txXfrm>
        <a:off x="0" y="713868"/>
        <a:ext cx="11400091" cy="1391040"/>
      </dsp:txXfrm>
    </dsp:sp>
    <dsp:sp modelId="{F697B56D-A374-4BE2-B065-71204C1D138F}">
      <dsp:nvSpPr>
        <dsp:cNvPr id="0" name=""/>
        <dsp:cNvSpPr/>
      </dsp:nvSpPr>
      <dsp:spPr>
        <a:xfrm>
          <a:off x="0" y="2216085"/>
          <a:ext cx="11400091" cy="87064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результатов 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r>
            <a:rPr lang="ru-RU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помог уточнить природу явления</a:t>
          </a:r>
        </a:p>
      </dsp:txBody>
      <dsp:txXfrm>
        <a:off x="42501" y="2258586"/>
        <a:ext cx="11315089" cy="785642"/>
      </dsp:txXfrm>
    </dsp:sp>
    <dsp:sp modelId="{AD5F6E30-F3B5-4369-BEF9-33075471E37E}">
      <dsp:nvSpPr>
        <dsp:cNvPr id="0" name=""/>
        <dsp:cNvSpPr/>
      </dsp:nvSpPr>
      <dsp:spPr>
        <a:xfrm>
          <a:off x="0" y="3047318"/>
          <a:ext cx="11400091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latin typeface="Arial" panose="020B0604020202020204" pitchFamily="34" charset="0"/>
              <a:cs typeface="Arial" panose="020B0604020202020204" pitchFamily="34" charset="0"/>
            </a:rPr>
            <a:t>Учёт эффекта «</a:t>
          </a:r>
          <a:r>
            <a:rPr lang="ru-RU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ситуационности</a:t>
          </a:r>
          <a:r>
            <a:rPr lang="ru-RU" sz="2000" b="0" kern="1200" dirty="0">
              <a:latin typeface="Arial" panose="020B0604020202020204" pitchFamily="34" charset="0"/>
              <a:cs typeface="Arial" panose="020B0604020202020204" pitchFamily="34" charset="0"/>
            </a:rPr>
            <a:t> знаний» требует включения в учебный процесс заданий, сформулированных во </a:t>
          </a:r>
          <a:r>
            <a:rPr lang="ru-RU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внеучебном</a:t>
          </a:r>
          <a:r>
            <a:rPr lang="ru-RU" sz="2000" b="0" kern="1200" dirty="0">
              <a:latin typeface="Arial" panose="020B0604020202020204" pitchFamily="34" charset="0"/>
              <a:cs typeface="Arial" panose="020B0604020202020204" pitchFamily="34" charset="0"/>
            </a:rPr>
            <a:t> контексте, без указания (явного или неявного) на способ действий </a:t>
          </a:r>
        </a:p>
      </dsp:txBody>
      <dsp:txXfrm>
        <a:off x="0" y="3047318"/>
        <a:ext cx="11400091" cy="1059840"/>
      </dsp:txXfrm>
    </dsp:sp>
    <dsp:sp modelId="{B1C50202-DC43-455F-BDE6-7459BBEC7829}">
      <dsp:nvSpPr>
        <dsp:cNvPr id="0" name=""/>
        <dsp:cNvSpPr/>
      </dsp:nvSpPr>
      <dsp:spPr>
        <a:xfrm>
          <a:off x="0" y="4019517"/>
          <a:ext cx="11400091" cy="882625"/>
        </a:xfrm>
        <a:prstGeom prst="roundRect">
          <a:avLst/>
        </a:prstGeom>
        <a:solidFill>
          <a:schemeClr val="bg2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Российские учащиеся в исследовании 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r>
            <a:rPr lang="ru-RU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показывают низкие результаты</a:t>
          </a:r>
        </a:p>
      </dsp:txBody>
      <dsp:txXfrm>
        <a:off x="43086" y="4062603"/>
        <a:ext cx="11313919" cy="796453"/>
      </dsp:txXfrm>
    </dsp:sp>
    <dsp:sp modelId="{DF8BB3F5-7D73-4AE7-A94A-F859AB21D82E}">
      <dsp:nvSpPr>
        <dsp:cNvPr id="0" name=""/>
        <dsp:cNvSpPr/>
      </dsp:nvSpPr>
      <dsp:spPr>
        <a:xfrm>
          <a:off x="0" y="4918019"/>
          <a:ext cx="11400091" cy="69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latin typeface="Arial" panose="020B0604020202020204" pitchFamily="34" charset="0"/>
              <a:cs typeface="Arial" panose="020B0604020202020204" pitchFamily="34" charset="0"/>
            </a:rPr>
            <a:t>Поставлена задача попасть в ТОП-10 стран по качеству общего образования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18019"/>
        <a:ext cx="11400091" cy="694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9B290-E830-4C45-9703-32756887FA7E}">
      <dsp:nvSpPr>
        <dsp:cNvPr id="0" name=""/>
        <dsp:cNvSpPr/>
      </dsp:nvSpPr>
      <dsp:spPr>
        <a:xfrm rot="5400000">
          <a:off x="2645602" y="1155867"/>
          <a:ext cx="1351217" cy="14754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0A104-DE74-402C-8921-B4AB2F81DAC7}">
      <dsp:nvSpPr>
        <dsp:cNvPr id="0" name=""/>
        <dsp:cNvSpPr/>
      </dsp:nvSpPr>
      <dsp:spPr>
        <a:xfrm>
          <a:off x="2163763" y="131960"/>
          <a:ext cx="1692602" cy="11847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Разработка материалов</a:t>
          </a:r>
        </a:p>
      </dsp:txBody>
      <dsp:txXfrm>
        <a:off x="2221609" y="189806"/>
        <a:ext cx="1576910" cy="1069074"/>
      </dsp:txXfrm>
    </dsp:sp>
    <dsp:sp modelId="{A4FD2870-34F1-4006-A29B-E62667B6BC57}">
      <dsp:nvSpPr>
        <dsp:cNvPr id="0" name=""/>
        <dsp:cNvSpPr/>
      </dsp:nvSpPr>
      <dsp:spPr>
        <a:xfrm>
          <a:off x="3841971" y="120421"/>
          <a:ext cx="3993289" cy="95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Период реализации: 2019-2020 </a:t>
          </a:r>
          <a:r>
            <a:rPr lang="ru-RU" sz="1500" kern="1200" dirty="0" err="1"/>
            <a:t>гг</a:t>
          </a:r>
          <a:r>
            <a:rPr lang="en-US" sz="1500" kern="1200" dirty="0"/>
            <a:t>.</a:t>
          </a:r>
          <a:endParaRPr lang="ru-RU" sz="1500" kern="1200" dirty="0"/>
        </a:p>
      </dsp:txBody>
      <dsp:txXfrm>
        <a:off x="3841971" y="120421"/>
        <a:ext cx="3993289" cy="957580"/>
      </dsp:txXfrm>
    </dsp:sp>
    <dsp:sp modelId="{7DCE16D0-926E-43D4-9AC7-66A8AB97D1BA}">
      <dsp:nvSpPr>
        <dsp:cNvPr id="0" name=""/>
        <dsp:cNvSpPr/>
      </dsp:nvSpPr>
      <dsp:spPr>
        <a:xfrm rot="5400000">
          <a:off x="4787781" y="2543713"/>
          <a:ext cx="1247614" cy="16623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60CB4-EE38-410A-96EB-4D359074A100}">
      <dsp:nvSpPr>
        <dsp:cNvPr id="0" name=""/>
        <dsp:cNvSpPr/>
      </dsp:nvSpPr>
      <dsp:spPr>
        <a:xfrm>
          <a:off x="4241389" y="1525161"/>
          <a:ext cx="1692602" cy="11847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Апробация</a:t>
          </a:r>
        </a:p>
      </dsp:txBody>
      <dsp:txXfrm>
        <a:off x="4299235" y="1583007"/>
        <a:ext cx="1576910" cy="1069074"/>
      </dsp:txXfrm>
    </dsp:sp>
    <dsp:sp modelId="{C0B80695-D8DD-4E97-94CC-F797171269E2}">
      <dsp:nvSpPr>
        <dsp:cNvPr id="0" name=""/>
        <dsp:cNvSpPr/>
      </dsp:nvSpPr>
      <dsp:spPr>
        <a:xfrm>
          <a:off x="5945360" y="1641746"/>
          <a:ext cx="3652501" cy="95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Период реализации: 2019-2020 гг.</a:t>
          </a:r>
        </a:p>
      </dsp:txBody>
      <dsp:txXfrm>
        <a:off x="5945360" y="1641746"/>
        <a:ext cx="3652501" cy="957580"/>
      </dsp:txXfrm>
    </dsp:sp>
    <dsp:sp modelId="{600F0302-3CD3-4049-BAD1-903692872BB1}">
      <dsp:nvSpPr>
        <dsp:cNvPr id="0" name=""/>
        <dsp:cNvSpPr/>
      </dsp:nvSpPr>
      <dsp:spPr>
        <a:xfrm>
          <a:off x="6245628" y="2977122"/>
          <a:ext cx="1692602" cy="11847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Масштабный мониторинг</a:t>
          </a:r>
        </a:p>
      </dsp:txBody>
      <dsp:txXfrm>
        <a:off x="6303474" y="3034968"/>
        <a:ext cx="1576910" cy="1069074"/>
      </dsp:txXfrm>
    </dsp:sp>
    <dsp:sp modelId="{5EC15E4F-3988-4215-8E64-B794D9CA7A7E}">
      <dsp:nvSpPr>
        <dsp:cNvPr id="0" name=""/>
        <dsp:cNvSpPr/>
      </dsp:nvSpPr>
      <dsp:spPr>
        <a:xfrm>
          <a:off x="7889955" y="3072545"/>
          <a:ext cx="2651618" cy="95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Период реализации: 2020-2024 гг.</a:t>
          </a:r>
        </a:p>
      </dsp:txBody>
      <dsp:txXfrm>
        <a:off x="7889955" y="3072545"/>
        <a:ext cx="2651618" cy="957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/>
              <a:t>Енка</a:t>
            </a:r>
            <a:r>
              <a:rPr lang="ru-RU" dirty="0"/>
              <a:t> </a:t>
            </a:r>
            <a:r>
              <a:rPr lang="ru-RU" dirty="0" err="1"/>
              <a:t>стра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До 2024 года в целях осуществления прорывного научно-технического и социально-экономического развития страны планируется обеспечение вхождения России в число пяти крупнейших экономик мира, в том числе обеспечение темпов экономического роста выше мировых. Правительству РФ поручено 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образования.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Повышение  качества  общего образования , реализация  указов президента России может быть обеспечена успешной реализацией ФГОС общего образования, т.е. за счет  формирования  функциональной грамотности, достижения планируемых предметных, </a:t>
            </a:r>
            <a:r>
              <a:rPr lang="ru-RU" sz="1400" dirty="0" err="1"/>
              <a:t>метапредметных</a:t>
            </a:r>
            <a:r>
              <a:rPr lang="ru-RU" sz="1400" dirty="0"/>
              <a:t> и личностных результатов, если в учебном процессе реализован комплексный </a:t>
            </a:r>
            <a:r>
              <a:rPr lang="ru-RU" sz="1400" dirty="0" err="1"/>
              <a:t>системно-деятельностный</a:t>
            </a:r>
            <a:r>
              <a:rPr lang="ru-RU" sz="1400" dirty="0"/>
              <a:t> подход, если процесс обучения идет как процесс решения учащимися различных классов учебно-познавательных и учебно-практических задач, задач на применение или перенос тех знаний и тех умений, которые учитель формирует.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7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 </a:t>
            </a:r>
            <a:r>
              <a:rPr lang="ru-RU" i="1" dirty="0"/>
              <a:t> Чем отличается новая система заданий от традиционно используемых в отечественной школе?</a:t>
            </a:r>
            <a:endParaRPr lang="ru-RU" dirty="0"/>
          </a:p>
          <a:p>
            <a:r>
              <a:rPr lang="ru-RU" dirty="0"/>
              <a:t>По каждому направлению функциональной грамотности разрабатываемые задания объединены в тематические блоки, составляющие основу инструментария (также как и в исследовании </a:t>
            </a:r>
            <a:r>
              <a:rPr lang="en-US" dirty="0"/>
              <a:t>PISA</a:t>
            </a:r>
            <a:r>
              <a:rPr lang="ru-RU" dirty="0"/>
              <a:t>). Блок заданий включает в себя описание реальной ситуации, представленное, как правило, в проблемном ключе, и ряд вопросов-заданий, относящихся к этой ситуации. Учащиеся должны выполнить задания, используя знания из различных предметных областей. Их последовательное выполнение способствует тому, что двигаясь от вопроса к вопросу, ученики погружаются в описанную историю (ситуацию) и приобретают как новые знания, так и функциональные навыки.</a:t>
            </a:r>
          </a:p>
          <a:p>
            <a:r>
              <a:rPr lang="ru-RU" dirty="0"/>
              <a:t>Предложенные ситуации связаны с разнообразными аспектами окружающей жизни, наиболее близкими к личному миру учащихся и вызывающими у них интерес. Предложенные ситуации также связаны с профессиональной деятельностью, повседневной жизнью местного общества, проблемами окружающей среды. Могут быть предложены и ситуации, связанные с наукой.</a:t>
            </a:r>
          </a:p>
          <a:p>
            <a:endParaRPr lang="ru-RU" dirty="0"/>
          </a:p>
          <a:p>
            <a:r>
              <a:rPr lang="ru-RU" dirty="0"/>
              <a:t>Наличие контекста задания является важным условием задания на формирование и оценку функциональной грамотности. Ведь функциональная грамотность и предполагает способность применить знания в реальной ситуации, а не в привычной учебной. Именно наличие контекста, в который помещена проблемная ситуация, дает ответ на вопрос, </a:t>
            </a:r>
            <a:r>
              <a:rPr lang="ru-RU" i="1" dirty="0"/>
              <a:t>зачем</a:t>
            </a:r>
            <a:r>
              <a:rPr lang="ru-RU" dirty="0"/>
              <a:t> может понадобиться то или иное знание. Задания (задачи) вне контекста очень часто не мотивируют учащихся прикладывать усилия для их выполнения.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3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7C25B-F44A-4D79-AFA0-A0AB29296C5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409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744538"/>
            <a:ext cx="6172200" cy="3722687"/>
          </a:xfrm>
          <a:ln/>
        </p:spPr>
      </p:sp>
      <p:sp>
        <p:nvSpPr>
          <p:cNvPr id="4100" name="Заметки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041400" eaLnBrk="1" hangingPunct="1"/>
            <a:fld id="{E021AC42-D2F8-454F-ABC0-9355A9A1FF0E}" type="slidenum">
              <a:rPr lang="ru-RU" altLang="ru-RU" sz="1200">
                <a:latin typeface="Calibri" pitchFamily="34" charset="0"/>
              </a:rPr>
              <a:pPr algn="r" defTabSz="1041400" eaLnBrk="1" hangingPunct="1"/>
              <a:t>11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7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Оценка математической подготовки 15-летних учащихся в исследовании PISA основана на следующем определении математической грамотности: «Математическая грамотность —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мира»</a:t>
            </a:r>
          </a:p>
          <a:p>
            <a:r>
              <a:rPr lang="ru-RU" dirty="0"/>
              <a:t>МГ включает использование математических понятий, процедур, фактов и инструментов, изученных в школе. А необходима она для того, чтобы помочь человеку понять роль математики в мире, научить высказывать хорошо обоснованные суждения и принимать решения, которые необходимы конструктивному, активному и размышляющему гражданину.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4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31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Определение читательской грамотности, данное разработчиками </a:t>
            </a:r>
            <a:r>
              <a:rPr lang="en-US" dirty="0"/>
              <a:t>PISA</a:t>
            </a:r>
            <a:endParaRPr lang="ru-RU" dirty="0"/>
          </a:p>
          <a:p>
            <a:r>
              <a:rPr lang="ru-RU" dirty="0"/>
              <a:t>В рамках Мониторинга по читательской грамотности разработаны 6 блоков заданий для 5 класса и 6 блоков для 7 класса. </a:t>
            </a:r>
          </a:p>
          <a:p>
            <a:r>
              <a:rPr lang="ru-RU" dirty="0"/>
              <a:t>При разработке материалов были учтены факторы, изменившие характер чтения и передачи информации: распространение электронных текстов, чтение которых требует других стратегий, изменение ситуаций чтения, когда используются несколько различных источников информации одновременно, а сама информация может быть противоречивой и нуждаться в проверке. </a:t>
            </a:r>
          </a:p>
          <a:p>
            <a:r>
              <a:rPr lang="ru-RU" dirty="0"/>
              <a:t>Тексты отбирались и создавались с учетом нескольких позиций. Прежде всего, это ориентация на круг социальных и личных интересов учащихся данного возраста. Тематика разнообразна: путешествия по родной земле, безопасность, школьная жизнь, человек и технический прогресс, человек и природа, научные открытия, великие люди нашей страны и др. Предпочтение было отдано текстам, расширяющим кругозор школьников и содержащим новые интересные для них факты. Еще одной важной особенностью отбора текстов была способность школьника воспринять данную тему и реалистичность использования полученной из текста информации в жизни. В предлагаемых материалах рассматривались такие ситуации, как участие в конкурсах проектов и сочинений, встреча с бездомными собаками на улице и т.д. Материал моделировался таким образом, чтобы из текста школьник узнал, как поступить в той или иной ситуации, и мог сам принимать решения, оказавшись в подобных условиях.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49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72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74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определение из </a:t>
            </a:r>
            <a:r>
              <a:rPr lang="en-US" dirty="0"/>
              <a:t>PISA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из которого следует, что ЕНГ </a:t>
            </a:r>
            <a:r>
              <a:rPr lang="mr-IN" dirty="0"/>
              <a:t>–</a:t>
            </a:r>
            <a:r>
              <a:rPr lang="ru-RU" dirty="0"/>
              <a:t> это фактически гражданское качество, т.е. свойство просвещенного</a:t>
            </a:r>
            <a:r>
              <a:rPr lang="ru-RU" baseline="0" dirty="0"/>
              <a:t> активного члена общества (см. верхнюю часть), а измеряемая часть в этом определении три основные компетентности (нижняя часть). На их оценку нацелены задания.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5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2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Слева и справа на слайде – примеры названий ситуаций, предложенных в качестве основы заданий для 5 и 7 класса.</a:t>
            </a:r>
          </a:p>
          <a:p>
            <a:r>
              <a:rPr lang="ru-RU" dirty="0"/>
              <a:t>В центре – предложенные исследованием  </a:t>
            </a:r>
            <a:r>
              <a:rPr lang="en-US" dirty="0"/>
              <a:t>PISA</a:t>
            </a:r>
            <a:r>
              <a:rPr lang="ru-RU" dirty="0"/>
              <a:t> три области оценки финансовой грамотности: содержание, познавательная деятельность и контексты. </a:t>
            </a:r>
          </a:p>
          <a:p>
            <a:r>
              <a:rPr lang="ru-RU" dirty="0"/>
              <a:t>В каждой из них четыре составляющих.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Содержание:</a:t>
            </a:r>
          </a:p>
          <a:p>
            <a:r>
              <a:rPr lang="ru-RU" dirty="0"/>
              <a:t>- деньги и операции с ними</a:t>
            </a:r>
          </a:p>
          <a:p>
            <a:r>
              <a:rPr lang="ru-RU" dirty="0"/>
              <a:t>- планирование и управление финансами</a:t>
            </a:r>
          </a:p>
          <a:p>
            <a:r>
              <a:rPr lang="ru-RU" dirty="0"/>
              <a:t>- риски и выгоды</a:t>
            </a:r>
          </a:p>
          <a:p>
            <a:r>
              <a:rPr lang="ru-RU" dirty="0"/>
              <a:t>- финансовая среда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Контексты:</a:t>
            </a:r>
          </a:p>
          <a:p>
            <a:r>
              <a:rPr lang="ru-RU" dirty="0"/>
              <a:t>- образование и работа</a:t>
            </a:r>
          </a:p>
          <a:p>
            <a:r>
              <a:rPr lang="ru-RU" dirty="0"/>
              <a:t>- дом и семья</a:t>
            </a:r>
          </a:p>
          <a:p>
            <a:r>
              <a:rPr lang="ru-RU" dirty="0"/>
              <a:t>- личные траты, досуг и отдых</a:t>
            </a:r>
          </a:p>
          <a:p>
            <a:r>
              <a:rPr lang="ru-RU" dirty="0"/>
              <a:t>- общество и гражданин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Познавательные умения</a:t>
            </a:r>
          </a:p>
          <a:p>
            <a:r>
              <a:rPr lang="ru-RU" dirty="0"/>
              <a:t>- выявление финансовой информации</a:t>
            </a:r>
          </a:p>
          <a:p>
            <a:r>
              <a:rPr lang="ru-RU" dirty="0"/>
              <a:t>- анализ информации в финансовом контексте</a:t>
            </a:r>
          </a:p>
          <a:p>
            <a:r>
              <a:rPr lang="ru-RU" dirty="0"/>
              <a:t>- оценка финансовых проблем</a:t>
            </a:r>
          </a:p>
          <a:p>
            <a:r>
              <a:rPr lang="ru-RU" dirty="0"/>
              <a:t>- применение финансовых знаний и понимания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1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37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слайде приведены  определение финансовой грамотности, принятое в исследовании </a:t>
            </a:r>
            <a:r>
              <a:rPr lang="en-US" dirty="0"/>
              <a:t>PISA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dirty="0"/>
              <a:t>слова из ФГОС – требований к предметным результатам по обществознанию. Содержание этого предмета в большей степени, чем другие, касается и содержания, и контекстов финансовой грамотности.</a:t>
            </a:r>
          </a:p>
          <a:p>
            <a:r>
              <a:rPr lang="ru-RU" dirty="0"/>
              <a:t>В соответствии с этим требованием даются три ожидаемых образовательных результата, которые могут обеспечить разрабатываемые материалы мониторинга.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1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6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«Глобальные компетенции» и «глобальная компетентность» – взаимозаменяемые понятия</a:t>
            </a:r>
          </a:p>
          <a:p>
            <a:pPr lvl="0"/>
            <a:r>
              <a:rPr lang="ru-RU" dirty="0"/>
              <a:t>Подчеркиваем новизну и новаторский характер, говорим, что это направление развивается и многие параметры международного исследования корректируются, уточняются.</a:t>
            </a:r>
          </a:p>
          <a:p>
            <a:pPr lvl="0"/>
            <a:r>
              <a:rPr lang="ru-RU" dirty="0"/>
              <a:t>Это относится, например, к модели на слайде 71.</a:t>
            </a:r>
          </a:p>
          <a:p>
            <a:r>
              <a:rPr lang="ru-RU" dirty="0"/>
              <a:t>При показе слайда 71 обратите, пожалуйста, внимание, что центральное изображение – модель, показанная на слайде – относится ко времени начала разработки данного направления функциональной грамотности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3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03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17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2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 качестве основных ориентиров при обсуждении вопросов, связанных с функциональной грамотностью учащихся, будем использовать работы отечественных ученых и положения международного исследования </a:t>
            </a:r>
            <a:r>
              <a:rPr lang="en-US" sz="1400" dirty="0"/>
              <a:t>PISA</a:t>
            </a:r>
            <a:r>
              <a:rPr lang="ru-RU" sz="1400" dirty="0"/>
              <a:t>, в рамках которого впервые были разработаны подходы к оценке функциональной грамотности и получены данные об уровне функциональной грамотности школьников в странах мира. </a:t>
            </a:r>
          </a:p>
          <a:p>
            <a:endParaRPr lang="ru-RU" sz="1400" dirty="0"/>
          </a:p>
          <a:p>
            <a:r>
              <a:rPr lang="ru-RU" sz="1400" dirty="0"/>
              <a:t>Приведем несколько определений, которые раскрывают основной смысл данного понятия.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Анализ приведенных определений показывает, что основными составляющими функциональной грамотности являются способность человека действовать в современном обществе, решать различные задачи, используя при этом определенные знания, умения и компетенции. </a:t>
            </a:r>
          </a:p>
          <a:p>
            <a:endParaRPr lang="ru-RU" sz="1400" dirty="0"/>
          </a:p>
          <a:p>
            <a:r>
              <a:rPr lang="ru-RU" sz="1400" dirty="0"/>
              <a:t>На практике функциональная грамотность проявляется в действиях учащихся, а оценка </a:t>
            </a:r>
            <a:r>
              <a:rPr lang="ru-RU" sz="1400" dirty="0" err="1"/>
              <a:t>сформированности</a:t>
            </a:r>
            <a:r>
              <a:rPr lang="ru-RU" sz="1400" dirty="0"/>
              <a:t> функциональной грамотности может осуществляться через оценку определенных стратегий действий, поведения учащихся, которые они могли бы продемонстрировать в различных ситуациях реальной жизни.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7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400" baseline="0" dirty="0"/>
              <a:t>Для понимания проблемы формирования и оценки функциональной грамотности  необходимо оценить состояние российского образования . </a:t>
            </a:r>
          </a:p>
          <a:p>
            <a:pPr marL="0" lvl="1" indent="287970" defTabSz="914306">
              <a:defRPr/>
            </a:pPr>
            <a:endParaRPr lang="ru-RU" sz="1400" b="0" i="0" baseline="0" dirty="0"/>
          </a:p>
          <a:p>
            <a:pPr marL="0" lvl="1" indent="287970" defTabSz="914306">
              <a:defRPr/>
            </a:pPr>
            <a:r>
              <a:rPr lang="ru-RU" sz="1400" b="1" dirty="0">
                <a:solidFill>
                  <a:schemeClr val="tx2"/>
                </a:solidFill>
              </a:rPr>
              <a:t>Оценка качества образования в  странах в международных рейтингах опирается на данные международных исследований </a:t>
            </a:r>
            <a:r>
              <a:rPr lang="en-US" sz="1400" b="1" dirty="0">
                <a:solidFill>
                  <a:schemeClr val="tx2"/>
                </a:solidFill>
              </a:rPr>
              <a:t>PIRLS, TIMSS </a:t>
            </a:r>
            <a:r>
              <a:rPr lang="ru-RU" sz="1400" b="1" dirty="0">
                <a:solidFill>
                  <a:schemeClr val="tx2"/>
                </a:solidFill>
              </a:rPr>
              <a:t>и </a:t>
            </a:r>
            <a:r>
              <a:rPr lang="en-US" sz="1400" b="1" dirty="0">
                <a:solidFill>
                  <a:schemeClr val="tx2"/>
                </a:solidFill>
              </a:rPr>
              <a:t>PISA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endParaRPr lang="ru-RU" sz="1400" dirty="0">
              <a:solidFill>
                <a:schemeClr val="tx2"/>
              </a:solidFill>
            </a:endParaRPr>
          </a:p>
          <a:p>
            <a:pPr marL="0" lvl="1" indent="287970" defTabSz="914306">
              <a:defRPr/>
            </a:pPr>
            <a:endParaRPr lang="ru-RU" sz="1400" b="0" i="0" baseline="0" dirty="0"/>
          </a:p>
          <a:p>
            <a:pPr marL="0" lvl="1" indent="287970" defTabSz="914306">
              <a:defRPr/>
            </a:pPr>
            <a:r>
              <a:rPr lang="ru-RU" sz="1400" b="0" i="0" baseline="0" dirty="0"/>
              <a:t>В исследованиях </a:t>
            </a:r>
            <a:r>
              <a:rPr lang="ru-RU" sz="1400" b="1" baseline="0" dirty="0"/>
              <a:t>PIRLS и TIMSS </a:t>
            </a:r>
            <a:r>
              <a:rPr lang="ru-RU" sz="1400" baseline="0" dirty="0"/>
              <a:t>оценивается </a:t>
            </a:r>
            <a:r>
              <a:rPr lang="ru-RU" sz="1400" b="1" baseline="0" dirty="0"/>
              <a:t>общеобразовательная подготовка</a:t>
            </a:r>
            <a:r>
              <a:rPr lang="ru-RU" sz="1400" baseline="0" dirty="0"/>
              <a:t>, успехи в обучении</a:t>
            </a:r>
          </a:p>
          <a:p>
            <a:pPr marL="0" lvl="1" indent="287970" defTabSz="914306">
              <a:defRPr/>
            </a:pPr>
            <a:r>
              <a:rPr lang="ru-RU" sz="1400" baseline="0" dirty="0"/>
              <a:t>В исследовании </a:t>
            </a:r>
            <a:r>
              <a:rPr lang="ru-RU" sz="1400" b="1" baseline="0" dirty="0"/>
              <a:t>PISA</a:t>
            </a:r>
            <a:r>
              <a:rPr lang="ru-RU" sz="1400" baseline="0" dirty="0"/>
              <a:t> речь идёт преимущественно о </a:t>
            </a:r>
            <a:r>
              <a:rPr lang="ru-RU" sz="1400" b="1" baseline="0" dirty="0"/>
              <a:t>функциональной грамотности </a:t>
            </a:r>
            <a:r>
              <a:rPr lang="ru-RU" sz="1400" baseline="0" dirty="0"/>
              <a:t>и  </a:t>
            </a:r>
            <a:r>
              <a:rPr lang="ru-RU" sz="1400" b="1" baseline="0" dirty="0"/>
              <a:t>навыках разрешения проблем</a:t>
            </a:r>
            <a:r>
              <a:rPr lang="ru-RU" sz="1400" baseline="0" dirty="0"/>
              <a:t>, иными словами об ответе на вопрос: «</a:t>
            </a:r>
            <a:r>
              <a:rPr lang="ru-RU" sz="1400" b="1" i="1" baseline="0" dirty="0"/>
  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  </a:r>
            <a:r>
              <a:rPr lang="ru-RU" sz="1400" baseline="0" dirty="0"/>
              <a:t>».</a:t>
            </a:r>
          </a:p>
          <a:p>
            <a:pPr marL="0" lvl="1" indent="287970" defTabSz="914306">
              <a:defRPr/>
            </a:pPr>
            <a:r>
              <a:rPr lang="ru-RU" sz="1400" b="0" i="0" baseline="0" dirty="0"/>
              <a:t>Каковы же на сегодня успехи России в этих исследованиях?</a:t>
            </a:r>
          </a:p>
          <a:p>
            <a:pPr indent="287970"/>
            <a:endParaRPr lang="ru-RU" baseline="0" dirty="0"/>
          </a:p>
          <a:p>
            <a:pPr indent="287970"/>
            <a:endParaRPr lang="ru-RU" dirty="0"/>
          </a:p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2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422F0-E505-4C74-A618-366C45978F1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71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0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исследовании </a:t>
            </a:r>
            <a:r>
              <a:rPr lang="en-US" dirty="0"/>
              <a:t>PISA </a:t>
            </a:r>
            <a:r>
              <a:rPr lang="ru-RU" dirty="0"/>
              <a:t>в качестве основных содержательных составляющих функциональной грамотности выделены шесть: </a:t>
            </a:r>
            <a:r>
              <a:rPr lang="ru-RU" i="1" dirty="0"/>
              <a:t>математическая грамотность, читательская грамотность, естественнонаучная грамотность, финансовая грамотность, глобальные компетенции и </a:t>
            </a:r>
            <a:r>
              <a:rPr lang="ru-RU" i="1" dirty="0" err="1"/>
              <a:t>креативное</a:t>
            </a:r>
            <a:r>
              <a:rPr lang="ru-RU" i="1" dirty="0"/>
              <a:t> мышление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Главной характеристикой каждой составляющей является способность действовать и взаимодействовать с окружающим миром, решая при этом разнообразные задачи. Например, в </a:t>
            </a:r>
            <a:r>
              <a:rPr lang="ru-RU" i="1" dirty="0"/>
              <a:t>читательской грамотности</a:t>
            </a:r>
            <a:r>
              <a:rPr lang="ru-RU" dirty="0"/>
              <a:t> проявляется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 </a:t>
            </a:r>
          </a:p>
          <a:p>
            <a:endParaRPr lang="ru-RU" i="1" dirty="0"/>
          </a:p>
          <a:p>
            <a:r>
              <a:rPr lang="ru-RU" i="1" dirty="0"/>
              <a:t>Как учитель может убедиться в том, что функциональная грамотность сформирована у ученика? </a:t>
            </a:r>
            <a:endParaRPr lang="ru-RU" dirty="0"/>
          </a:p>
          <a:p>
            <a:r>
              <a:rPr lang="ru-RU" dirty="0"/>
              <a:t>Функциональная грамотность в основном проявляется в решении проблемных задач, выходящих за пределы учебных ситуаций, и не похожих на те задачи, в ходе которых приобретались и отрабатывались знания и умения.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2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86908"/>
            <a:ext cx="2673191" cy="61129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5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7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3698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5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03698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9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99216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9406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71693"/>
            <a:ext cx="10692765" cy="4728165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640325"/>
            <a:ext cx="3762269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cd.org/edu/pisa" TargetMode="External"/><Relationship Id="rId3" Type="http://schemas.openxmlformats.org/officeDocument/2006/relationships/hyperlink" Target="http://timss2015.org/" TargetMode="External"/><Relationship Id="rId7" Type="http://schemas.openxmlformats.org/officeDocument/2006/relationships/hyperlink" Target="mailto:pirls@bc.edu" TargetMode="Externa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mss@bc.edu" TargetMode="External"/><Relationship Id="rId11" Type="http://schemas.openxmlformats.org/officeDocument/2006/relationships/image" Target="../media/image36.png"/><Relationship Id="rId5" Type="http://schemas.openxmlformats.org/officeDocument/2006/relationships/hyperlink" Target="mailto:%20timsspirls@bc.edu" TargetMode="External"/><Relationship Id="rId10" Type="http://schemas.openxmlformats.org/officeDocument/2006/relationships/hyperlink" Target="mailto:centeroko@mail.ru" TargetMode="External"/><Relationship Id="rId4" Type="http://schemas.openxmlformats.org/officeDocument/2006/relationships/hyperlink" Target="http://pirls2016.org/" TargetMode="External"/><Relationship Id="rId9" Type="http://schemas.openxmlformats.org/officeDocument/2006/relationships/hyperlink" Target="http://centeroko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niga-na-veka.ru/images/companies/2/%D0%9A%D0%B0%D1%80%D1%82%D0%B0%20%D0%A0%D0%BE%D1%81%D1%81%D0%B8%D0%B8.jpg?15536249925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 bwMode="auto">
          <a:xfrm>
            <a:off x="6038850" y="341834"/>
            <a:ext cx="5842000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857" y="2574082"/>
            <a:ext cx="972108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Формирование функциональной грамотности – одна из основных задач ФГОС</a:t>
            </a:r>
            <a:br>
              <a:rPr lang="ru-RU" sz="3600" b="1" i="1" dirty="0"/>
            </a:br>
            <a:br>
              <a:rPr lang="ru-RU" sz="3600" i="1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3" y="197067"/>
            <a:ext cx="10946566" cy="96839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1088227" algn="l"/>
                <a:tab pos="2176455" algn="l"/>
                <a:tab pos="3264682" algn="l"/>
                <a:tab pos="4352910" algn="l"/>
                <a:tab pos="5441137" algn="l"/>
                <a:tab pos="6529365" algn="l"/>
                <a:tab pos="7617592" algn="l"/>
                <a:tab pos="8705820" algn="l"/>
                <a:tab pos="9794047" algn="l"/>
                <a:tab pos="10882274" algn="l"/>
                <a:tab pos="11970502" algn="l"/>
              </a:tabLst>
            </a:pPr>
            <a:r>
              <a:rPr lang="ru-RU" sz="3200" dirty="0">
                <a:solidFill>
                  <a:srgbClr val="002060"/>
                </a:solidFill>
              </a:rPr>
              <a:t>Особенности заданий для оценки функциональной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9435" y="1492566"/>
            <a:ext cx="10581415" cy="4872954"/>
          </a:xfrm>
        </p:spPr>
        <p:txBody>
          <a:bodyPr>
            <a:normAutofit fontScale="77500" lnSpcReduction="20000"/>
          </a:bodyPr>
          <a:lstStyle/>
          <a:p>
            <a:pPr marL="404307" indent="-404307">
              <a:spcBef>
                <a:spcPts val="952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/>
              <a:t>Задача, поставленная вне предметной области и решаемая с помощью предметных знаний</a:t>
            </a:r>
            <a:r>
              <a:rPr lang="en-US" dirty="0"/>
              <a:t>, </a:t>
            </a:r>
            <a:r>
              <a:rPr lang="ru-RU" dirty="0"/>
              <a:t> например</a:t>
            </a:r>
            <a:r>
              <a:rPr lang="en-US" dirty="0"/>
              <a:t>, </a:t>
            </a:r>
            <a:r>
              <a:rPr lang="ru-RU" dirty="0"/>
              <a:t>по математике</a:t>
            </a:r>
          </a:p>
          <a:p>
            <a:pPr marL="404307" indent="-404307">
              <a:spcBef>
                <a:spcPts val="952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>
                <a:solidFill>
                  <a:srgbClr val="000000"/>
                </a:solidFill>
              </a:rPr>
              <a:t>В каждом из заданий описываются жизненная ситуация, как правило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ru-RU" dirty="0">
                <a:solidFill>
                  <a:srgbClr val="000000"/>
                </a:solidFill>
              </a:rPr>
              <a:t>близкая  понятная учащемуся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/>
              <a:t>Контекст заданий близок к проблемным ситуациям, возникающим в повседневной жизни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>
                <a:solidFill>
                  <a:srgbClr val="000000"/>
                </a:solidFill>
              </a:rPr>
              <a:t>Ситуация требует осознанного выбора модели поведения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>
                <a:solidFill>
                  <a:srgbClr val="000000"/>
                </a:solidFill>
              </a:rPr>
              <a:t>Вопросы изложены простым, ясным языком и, как правило, немногословны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/>
              <a:t>Требуют перевода с обыденного языка на язык предметной области (математики, физики и др.)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>
                <a:solidFill>
                  <a:srgbClr val="000000"/>
                </a:solidFill>
              </a:rPr>
              <a:t>Используются иллюстрации: рисунки, таблицы.</a:t>
            </a:r>
            <a:endParaRPr lang="ru-RU" b="0" i="1" dirty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036769" y="6174483"/>
            <a:ext cx="2688850" cy="82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49811" y="3282020"/>
            <a:ext cx="10181228" cy="2082979"/>
          </a:xfrm>
        </p:spPr>
        <p:txBody>
          <a:bodyPr lIns="104249" tIns="52124" rIns="104249" bIns="52124">
            <a:normAutofit/>
          </a:bodyPr>
          <a:lstStyle/>
          <a:p>
            <a:pPr marL="0" indent="0" algn="ctr" defTabSz="1454748">
              <a:spcBef>
                <a:spcPct val="0"/>
              </a:spcBef>
              <a:buNone/>
            </a:pPr>
            <a:r>
              <a:rPr lang="ru-RU" altLang="ru-RU" sz="4000" b="1" dirty="0"/>
              <a:t>МАТЕМАТИЧЕСКАЯ</a:t>
            </a:r>
            <a:r>
              <a:rPr lang="en-US" altLang="ru-RU" sz="4000" b="1" dirty="0"/>
              <a:t> </a:t>
            </a:r>
            <a:r>
              <a:rPr lang="ru-RU" altLang="ru-RU" sz="4000" b="1" dirty="0"/>
              <a:t>ГРАМОТНОСТЬ</a:t>
            </a:r>
          </a:p>
        </p:txBody>
      </p:sp>
      <p:pic>
        <p:nvPicPr>
          <p:cNvPr id="3075" name="Рисунок 5"/>
          <p:cNvPicPr>
            <a:picLocks noChangeAspect="1"/>
          </p:cNvPicPr>
          <p:nvPr/>
        </p:nvPicPr>
        <p:blipFill>
          <a:blip r:embed="rId3" cstate="print"/>
          <a:srcRect l="16119" r="17531" b="65620"/>
          <a:stretch>
            <a:fillRect/>
          </a:stretch>
        </p:blipFill>
        <p:spPr bwMode="auto">
          <a:xfrm>
            <a:off x="1635681" y="723075"/>
            <a:ext cx="8607428" cy="19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531" y="153171"/>
            <a:ext cx="10292567" cy="928694"/>
          </a:xfrm>
        </p:spPr>
        <p:txBody>
          <a:bodyPr>
            <a:normAutofit/>
          </a:bodyPr>
          <a:lstStyle/>
          <a:p>
            <a:pPr algn="r"/>
            <a:r>
              <a:rPr lang="ru-RU" sz="3800" dirty="0"/>
              <a:t>Определение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7913" y="1146303"/>
            <a:ext cx="10405122" cy="5721455"/>
          </a:xfrm>
        </p:spPr>
        <p:txBody>
          <a:bodyPr>
            <a:noAutofit/>
          </a:bodyPr>
          <a:lstStyle/>
          <a:p>
            <a:r>
              <a:rPr lang="ru-RU" sz="2900" dirty="0"/>
              <a:t>«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Математическая грамотность </a:t>
            </a:r>
            <a:r>
              <a:rPr lang="ru-RU" sz="2900" dirty="0"/>
              <a:t>– это способность индивидуума проводить математические рассуждения  и формулировать, применять, интерпретировать математику для решения проблем в разнообразных контекстах реального мира. </a:t>
            </a:r>
          </a:p>
          <a:p>
            <a:pPr>
              <a:buNone/>
            </a:pPr>
            <a:r>
              <a:rPr lang="ru-RU" sz="2900" dirty="0"/>
              <a:t>Она включает использование математических понятий, процедур, фактов и инструментов, чтобы описать, объяснить и предсказать явления. </a:t>
            </a:r>
          </a:p>
          <a:p>
            <a:pPr>
              <a:buNone/>
            </a:pPr>
            <a:r>
              <a:rPr lang="ru-RU" sz="2900" dirty="0"/>
              <a:t>Она помогает людям понять роль математики в мире, высказывать хорошо обоснованные суждения и принимать решения, которые необходимы конструктивному, активному и размышляющему гражданину.»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3074" t="63661" r="32670" b="16389"/>
          <a:stretch>
            <a:fillRect/>
          </a:stretch>
        </p:blipFill>
        <p:spPr bwMode="auto">
          <a:xfrm>
            <a:off x="204512" y="144626"/>
            <a:ext cx="1946549" cy="58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59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865" y="2142034"/>
            <a:ext cx="10098723" cy="153570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r>
              <a:rPr lang="ru-RU" sz="4400" b="1" dirty="0"/>
              <a:t>ЧИТАТЕЛЬСКАЯ ГРАМОТНОСТЬ</a:t>
            </a:r>
            <a:endParaRPr lang="ru-RU" sz="4400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/>
          <a:srcRect l="16119" r="17531" b="65620"/>
          <a:stretch>
            <a:fillRect/>
          </a:stretch>
        </p:blipFill>
        <p:spPr bwMode="auto">
          <a:xfrm>
            <a:off x="1635681" y="723075"/>
            <a:ext cx="8607428" cy="19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Читательская грамотность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1A77E2-6F7B-42D6-B0BB-6CC22F39AD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787" t="38142" r="24544" b="7818"/>
          <a:stretch/>
        </p:blipFill>
        <p:spPr>
          <a:xfrm>
            <a:off x="9422425" y="2551336"/>
            <a:ext cx="1815647" cy="11820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700EEB-7B40-4897-9794-2AAC8BC6EE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969" t="39220" r="24544" b="17512"/>
          <a:stretch/>
        </p:blipFill>
        <p:spPr>
          <a:xfrm>
            <a:off x="641477" y="2643830"/>
            <a:ext cx="2356028" cy="1182055"/>
          </a:xfrm>
          <a:prstGeom prst="rect">
            <a:avLst/>
          </a:prstGeom>
        </p:spPr>
      </p:pic>
      <p:graphicFrame>
        <p:nvGraphicFramePr>
          <p:cNvPr id="8" name="Объект 8">
            <a:extLst>
              <a:ext uri="{FF2B5EF4-FFF2-40B4-BE49-F238E27FC236}">
                <a16:creationId xmlns:a16="http://schemas.microsoft.com/office/drawing/2014/main" id="{BA141F5D-3772-4AD8-8809-CBA48F9CB097}"/>
              </a:ext>
            </a:extLst>
          </p:cNvPr>
          <p:cNvGraphicFramePr>
            <a:graphicFrameLocks/>
          </p:cNvGraphicFramePr>
          <p:nvPr/>
        </p:nvGraphicFramePr>
        <p:xfrm>
          <a:off x="636887" y="1832050"/>
          <a:ext cx="2524118" cy="60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1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5970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Моя Россия: большое в малом</a:t>
                      </a:r>
                    </a:p>
                  </a:txBody>
                  <a:tcPr marL="85296" marR="85296" marT="42648" marB="426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68826A3-1D53-4DB7-A09A-D936ACBC91F3}"/>
              </a:ext>
            </a:extLst>
          </p:cNvPr>
          <p:cNvGraphicFramePr>
            <a:graphicFrameLocks/>
          </p:cNvGraphicFramePr>
          <p:nvPr/>
        </p:nvGraphicFramePr>
        <p:xfrm>
          <a:off x="636887" y="5342518"/>
          <a:ext cx="2868205" cy="65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205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659237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Всероссийский конкурс сочинений</a:t>
                      </a:r>
                    </a:p>
                  </a:txBody>
                  <a:tcPr marL="85296" marR="85296" marT="42648" marB="426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id="{B337BC8F-B139-4B11-B364-F7F5200CDD88}"/>
              </a:ext>
            </a:extLst>
          </p:cNvPr>
          <p:cNvGraphicFramePr>
            <a:graphicFrameLocks/>
          </p:cNvGraphicFramePr>
          <p:nvPr/>
        </p:nvGraphicFramePr>
        <p:xfrm>
          <a:off x="642781" y="3924808"/>
          <a:ext cx="2789379" cy="34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379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45922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Собака бывает кусачей</a:t>
                      </a:r>
                    </a:p>
                  </a:txBody>
                  <a:tcPr marL="85296" marR="85296" marT="42648" marB="426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1" name="Объект 8">
            <a:extLst>
              <a:ext uri="{FF2B5EF4-FFF2-40B4-BE49-F238E27FC236}">
                <a16:creationId xmlns:a16="http://schemas.microsoft.com/office/drawing/2014/main" id="{F5BF5FDE-8310-4515-91EA-259162CA61D4}"/>
              </a:ext>
            </a:extLst>
          </p:cNvPr>
          <p:cNvGraphicFramePr>
            <a:graphicFrameLocks/>
          </p:cNvGraphicFramePr>
          <p:nvPr/>
        </p:nvGraphicFramePr>
        <p:xfrm>
          <a:off x="9897724" y="5444632"/>
          <a:ext cx="1340350" cy="34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350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45922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Автопилот</a:t>
                      </a:r>
                    </a:p>
                  </a:txBody>
                  <a:tcPr marL="85296" marR="85296" marT="42648" marB="426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2" name="Объект 8">
            <a:extLst>
              <a:ext uri="{FF2B5EF4-FFF2-40B4-BE49-F238E27FC236}">
                <a16:creationId xmlns:a16="http://schemas.microsoft.com/office/drawing/2014/main" id="{60BBD1B9-2320-4A85-B1C4-C05A1184C128}"/>
              </a:ext>
            </a:extLst>
          </p:cNvPr>
          <p:cNvGraphicFramePr>
            <a:graphicFrameLocks/>
          </p:cNvGraphicFramePr>
          <p:nvPr/>
        </p:nvGraphicFramePr>
        <p:xfrm>
          <a:off x="9223642" y="3986134"/>
          <a:ext cx="1987609" cy="34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609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45922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Тихая дискотека</a:t>
                      </a:r>
                    </a:p>
                  </a:txBody>
                  <a:tcPr marL="85296" marR="85296" marT="42648" marB="426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3" name="Объект 8">
            <a:extLst>
              <a:ext uri="{FF2B5EF4-FFF2-40B4-BE49-F238E27FC236}">
                <a16:creationId xmlns:a16="http://schemas.microsoft.com/office/drawing/2014/main" id="{715706D0-12B6-465B-A2D0-4F7ECC963137}"/>
              </a:ext>
            </a:extLst>
          </p:cNvPr>
          <p:cNvGraphicFramePr>
            <a:graphicFrameLocks/>
          </p:cNvGraphicFramePr>
          <p:nvPr/>
        </p:nvGraphicFramePr>
        <p:xfrm>
          <a:off x="9701733" y="1952518"/>
          <a:ext cx="1517774" cy="34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774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45922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Погружение</a:t>
                      </a:r>
                    </a:p>
                  </a:txBody>
                  <a:tcPr marL="85296" marR="85296" marT="42648" marB="426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A49039-E07E-4C3A-B4BF-E6AC26687E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9007" t="24029" r="24478" b="47479"/>
          <a:stretch/>
        </p:blipFill>
        <p:spPr>
          <a:xfrm>
            <a:off x="676941" y="4407625"/>
            <a:ext cx="2356028" cy="8113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8A4A34-1D15-4E8C-970E-8CE1C90934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8361" t="23104" r="24687" b="58602"/>
          <a:stretch/>
        </p:blipFill>
        <p:spPr>
          <a:xfrm>
            <a:off x="688080" y="6123871"/>
            <a:ext cx="2372302" cy="5196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8A3CB3-77FC-4734-8924-887DCCC625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6834" t="21398" r="25169" b="48277"/>
          <a:stretch/>
        </p:blipFill>
        <p:spPr>
          <a:xfrm>
            <a:off x="9171388" y="4484655"/>
            <a:ext cx="2097288" cy="7449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EA1228-CA68-4730-A37B-F85009B2DC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8247" t="25371" r="23925" b="53502"/>
          <a:stretch/>
        </p:blipFill>
        <p:spPr>
          <a:xfrm>
            <a:off x="8613686" y="5897163"/>
            <a:ext cx="2880947" cy="715475"/>
          </a:xfrm>
          <a:prstGeom prst="rect">
            <a:avLst/>
          </a:prstGeom>
        </p:spPr>
      </p:pic>
      <p:graphicFrame>
        <p:nvGraphicFramePr>
          <p:cNvPr id="18" name="Объект 8">
            <a:extLst>
              <a:ext uri="{FF2B5EF4-FFF2-40B4-BE49-F238E27FC236}">
                <a16:creationId xmlns:a16="http://schemas.microsoft.com/office/drawing/2014/main" id="{0D1E0BA7-1C6F-41AF-8C1A-7CBDEBAEB6E4}"/>
              </a:ext>
            </a:extLst>
          </p:cNvPr>
          <p:cNvGraphicFramePr>
            <a:graphicFrameLocks/>
          </p:cNvGraphicFramePr>
          <p:nvPr/>
        </p:nvGraphicFramePr>
        <p:xfrm>
          <a:off x="665147" y="1255858"/>
          <a:ext cx="2367822" cy="34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822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45922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5 класс</a:t>
                      </a:r>
                    </a:p>
                  </a:txBody>
                  <a:tcPr marL="85296" marR="85296" marT="42648" marB="426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9" name="Объект 8">
            <a:extLst>
              <a:ext uri="{FF2B5EF4-FFF2-40B4-BE49-F238E27FC236}">
                <a16:creationId xmlns:a16="http://schemas.microsoft.com/office/drawing/2014/main" id="{700C3F44-DF37-4A66-956A-F9EDA8EAB9D0}"/>
              </a:ext>
            </a:extLst>
          </p:cNvPr>
          <p:cNvGraphicFramePr>
            <a:graphicFrameLocks/>
          </p:cNvGraphicFramePr>
          <p:nvPr/>
        </p:nvGraphicFramePr>
        <p:xfrm>
          <a:off x="8870249" y="1373869"/>
          <a:ext cx="2367822" cy="34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822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45922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 marL="85296" marR="85296" marT="42648" marB="426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06A3A596-B79A-4FE5-82A0-F5353B65569D}"/>
              </a:ext>
            </a:extLst>
          </p:cNvPr>
          <p:cNvSpPr txBox="1">
            <a:spLocks/>
          </p:cNvSpPr>
          <p:nvPr/>
        </p:nvSpPr>
        <p:spPr>
          <a:xfrm>
            <a:off x="3481280" y="1373868"/>
            <a:ext cx="5110084" cy="46510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7251" tIns="48626" rIns="97251" bIns="48626" rtlCol="0">
            <a:normAutofit/>
          </a:bodyPr>
          <a:lstStyle>
            <a:lvl1pPr marL="390964" indent="-390964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087" indent="-32580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11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494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77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06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34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63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917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799" dirty="0">
                <a:solidFill>
                  <a:srgbClr val="000099"/>
                </a:solidFill>
              </a:rPr>
              <a:t>способность человека понимать и использовать письменные тексты, </a:t>
            </a:r>
          </a:p>
          <a:p>
            <a:pPr>
              <a:lnSpc>
                <a:spcPct val="90000"/>
              </a:lnSpc>
            </a:pPr>
            <a:r>
              <a:rPr lang="ru-RU" altLang="ru-RU" sz="2799" dirty="0">
                <a:solidFill>
                  <a:srgbClr val="000099"/>
                </a:solidFill>
              </a:rPr>
              <a:t>размышлять о них и заниматься чтением для того, чтобы достигать своих целей, </a:t>
            </a:r>
          </a:p>
          <a:p>
            <a:pPr>
              <a:lnSpc>
                <a:spcPct val="90000"/>
              </a:lnSpc>
            </a:pPr>
            <a:r>
              <a:rPr lang="ru-RU" altLang="ru-RU" sz="2799" dirty="0">
                <a:solidFill>
                  <a:srgbClr val="000099"/>
                </a:solidFill>
              </a:rPr>
              <a:t>расширять свои знания и возможности, </a:t>
            </a:r>
          </a:p>
          <a:p>
            <a:pPr>
              <a:lnSpc>
                <a:spcPct val="90000"/>
              </a:lnSpc>
            </a:pPr>
            <a:r>
              <a:rPr lang="ru-RU" altLang="ru-RU" sz="2799" dirty="0">
                <a:solidFill>
                  <a:srgbClr val="000099"/>
                </a:solidFill>
              </a:rPr>
              <a:t>участвовать в социальной жизни. </a:t>
            </a:r>
          </a:p>
          <a:p>
            <a:pPr>
              <a:lnSpc>
                <a:spcPct val="90000"/>
              </a:lnSpc>
            </a:pPr>
            <a:endParaRPr lang="ru-RU" altLang="ru-RU" sz="3358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200098" y="165517"/>
            <a:ext cx="1800887" cy="5230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ctr">
              <a:buNone/>
            </a:pPr>
            <a:endParaRPr lang="ru-RU" sz="4600" b="1" dirty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4000" b="1" dirty="0">
                <a:latin typeface="+mj-lt"/>
                <a:ea typeface="+mj-ea"/>
                <a:cs typeface="+mj-cs"/>
              </a:rPr>
              <a:t>ЕСТЕСТВЕННОНАУЧНАЯ ГРАМОТНОСТЬ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 l="16119" r="17531" b="65620"/>
          <a:stretch>
            <a:fillRect/>
          </a:stretch>
        </p:blipFill>
        <p:spPr bwMode="auto">
          <a:xfrm>
            <a:off x="1475929" y="341834"/>
            <a:ext cx="8607428" cy="19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86" y="286910"/>
            <a:ext cx="11449272" cy="775005"/>
          </a:xfrm>
        </p:spPr>
        <p:txBody>
          <a:bodyPr>
            <a:noAutofit/>
          </a:bodyPr>
          <a:lstStyle/>
          <a:p>
            <a:r>
              <a:rPr lang="ru-RU" sz="3600" dirty="0"/>
              <a:t>Естественнонаучная грамотность </a:t>
            </a:r>
          </a:p>
        </p:txBody>
      </p:sp>
      <p:pic>
        <p:nvPicPr>
          <p:cNvPr id="30" name="Объект 29">
            <a:extLst>
              <a:ext uri="{FF2B5EF4-FFF2-40B4-BE49-F238E27FC236}">
                <a16:creationId xmlns:a16="http://schemas.microsoft.com/office/drawing/2014/main" id="{00A9D125-CA60-4ABD-9223-B26F62D8A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8653" t="16148" r="23391" b="62731"/>
          <a:stretch/>
        </p:blipFill>
        <p:spPr>
          <a:xfrm>
            <a:off x="9095076" y="6294292"/>
            <a:ext cx="2502643" cy="6196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BC6598-80C8-44C6-90D6-92809653E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8787" t="34908" r="23938" b="33830"/>
          <a:stretch/>
        </p:blipFill>
        <p:spPr>
          <a:xfrm>
            <a:off x="471074" y="2756561"/>
            <a:ext cx="2123709" cy="7895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B8A093-66AE-49CE-A18A-6C5BC3129A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6969" t="34909" r="24544" b="31734"/>
          <a:stretch/>
        </p:blipFill>
        <p:spPr>
          <a:xfrm>
            <a:off x="9306818" y="4459893"/>
            <a:ext cx="2270984" cy="878395"/>
          </a:xfrm>
          <a:prstGeom prst="rect">
            <a:avLst/>
          </a:prstGeom>
        </p:spPr>
      </p:pic>
      <p:graphicFrame>
        <p:nvGraphicFramePr>
          <p:cNvPr id="22" name="Объект 8">
            <a:extLst>
              <a:ext uri="{FF2B5EF4-FFF2-40B4-BE49-F238E27FC236}">
                <a16:creationId xmlns:a16="http://schemas.microsoft.com/office/drawing/2014/main" id="{D074A330-A553-429C-9B8E-0A4DB5895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037077"/>
              </p:ext>
            </p:extLst>
          </p:nvPr>
        </p:nvGraphicFramePr>
        <p:xfrm>
          <a:off x="471073" y="2200225"/>
          <a:ext cx="1436903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0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Горки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23" name="Объект 8">
            <a:extLst>
              <a:ext uri="{FF2B5EF4-FFF2-40B4-BE49-F238E27FC236}">
                <a16:creationId xmlns:a16="http://schemas.microsoft.com/office/drawing/2014/main" id="{09DDE45A-CFF2-4304-ADB5-DD8F6446CF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559574"/>
              </p:ext>
            </p:extLst>
          </p:nvPr>
        </p:nvGraphicFramePr>
        <p:xfrm>
          <a:off x="471074" y="3897620"/>
          <a:ext cx="1436903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0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Аквариум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24" name="Объект 8">
            <a:extLst>
              <a:ext uri="{FF2B5EF4-FFF2-40B4-BE49-F238E27FC236}">
                <a16:creationId xmlns:a16="http://schemas.microsoft.com/office/drawing/2014/main" id="{65C3A299-6DB3-4C2B-A74A-9122767E3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987427"/>
              </p:ext>
            </p:extLst>
          </p:nvPr>
        </p:nvGraphicFramePr>
        <p:xfrm>
          <a:off x="471074" y="5699979"/>
          <a:ext cx="1436903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0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Зеркала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F6D9250-DDAC-4617-8E54-5D4B7B41B7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9141" t="27363" r="25010" b="53233"/>
          <a:stretch/>
        </p:blipFill>
        <p:spPr>
          <a:xfrm>
            <a:off x="434090" y="6399858"/>
            <a:ext cx="2160693" cy="514131"/>
          </a:xfrm>
          <a:prstGeom prst="rect">
            <a:avLst/>
          </a:prstGeom>
        </p:spPr>
      </p:pic>
      <p:graphicFrame>
        <p:nvGraphicFramePr>
          <p:cNvPr id="27" name="Объект 8">
            <a:extLst>
              <a:ext uri="{FF2B5EF4-FFF2-40B4-BE49-F238E27FC236}">
                <a16:creationId xmlns:a16="http://schemas.microsoft.com/office/drawing/2014/main" id="{A8F3B9DB-396B-4FDF-8EE1-4C23EDE65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897570"/>
              </p:ext>
            </p:extLst>
          </p:nvPr>
        </p:nvGraphicFramePr>
        <p:xfrm>
          <a:off x="9992339" y="5699979"/>
          <a:ext cx="1436903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0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Метро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28" name="Объект 8">
            <a:extLst>
              <a:ext uri="{FF2B5EF4-FFF2-40B4-BE49-F238E27FC236}">
                <a16:creationId xmlns:a16="http://schemas.microsoft.com/office/drawing/2014/main" id="{1AB8D422-F386-4D59-AAA1-6FA1538F8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464343"/>
              </p:ext>
            </p:extLst>
          </p:nvPr>
        </p:nvGraphicFramePr>
        <p:xfrm>
          <a:off x="9095076" y="3933221"/>
          <a:ext cx="26944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467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Чем питаются растения?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29" name="Объект 8">
            <a:extLst>
              <a:ext uri="{FF2B5EF4-FFF2-40B4-BE49-F238E27FC236}">
                <a16:creationId xmlns:a16="http://schemas.microsoft.com/office/drawing/2014/main" id="{7CB33238-D68D-4022-A5D4-471BE8325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520547"/>
              </p:ext>
            </p:extLst>
          </p:nvPr>
        </p:nvGraphicFramePr>
        <p:xfrm>
          <a:off x="9957827" y="2200225"/>
          <a:ext cx="1436903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0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Лыжи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6" name="Объект 8">
            <a:extLst>
              <a:ext uri="{FF2B5EF4-FFF2-40B4-BE49-F238E27FC236}">
                <a16:creationId xmlns:a16="http://schemas.microsoft.com/office/drawing/2014/main" id="{46D2FBC7-8CA9-49E1-A537-8B1ECA1EE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526090"/>
              </p:ext>
            </p:extLst>
          </p:nvPr>
        </p:nvGraphicFramePr>
        <p:xfrm>
          <a:off x="434090" y="1457307"/>
          <a:ext cx="253838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5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7" name="Объект 8">
            <a:extLst>
              <a:ext uri="{FF2B5EF4-FFF2-40B4-BE49-F238E27FC236}">
                <a16:creationId xmlns:a16="http://schemas.microsoft.com/office/drawing/2014/main" id="{58FA3525-D3FF-4E5A-AAC5-A6C6D395A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383574"/>
              </p:ext>
            </p:extLst>
          </p:nvPr>
        </p:nvGraphicFramePr>
        <p:xfrm>
          <a:off x="8929016" y="1460996"/>
          <a:ext cx="253838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86C52F-A320-40B9-87BB-3E19F55746D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073" y="4494492"/>
            <a:ext cx="2194310" cy="10474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18396A-EEF7-4DD0-88D8-86A0541E194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16726" y="2819081"/>
            <a:ext cx="2180993" cy="7752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3F4255-E9B2-4A8A-8041-F18C7A451C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34849" t="38575" r="10114" b="18296"/>
          <a:stretch/>
        </p:blipFill>
        <p:spPr>
          <a:xfrm>
            <a:off x="2872857" y="2432883"/>
            <a:ext cx="6135136" cy="2703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36169" y="1781994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Исследование </a:t>
            </a:r>
            <a:r>
              <a:rPr lang="en-US" sz="2400" b="1" dirty="0"/>
              <a:t>PISA</a:t>
            </a:r>
            <a:r>
              <a:rPr lang="ru-RU" sz="2400" b="1" dirty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4045" y="485850"/>
            <a:ext cx="10692765" cy="857459"/>
          </a:xfrm>
        </p:spPr>
        <p:txBody>
          <a:bodyPr>
            <a:normAutofit/>
          </a:bodyPr>
          <a:lstStyle/>
          <a:p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n-lt"/>
              </a:rPr>
              <a:t>Что такое естественнонаучная грамотность?</a:t>
            </a:r>
            <a:endParaRPr lang="uk-UA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1724" y="1419323"/>
            <a:ext cx="10665885" cy="1079365"/>
          </a:xfrm>
          <a:prstGeom prst="rect">
            <a:avLst/>
          </a:prstGeom>
        </p:spPr>
        <p:txBody>
          <a:bodyPr wrap="square" lIns="108806" tIns="54403" rIns="108806" bIns="54403">
            <a:spAutoFit/>
          </a:bodyPr>
          <a:lstStyle/>
          <a:p>
            <a:r>
              <a:rPr lang="ru-RU" altLang="ru-RU" b="1" dirty="0"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Естественнонаучная грамотность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  </a:r>
            <a:r>
              <a:rPr lang="ru-RU" alt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</a:t>
            </a:r>
            <a:endParaRPr lang="ru-RU" dirty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0207" y="2980394"/>
            <a:ext cx="8420436" cy="1587196"/>
          </a:xfrm>
          <a:prstGeom prst="rect">
            <a:avLst/>
          </a:prstGeom>
        </p:spPr>
        <p:txBody>
          <a:bodyPr wrap="square" lIns="108806" tIns="54403" rIns="108806" bIns="54403">
            <a:spAutoFit/>
          </a:bodyPr>
          <a:lstStyle/>
          <a:p>
            <a:pPr algn="r"/>
            <a:r>
              <a:rPr lang="ru-RU" altLang="ru-RU" sz="2400" b="1" dirty="0"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</a:t>
            </a:r>
            <a:r>
              <a:rPr lang="ru-RU" altLang="ru-RU" sz="2400" b="1" u="sng" dirty="0">
                <a:latin typeface="Calibri Light" pitchFamily="34" charset="0"/>
                <a:ea typeface="Roboto Light" charset="0"/>
                <a:cs typeface="Calibri Light" pitchFamily="34" charset="0"/>
              </a:rPr>
              <a:t>компетентностей</a:t>
            </a:r>
            <a:r>
              <a:rPr lang="ru-RU" altLang="ru-RU" sz="2400" b="1" dirty="0">
                <a:latin typeface="Calibri Light" pitchFamily="34" charset="0"/>
                <a:ea typeface="Roboto Light" charset="0"/>
                <a:cs typeface="Calibri Light" pitchFamily="34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8510" y="5011470"/>
            <a:ext cx="8092314" cy="2025610"/>
          </a:xfrm>
          <a:prstGeom prst="rect">
            <a:avLst/>
          </a:prstGeom>
        </p:spPr>
        <p:txBody>
          <a:bodyPr wrap="square" lIns="108806" tIns="54403" rIns="108806" bIns="54403">
            <a:spAutoFit/>
          </a:bodyPr>
          <a:lstStyle/>
          <a:p>
            <a:pPr marL="408021" indent="-408021"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Calibri Light" pitchFamily="34" charset="0"/>
                <a:ea typeface="Roboto Light" charset="0"/>
                <a:cs typeface="Calibri Light" pitchFamily="34" charset="0"/>
              </a:rPr>
              <a:t>научно объяснять явления;</a:t>
            </a:r>
          </a:p>
          <a:p>
            <a:pPr marL="408021" indent="-408021"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Calibri Light" pitchFamily="34" charset="0"/>
                <a:ea typeface="Roboto Light" charset="0"/>
                <a:cs typeface="Calibri Light" pitchFamily="34" charset="0"/>
              </a:rPr>
              <a:t>понимать основные особенности  естественнонаучного исследования;       </a:t>
            </a:r>
          </a:p>
          <a:p>
            <a:pPr marL="408021" indent="-408021"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Calibri Light" pitchFamily="34" charset="0"/>
                <a:ea typeface="Roboto Light" charset="0"/>
                <a:cs typeface="Calibri Light" pitchFamily="34" charset="0"/>
              </a:rPr>
              <a:t>интерпретировать данные и использовать научные доказательства для получения выводов.</a:t>
            </a:r>
          </a:p>
        </p:txBody>
      </p:sp>
      <p:cxnSp>
        <p:nvCxnSpPr>
          <p:cNvPr id="13" name="Straight Connector 17"/>
          <p:cNvCxnSpPr/>
          <p:nvPr/>
        </p:nvCxnSpPr>
        <p:spPr>
          <a:xfrm flipV="1">
            <a:off x="0" y="4620304"/>
            <a:ext cx="11880850" cy="1736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4" idx="4"/>
          </p:cNvCxnSpPr>
          <p:nvPr/>
        </p:nvCxnSpPr>
        <p:spPr>
          <a:xfrm>
            <a:off x="10246097" y="2847806"/>
            <a:ext cx="6365" cy="178866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0154426" y="4557122"/>
            <a:ext cx="183341" cy="15045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6" tIns="54403" rIns="108806" bIns="54403"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82864" y="4620305"/>
            <a:ext cx="18757" cy="254408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189524" y="4561238"/>
            <a:ext cx="186680" cy="15045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6" tIns="54403" rIns="108806" bIns="54403" rtlCol="0" anchor="ctr"/>
          <a:lstStyle/>
          <a:p>
            <a:pPr algn="ctr"/>
            <a:endParaRPr lang="ru-RU"/>
          </a:p>
        </p:txBody>
      </p:sp>
      <p:cxnSp>
        <p:nvCxnSpPr>
          <p:cNvPr id="28" name="Straight Connector 17"/>
          <p:cNvCxnSpPr/>
          <p:nvPr/>
        </p:nvCxnSpPr>
        <p:spPr>
          <a:xfrm flipV="1">
            <a:off x="4626" y="2763327"/>
            <a:ext cx="11880850" cy="1736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0154426" y="2697353"/>
            <a:ext cx="183341" cy="15045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6" tIns="54403" rIns="108806" bIns="54403"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989980" y="1284645"/>
            <a:ext cx="4337" cy="150561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91947" y="2710921"/>
            <a:ext cx="183341" cy="15045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6" tIns="54403" rIns="108806" bIns="54403"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200098" y="165517"/>
            <a:ext cx="1800887" cy="5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ctr">
              <a:buNone/>
            </a:pPr>
            <a:endParaRPr lang="ru-RU" sz="4600" b="1" dirty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4000" b="1" dirty="0">
                <a:latin typeface="+mj-lt"/>
                <a:ea typeface="+mj-ea"/>
                <a:cs typeface="+mj-cs"/>
              </a:rPr>
              <a:t>ФИНАНСОВАЯ ГРАМОТНОСТЬ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 l="16119" r="17531" b="65620"/>
          <a:stretch>
            <a:fillRect/>
          </a:stretch>
        </p:blipFill>
        <p:spPr bwMode="auto">
          <a:xfrm>
            <a:off x="1475929" y="341834"/>
            <a:ext cx="8607428" cy="19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Финансовая грамотность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D3BA6F8B-5D67-41F8-9122-1B80A1A39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4033" t="35347" r="53786" b="40800"/>
          <a:stretch/>
        </p:blipFill>
        <p:spPr>
          <a:xfrm>
            <a:off x="442241" y="4025932"/>
            <a:ext cx="2497841" cy="10409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4D8A0E3-F066-4631-8604-FD8AAED9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418" y="2513619"/>
            <a:ext cx="4180163" cy="278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5E2D038-66C9-46F8-B567-12E3AF538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72822"/>
              </p:ext>
            </p:extLst>
          </p:nvPr>
        </p:nvGraphicFramePr>
        <p:xfrm>
          <a:off x="442241" y="1770645"/>
          <a:ext cx="1421975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75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Валюта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id="{D95543F5-30A3-4209-851C-1EB1196FAE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22274"/>
              </p:ext>
            </p:extLst>
          </p:nvPr>
        </p:nvGraphicFramePr>
        <p:xfrm>
          <a:off x="442241" y="3374882"/>
          <a:ext cx="16817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760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Траты Димы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1" name="Объект 8">
            <a:extLst>
              <a:ext uri="{FF2B5EF4-FFF2-40B4-BE49-F238E27FC236}">
                <a16:creationId xmlns:a16="http://schemas.microsoft.com/office/drawing/2014/main" id="{89EF3AE4-2E8A-4D09-8C89-16FBD2634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710221"/>
              </p:ext>
            </p:extLst>
          </p:nvPr>
        </p:nvGraphicFramePr>
        <p:xfrm>
          <a:off x="442241" y="5296210"/>
          <a:ext cx="16817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760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Две семьи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2" name="Объект 8">
            <a:extLst>
              <a:ext uri="{FF2B5EF4-FFF2-40B4-BE49-F238E27FC236}">
                <a16:creationId xmlns:a16="http://schemas.microsoft.com/office/drawing/2014/main" id="{7568E808-B02A-43F8-93D4-3BFD0DE5E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152488"/>
              </p:ext>
            </p:extLst>
          </p:nvPr>
        </p:nvGraphicFramePr>
        <p:xfrm>
          <a:off x="8316595" y="5462560"/>
          <a:ext cx="337007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070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Рациональное поведение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3" name="Объект 8">
            <a:extLst>
              <a:ext uri="{FF2B5EF4-FFF2-40B4-BE49-F238E27FC236}">
                <a16:creationId xmlns:a16="http://schemas.microsoft.com/office/drawing/2014/main" id="{6140A6D7-EDEC-4AA0-81D9-E8D18710B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490032"/>
              </p:ext>
            </p:extLst>
          </p:nvPr>
        </p:nvGraphicFramePr>
        <p:xfrm>
          <a:off x="9491749" y="3379923"/>
          <a:ext cx="2217849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849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Сашина копилка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4" name="Объект 8">
            <a:extLst>
              <a:ext uri="{FF2B5EF4-FFF2-40B4-BE49-F238E27FC236}">
                <a16:creationId xmlns:a16="http://schemas.microsoft.com/office/drawing/2014/main" id="{2C39403E-BE51-4CEA-8E74-D8E512007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468167"/>
              </p:ext>
            </p:extLst>
          </p:nvPr>
        </p:nvGraphicFramePr>
        <p:xfrm>
          <a:off x="10449222" y="1868565"/>
          <a:ext cx="1237443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44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Деньги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7CB7B0-16EC-45A2-9722-0FFBF336B3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4241" t="31552" r="51818" b="47621"/>
          <a:stretch/>
        </p:blipFill>
        <p:spPr>
          <a:xfrm>
            <a:off x="442241" y="2347463"/>
            <a:ext cx="2586907" cy="8925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82D87B-54C2-498C-8963-3E573FD3C5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4241" t="36451" r="53637" b="40183"/>
          <a:stretch/>
        </p:blipFill>
        <p:spPr>
          <a:xfrm>
            <a:off x="486773" y="5863745"/>
            <a:ext cx="2497841" cy="10215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5501B3-F08C-4B8A-8355-2879E48684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8787" t="35771" r="22120" b="47840"/>
          <a:stretch/>
        </p:blipFill>
        <p:spPr>
          <a:xfrm>
            <a:off x="8441915" y="2615575"/>
            <a:ext cx="3269831" cy="6137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1773B-4C1B-43A6-A0AE-8E5861FB02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8787" t="40067" r="23938" b="43936"/>
          <a:stretch/>
        </p:blipFill>
        <p:spPr>
          <a:xfrm>
            <a:off x="8483638" y="4013258"/>
            <a:ext cx="3225960" cy="6137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BB212D-E2E5-4C5C-990F-5845628B2B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41515" t="39602" r="10604" b="40321"/>
          <a:stretch/>
        </p:blipFill>
        <p:spPr>
          <a:xfrm>
            <a:off x="8483638" y="5994251"/>
            <a:ext cx="3225960" cy="760500"/>
          </a:xfrm>
          <a:prstGeom prst="rect">
            <a:avLst/>
          </a:prstGeom>
        </p:spPr>
      </p:pic>
      <p:graphicFrame>
        <p:nvGraphicFramePr>
          <p:cNvPr id="20" name="Объект 8">
            <a:extLst>
              <a:ext uri="{FF2B5EF4-FFF2-40B4-BE49-F238E27FC236}">
                <a16:creationId xmlns:a16="http://schemas.microsoft.com/office/drawing/2014/main" id="{399FBE83-E9AB-454D-961C-4498A2085A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064282"/>
              </p:ext>
            </p:extLst>
          </p:nvPr>
        </p:nvGraphicFramePr>
        <p:xfrm>
          <a:off x="411383" y="1021513"/>
          <a:ext cx="253838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5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21" name="Объект 8">
            <a:extLst>
              <a:ext uri="{FF2B5EF4-FFF2-40B4-BE49-F238E27FC236}">
                <a16:creationId xmlns:a16="http://schemas.microsoft.com/office/drawing/2014/main" id="{D8780BDE-EDEF-43A6-9C0F-D1E3F3711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012317"/>
              </p:ext>
            </p:extLst>
          </p:nvPr>
        </p:nvGraphicFramePr>
        <p:xfrm>
          <a:off x="9148277" y="1039629"/>
          <a:ext cx="253838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636169" y="1781994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Исследование </a:t>
            </a:r>
            <a:r>
              <a:rPr lang="en-US" sz="2400" b="1" dirty="0"/>
              <a:t>PISA</a:t>
            </a:r>
            <a:r>
              <a:rPr lang="ru-RU" sz="2400" b="1" dirty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59209"/>
            <a:ext cx="11781843" cy="1512482"/>
          </a:xfrm>
        </p:spPr>
        <p:txBody>
          <a:bodyPr>
            <a:normAutofit fontScale="90000"/>
          </a:bodyPr>
          <a:lstStyle/>
          <a:p>
            <a:pPr marL="266700" indent="-266700" algn="just"/>
            <a:br>
              <a:rPr lang="ru-RU" dirty="0"/>
            </a:br>
            <a:br>
              <a:rPr lang="ru-RU" dirty="0"/>
            </a:br>
            <a:r>
              <a:rPr lang="ru-RU" dirty="0"/>
              <a:t>	</a:t>
            </a:r>
            <a:r>
              <a:rPr lang="ru-RU" sz="3600" dirty="0"/>
              <a:t>Из указа Президента России </a:t>
            </a:r>
            <a:r>
              <a:rPr lang="ru-RU" sz="3600" i="1" dirty="0"/>
              <a:t>от 7 мая 2018 года</a:t>
            </a:r>
            <a:r>
              <a:rPr lang="ru-RU" sz="3300" dirty="0"/>
              <a:t>: 	</a:t>
            </a:r>
            <a:r>
              <a:rPr lang="ru-RU" sz="3300" b="0" dirty="0"/>
              <a:t>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3300" b="0" dirty="0"/>
              <a:t>.</a:t>
            </a:r>
            <a:br>
              <a:rPr lang="ru-RU" altLang="ru-RU" sz="3300" dirty="0"/>
            </a:br>
            <a:endParaRPr lang="ru-RU" altLang="ru-RU" sz="33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021" y="2574082"/>
            <a:ext cx="11187800" cy="4392488"/>
          </a:xfrm>
        </p:spPr>
        <p:txBody>
          <a:bodyPr>
            <a:normAutofit fontScale="92500" lnSpcReduction="20000"/>
          </a:bodyPr>
          <a:lstStyle/>
          <a:p>
            <a:pPr marL="0" indent="538446">
              <a:buNone/>
              <a:defRPr/>
            </a:pPr>
            <a:r>
              <a:rPr lang="ru-RU" altLang="ru-RU" b="1" dirty="0"/>
              <a:t>Из Государственной программы РФ «Развитие образования»  (2018-2025 годы) </a:t>
            </a:r>
            <a:r>
              <a:rPr lang="ru-RU" altLang="ru-RU" b="1" i="1" dirty="0"/>
              <a:t>от 26 декабря 2017 г</a:t>
            </a:r>
            <a:r>
              <a:rPr lang="en-US" altLang="ru-RU" b="1" i="1" dirty="0"/>
              <a:t>.</a:t>
            </a:r>
            <a:r>
              <a:rPr lang="ru-RU" altLang="ru-RU" b="1" i="1" dirty="0"/>
              <a:t> </a:t>
            </a:r>
          </a:p>
          <a:p>
            <a:pPr marL="0" indent="538446" algn="just">
              <a:buNone/>
              <a:defRPr/>
            </a:pPr>
            <a:r>
              <a:rPr lang="ru-RU" dirty="0"/>
              <a:t>Цель программы – качество образования</a:t>
            </a:r>
            <a:r>
              <a:rPr lang="en-US" dirty="0"/>
              <a:t>,</a:t>
            </a:r>
            <a:r>
              <a:rPr lang="ru-RU" dirty="0"/>
              <a:t> которое характеризуется: </a:t>
            </a:r>
            <a:r>
              <a:rPr lang="en-US" dirty="0"/>
              <a:t>c</a:t>
            </a:r>
            <a:r>
              <a:rPr lang="ru-RU" dirty="0"/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dirty="0"/>
              <a:t>(PIRLS), </a:t>
            </a:r>
            <a:r>
              <a:rPr lang="ru-RU" dirty="0"/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dirty="0"/>
              <a:t>(TIMSS)</a:t>
            </a:r>
            <a:r>
              <a:rPr lang="ru-RU" dirty="0"/>
              <a:t>; повышением позиций РФ в международной программе по оценке образовательных достижений учащихся (</a:t>
            </a:r>
            <a:r>
              <a:rPr lang="en-US" dirty="0"/>
              <a:t>PISA) …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Финансовая грамотность</a:t>
            </a:r>
            <a:r>
              <a:rPr lang="ru-RU" dirty="0">
                <a:solidFill>
                  <a:srgbClr val="376092"/>
                </a:solidFill>
              </a:rPr>
              <a:t> </a:t>
            </a:r>
            <a:br>
              <a:rPr lang="ru-RU" sz="3300" dirty="0">
                <a:solidFill>
                  <a:srgbClr val="376092"/>
                </a:solidFill>
              </a:rPr>
            </a:br>
            <a:endParaRPr lang="ru-RU" sz="3300" dirty="0">
              <a:solidFill>
                <a:srgbClr val="37609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802" y="4374282"/>
            <a:ext cx="7056784" cy="2790106"/>
          </a:xfrm>
          <a:prstGeom prst="rect">
            <a:avLst/>
          </a:prstGeom>
        </p:spPr>
        <p:txBody>
          <a:bodyPr lIns="91433" tIns="45717" rIns="91433" bIns="45717">
            <a:normAutofit fontScale="77500" lnSpcReduction="20000"/>
          </a:bodyPr>
          <a:lstStyle/>
          <a:p>
            <a:pPr>
              <a:buNone/>
            </a:pPr>
            <a:r>
              <a:rPr lang="ru-RU" sz="2900" dirty="0"/>
              <a:t>Выработка целесообразных моделей поведения в разнообразных жизненных ситуациях, связанных с финансами</a:t>
            </a:r>
          </a:p>
          <a:p>
            <a:pPr>
              <a:buNone/>
            </a:pPr>
            <a:endParaRPr lang="ru-RU" sz="1100" dirty="0"/>
          </a:p>
          <a:p>
            <a:pPr>
              <a:buNone/>
            </a:pPr>
            <a:r>
              <a:rPr lang="ru-RU" sz="2900" dirty="0"/>
              <a:t>Формирование представлений о возможных альтернативных решениях личных и семейных финансовых проблем</a:t>
            </a:r>
          </a:p>
          <a:p>
            <a:pPr>
              <a:buNone/>
            </a:pPr>
            <a:endParaRPr lang="ru-RU" sz="1100" dirty="0"/>
          </a:p>
          <a:p>
            <a:pPr>
              <a:buNone/>
            </a:pPr>
            <a:r>
              <a:rPr lang="ru-RU" sz="2900" dirty="0"/>
              <a:t>Развитие умения предвидеть позитивные и негативные последствия выбранного решения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72473" y="773882"/>
          <a:ext cx="5112568" cy="312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6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</a:rPr>
                        <a:t>Приобретение опыта использования полученных знаний в</a:t>
                      </a:r>
                    </a:p>
                    <a:p>
                      <a:pPr>
                        <a:buNone/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</a:rPr>
                        <a:t>практической деятельности, а также в повседневной</a:t>
                      </a:r>
                    </a:p>
                    <a:p>
                      <a:pPr>
                        <a:buNone/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</a:rPr>
                        <a:t>жизни    (Проект  Федерального государственного образовательного стандарта основного общего образования. Требования к предметным результатам. Обществознание)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01 МФГ_ФН_5_001_03_04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610" y="3798219"/>
            <a:ext cx="4032448" cy="3024336"/>
          </a:xfrm>
          <a:prstGeom prst="rect">
            <a:avLst/>
          </a:prstGeom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51793" y="773882"/>
            <a:ext cx="5760641" cy="3456384"/>
          </a:xfrm>
          <a:prstGeom prst="foldedCorner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76923C"/>
            </a:solidFill>
            <a:round/>
            <a:headEnd/>
            <a:tailEnd/>
          </a:ln>
        </p:spPr>
        <p:txBody>
          <a:bodyPr vert="horz" wrap="square" lIns="191884" tIns="239856" rIns="191884" bIns="239856" numCol="1" anchor="t" anchorCtr="0" compatLnSpc="1">
            <a:prstTxWarp prst="textNoShape">
              <a:avLst/>
            </a:prstTxWarp>
          </a:bodyPr>
          <a:lstStyle/>
          <a:p>
            <a:pPr indent="482310" algn="just" defTabSz="1218469" fontAlgn="base">
              <a:spcBef>
                <a:spcPct val="0"/>
              </a:spcBef>
            </a:pPr>
            <a:r>
              <a:rPr lang="ru-RU" sz="2000" i="1" dirty="0"/>
              <a:t>Финансовая грамотность включает знание и понимание финансовых терминов</a:t>
            </a:r>
            <a:r>
              <a:rPr lang="en-US" sz="2000" i="1" dirty="0"/>
              <a:t>,</a:t>
            </a:r>
            <a:r>
              <a:rPr lang="ru-RU" sz="2000" i="1" dirty="0"/>
              <a:t>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</a:p>
          <a:p>
            <a:pPr indent="482310" algn="just" defTabSz="1218469" fontAlgn="base">
              <a:spcBef>
                <a:spcPct val="0"/>
              </a:spcBef>
            </a:pPr>
            <a:r>
              <a:rPr lang="en-US" sz="2000" i="1" dirty="0"/>
              <a:t>(</a:t>
            </a:r>
            <a:r>
              <a:rPr lang="ru-RU" sz="2000" i="1" dirty="0"/>
              <a:t>Исследование </a:t>
            </a:r>
            <a:r>
              <a:rPr lang="en-US" sz="2000" i="1" dirty="0"/>
              <a:t>PISA)</a:t>
            </a:r>
            <a:endParaRPr lang="ru-RU" sz="2000" dirty="0"/>
          </a:p>
          <a:p>
            <a:pPr algn="just" defTabSz="1218469" fontAlgn="base">
              <a:spcBef>
                <a:spcPct val="0"/>
              </a:spcBef>
              <a:spcAft>
                <a:spcPts val="1333"/>
              </a:spcAft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ctr">
              <a:buNone/>
            </a:pPr>
            <a:endParaRPr lang="ru-RU" sz="4600" b="1" dirty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4000" b="1" dirty="0">
                <a:latin typeface="+mj-lt"/>
                <a:ea typeface="+mj-ea"/>
                <a:cs typeface="+mj-cs"/>
              </a:rPr>
              <a:t>ГЛОБАЛЬНЫЕ КОМПЕТЕНЦИИ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 l="16119" r="17531" b="65620"/>
          <a:stretch>
            <a:fillRect/>
          </a:stretch>
        </p:blipFill>
        <p:spPr bwMode="auto">
          <a:xfrm>
            <a:off x="1475929" y="341834"/>
            <a:ext cx="8607428" cy="19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Autofit/>
          </a:bodyPr>
          <a:lstStyle/>
          <a:p>
            <a:r>
              <a:rPr lang="ru-RU" dirty="0"/>
              <a:t>Глобальные компетенции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859A2483-0AE2-49C1-831D-44D1A01DE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9724" t="33964" r="10061" b="36740"/>
          <a:stretch/>
        </p:blipFill>
        <p:spPr>
          <a:xfrm>
            <a:off x="341800" y="4309089"/>
            <a:ext cx="2608856" cy="8557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D0F2E-8A07-46C2-A2E5-2E6DCD1EA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969" t="34908" r="25757" b="43532"/>
          <a:stretch/>
        </p:blipFill>
        <p:spPr>
          <a:xfrm>
            <a:off x="324584" y="2613211"/>
            <a:ext cx="2682262" cy="687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BBD80D-2E27-47EF-8B34-399782E25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6969" t="35986" r="23938" b="42454"/>
          <a:stretch/>
        </p:blipFill>
        <p:spPr>
          <a:xfrm>
            <a:off x="9143461" y="2583239"/>
            <a:ext cx="2682264" cy="6622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66E7A8-FD62-477A-8EFF-3053C43F07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6969" t="52088" r="24544" b="21398"/>
          <a:stretch/>
        </p:blipFill>
        <p:spPr>
          <a:xfrm>
            <a:off x="9225882" y="4325644"/>
            <a:ext cx="2599841" cy="7993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FFEC60-C431-435F-A4AA-9B0397EEE3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6060" t="24129" r="9999" b="15503"/>
          <a:stretch/>
        </p:blipFill>
        <p:spPr>
          <a:xfrm>
            <a:off x="3091187" y="2142033"/>
            <a:ext cx="5897365" cy="3710701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8840ED-D354-4746-89B8-72121CDEB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606113"/>
              </p:ext>
            </p:extLst>
          </p:nvPr>
        </p:nvGraphicFramePr>
        <p:xfrm>
          <a:off x="324584" y="1715986"/>
          <a:ext cx="2682263" cy="48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6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4811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Доступ к чистой воде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id="{70052871-0196-4654-A035-2C96832E3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169744"/>
              </p:ext>
            </p:extLst>
          </p:nvPr>
        </p:nvGraphicFramePr>
        <p:xfrm>
          <a:off x="316349" y="3581945"/>
          <a:ext cx="2497311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311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81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Забота о животных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1" name="Объект 8">
            <a:extLst>
              <a:ext uri="{FF2B5EF4-FFF2-40B4-BE49-F238E27FC236}">
                <a16:creationId xmlns:a16="http://schemas.microsoft.com/office/drawing/2014/main" id="{2FBCF820-87F1-4049-8375-0854BE8C5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00723"/>
              </p:ext>
            </p:extLst>
          </p:nvPr>
        </p:nvGraphicFramePr>
        <p:xfrm>
          <a:off x="341800" y="5231633"/>
          <a:ext cx="1421975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75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Здоровье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2" name="Объект 8">
            <a:extLst>
              <a:ext uri="{FF2B5EF4-FFF2-40B4-BE49-F238E27FC236}">
                <a16:creationId xmlns:a16="http://schemas.microsoft.com/office/drawing/2014/main" id="{E8AD8A4F-655A-4381-80F9-388380CB4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926391"/>
              </p:ext>
            </p:extLst>
          </p:nvPr>
        </p:nvGraphicFramePr>
        <p:xfrm>
          <a:off x="9143460" y="1715986"/>
          <a:ext cx="26822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6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Между горами и морем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3" name="Объект 8">
            <a:extLst>
              <a:ext uri="{FF2B5EF4-FFF2-40B4-BE49-F238E27FC236}">
                <a16:creationId xmlns:a16="http://schemas.microsoft.com/office/drawing/2014/main" id="{60DF2EC8-9524-466B-BCC5-FEEE951CE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406473"/>
              </p:ext>
            </p:extLst>
          </p:nvPr>
        </p:nvGraphicFramePr>
        <p:xfrm>
          <a:off x="9129084" y="3370378"/>
          <a:ext cx="26822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6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Государство «Мусорные острова»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4" name="Объект 8">
            <a:extLst>
              <a:ext uri="{FF2B5EF4-FFF2-40B4-BE49-F238E27FC236}">
                <a16:creationId xmlns:a16="http://schemas.microsoft.com/office/drawing/2014/main" id="{AFE1EB05-7D8E-47D0-BA98-473E212FC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882010"/>
              </p:ext>
            </p:extLst>
          </p:nvPr>
        </p:nvGraphicFramePr>
        <p:xfrm>
          <a:off x="8960403" y="5227351"/>
          <a:ext cx="280298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987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67481">
                <a:tc>
                  <a:txBody>
                    <a:bodyPr/>
                    <a:lstStyle/>
                    <a:p>
                      <a:r>
                        <a:rPr lang="ru-RU" sz="2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в мире: право и бизнес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CF40B-559D-4758-AB2A-04A28B23A3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41515" t="50997" r="11210" b="31674"/>
          <a:stretch/>
        </p:blipFill>
        <p:spPr>
          <a:xfrm>
            <a:off x="324584" y="6205062"/>
            <a:ext cx="2519496" cy="5192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5EC63A-86F8-42BD-94A0-C734F4FD168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26206" t="47262" r="25054" b="38870"/>
          <a:stretch/>
        </p:blipFill>
        <p:spPr>
          <a:xfrm>
            <a:off x="8971661" y="6205062"/>
            <a:ext cx="2839686" cy="454251"/>
          </a:xfrm>
          <a:prstGeom prst="rect">
            <a:avLst/>
          </a:prstGeom>
        </p:spPr>
      </p:pic>
      <p:graphicFrame>
        <p:nvGraphicFramePr>
          <p:cNvPr id="18" name="Объект 8">
            <a:extLst>
              <a:ext uri="{FF2B5EF4-FFF2-40B4-BE49-F238E27FC236}">
                <a16:creationId xmlns:a16="http://schemas.microsoft.com/office/drawing/2014/main" id="{6C058115-EDD8-4C85-8CB5-7BF2E5D4D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13289"/>
              </p:ext>
            </p:extLst>
          </p:nvPr>
        </p:nvGraphicFramePr>
        <p:xfrm>
          <a:off x="341800" y="1043294"/>
          <a:ext cx="253838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5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9" name="Объект 8">
            <a:extLst>
              <a:ext uri="{FF2B5EF4-FFF2-40B4-BE49-F238E27FC236}">
                <a16:creationId xmlns:a16="http://schemas.microsoft.com/office/drawing/2014/main" id="{625BDCE1-095E-45E0-AB77-0908A84CA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151843"/>
              </p:ext>
            </p:extLst>
          </p:nvPr>
        </p:nvGraphicFramePr>
        <p:xfrm>
          <a:off x="9272959" y="1017528"/>
          <a:ext cx="253838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636169" y="1493962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Исследование </a:t>
            </a:r>
            <a:r>
              <a:rPr lang="en-US" sz="2400" b="1" dirty="0"/>
              <a:t>PISA</a:t>
            </a:r>
            <a:r>
              <a:rPr lang="ru-RU" sz="2400" b="1" dirty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ctr">
              <a:buNone/>
            </a:pPr>
            <a:endParaRPr lang="ru-RU" sz="4600" b="1" dirty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4000" b="1" dirty="0">
                <a:latin typeface="+mj-lt"/>
                <a:ea typeface="+mj-ea"/>
                <a:cs typeface="+mj-cs"/>
              </a:rPr>
              <a:t>КРЕАТИВНОЕ МЫШЛЕНИЕ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 l="16119" r="17531" b="65620"/>
          <a:stretch>
            <a:fillRect/>
          </a:stretch>
        </p:blipFill>
        <p:spPr bwMode="auto">
          <a:xfrm>
            <a:off x="1547937" y="485850"/>
            <a:ext cx="8607428" cy="19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5190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71873" y="22940"/>
            <a:ext cx="10258658" cy="830271"/>
          </a:xfrm>
          <a:prstGeom prst="rect">
            <a:avLst/>
          </a:prstGeom>
        </p:spPr>
        <p:txBody>
          <a:bodyPr>
            <a:normAutofit/>
          </a:bodyPr>
          <a:lstStyle>
            <a:lvl1pPr defTabSz="923340">
              <a:defRPr sz="3124"/>
            </a:lvl1pPr>
          </a:lstStyle>
          <a:p>
            <a:r>
              <a:rPr lang="ru-RU" sz="3800" dirty="0"/>
              <a:t>Креативное мышление: понятие</a:t>
            </a:r>
            <a:endParaRPr sz="3800" dirty="0"/>
          </a:p>
        </p:txBody>
      </p:sp>
      <p:sp>
        <p:nvSpPr>
          <p:cNvPr id="260" name="Объект 2"/>
          <p:cNvSpPr txBox="1">
            <a:spLocks noGrp="1"/>
          </p:cNvSpPr>
          <p:nvPr>
            <p:ph idx="1"/>
          </p:nvPr>
        </p:nvSpPr>
        <p:spPr>
          <a:xfrm>
            <a:off x="144018" y="845890"/>
            <a:ext cx="11557047" cy="60486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17312">
              <a:spcBef>
                <a:spcPts val="766"/>
              </a:spcBef>
              <a:buNone/>
              <a:defRPr sz="4100"/>
            </a:pPr>
            <a:r>
              <a:rPr lang="ru-RU" sz="3300" dirty="0"/>
              <a:t>Способность продуктивно участвовать в процессе </a:t>
            </a:r>
            <a:r>
              <a:rPr lang="ru-RU" sz="3300" b="1" dirty="0"/>
              <a:t>выработки</a:t>
            </a:r>
            <a:r>
              <a:rPr lang="ru-RU" sz="3300" dirty="0"/>
              <a:t>, </a:t>
            </a:r>
            <a:r>
              <a:rPr lang="ru-RU" sz="3300" b="1" dirty="0"/>
              <a:t>оценки</a:t>
            </a:r>
            <a:r>
              <a:rPr lang="ru-RU" sz="3300" dirty="0"/>
              <a:t> и </a:t>
            </a:r>
            <a:r>
              <a:rPr lang="ru-RU" sz="3300" b="1" dirty="0"/>
              <a:t>совершенствования</a:t>
            </a:r>
            <a:r>
              <a:rPr lang="ru-RU" sz="3300" dirty="0"/>
              <a:t> идей, направленных на получение:</a:t>
            </a:r>
          </a:p>
          <a:p>
            <a:pPr defTabSz="817312">
              <a:spcBef>
                <a:spcPts val="766"/>
              </a:spcBef>
              <a:defRPr sz="4100"/>
            </a:pPr>
            <a:r>
              <a:rPr lang="ru-RU" sz="3300" b="1" i="1" dirty="0"/>
              <a:t>инновационных</a:t>
            </a:r>
            <a:r>
              <a:rPr lang="ru-RU" sz="3300" dirty="0"/>
              <a:t> (новых, новаторских, оригинальных, нестандартных, непривычных) и </a:t>
            </a:r>
            <a:r>
              <a:rPr lang="ru-RU" sz="3300" b="1" i="1" dirty="0"/>
              <a:t>эффективных</a:t>
            </a:r>
            <a:r>
              <a:rPr lang="ru-RU" sz="3300" dirty="0"/>
              <a:t> (действенных, результативных, экономичных, оптимальных ) </a:t>
            </a:r>
            <a:r>
              <a:rPr lang="ru-RU" sz="3300" b="1" i="1" dirty="0"/>
              <a:t>решений</a:t>
            </a:r>
            <a:r>
              <a:rPr lang="ru-RU" sz="3300" dirty="0"/>
              <a:t>, и/или</a:t>
            </a:r>
          </a:p>
          <a:p>
            <a:pPr defTabSz="817312">
              <a:spcBef>
                <a:spcPts val="766"/>
              </a:spcBef>
              <a:defRPr sz="4100"/>
            </a:pPr>
            <a:r>
              <a:rPr lang="ru-RU" sz="3300" b="1" i="1" dirty="0"/>
              <a:t>нового знания</a:t>
            </a:r>
            <a:r>
              <a:rPr lang="ru-RU" sz="3300" dirty="0"/>
              <a:t>, и/или</a:t>
            </a:r>
          </a:p>
          <a:p>
            <a:pPr defTabSz="817312">
              <a:spcBef>
                <a:spcPts val="766"/>
              </a:spcBef>
              <a:defRPr sz="4100"/>
            </a:pPr>
            <a:r>
              <a:rPr lang="ru-RU" sz="3300" b="1" i="1" dirty="0"/>
              <a:t>эффектного</a:t>
            </a:r>
            <a:r>
              <a:rPr lang="ru-RU" sz="3300" dirty="0"/>
              <a:t> (впечатляющего, вдохновляющего, необыкновенного, удивительного и т.п.) </a:t>
            </a:r>
            <a:r>
              <a:rPr lang="ru-RU" sz="3300" b="1" i="1" dirty="0"/>
              <a:t>выражения воображения</a:t>
            </a:r>
            <a:endParaRPr sz="3300" b="1" i="1" dirty="0"/>
          </a:p>
        </p:txBody>
      </p:sp>
      <p:sp>
        <p:nvSpPr>
          <p:cNvPr id="261" name="Номер слайда 3"/>
          <p:cNvSpPr txBox="1">
            <a:spLocks noGrp="1"/>
          </p:cNvSpPr>
          <p:nvPr>
            <p:ph type="sldNum" sz="quarter" idx="12"/>
          </p:nvPr>
        </p:nvSpPr>
        <p:spPr>
          <a:xfrm>
            <a:off x="11072093" y="5430015"/>
            <a:ext cx="214717" cy="2226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70086" tIns="35042" rIns="70086" bIns="35042" rtlCol="0" anchor="ctr"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4855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1"/>
            <a:ext cx="10692765" cy="701874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дополнительной информации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841" y="2286050"/>
            <a:ext cx="10657184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Международный координационный центр исследования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TIMSS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PIRLS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US" sz="1600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://timss2015.</a:t>
            </a:r>
            <a:r>
              <a:rPr lang="en-US" sz="1600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org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/</a:t>
            </a:r>
            <a:r>
              <a:rPr lang="en-US" sz="1600" u="sng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1600" u="sng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hlinkClick r:id="rId4"/>
              </a:rPr>
              <a:t>://</a:t>
            </a:r>
            <a:r>
              <a:rPr lang="en-US" sz="1600" u="sng" dirty="0" err="1">
                <a:solidFill>
                  <a:schemeClr val="tx2">
                    <a:lumMod val="50000"/>
                  </a:schemeClr>
                </a:solidFill>
                <a:hlinkClick r:id="rId4"/>
              </a:rPr>
              <a:t>pirls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hlinkClick r:id="rId4"/>
              </a:rPr>
              <a:t>201</a:t>
            </a:r>
            <a:r>
              <a:rPr lang="en-US" sz="1600" u="sng" dirty="0">
                <a:solidFill>
                  <a:schemeClr val="tx2">
                    <a:lumMod val="50000"/>
                  </a:schemeClr>
                </a:solidFill>
                <a:hlinkClick r:id="rId4"/>
              </a:rPr>
              <a:t>6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hlinkClick r:id="rId4"/>
              </a:rPr>
              <a:t>.</a:t>
            </a:r>
            <a:r>
              <a:rPr lang="en-US" sz="1600" u="sng" dirty="0">
                <a:solidFill>
                  <a:schemeClr val="tx2">
                    <a:lumMod val="50000"/>
                  </a:schemeClr>
                </a:solidFill>
                <a:hlinkClick r:id="rId4"/>
              </a:rPr>
              <a:t>org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hlinkClick r:id="rId4"/>
              </a:rPr>
              <a:t>/</a:t>
            </a:r>
            <a:r>
              <a:rPr lang="en-US" sz="1600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тел.: +1-617-552-1600 –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Ina V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Mullis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Michael O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Martin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– международные координаторы (электронная почта –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  <a:hlinkClick r:id="rId5"/>
              </a:rPr>
              <a:t> </a:t>
            </a:r>
            <a:r>
              <a:rPr lang="en-US" sz="1600" u="sng" dirty="0" err="1">
                <a:solidFill>
                  <a:schemeClr val="tx2">
                    <a:lumMod val="50000"/>
                  </a:schemeClr>
                </a:solidFill>
                <a:hlinkClick r:id="rId6"/>
              </a:rPr>
              <a:t>timss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hlinkClick r:id="rId6"/>
              </a:rPr>
              <a:t>@</a:t>
            </a:r>
            <a:r>
              <a:rPr lang="en-US" sz="1600" u="sng" dirty="0" err="1">
                <a:solidFill>
                  <a:schemeClr val="tx2">
                    <a:lumMod val="50000"/>
                  </a:schemeClr>
                </a:solidFill>
                <a:hlinkClick r:id="rId6"/>
              </a:rPr>
              <a:t>bc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hlinkClick r:id="rId6"/>
              </a:rPr>
              <a:t>.</a:t>
            </a:r>
            <a:r>
              <a:rPr lang="en-US" sz="1600" u="sng" dirty="0" err="1">
                <a:solidFill>
                  <a:schemeClr val="tx2">
                    <a:lumMod val="50000"/>
                  </a:schemeClr>
                </a:solidFill>
                <a:hlinkClick r:id="rId6"/>
              </a:rPr>
              <a:t>edu</a:t>
            </a:r>
            <a:r>
              <a:rPr lang="en-US" sz="1600" u="sng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1600" u="sng" dirty="0">
                <a:solidFill>
                  <a:schemeClr val="tx2">
                    <a:lumMod val="50000"/>
                  </a:schemeClr>
                </a:solidFill>
                <a:hlinkClick r:id="rId7"/>
              </a:rPr>
              <a:t>pirls@bc.edu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5151" y="3222154"/>
            <a:ext cx="1065718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Организация Экономического Сотрудничества и Развития (ОЭСР) (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Organization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Economic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Cooperation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Development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OECD) –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hlinkClick r:id="rId8"/>
              </a:rPr>
              <a:t>www.oecd.org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hlinkClick r:id="rId8"/>
              </a:rPr>
              <a:t>/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hlinkClick r:id="rId8"/>
              </a:rPr>
              <a:t>edu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hlinkClick r:id="rId8"/>
              </a:rPr>
              <a:t>/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hlinkClick r:id="rId8"/>
              </a:rPr>
              <a:t>pisa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784" y="557858"/>
            <a:ext cx="11506299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Центр оценки качества образования ИСРО РАО – </a:t>
            </a:r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hlinkClick r:id="rId9"/>
              </a:rPr>
              <a:t>http</a:t>
            </a:r>
            <a:r>
              <a:rPr lang="ru-RU" sz="4000" u="sng" dirty="0">
                <a:solidFill>
                  <a:schemeClr val="tx2">
                    <a:lumMod val="50000"/>
                  </a:schemeClr>
                </a:solidFill>
                <a:hlinkClick r:id="rId9"/>
              </a:rPr>
              <a:t>://</a:t>
            </a:r>
            <a:r>
              <a:rPr lang="en-US" sz="4000" u="sng" dirty="0" err="1">
                <a:solidFill>
                  <a:schemeClr val="tx2">
                    <a:lumMod val="50000"/>
                  </a:schemeClr>
                </a:solidFill>
                <a:hlinkClick r:id="rId9"/>
              </a:rPr>
              <a:t>centeroko</a:t>
            </a:r>
            <a:r>
              <a:rPr lang="ru-RU" sz="4000" u="sng" dirty="0">
                <a:solidFill>
                  <a:schemeClr val="tx2">
                    <a:lumMod val="50000"/>
                  </a:schemeClr>
                </a:solidFill>
                <a:hlinkClick r:id="rId9"/>
              </a:rPr>
              <a:t>.</a:t>
            </a:r>
            <a:r>
              <a:rPr lang="en-US" sz="4000" u="sng" dirty="0" err="1">
                <a:solidFill>
                  <a:schemeClr val="tx2">
                    <a:lumMod val="50000"/>
                  </a:schemeClr>
                </a:solidFill>
                <a:hlinkClick r:id="rId9"/>
              </a:rPr>
              <a:t>ru</a:t>
            </a:r>
            <a:r>
              <a:rPr lang="en-AU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тел.: +7-495-621-76-36  Ковалева Галина Сергеевна  (электронная почта – </a:t>
            </a:r>
            <a:r>
              <a:rPr lang="en-US" sz="3600" u="sng" dirty="0" err="1">
                <a:solidFill>
                  <a:schemeClr val="tx2">
                    <a:lumMod val="50000"/>
                  </a:schemeClr>
                </a:solidFill>
                <a:hlinkClick r:id="rId10"/>
              </a:rPr>
              <a:t>centeroko</a:t>
            </a:r>
            <a:r>
              <a:rPr lang="ru-RU" sz="3600" u="sng" dirty="0">
                <a:solidFill>
                  <a:schemeClr val="tx2">
                    <a:lumMod val="50000"/>
                  </a:schemeClr>
                </a:solidFill>
                <a:hlinkClick r:id="rId10"/>
              </a:rPr>
              <a:t>@</a:t>
            </a:r>
            <a:r>
              <a:rPr lang="en-US" sz="3600" u="sng" dirty="0">
                <a:solidFill>
                  <a:schemeClr val="tx2">
                    <a:lumMod val="50000"/>
                  </a:schemeClr>
                </a:solidFill>
                <a:hlinkClick r:id="rId10"/>
              </a:rPr>
              <a:t>mail</a:t>
            </a:r>
            <a:r>
              <a:rPr lang="ru-RU" sz="3600" u="sng" dirty="0">
                <a:solidFill>
                  <a:schemeClr val="tx2">
                    <a:lumMod val="50000"/>
                  </a:schemeClr>
                </a:solidFill>
                <a:hlinkClick r:id="rId10"/>
              </a:rPr>
              <a:t>.</a:t>
            </a:r>
            <a:r>
              <a:rPr lang="en-US" sz="3600" u="sng" dirty="0" err="1">
                <a:solidFill>
                  <a:schemeClr val="tx2">
                    <a:lumMod val="50000"/>
                  </a:schemeClr>
                </a:solidFill>
                <a:hlinkClick r:id="rId10"/>
              </a:rPr>
              <a:t>ru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01" y="4014242"/>
            <a:ext cx="57606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457" y="4014242"/>
            <a:ext cx="545762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>
            <a:spLocks noGrp="1"/>
          </p:cNvSpPr>
          <p:nvPr>
            <p:ph type="title"/>
          </p:nvPr>
        </p:nvSpPr>
        <p:spPr>
          <a:xfrm>
            <a:off x="467818" y="341835"/>
            <a:ext cx="11366914" cy="1224136"/>
          </a:xfrm>
          <a:prstGeom prst="rect">
            <a:avLst/>
          </a:prstGeom>
        </p:spPr>
        <p:txBody>
          <a:bodyPr>
            <a:normAutofit/>
          </a:bodyPr>
          <a:lstStyle>
            <a:lvl1pPr defTabSz="1053388">
              <a:defRPr sz="5022"/>
            </a:lvl1pPr>
          </a:lstStyle>
          <a:p>
            <a:r>
              <a:rPr sz="3600" dirty="0" err="1"/>
              <a:t>Функциональная</a:t>
            </a:r>
            <a:r>
              <a:rPr sz="3600" dirty="0"/>
              <a:t> </a:t>
            </a:r>
            <a:r>
              <a:rPr sz="3600" dirty="0" err="1"/>
              <a:t>грамотность</a:t>
            </a:r>
            <a:r>
              <a:rPr lang="ru-RU" sz="3600" dirty="0"/>
              <a:t>  </a:t>
            </a:r>
            <a:r>
              <a:rPr lang="ru-RU" sz="3600" b="0" i="1" dirty="0"/>
              <a:t>(определение 1)</a:t>
            </a:r>
            <a:endParaRPr sz="3600" b="0" i="1" dirty="0"/>
          </a:p>
        </p:txBody>
      </p:sp>
      <p:sp>
        <p:nvSpPr>
          <p:cNvPr id="248" name="Объект 2"/>
          <p:cNvSpPr txBox="1">
            <a:spLocks noGrp="1"/>
          </p:cNvSpPr>
          <p:nvPr>
            <p:ph type="body" idx="1"/>
          </p:nvPr>
        </p:nvSpPr>
        <p:spPr>
          <a:xfrm>
            <a:off x="594042" y="1421954"/>
            <a:ext cx="10692767" cy="561662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90525" indent="-28575" algn="just">
              <a:buNone/>
            </a:pPr>
            <a:r>
              <a:rPr lang="ru-RU" sz="4000" b="1" dirty="0"/>
              <a:t>Леонтьев А.А</a:t>
            </a:r>
            <a:r>
              <a:rPr lang="ru-RU" sz="4000" dirty="0"/>
              <a:t>.: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 в различных сферах человеческой деятельности, общения и социальных отношений» 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Образовательная система «Школа 2100». Педагогика здравого смысла / под ред. А. А. Леонтьева. М.: </a:t>
            </a:r>
            <a:r>
              <a:rPr lang="ru-RU" sz="4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Баласс</a:t>
            </a: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2003. С. 35.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72091" y="5880403"/>
            <a:ext cx="214717" cy="2768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6517" tIns="38258" rIns="76517" bIns="38258"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>
            <a:spLocks noGrp="1"/>
          </p:cNvSpPr>
          <p:nvPr>
            <p:ph type="title"/>
          </p:nvPr>
        </p:nvSpPr>
        <p:spPr>
          <a:xfrm>
            <a:off x="467818" y="341835"/>
            <a:ext cx="11366914" cy="1224136"/>
          </a:xfrm>
          <a:prstGeom prst="rect">
            <a:avLst/>
          </a:prstGeom>
        </p:spPr>
        <p:txBody>
          <a:bodyPr>
            <a:normAutofit/>
          </a:bodyPr>
          <a:lstStyle>
            <a:lvl1pPr defTabSz="1053388">
              <a:defRPr sz="5022"/>
            </a:lvl1pPr>
          </a:lstStyle>
          <a:p>
            <a:r>
              <a:rPr sz="3600" dirty="0" err="1"/>
              <a:t>Функциональная</a:t>
            </a:r>
            <a:r>
              <a:rPr sz="3600" dirty="0"/>
              <a:t> </a:t>
            </a:r>
            <a:r>
              <a:rPr sz="3600" dirty="0" err="1"/>
              <a:t>грамотность</a:t>
            </a:r>
            <a:r>
              <a:rPr lang="ru-RU" sz="3600" dirty="0"/>
              <a:t> </a:t>
            </a:r>
            <a:r>
              <a:rPr lang="ru-RU" sz="3600" b="0" i="1" dirty="0"/>
              <a:t>(определение 4)</a:t>
            </a:r>
            <a:endParaRPr sz="3600" b="0" i="1" dirty="0"/>
          </a:p>
        </p:txBody>
      </p:sp>
      <p:sp>
        <p:nvSpPr>
          <p:cNvPr id="248" name="Объект 2"/>
          <p:cNvSpPr txBox="1">
            <a:spLocks noGrp="1"/>
          </p:cNvSpPr>
          <p:nvPr>
            <p:ph type="body" idx="1"/>
          </p:nvPr>
        </p:nvSpPr>
        <p:spPr>
          <a:xfrm>
            <a:off x="594042" y="1421954"/>
            <a:ext cx="10692767" cy="54005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Определение функциональной грамотности в</a:t>
            </a:r>
            <a:r>
              <a:rPr lang="ru-RU" b="1" dirty="0"/>
              <a:t> исследовании </a:t>
            </a:r>
            <a:r>
              <a:rPr lang="en-US" b="1" dirty="0"/>
              <a:t>PISA </a:t>
            </a:r>
            <a:r>
              <a:rPr lang="ru-RU" dirty="0"/>
              <a:t>заложено в основном вопросе, на который отвечает исследование: 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 социальных отношений?» [</a:t>
            </a:r>
            <a:r>
              <a:rPr lang="en-US" sz="2600" i="1" dirty="0"/>
              <a:t>PISA 2018 Assessment and Analytical Framework. Paris</a:t>
            </a:r>
            <a:r>
              <a:rPr lang="ru-RU" sz="2600" i="1" dirty="0"/>
              <a:t>: </a:t>
            </a:r>
            <a:r>
              <a:rPr lang="en-US" sz="2600" i="1" dirty="0"/>
              <a:t>OECD Publishing</a:t>
            </a:r>
            <a:r>
              <a:rPr lang="ru-RU" sz="2600" i="1" dirty="0"/>
              <a:t>, 2019. 308 </a:t>
            </a:r>
            <a:r>
              <a:rPr lang="en-US" sz="2600" i="1" dirty="0"/>
              <a:t>p</a:t>
            </a:r>
            <a:r>
              <a:rPr lang="ru-RU" sz="2600" i="1" dirty="0"/>
              <a:t>. </a:t>
            </a:r>
            <a:r>
              <a:rPr lang="ru-RU" dirty="0"/>
              <a:t>]</a:t>
            </a:r>
          </a:p>
          <a:p>
            <a:endParaRPr lang="ru-RU" sz="4000" i="1" dirty="0"/>
          </a:p>
        </p:txBody>
      </p:sp>
      <p:sp>
        <p:nvSpPr>
          <p:cNvPr id="24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72091" y="5880403"/>
            <a:ext cx="214717" cy="2768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6517" tIns="38258" rIns="76517" bIns="38258"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0992688" y="5860401"/>
            <a:ext cx="701043" cy="27944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pPr/>
              <a:t>5</a:t>
            </a:fld>
            <a:endParaRPr lang="en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015501" y="1046317"/>
            <a:ext cx="1998" cy="490709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7"/>
          <p:cNvGrpSpPr/>
          <p:nvPr/>
        </p:nvGrpSpPr>
        <p:grpSpPr>
          <a:xfrm>
            <a:off x="219585" y="845890"/>
            <a:ext cx="11511062" cy="6044001"/>
            <a:chOff x="0" y="745850"/>
            <a:chExt cx="12274488" cy="5597131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8666480" y="4717380"/>
              <a:ext cx="3525520" cy="1531020"/>
            </a:xfrm>
            <a:prstGeom prst="rect">
              <a:avLst/>
            </a:prstGeom>
            <a:solidFill>
              <a:srgbClr val="17506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700" b="1" dirty="0"/>
                <a:t>PISA</a:t>
              </a:r>
              <a:r>
                <a:rPr lang="ru-RU" sz="1700" b="1" dirty="0"/>
                <a:t> </a:t>
              </a:r>
              <a:r>
                <a:rPr lang="ru-RU" sz="1700" dirty="0"/>
                <a:t>–</a:t>
              </a:r>
              <a:r>
                <a:rPr lang="en-US" sz="1700" dirty="0"/>
                <a:t> </a:t>
              </a:r>
              <a:endParaRPr lang="ru-RU" sz="1700" dirty="0"/>
            </a:p>
            <a:p>
              <a:pPr lvl="0">
                <a:spcBef>
                  <a:spcPct val="0"/>
                </a:spcBef>
                <a:defRPr/>
              </a:pPr>
              <a:r>
                <a:rPr lang="en-US" sz="1700" dirty="0" err="1"/>
                <a:t>Programme</a:t>
              </a:r>
              <a:r>
                <a:rPr lang="en-US" sz="1700" dirty="0"/>
                <a:t> for International Student Assessment</a:t>
              </a:r>
              <a:r>
                <a:rPr lang="ru-RU" sz="1700" dirty="0"/>
                <a:t>, 15-летние школьники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700" b="1" dirty="0"/>
                <a:t>9</a:t>
              </a:r>
              <a:r>
                <a:rPr lang="ru-RU" sz="1700" dirty="0"/>
                <a:t> и </a:t>
              </a:r>
              <a:r>
                <a:rPr lang="ru-RU" sz="1700" b="1" dirty="0"/>
                <a:t>10</a:t>
              </a:r>
              <a:r>
                <a:rPr lang="ru-RU" sz="1700" dirty="0"/>
                <a:t> классы</a:t>
              </a:r>
              <a:endParaRPr lang="ru-RU" sz="1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656320" y="2202103"/>
              <a:ext cx="3535680" cy="1146000"/>
            </a:xfrm>
            <a:prstGeom prst="rect">
              <a:avLst/>
            </a:prstGeom>
            <a:solidFill>
              <a:srgbClr val="007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700" b="1" dirty="0"/>
                <a:t>PIRLS</a:t>
              </a:r>
              <a:r>
                <a:rPr lang="ru-RU" sz="1700" b="1" dirty="0"/>
                <a:t> </a:t>
              </a:r>
              <a:r>
                <a:rPr lang="ru-RU" sz="1700" dirty="0"/>
                <a:t>–</a:t>
              </a:r>
              <a:r>
                <a:rPr lang="en-US" sz="1700" dirty="0"/>
                <a:t> </a:t>
              </a:r>
              <a:endParaRPr lang="ru-RU" sz="1700" dirty="0"/>
            </a:p>
            <a:p>
              <a:pPr lvl="0">
                <a:spcBef>
                  <a:spcPct val="0"/>
                </a:spcBef>
                <a:defRPr/>
              </a:pPr>
              <a:r>
                <a:rPr lang="en-US" sz="1700" dirty="0"/>
                <a:t>Progress in International Reading Literacy Study</a:t>
              </a:r>
              <a:r>
                <a:rPr lang="ru-RU" sz="1700" dirty="0"/>
                <a:t>, </a:t>
              </a:r>
              <a:r>
                <a:rPr lang="ru-RU" sz="1700" b="1" dirty="0"/>
                <a:t>4</a:t>
              </a:r>
              <a:r>
                <a:rPr lang="ru-RU" sz="1700" dirty="0"/>
                <a:t> класс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8656320" y="3469243"/>
              <a:ext cx="3535680" cy="1146000"/>
            </a:xfrm>
            <a:prstGeom prst="rect">
              <a:avLst/>
            </a:prstGeom>
            <a:solidFill>
              <a:srgbClr val="425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700" b="1" dirty="0"/>
                <a:t>TIMSS</a:t>
              </a:r>
              <a:r>
                <a:rPr lang="ru-RU" sz="1700" b="1" dirty="0"/>
                <a:t> </a:t>
              </a:r>
              <a:r>
                <a:rPr lang="ru-RU" sz="1700" dirty="0"/>
                <a:t>–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1700" dirty="0"/>
                <a:t>Trends in Mathematics and Science Study</a:t>
              </a:r>
              <a:r>
                <a:rPr lang="ru-RU" sz="1700" dirty="0"/>
                <a:t>, </a:t>
              </a:r>
              <a:r>
                <a:rPr lang="ru-RU" sz="1700" b="1" dirty="0"/>
                <a:t>4</a:t>
              </a:r>
              <a:r>
                <a:rPr lang="ru-RU" sz="1700" dirty="0"/>
                <a:t>, </a:t>
              </a:r>
              <a:r>
                <a:rPr lang="ru-RU" sz="1700" b="1" dirty="0"/>
                <a:t>8</a:t>
              </a:r>
              <a:r>
                <a:rPr lang="ru-RU" sz="1700" dirty="0"/>
                <a:t> и </a:t>
              </a:r>
              <a:r>
                <a:rPr lang="ru-RU" sz="1700" b="1" dirty="0"/>
                <a:t>11</a:t>
              </a:r>
              <a:r>
                <a:rPr lang="ru-RU" sz="1700" dirty="0"/>
                <a:t> классы</a:t>
              </a:r>
              <a:endParaRPr lang="ru-RU" sz="1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0" y="4717380"/>
              <a:ext cx="8666480" cy="1531020"/>
            </a:xfrm>
            <a:prstGeom prst="rect">
              <a:avLst/>
            </a:prstGeom>
            <a:solidFill>
              <a:srgbClr val="2184A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0" y="2202103"/>
              <a:ext cx="8666480" cy="1146000"/>
            </a:xfrm>
            <a:prstGeom prst="rect">
              <a:avLst/>
            </a:prstGeom>
            <a:solidFill>
              <a:srgbClr val="00A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0" y="3469243"/>
              <a:ext cx="8666480" cy="1146000"/>
            </a:xfrm>
            <a:prstGeom prst="rect">
              <a:avLst/>
            </a:prstGeom>
            <a:solidFill>
              <a:srgbClr val="6D8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0" y="4717380"/>
              <a:ext cx="1775520" cy="1531020"/>
            </a:xfrm>
            <a:prstGeom prst="rect">
              <a:avLst/>
            </a:prstGeom>
            <a:solidFill>
              <a:srgbClr val="6AB6D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0" y="2202103"/>
              <a:ext cx="1775520" cy="1146000"/>
            </a:xfrm>
            <a:prstGeom prst="rect">
              <a:avLst/>
            </a:prstGeom>
            <a:solidFill>
              <a:srgbClr val="33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0" y="3469243"/>
              <a:ext cx="1775520" cy="1146000"/>
            </a:xfrm>
            <a:prstGeom prst="rect">
              <a:avLst/>
            </a:prstGeom>
            <a:solidFill>
              <a:srgbClr val="A8B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83747" y="2376819"/>
              <a:ext cx="6772573" cy="7880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700" b="1" dirty="0"/>
                <a:t>ОСВОЕНИЕ ОСНОВ ЧТЕНИЯ </a:t>
              </a:r>
              <a:r>
                <a:rPr lang="ru-RU" sz="1700" dirty="0"/>
                <a:t>С ЦЕЛЬЮ</a:t>
              </a:r>
            </a:p>
            <a:p>
              <a:pPr marL="160664" indent="-160664">
                <a:buFont typeface="Arial" panose="020B0604020202020204" pitchFamily="34" charset="0"/>
                <a:buChar char="•"/>
              </a:pPr>
              <a:r>
                <a:rPr lang="ru-RU" sz="1700" dirty="0"/>
                <a:t>приобретения читательского литературного опыта</a:t>
              </a:r>
            </a:p>
            <a:p>
              <a:pPr marL="160664" indent="-160664">
                <a:buFont typeface="Arial" panose="020B0604020202020204" pitchFamily="34" charset="0"/>
                <a:buChar char="•"/>
              </a:pPr>
              <a:r>
                <a:rPr lang="ru-RU" sz="1700" dirty="0"/>
                <a:t>освоения и использования информации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41502" y="3546532"/>
              <a:ext cx="6782731" cy="105457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700" b="1" dirty="0"/>
                <a:t>ОСВОЕНИЕ ОСНОВ МАТЕМАТИКИ И ЕСТЕСТВЕННО-НАУЧНЫХ ПРЕДМЕТОВ:</a:t>
              </a:r>
            </a:p>
            <a:p>
              <a:pPr marL="160664" indent="-160664">
                <a:buFont typeface="Arial" panose="020B0604020202020204" pitchFamily="34" charset="0"/>
                <a:buChar char="•"/>
                <a:defRPr/>
              </a:pPr>
              <a:r>
                <a:rPr lang="ru-RU" sz="1700" dirty="0"/>
                <a:t>всех общеобразовательных курсов (4, 8 классы)</a:t>
              </a:r>
            </a:p>
            <a:p>
              <a:pPr marL="160664" indent="-160664">
                <a:buFont typeface="Arial" panose="020B0604020202020204" pitchFamily="34" charset="0"/>
                <a:buChar char="•"/>
                <a:defRPr/>
              </a:pPr>
              <a:r>
                <a:rPr lang="ru-RU" sz="1700" dirty="0"/>
                <a:t>углублённых курсов математики и физики (11 класс)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83747" y="4904739"/>
              <a:ext cx="6803053" cy="769554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700" b="1" dirty="0"/>
                <a:t>СФОРМИРОВАННОСТЬ ФУНКЦИОНАЛЬНОЙ ГРАМОТНОСТИ:</a:t>
              </a:r>
            </a:p>
            <a:p>
              <a:pPr marL="160664" indent="-160664">
                <a:buFont typeface="Arial" panose="020B0604020202020204" pitchFamily="34" charset="0"/>
                <a:buChar char="•"/>
                <a:defRPr/>
              </a:pPr>
              <a:r>
                <a:rPr lang="ru-RU" sz="1700" dirty="0"/>
                <a:t>читательской</a:t>
              </a:r>
            </a:p>
            <a:p>
              <a:pPr marL="160664" indent="-160664">
                <a:buFont typeface="Arial" panose="020B0604020202020204" pitchFamily="34" charset="0"/>
                <a:buChar char="•"/>
                <a:defRPr/>
              </a:pPr>
              <a:r>
                <a:rPr lang="ru-RU" sz="1400" dirty="0"/>
                <a:t>математической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95216" y="5260488"/>
              <a:ext cx="3135293" cy="57004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marL="160664" indent="-160664">
                <a:buFont typeface="Arial" panose="020B0604020202020204" pitchFamily="34" charset="0"/>
                <a:buChar char="•"/>
                <a:defRPr/>
              </a:pPr>
              <a:r>
                <a:rPr lang="ru-RU" sz="1700" dirty="0" err="1"/>
                <a:t>естественно-научной</a:t>
              </a:r>
              <a:endParaRPr lang="ru-RU" sz="1700" dirty="0"/>
            </a:p>
            <a:p>
              <a:pPr marL="160664" indent="-160664">
                <a:buFont typeface="Arial" panose="020B0604020202020204" pitchFamily="34" charset="0"/>
                <a:buChar char="•"/>
                <a:defRPr/>
              </a:pPr>
              <a:r>
                <a:rPr lang="ru-RU" sz="1700" dirty="0"/>
                <a:t>финансовой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90307" y="5772941"/>
              <a:ext cx="6803053" cy="57004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700" b="1" dirty="0"/>
                <a:t>СФОРМИРОВАННОСТЬ НАВЫКОВ РАЗРЕШЕНИЯ ПРОБЛЕМ, КРЕАТИВНОГО МЫШЛЕНИЯ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34344" y="745850"/>
              <a:ext cx="12240144" cy="701149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schemeClr val="tx2"/>
                  </a:solidFill>
                </a:rPr>
                <a:t>Оценка качества образования в международных рейтингах опирается на данные международных исследований </a:t>
              </a:r>
              <a:r>
                <a:rPr lang="en-US" sz="2400" b="1" dirty="0">
                  <a:solidFill>
                    <a:schemeClr val="tx2"/>
                  </a:solidFill>
                </a:rPr>
                <a:t>PIRLS, TIMSS </a:t>
              </a:r>
              <a:r>
                <a:rPr lang="ru-RU" sz="2400" b="1" dirty="0">
                  <a:solidFill>
                    <a:schemeClr val="tx2"/>
                  </a:solidFill>
                </a:rPr>
                <a:t>и </a:t>
              </a:r>
              <a:r>
                <a:rPr lang="en-US" sz="2400" b="1" dirty="0">
                  <a:solidFill>
                    <a:schemeClr val="tx2"/>
                  </a:solidFill>
                </a:rPr>
                <a:t>PISA</a:t>
              </a:r>
              <a:r>
                <a:rPr lang="ru-RU" sz="2400" b="1" dirty="0">
                  <a:solidFill>
                    <a:schemeClr val="tx2"/>
                  </a:solidFill>
                </a:rPr>
                <a:t> </a:t>
              </a:r>
              <a:endParaRPr lang="ru-RU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96096" y="2628298"/>
            <a:ext cx="1385352" cy="777138"/>
            <a:chOff x="3172" y="1756"/>
            <a:chExt cx="1336" cy="80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2" y="1756"/>
              <a:ext cx="1336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3172" y="1756"/>
              <a:ext cx="1346" cy="814"/>
              <a:chOff x="3172" y="1756"/>
              <a:chExt cx="1346" cy="814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3888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4"/>
                  </a:cxn>
                  <a:cxn ang="0">
                    <a:pos x="463" y="1576"/>
                  </a:cxn>
                  <a:cxn ang="0">
                    <a:pos x="463" y="1576"/>
                  </a:cxn>
                  <a:cxn ang="0">
                    <a:pos x="190" y="1576"/>
                  </a:cxn>
                  <a:cxn ang="0">
                    <a:pos x="0" y="1576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463" y="1576"/>
                    </a:ln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011" y="1980"/>
                <a:ext cx="122" cy="423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5"/>
                  </a:cxn>
                  <a:cxn ang="0">
                    <a:pos x="368" y="1676"/>
                  </a:cxn>
                  <a:cxn ang="0">
                    <a:pos x="368" y="1676"/>
                  </a:cxn>
                  <a:cxn ang="0">
                    <a:pos x="280" y="1829"/>
                  </a:cxn>
                  <a:cxn ang="0">
                    <a:pos x="257" y="1829"/>
                  </a:cxn>
                  <a:cxn ang="0">
                    <a:pos x="169" y="1676"/>
                  </a:cxn>
                  <a:cxn ang="0">
                    <a:pos x="169" y="1676"/>
                  </a:cxn>
                  <a:cxn ang="0">
                    <a:pos x="0" y="1584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829">
                    <a:moveTo>
                      <a:pt x="533" y="37"/>
                    </a:moveTo>
                    <a:lnTo>
                      <a:pt x="533" y="1585"/>
                    </a:lnTo>
                    <a:cubicBezTo>
                      <a:pt x="469" y="1599"/>
                      <a:pt x="412" y="1631"/>
                      <a:pt x="368" y="1676"/>
                    </a:cubicBezTo>
                    <a:lnTo>
                      <a:pt x="368" y="1676"/>
                    </a:lnTo>
                    <a:cubicBezTo>
                      <a:pt x="326" y="1718"/>
                      <a:pt x="295" y="1770"/>
                      <a:pt x="280" y="1829"/>
                    </a:cubicBezTo>
                    <a:lnTo>
                      <a:pt x="257" y="1829"/>
                    </a:lnTo>
                    <a:cubicBezTo>
                      <a:pt x="242" y="1770"/>
                      <a:pt x="211" y="1718"/>
                      <a:pt x="169" y="1676"/>
                    </a:cubicBezTo>
                    <a:lnTo>
                      <a:pt x="169" y="1676"/>
                    </a:lnTo>
                    <a:cubicBezTo>
                      <a:pt x="124" y="1630"/>
                      <a:pt x="66" y="1598"/>
                      <a:pt x="0" y="1584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133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76"/>
                  </a:cxn>
                  <a:cxn ang="0">
                    <a:pos x="74" y="1576"/>
                  </a:cxn>
                  <a:cxn ang="0">
                    <a:pos x="74" y="1576"/>
                  </a:cxn>
                  <a:cxn ang="0">
                    <a:pos x="0" y="1585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5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5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949" y="1980"/>
                <a:ext cx="62" cy="366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4"/>
                  </a:cxn>
                  <a:cxn ang="0">
                    <a:pos x="196" y="1576"/>
                  </a:cxn>
                  <a:cxn ang="0">
                    <a:pos x="19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84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19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4072" y="1980"/>
                <a:ext cx="61" cy="423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5"/>
                  </a:cxn>
                  <a:cxn ang="0">
                    <a:pos x="101" y="1676"/>
                  </a:cxn>
                  <a:cxn ang="0">
                    <a:pos x="101" y="1676"/>
                  </a:cxn>
                  <a:cxn ang="0">
                    <a:pos x="13" y="1829"/>
                  </a:cxn>
                  <a:cxn ang="0">
                    <a:pos x="0" y="1829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829">
                    <a:moveTo>
                      <a:pt x="266" y="37"/>
                    </a:moveTo>
                    <a:lnTo>
                      <a:pt x="266" y="1585"/>
                    </a:lnTo>
                    <a:cubicBezTo>
                      <a:pt x="202" y="1599"/>
                      <a:pt x="145" y="1631"/>
                      <a:pt x="101" y="1676"/>
                    </a:cubicBezTo>
                    <a:lnTo>
                      <a:pt x="101" y="1676"/>
                    </a:lnTo>
                    <a:cubicBezTo>
                      <a:pt x="59" y="1718"/>
                      <a:pt x="28" y="1770"/>
                      <a:pt x="13" y="1829"/>
                    </a:cubicBezTo>
                    <a:lnTo>
                      <a:pt x="0" y="1829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4195" y="1980"/>
                <a:ext cx="61" cy="364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896" y="2038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3896" y="2020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018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4018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4141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4141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949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3949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072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4072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4195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4195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 noEditPoints="1"/>
              </p:cNvSpPr>
              <p:nvPr/>
            </p:nvSpPr>
            <p:spPr bwMode="auto">
              <a:xfrm>
                <a:off x="4255" y="1975"/>
                <a:ext cx="211" cy="595"/>
              </a:xfrm>
              <a:custGeom>
                <a:avLst/>
                <a:gdLst/>
                <a:ahLst/>
                <a:cxnLst>
                  <a:cxn ang="0">
                    <a:pos x="530" y="33"/>
                  </a:cxn>
                  <a:cxn ang="0">
                    <a:pos x="777" y="1599"/>
                  </a:cxn>
                  <a:cxn ang="0">
                    <a:pos x="237" y="1599"/>
                  </a:cxn>
                  <a:cxn ang="0">
                    <a:pos x="4" y="116"/>
                  </a:cxn>
                  <a:cxn ang="0">
                    <a:pos x="34" y="75"/>
                  </a:cxn>
                  <a:cxn ang="0">
                    <a:pos x="488" y="3"/>
                  </a:cxn>
                  <a:cxn ang="0">
                    <a:pos x="530" y="33"/>
                  </a:cxn>
                  <a:cxn ang="0">
                    <a:pos x="842" y="2012"/>
                  </a:cxn>
                  <a:cxn ang="0">
                    <a:pos x="912" y="2460"/>
                  </a:cxn>
                  <a:cxn ang="0">
                    <a:pos x="882" y="2502"/>
                  </a:cxn>
                  <a:cxn ang="0">
                    <a:pos x="428" y="2574"/>
                  </a:cxn>
                  <a:cxn ang="0">
                    <a:pos x="386" y="2543"/>
                  </a:cxn>
                  <a:cxn ang="0">
                    <a:pos x="302" y="2012"/>
                  </a:cxn>
                  <a:cxn ang="0">
                    <a:pos x="842" y="2012"/>
                  </a:cxn>
                </a:cxnLst>
                <a:rect l="0" t="0" r="r" b="b"/>
                <a:pathLst>
                  <a:path w="915" h="2577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7"/>
                      <a:pt x="14" y="78"/>
                      <a:pt x="34" y="75"/>
                    </a:cubicBezTo>
                    <a:lnTo>
                      <a:pt x="488" y="3"/>
                    </a:lnTo>
                    <a:cubicBezTo>
                      <a:pt x="508" y="0"/>
                      <a:pt x="527" y="14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9"/>
                      <a:pt x="882" y="2502"/>
                    </a:cubicBezTo>
                    <a:lnTo>
                      <a:pt x="428" y="2574"/>
                    </a:lnTo>
                    <a:cubicBezTo>
                      <a:pt x="408" y="2577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 noEditPoints="1"/>
              </p:cNvSpPr>
              <p:nvPr/>
            </p:nvSpPr>
            <p:spPr bwMode="auto">
              <a:xfrm>
                <a:off x="4315" y="1975"/>
                <a:ext cx="151" cy="586"/>
              </a:xfrm>
              <a:custGeom>
                <a:avLst/>
                <a:gdLst/>
                <a:ahLst/>
                <a:cxnLst>
                  <a:cxn ang="0">
                    <a:pos x="269" y="33"/>
                  </a:cxn>
                  <a:cxn ang="0">
                    <a:pos x="516" y="1599"/>
                  </a:cxn>
                  <a:cxn ang="0">
                    <a:pos x="246" y="1599"/>
                  </a:cxn>
                  <a:cxn ang="0">
                    <a:pos x="0" y="39"/>
                  </a:cxn>
                  <a:cxn ang="0">
                    <a:pos x="227" y="3"/>
                  </a:cxn>
                  <a:cxn ang="0">
                    <a:pos x="269" y="33"/>
                  </a:cxn>
                  <a:cxn ang="0">
                    <a:pos x="581" y="2012"/>
                  </a:cxn>
                  <a:cxn ang="0">
                    <a:pos x="651" y="2460"/>
                  </a:cxn>
                  <a:cxn ang="0">
                    <a:pos x="621" y="2502"/>
                  </a:cxn>
                  <a:cxn ang="0">
                    <a:pos x="394" y="2538"/>
                  </a:cxn>
                  <a:cxn ang="0">
                    <a:pos x="311" y="2012"/>
                  </a:cxn>
                  <a:cxn ang="0">
                    <a:pos x="581" y="2012"/>
                  </a:cxn>
                </a:cxnLst>
                <a:rect l="0" t="0" r="r" b="b"/>
                <a:pathLst>
                  <a:path w="654" h="2538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9"/>
                    </a:lnTo>
                    <a:lnTo>
                      <a:pt x="227" y="3"/>
                    </a:lnTo>
                    <a:cubicBezTo>
                      <a:pt x="247" y="0"/>
                      <a:pt x="266" y="14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9"/>
                      <a:pt x="621" y="2502"/>
                    </a:cubicBezTo>
                    <a:lnTo>
                      <a:pt x="394" y="2538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4337" y="2456"/>
                <a:ext cx="115" cy="65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96" y="210"/>
                  </a:cxn>
                  <a:cxn ang="0">
                    <a:pos x="33" y="282"/>
                  </a:cxn>
                  <a:cxn ang="0">
                    <a:pos x="0" y="72"/>
                  </a:cxn>
                  <a:cxn ang="0">
                    <a:pos x="463" y="0"/>
                  </a:cxn>
                </a:cxnLst>
                <a:rect l="0" t="0" r="r" b="b"/>
                <a:pathLst>
                  <a:path w="496" h="282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2"/>
                    </a:lnTo>
                    <a:lnTo>
                      <a:pt x="0" y="7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271" y="2032"/>
                <a:ext cx="114" cy="66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5" y="210"/>
                  </a:cxn>
                  <a:cxn ang="0">
                    <a:pos x="33" y="283"/>
                  </a:cxn>
                  <a:cxn ang="0">
                    <a:pos x="0" y="73"/>
                  </a:cxn>
                  <a:cxn ang="0">
                    <a:pos x="462" y="0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335" y="2440"/>
                <a:ext cx="108" cy="26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71" y="42"/>
                  </a:cxn>
                  <a:cxn ang="0">
                    <a:pos x="8" y="115"/>
                  </a:cxn>
                  <a:cxn ang="0">
                    <a:pos x="0" y="64"/>
                  </a:cxn>
                  <a:cxn ang="0">
                    <a:pos x="407" y="0"/>
                  </a:cxn>
                  <a:cxn ang="0">
                    <a:pos x="464" y="0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268" y="2014"/>
                <a:ext cx="109" cy="29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71" y="51"/>
                  </a:cxn>
                  <a:cxn ang="0">
                    <a:pos x="8" y="124"/>
                  </a:cxn>
                  <a:cxn ang="0">
                    <a:pos x="0" y="73"/>
                  </a:cxn>
                  <a:cxn ang="0">
                    <a:pos x="463" y="0"/>
                  </a:cxn>
                </a:cxnLst>
                <a:rect l="0" t="0" r="r" b="b"/>
                <a:pathLst>
                  <a:path w="471" h="124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4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4391" y="2456"/>
                <a:ext cx="61" cy="57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6"/>
                  </a:cxn>
                  <a:cxn ang="0">
                    <a:pos x="0" y="36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4324" y="2032"/>
                <a:ext cx="61" cy="5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7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388" y="2440"/>
                <a:ext cx="55" cy="18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0" y="42"/>
                  </a:cxn>
                  <a:cxn ang="0">
                    <a:pos x="8" y="79"/>
                  </a:cxn>
                  <a:cxn ang="0">
                    <a:pos x="0" y="28"/>
                  </a:cxn>
                  <a:cxn ang="0">
                    <a:pos x="176" y="0"/>
                  </a:cxn>
                  <a:cxn ang="0">
                    <a:pos x="233" y="0"/>
                  </a:cxn>
                </a:cxnLst>
                <a:rect l="0" t="0" r="r" b="b"/>
                <a:pathLst>
                  <a:path w="240" h="79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9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322" y="2014"/>
                <a:ext cx="55" cy="21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39" y="51"/>
                  </a:cxn>
                  <a:cxn ang="0">
                    <a:pos x="8" y="8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4195" y="2151"/>
                <a:ext cx="29" cy="193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4165" y="2151"/>
                <a:ext cx="30" cy="19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3232" y="1940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3232" y="1955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3232" y="1969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3232" y="1998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3232" y="2012"/>
                <a:ext cx="325" cy="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3232" y="1947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3232" y="1962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3232" y="1976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3232" y="1991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3232" y="2005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3232" y="2020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3232" y="2027"/>
                <a:ext cx="325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3557" y="1940"/>
                <a:ext cx="32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1" y="0"/>
                  </a:cxn>
                  <a:cxn ang="0">
                    <a:pos x="139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1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3557" y="195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4" y="0"/>
                  </a:cxn>
                  <a:cxn ang="0">
                    <a:pos x="1380" y="30"/>
                  </a:cxn>
                  <a:cxn ang="0">
                    <a:pos x="138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9"/>
                      <a:pt x="1381" y="19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3557" y="1969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6" y="0"/>
                  </a:cxn>
                  <a:cxn ang="0">
                    <a:pos x="137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6" h="31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0"/>
                      <a:pt x="1375" y="21"/>
                      <a:pt x="137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3557" y="1984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3" y="11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1"/>
                    </a:lnTo>
                    <a:cubicBezTo>
                      <a:pt x="1373" y="18"/>
                      <a:pt x="1373" y="25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3557" y="1998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5" y="0"/>
                  </a:cxn>
                  <a:cxn ang="0">
                    <a:pos x="1377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0"/>
                      <a:pt x="1376" y="20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3557" y="2012"/>
                <a:ext cx="3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1" y="0"/>
                  </a:cxn>
                  <a:cxn ang="0">
                    <a:pos x="138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6" h="31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1"/>
                      <a:pt x="138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3557" y="1947"/>
                <a:ext cx="32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1" y="0"/>
                  </a:cxn>
                  <a:cxn ang="0">
                    <a:pos x="1384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91" h="32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1"/>
                      <a:pt x="138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3557" y="1962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0" y="0"/>
                  </a:cxn>
                  <a:cxn ang="0">
                    <a:pos x="137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0"/>
                      <a:pt x="1377" y="20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3557" y="1976"/>
                <a:ext cx="31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4" y="0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1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3557" y="1991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5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75" h="32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1"/>
                      <a:pt x="1374" y="21"/>
                      <a:pt x="1375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3557" y="200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80" y="22"/>
                  </a:cxn>
                  <a:cxn ang="0">
                    <a:pos x="138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7"/>
                      <a:pt x="1379" y="15"/>
                      <a:pt x="1380" y="22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3557" y="2020"/>
                <a:ext cx="32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6" y="0"/>
                  </a:cxn>
                  <a:cxn ang="0">
                    <a:pos x="139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1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3557" y="2027"/>
                <a:ext cx="3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4" y="0"/>
                  </a:cxn>
                  <a:cxn ang="0">
                    <a:pos x="140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5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3225" y="1919"/>
                <a:ext cx="663" cy="134"/>
              </a:xfrm>
              <a:custGeom>
                <a:avLst/>
                <a:gdLst/>
                <a:ahLst/>
                <a:cxnLst>
                  <a:cxn ang="0">
                    <a:pos x="2877" y="578"/>
                  </a:cxn>
                  <a:cxn ang="0">
                    <a:pos x="123" y="578"/>
                  </a:cxn>
                  <a:cxn ang="0">
                    <a:pos x="6" y="394"/>
                  </a:cxn>
                  <a:cxn ang="0">
                    <a:pos x="0" y="289"/>
                  </a:cxn>
                  <a:cxn ang="0">
                    <a:pos x="6" y="184"/>
                  </a:cxn>
                  <a:cxn ang="0">
                    <a:pos x="123" y="0"/>
                  </a:cxn>
                  <a:cxn ang="0">
                    <a:pos x="2877" y="0"/>
                  </a:cxn>
                  <a:cxn ang="0">
                    <a:pos x="2877" y="91"/>
                  </a:cxn>
                  <a:cxn ang="0">
                    <a:pos x="123" y="91"/>
                  </a:cxn>
                  <a:cxn ang="0">
                    <a:pos x="97" y="195"/>
                  </a:cxn>
                  <a:cxn ang="0">
                    <a:pos x="91" y="289"/>
                  </a:cxn>
                  <a:cxn ang="0">
                    <a:pos x="97" y="383"/>
                  </a:cxn>
                  <a:cxn ang="0">
                    <a:pos x="123" y="486"/>
                  </a:cxn>
                  <a:cxn ang="0">
                    <a:pos x="2877" y="486"/>
                  </a:cxn>
                  <a:cxn ang="0">
                    <a:pos x="2877" y="578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7"/>
                      <a:pt x="6" y="394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0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1"/>
                    </a:lnTo>
                    <a:lnTo>
                      <a:pt x="123" y="91"/>
                    </a:lnTo>
                    <a:cubicBezTo>
                      <a:pt x="114" y="91"/>
                      <a:pt x="104" y="137"/>
                      <a:pt x="97" y="195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4"/>
                      <a:pt x="97" y="383"/>
                    </a:cubicBezTo>
                    <a:cubicBezTo>
                      <a:pt x="104" y="441"/>
                      <a:pt x="114" y="486"/>
                      <a:pt x="123" y="486"/>
                    </a:cubicBezTo>
                    <a:lnTo>
                      <a:pt x="2877" y="486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 noEditPoints="1"/>
              </p:cNvSpPr>
              <p:nvPr/>
            </p:nvSpPr>
            <p:spPr bwMode="auto">
              <a:xfrm>
                <a:off x="3557" y="1919"/>
                <a:ext cx="331" cy="134"/>
              </a:xfrm>
              <a:custGeom>
                <a:avLst/>
                <a:gdLst/>
                <a:ahLst/>
                <a:cxnLst>
                  <a:cxn ang="0">
                    <a:pos x="1439" y="578"/>
                  </a:cxn>
                  <a:cxn ang="0">
                    <a:pos x="0" y="578"/>
                  </a:cxn>
                  <a:cxn ang="0">
                    <a:pos x="0" y="486"/>
                  </a:cxn>
                  <a:cxn ang="0">
                    <a:pos x="1439" y="486"/>
                  </a:cxn>
                  <a:cxn ang="0">
                    <a:pos x="1439" y="578"/>
                  </a:cxn>
                  <a:cxn ang="0">
                    <a:pos x="0" y="0"/>
                  </a:cxn>
                  <a:cxn ang="0">
                    <a:pos x="1439" y="0"/>
                  </a:cxn>
                  <a:cxn ang="0">
                    <a:pos x="1439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6"/>
                    </a:lnTo>
                    <a:lnTo>
                      <a:pt x="1439" y="486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3227" y="1773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3227" y="179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3227" y="181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3227" y="183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3227" y="1854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3227" y="1875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3227" y="1783"/>
                <a:ext cx="240" cy="11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3227" y="180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3227" y="182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3227" y="184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3227" y="186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3227" y="188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3227" y="1895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3467" y="1773"/>
                <a:ext cx="24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3467" y="1794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9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3467" y="181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4"/>
                      <a:pt x="994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3467" y="1834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1" y="22"/>
                  </a:cxn>
                  <a:cxn ang="0">
                    <a:pos x="991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991" h="43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4"/>
                      <a:pt x="991" y="22"/>
                    </a:cubicBezTo>
                    <a:cubicBezTo>
                      <a:pt x="991" y="29"/>
                      <a:pt x="991" y="36"/>
                      <a:pt x="991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3467" y="1854"/>
                <a:ext cx="22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30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3467" y="1875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30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3467" y="1783"/>
                <a:ext cx="23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3467" y="1804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999" y="2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20"/>
                    </a:cubicBezTo>
                    <a:cubicBezTo>
                      <a:pt x="998" y="28"/>
                      <a:pt x="997" y="36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3467" y="182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4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3467" y="184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3467" y="1865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9" y="24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467" y="1885"/>
                <a:ext cx="23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3467" y="1895"/>
                <a:ext cx="23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34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1034" h="29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0"/>
                      <a:pt x="1030" y="20"/>
                      <a:pt x="1034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3212" y="1756"/>
                <a:ext cx="510" cy="163"/>
              </a:xfrm>
              <a:custGeom>
                <a:avLst/>
                <a:gdLst/>
                <a:ahLst/>
                <a:cxnLst>
                  <a:cxn ang="0">
                    <a:pos x="2216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2216" y="0"/>
                  </a:cxn>
                  <a:cxn ang="0">
                    <a:pos x="2216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2216" y="631"/>
                  </a:cxn>
                  <a:cxn ang="0">
                    <a:pos x="2216" y="707"/>
                  </a:cxn>
                </a:cxnLst>
                <a:rect l="0" t="0" r="r" b="b"/>
                <a:pathLst>
                  <a:path w="2216" h="707">
                    <a:moveTo>
                      <a:pt x="2216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7"/>
                    </a:ln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3212" y="1756"/>
                <a:ext cx="255" cy="163"/>
              </a:xfrm>
              <a:custGeom>
                <a:avLst/>
                <a:gdLst/>
                <a:ahLst/>
                <a:cxnLst>
                  <a:cxn ang="0">
                    <a:pos x="1108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1108" y="0"/>
                  </a:cxn>
                  <a:cxn ang="0">
                    <a:pos x="1108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1108" y="631"/>
                  </a:cxn>
                  <a:cxn ang="0">
                    <a:pos x="1108" y="707"/>
                  </a:cxn>
                </a:cxnLst>
                <a:rect l="0" t="0" r="r" b="b"/>
                <a:pathLst>
                  <a:path w="1108" h="707">
                    <a:moveTo>
                      <a:pt x="1108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7"/>
                    </a:ln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3245" y="2299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196"/>
                  </a:cxn>
                  <a:cxn ang="0">
                    <a:pos x="1711" y="196"/>
                  </a:cxn>
                  <a:cxn ang="0">
                    <a:pos x="1711" y="223"/>
                  </a:cxn>
                  <a:cxn ang="0">
                    <a:pos x="1711" y="250"/>
                  </a:cxn>
                  <a:cxn ang="0">
                    <a:pos x="1711" y="277"/>
                  </a:cxn>
                  <a:cxn ang="0">
                    <a:pos x="1711" y="303"/>
                  </a:cxn>
                  <a:cxn ang="0">
                    <a:pos x="1711" y="330"/>
                  </a:cxn>
                  <a:cxn ang="0">
                    <a:pos x="1711" y="357"/>
                  </a:cxn>
                  <a:cxn ang="0">
                    <a:pos x="1711" y="384"/>
                  </a:cxn>
                  <a:cxn ang="0">
                    <a:pos x="1711" y="410"/>
                  </a:cxn>
                  <a:cxn ang="0">
                    <a:pos x="1711" y="437"/>
                  </a:cxn>
                  <a:cxn ang="0">
                    <a:pos x="1711" y="464"/>
                  </a:cxn>
                  <a:cxn ang="0">
                    <a:pos x="1711" y="490"/>
                  </a:cxn>
                  <a:cxn ang="0">
                    <a:pos x="1711" y="517"/>
                  </a:cxn>
                  <a:cxn ang="0">
                    <a:pos x="1711" y="533"/>
                  </a:cxn>
                  <a:cxn ang="0">
                    <a:pos x="1657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196"/>
                    </a:lnTo>
                    <a:lnTo>
                      <a:pt x="1711" y="196"/>
                    </a:lnTo>
                    <a:lnTo>
                      <a:pt x="1711" y="223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3"/>
                    </a:lnTo>
                    <a:lnTo>
                      <a:pt x="1711" y="330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0"/>
                    </a:lnTo>
                    <a:lnTo>
                      <a:pt x="1711" y="437"/>
                    </a:lnTo>
                    <a:lnTo>
                      <a:pt x="1711" y="464"/>
                    </a:lnTo>
                    <a:lnTo>
                      <a:pt x="1711" y="490"/>
                    </a:lnTo>
                    <a:lnTo>
                      <a:pt x="1711" y="517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3245" y="2299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3730" y="2306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3303" y="2306"/>
                <a:ext cx="49" cy="10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3712" y="2306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3285" y="2306"/>
                <a:ext cx="11" cy="109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3210" y="2176"/>
                <a:ext cx="583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94" y="0"/>
                  </a:cxn>
                  <a:cxn ang="0">
                    <a:pos x="2530" y="36"/>
                  </a:cxn>
                  <a:cxn ang="0">
                    <a:pos x="2530" y="496"/>
                  </a:cxn>
                  <a:cxn ang="0">
                    <a:pos x="2494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6"/>
                      <a:pt x="2530" y="36"/>
                    </a:cubicBezTo>
                    <a:lnTo>
                      <a:pt x="2530" y="496"/>
                    </a:lnTo>
                    <a:cubicBezTo>
                      <a:pt x="2530" y="516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3210" y="2176"/>
                <a:ext cx="291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265" y="0"/>
                  </a:cxn>
                  <a:cxn ang="0">
                    <a:pos x="1265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3695" y="2183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3268" y="2183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3677" y="2183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3249" y="2183"/>
                <a:ext cx="12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3245" y="2053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496"/>
                  </a:cxn>
                  <a:cxn ang="0">
                    <a:pos x="2493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496"/>
                    </a:lnTo>
                    <a:cubicBezTo>
                      <a:pt x="2529" y="516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3245" y="2053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3730" y="2060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3303" y="2060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3712" y="2060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3285" y="2060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3172" y="2422"/>
                <a:ext cx="498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975" y="0"/>
                  </a:cxn>
                  <a:cxn ang="0">
                    <a:pos x="1975" y="74"/>
                  </a:cxn>
                  <a:cxn ang="0">
                    <a:pos x="2029" y="74"/>
                  </a:cxn>
                  <a:cxn ang="0">
                    <a:pos x="2163" y="74"/>
                  </a:cxn>
                  <a:cxn ang="0">
                    <a:pos x="2048" y="254"/>
                  </a:cxn>
                  <a:cxn ang="0">
                    <a:pos x="2042" y="358"/>
                  </a:cxn>
                  <a:cxn ang="0">
                    <a:pos x="2048" y="461"/>
                  </a:cxn>
                  <a:cxn ang="0">
                    <a:pos x="2107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3"/>
                      <a:pt x="2048" y="254"/>
                    </a:cubicBezTo>
                    <a:cubicBezTo>
                      <a:pt x="2044" y="288"/>
                      <a:pt x="2042" y="323"/>
                      <a:pt x="2042" y="358"/>
                    </a:cubicBezTo>
                    <a:cubicBezTo>
                      <a:pt x="2042" y="392"/>
                      <a:pt x="2044" y="428"/>
                      <a:pt x="2048" y="461"/>
                    </a:cubicBezTo>
                    <a:cubicBezTo>
                      <a:pt x="2057" y="528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3172" y="2422"/>
                <a:ext cx="337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465" y="0"/>
                  </a:cxn>
                  <a:cxn ang="0">
                    <a:pos x="1465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3239" y="2431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3218" y="2431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3509" y="2459"/>
                <a:ext cx="140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6" y="0"/>
                  </a:cxn>
                  <a:cxn ang="0">
                    <a:pos x="583" y="95"/>
                  </a:cxn>
                  <a:cxn ang="0">
                    <a:pos x="577" y="199"/>
                  </a:cxn>
                  <a:cxn ang="0">
                    <a:pos x="583" y="298"/>
                  </a:cxn>
                  <a:cxn ang="0">
                    <a:pos x="0" y="298"/>
                  </a:cxn>
                  <a:cxn ang="0">
                    <a:pos x="0" y="0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8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9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3333" y="2459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536" y="2090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410" y="2090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501" y="2213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375" y="2213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649" y="2460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3649" y="2474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3649" y="2488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3649" y="2503"/>
                <a:ext cx="319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3649" y="2517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3649" y="2531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3649" y="2467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3649" y="2481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3649" y="2495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3649" y="2509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3649" y="2524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3649" y="2538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3649" y="2545"/>
                <a:ext cx="319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3968" y="2460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68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7" h="30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9"/>
                      <a:pt x="1370" y="20"/>
                      <a:pt x="1368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3968" y="247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1" y="0"/>
                  </a:cxn>
                  <a:cxn ang="0">
                    <a:pos x="1356" y="29"/>
                  </a:cxn>
                  <a:cxn ang="0">
                    <a:pos x="135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1" h="31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10"/>
                      <a:pt x="1358" y="19"/>
                      <a:pt x="1356" y="29"/>
                    </a:cubicBezTo>
                    <a:lnTo>
                      <a:pt x="1356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3968" y="2488"/>
                <a:ext cx="3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3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3" h="31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3968" y="2503"/>
                <a:ext cx="3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0" y="10"/>
                  </a:cxn>
                  <a:cxn ang="0">
                    <a:pos x="135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0" h="30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3"/>
                      <a:pt x="135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3968" y="2517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4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4" h="30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0"/>
                      <a:pt x="1353" y="20"/>
                      <a:pt x="135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3968" y="2531"/>
                <a:ext cx="3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8" y="0"/>
                  </a:cxn>
                  <a:cxn ang="0">
                    <a:pos x="136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3" h="31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1"/>
                      <a:pt x="1361" y="21"/>
                      <a:pt x="136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3968" y="2467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8" y="0"/>
                  </a:cxn>
                  <a:cxn ang="0">
                    <a:pos x="136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3968" y="2481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6" y="0"/>
                  </a:cxn>
                  <a:cxn ang="0">
                    <a:pos x="135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6" h="30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0"/>
                      <a:pt x="135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Freeform 140"/>
              <p:cNvSpPr>
                <a:spLocks/>
              </p:cNvSpPr>
              <p:nvPr/>
            </p:nvSpPr>
            <p:spPr bwMode="auto">
              <a:xfrm>
                <a:off x="3968" y="2495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0"/>
                      <a:pt x="1350" y="20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Freeform 141"/>
              <p:cNvSpPr>
                <a:spLocks/>
              </p:cNvSpPr>
              <p:nvPr/>
            </p:nvSpPr>
            <p:spPr bwMode="auto">
              <a:xfrm>
                <a:off x="3968" y="2509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Freeform 142"/>
              <p:cNvSpPr>
                <a:spLocks/>
              </p:cNvSpPr>
              <p:nvPr/>
            </p:nvSpPr>
            <p:spPr bwMode="auto">
              <a:xfrm>
                <a:off x="3968" y="252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4" y="0"/>
                  </a:cxn>
                  <a:cxn ang="0">
                    <a:pos x="1356" y="22"/>
                  </a:cxn>
                  <a:cxn ang="0">
                    <a:pos x="1358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8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Freeform 143"/>
              <p:cNvSpPr>
                <a:spLocks/>
              </p:cNvSpPr>
              <p:nvPr/>
            </p:nvSpPr>
            <p:spPr bwMode="auto">
              <a:xfrm>
                <a:off x="3968" y="2538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3" y="0"/>
                  </a:cxn>
                  <a:cxn ang="0">
                    <a:pos x="137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0" h="30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0"/>
                      <a:pt x="1368" y="21"/>
                      <a:pt x="137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Freeform 144"/>
              <p:cNvSpPr>
                <a:spLocks/>
              </p:cNvSpPr>
              <p:nvPr/>
            </p:nvSpPr>
            <p:spPr bwMode="auto">
              <a:xfrm>
                <a:off x="3968" y="2545"/>
                <a:ext cx="31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0" y="0"/>
                  </a:cxn>
                  <a:cxn ang="0">
                    <a:pos x="137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8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Freeform 145"/>
              <p:cNvSpPr>
                <a:spLocks/>
              </p:cNvSpPr>
              <p:nvPr/>
            </p:nvSpPr>
            <p:spPr bwMode="auto">
              <a:xfrm>
                <a:off x="3642" y="2439"/>
                <a:ext cx="652" cy="131"/>
              </a:xfrm>
              <a:custGeom>
                <a:avLst/>
                <a:gdLst/>
                <a:ahLst/>
                <a:cxnLst>
                  <a:cxn ang="0">
                    <a:pos x="2829" y="568"/>
                  </a:cxn>
                  <a:cxn ang="0">
                    <a:pos x="121" y="568"/>
                  </a:cxn>
                  <a:cxn ang="0">
                    <a:pos x="6" y="387"/>
                  </a:cxn>
                  <a:cxn ang="0">
                    <a:pos x="0" y="284"/>
                  </a:cxn>
                  <a:cxn ang="0">
                    <a:pos x="6" y="180"/>
                  </a:cxn>
                  <a:cxn ang="0">
                    <a:pos x="121" y="0"/>
                  </a:cxn>
                  <a:cxn ang="0">
                    <a:pos x="2829" y="0"/>
                  </a:cxn>
                  <a:cxn ang="0">
                    <a:pos x="2829" y="90"/>
                  </a:cxn>
                  <a:cxn ang="0">
                    <a:pos x="121" y="90"/>
                  </a:cxn>
                  <a:cxn ang="0">
                    <a:pos x="95" y="192"/>
                  </a:cxn>
                  <a:cxn ang="0">
                    <a:pos x="90" y="284"/>
                  </a:cxn>
                  <a:cxn ang="0">
                    <a:pos x="95" y="376"/>
                  </a:cxn>
                  <a:cxn ang="0">
                    <a:pos x="121" y="478"/>
                  </a:cxn>
                  <a:cxn ang="0">
                    <a:pos x="2829" y="478"/>
                  </a:cxn>
                  <a:cxn ang="0">
                    <a:pos x="2829" y="568"/>
                  </a:cxn>
                </a:cxnLst>
                <a:rect l="0" t="0" r="r" b="b"/>
                <a:pathLst>
                  <a:path w="2829" h="568">
                    <a:moveTo>
                      <a:pt x="2829" y="568"/>
                    </a:moveTo>
                    <a:lnTo>
                      <a:pt x="121" y="568"/>
                    </a:lnTo>
                    <a:cubicBezTo>
                      <a:pt x="56" y="568"/>
                      <a:pt x="19" y="489"/>
                      <a:pt x="6" y="387"/>
                    </a:cubicBezTo>
                    <a:cubicBezTo>
                      <a:pt x="2" y="354"/>
                      <a:pt x="0" y="318"/>
                      <a:pt x="0" y="284"/>
                    </a:cubicBezTo>
                    <a:cubicBezTo>
                      <a:pt x="0" y="249"/>
                      <a:pt x="2" y="214"/>
                      <a:pt x="6" y="180"/>
                    </a:cubicBezTo>
                    <a:cubicBezTo>
                      <a:pt x="19" y="79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4"/>
                      <a:pt x="95" y="192"/>
                    </a:cubicBezTo>
                    <a:cubicBezTo>
                      <a:pt x="91" y="220"/>
                      <a:pt x="90" y="251"/>
                      <a:pt x="90" y="284"/>
                    </a:cubicBezTo>
                    <a:cubicBezTo>
                      <a:pt x="90" y="316"/>
                      <a:pt x="91" y="348"/>
                      <a:pt x="95" y="376"/>
                    </a:cubicBezTo>
                    <a:cubicBezTo>
                      <a:pt x="102" y="433"/>
                      <a:pt x="112" y="478"/>
                      <a:pt x="121" y="478"/>
                    </a:cubicBezTo>
                    <a:lnTo>
                      <a:pt x="2829" y="478"/>
                    </a:lnTo>
                    <a:lnTo>
                      <a:pt x="2829" y="568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Freeform 146"/>
              <p:cNvSpPr>
                <a:spLocks noEditPoints="1"/>
              </p:cNvSpPr>
              <p:nvPr/>
            </p:nvSpPr>
            <p:spPr bwMode="auto">
              <a:xfrm>
                <a:off x="3968" y="2439"/>
                <a:ext cx="326" cy="131"/>
              </a:xfrm>
              <a:custGeom>
                <a:avLst/>
                <a:gdLst/>
                <a:ahLst/>
                <a:cxnLst>
                  <a:cxn ang="0">
                    <a:pos x="1415" y="568"/>
                  </a:cxn>
                  <a:cxn ang="0">
                    <a:pos x="0" y="568"/>
                  </a:cxn>
                  <a:cxn ang="0">
                    <a:pos x="0" y="478"/>
                  </a:cxn>
                  <a:cxn ang="0">
                    <a:pos x="1415" y="478"/>
                  </a:cxn>
                  <a:cxn ang="0">
                    <a:pos x="1415" y="568"/>
                  </a:cxn>
                  <a:cxn ang="0">
                    <a:pos x="0" y="0"/>
                  </a:cxn>
                  <a:cxn ang="0">
                    <a:pos x="1415" y="0"/>
                  </a:cxn>
                  <a:cxn ang="0">
                    <a:pos x="1415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415" h="568">
                    <a:moveTo>
                      <a:pt x="1415" y="568"/>
                    </a:moveTo>
                    <a:lnTo>
                      <a:pt x="0" y="568"/>
                    </a:lnTo>
                    <a:lnTo>
                      <a:pt x="0" y="478"/>
                    </a:lnTo>
                    <a:lnTo>
                      <a:pt x="1415" y="478"/>
                    </a:lnTo>
                    <a:lnTo>
                      <a:pt x="1415" y="568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3974" y="2403"/>
                <a:ext cx="237" cy="15"/>
              </a:xfrm>
              <a:prstGeom prst="rect">
                <a:avLst/>
              </a:prstGeom>
              <a:solidFill>
                <a:srgbClr val="AAC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Rectangle 148"/>
              <p:cNvSpPr>
                <a:spLocks noChangeArrowheads="1"/>
              </p:cNvSpPr>
              <p:nvPr/>
            </p:nvSpPr>
            <p:spPr bwMode="auto">
              <a:xfrm>
                <a:off x="3960" y="2418"/>
                <a:ext cx="265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4072" y="2423"/>
                <a:ext cx="446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3639" y="2344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3639" y="2357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3639" y="2369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3639" y="2381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3639" y="2394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3639" y="2406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3639" y="2351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3639" y="2363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3639" y="2375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3639" y="2388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3639" y="2400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3639" y="2412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3639" y="2418"/>
                <a:ext cx="356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3995" y="2344"/>
                <a:ext cx="77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100"/>
                  </a:cxn>
                  <a:cxn ang="0">
                    <a:pos x="239" y="100"/>
                  </a:cxn>
                  <a:cxn ang="0">
                    <a:pos x="338" y="339"/>
                  </a:cxn>
                  <a:cxn ang="0">
                    <a:pos x="247" y="339"/>
                  </a:cxn>
                  <a:cxn ang="0">
                    <a:pos x="175" y="164"/>
                  </a:cxn>
                  <a:cxn ang="0">
                    <a:pos x="175" y="164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338" h="339">
                    <a:moveTo>
                      <a:pt x="0" y="0"/>
                    </a:moveTo>
                    <a:cubicBezTo>
                      <a:pt x="93" y="0"/>
                      <a:pt x="178" y="38"/>
                      <a:pt x="239" y="100"/>
                    </a:cubicBezTo>
                    <a:lnTo>
                      <a:pt x="239" y="100"/>
                    </a:lnTo>
                    <a:cubicBezTo>
                      <a:pt x="301" y="161"/>
                      <a:pt x="338" y="246"/>
                      <a:pt x="338" y="339"/>
                    </a:cubicBezTo>
                    <a:lnTo>
                      <a:pt x="247" y="339"/>
                    </a:lnTo>
                    <a:cubicBezTo>
                      <a:pt x="247" y="271"/>
                      <a:pt x="219" y="209"/>
                      <a:pt x="175" y="164"/>
                    </a:cubicBezTo>
                    <a:lnTo>
                      <a:pt x="175" y="164"/>
                    </a:lnTo>
                    <a:cubicBezTo>
                      <a:pt x="130" y="120"/>
                      <a:pt x="68" y="92"/>
                      <a:pt x="0" y="92"/>
                    </a:cubicBez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3995" y="2351"/>
                <a:ext cx="71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0" y="92"/>
                  </a:cxn>
                  <a:cxn ang="0">
                    <a:pos x="220" y="92"/>
                  </a:cxn>
                  <a:cxn ang="0">
                    <a:pos x="312" y="312"/>
                  </a:cxn>
                  <a:cxn ang="0">
                    <a:pos x="228" y="312"/>
                  </a:cxn>
                  <a:cxn ang="0">
                    <a:pos x="161" y="151"/>
                  </a:cxn>
                  <a:cxn ang="0">
                    <a:pos x="161" y="151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l="0" t="0" r="r" b="b"/>
                <a:pathLst>
                  <a:path w="312" h="312">
                    <a:moveTo>
                      <a:pt x="0" y="0"/>
                    </a:moveTo>
                    <a:cubicBezTo>
                      <a:pt x="86" y="0"/>
                      <a:pt x="164" y="35"/>
                      <a:pt x="220" y="92"/>
                    </a:cubicBezTo>
                    <a:lnTo>
                      <a:pt x="220" y="92"/>
                    </a:lnTo>
                    <a:cubicBezTo>
                      <a:pt x="277" y="148"/>
                      <a:pt x="312" y="226"/>
                      <a:pt x="312" y="312"/>
                    </a:cubicBezTo>
                    <a:lnTo>
                      <a:pt x="228" y="312"/>
                    </a:lnTo>
                    <a:cubicBezTo>
                      <a:pt x="228" y="249"/>
                      <a:pt x="202" y="192"/>
                      <a:pt x="161" y="151"/>
                    </a:cubicBezTo>
                    <a:lnTo>
                      <a:pt x="161" y="151"/>
                    </a:lnTo>
                    <a:cubicBezTo>
                      <a:pt x="120" y="110"/>
                      <a:pt x="63" y="84"/>
                      <a:pt x="0" y="84"/>
                    </a:cubicBez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3995" y="2357"/>
                <a:ext cx="65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84"/>
                  </a:cxn>
                  <a:cxn ang="0">
                    <a:pos x="201" y="84"/>
                  </a:cxn>
                  <a:cxn ang="0">
                    <a:pos x="285" y="285"/>
                  </a:cxn>
                  <a:cxn ang="0">
                    <a:pos x="208" y="285"/>
                  </a:cxn>
                  <a:cxn ang="0">
                    <a:pos x="147" y="138"/>
                  </a:cxn>
                  <a:cxn ang="0">
                    <a:pos x="147" y="13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285" h="285">
                    <a:moveTo>
                      <a:pt x="0" y="0"/>
                    </a:moveTo>
                    <a:cubicBezTo>
                      <a:pt x="78" y="0"/>
                      <a:pt x="150" y="32"/>
                      <a:pt x="201" y="84"/>
                    </a:cubicBezTo>
                    <a:lnTo>
                      <a:pt x="201" y="84"/>
                    </a:lnTo>
                    <a:cubicBezTo>
                      <a:pt x="253" y="135"/>
                      <a:pt x="285" y="207"/>
                      <a:pt x="285" y="285"/>
                    </a:cubicBezTo>
                    <a:lnTo>
                      <a:pt x="208" y="285"/>
                    </a:lnTo>
                    <a:cubicBezTo>
                      <a:pt x="208" y="228"/>
                      <a:pt x="185" y="176"/>
                      <a:pt x="147" y="138"/>
                    </a:cubicBezTo>
                    <a:lnTo>
                      <a:pt x="147" y="138"/>
                    </a:lnTo>
                    <a:cubicBezTo>
                      <a:pt x="109" y="100"/>
                      <a:pt x="57" y="77"/>
                      <a:pt x="0" y="77"/>
                    </a:cubicBez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Freeform 166"/>
              <p:cNvSpPr>
                <a:spLocks/>
              </p:cNvSpPr>
              <p:nvPr/>
            </p:nvSpPr>
            <p:spPr bwMode="auto">
              <a:xfrm>
                <a:off x="3995" y="2363"/>
                <a:ext cx="59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75"/>
                  </a:cxn>
                  <a:cxn ang="0">
                    <a:pos x="182" y="76"/>
                  </a:cxn>
                  <a:cxn ang="0">
                    <a:pos x="258" y="258"/>
                  </a:cxn>
                  <a:cxn ang="0">
                    <a:pos x="188" y="258"/>
                  </a:cxn>
                  <a:cxn ang="0">
                    <a:pos x="133" y="125"/>
                  </a:cxn>
                  <a:cxn ang="0">
                    <a:pos x="133" y="125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258" h="258">
                    <a:moveTo>
                      <a:pt x="0" y="0"/>
                    </a:moveTo>
                    <a:cubicBezTo>
                      <a:pt x="71" y="0"/>
                      <a:pt x="136" y="29"/>
                      <a:pt x="182" y="75"/>
                    </a:cubicBezTo>
                    <a:lnTo>
                      <a:pt x="182" y="76"/>
                    </a:lnTo>
                    <a:cubicBezTo>
                      <a:pt x="229" y="122"/>
                      <a:pt x="258" y="187"/>
                      <a:pt x="258" y="258"/>
                    </a:cubicBezTo>
                    <a:lnTo>
                      <a:pt x="188" y="258"/>
                    </a:lnTo>
                    <a:cubicBezTo>
                      <a:pt x="188" y="206"/>
                      <a:pt x="167" y="159"/>
                      <a:pt x="133" y="125"/>
                    </a:cubicBezTo>
                    <a:lnTo>
                      <a:pt x="133" y="125"/>
                    </a:lnTo>
                    <a:cubicBezTo>
                      <a:pt x="99" y="91"/>
                      <a:pt x="52" y="69"/>
                      <a:pt x="0" y="69"/>
                    </a:cubicBez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3995" y="2369"/>
                <a:ext cx="5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68"/>
                  </a:cxn>
                  <a:cxn ang="0">
                    <a:pos x="164" y="68"/>
                  </a:cxn>
                  <a:cxn ang="0">
                    <a:pos x="231" y="232"/>
                  </a:cxn>
                  <a:cxn ang="0">
                    <a:pos x="169" y="232"/>
                  </a:cxn>
                  <a:cxn ang="0">
                    <a:pos x="119" y="112"/>
                  </a:cxn>
                  <a:cxn ang="0">
                    <a:pos x="119" y="11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231" h="232">
                    <a:moveTo>
                      <a:pt x="0" y="0"/>
                    </a:moveTo>
                    <a:cubicBezTo>
                      <a:pt x="64" y="0"/>
                      <a:pt x="122" y="26"/>
                      <a:pt x="164" y="68"/>
                    </a:cubicBezTo>
                    <a:lnTo>
                      <a:pt x="164" y="68"/>
                    </a:lnTo>
                    <a:cubicBezTo>
                      <a:pt x="205" y="110"/>
                      <a:pt x="231" y="168"/>
                      <a:pt x="231" y="232"/>
                    </a:cubicBezTo>
                    <a:lnTo>
                      <a:pt x="169" y="232"/>
                    </a:lnTo>
                    <a:cubicBezTo>
                      <a:pt x="169" y="185"/>
                      <a:pt x="150" y="143"/>
                      <a:pt x="119" y="112"/>
                    </a:cubicBezTo>
                    <a:lnTo>
                      <a:pt x="119" y="113"/>
                    </a:lnTo>
                    <a:cubicBezTo>
                      <a:pt x="89" y="82"/>
                      <a:pt x="46" y="63"/>
                      <a:pt x="0" y="63"/>
                    </a:cubicBez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3995" y="2375"/>
                <a:ext cx="47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60"/>
                  </a:cxn>
                  <a:cxn ang="0">
                    <a:pos x="145" y="60"/>
                  </a:cxn>
                  <a:cxn ang="0">
                    <a:pos x="205" y="205"/>
                  </a:cxn>
                  <a:cxn ang="0">
                    <a:pos x="149" y="205"/>
                  </a:cxn>
                  <a:cxn ang="0">
                    <a:pos x="106" y="99"/>
                  </a:cxn>
                  <a:cxn ang="0">
                    <a:pos x="105" y="99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205" h="205">
                    <a:moveTo>
                      <a:pt x="0" y="0"/>
                    </a:moveTo>
                    <a:cubicBezTo>
                      <a:pt x="56" y="0"/>
                      <a:pt x="107" y="23"/>
                      <a:pt x="145" y="60"/>
                    </a:cubicBezTo>
                    <a:lnTo>
                      <a:pt x="145" y="60"/>
                    </a:lnTo>
                    <a:cubicBezTo>
                      <a:pt x="182" y="97"/>
                      <a:pt x="205" y="149"/>
                      <a:pt x="205" y="205"/>
                    </a:cubicBezTo>
                    <a:lnTo>
                      <a:pt x="149" y="205"/>
                    </a:lnTo>
                    <a:cubicBezTo>
                      <a:pt x="149" y="164"/>
                      <a:pt x="133" y="126"/>
                      <a:pt x="106" y="99"/>
                    </a:cubicBezTo>
                    <a:lnTo>
                      <a:pt x="105" y="99"/>
                    </a:lnTo>
                    <a:cubicBezTo>
                      <a:pt x="78" y="72"/>
                      <a:pt x="41" y="56"/>
                      <a:pt x="0" y="56"/>
                    </a:cubicBez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Freeform 169"/>
              <p:cNvSpPr>
                <a:spLocks/>
              </p:cNvSpPr>
              <p:nvPr/>
            </p:nvSpPr>
            <p:spPr bwMode="auto">
              <a:xfrm>
                <a:off x="3995" y="2381"/>
                <a:ext cx="41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6" y="52"/>
                  </a:cxn>
                  <a:cxn ang="0">
                    <a:pos x="126" y="52"/>
                  </a:cxn>
                  <a:cxn ang="0">
                    <a:pos x="178" y="178"/>
                  </a:cxn>
                  <a:cxn ang="0">
                    <a:pos x="130" y="178"/>
                  </a:cxn>
                  <a:cxn ang="0">
                    <a:pos x="92" y="86"/>
                  </a:cxn>
                  <a:cxn ang="0">
                    <a:pos x="92" y="8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178" h="178">
                    <a:moveTo>
                      <a:pt x="0" y="0"/>
                    </a:moveTo>
                    <a:cubicBezTo>
                      <a:pt x="49" y="0"/>
                      <a:pt x="93" y="20"/>
                      <a:pt x="126" y="52"/>
                    </a:cubicBezTo>
                    <a:lnTo>
                      <a:pt x="126" y="52"/>
                    </a:lnTo>
                    <a:cubicBezTo>
                      <a:pt x="158" y="85"/>
                      <a:pt x="178" y="129"/>
                      <a:pt x="178" y="178"/>
                    </a:cubicBezTo>
                    <a:lnTo>
                      <a:pt x="130" y="178"/>
                    </a:lnTo>
                    <a:cubicBezTo>
                      <a:pt x="130" y="142"/>
                      <a:pt x="115" y="110"/>
                      <a:pt x="92" y="86"/>
                    </a:cubicBezTo>
                    <a:lnTo>
                      <a:pt x="92" y="86"/>
                    </a:lnTo>
                    <a:cubicBezTo>
                      <a:pt x="68" y="63"/>
                      <a:pt x="36" y="48"/>
                      <a:pt x="0" y="48"/>
                    </a:cubicBez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3995" y="2388"/>
                <a:ext cx="3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51" y="151"/>
                  </a:cxn>
                  <a:cxn ang="0">
                    <a:pos x="110" y="151"/>
                  </a:cxn>
                  <a:cxn ang="0">
                    <a:pos x="78" y="73"/>
                  </a:cxn>
                  <a:cxn ang="0">
                    <a:pos x="78" y="7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151" h="151">
                    <a:moveTo>
                      <a:pt x="0" y="0"/>
                    </a:moveTo>
                    <a:cubicBezTo>
                      <a:pt x="41" y="0"/>
                      <a:pt x="79" y="17"/>
                      <a:pt x="107" y="44"/>
                    </a:cubicBezTo>
                    <a:lnTo>
                      <a:pt x="107" y="44"/>
                    </a:lnTo>
                    <a:cubicBezTo>
                      <a:pt x="134" y="72"/>
                      <a:pt x="151" y="109"/>
                      <a:pt x="151" y="151"/>
                    </a:cubicBezTo>
                    <a:lnTo>
                      <a:pt x="110" y="151"/>
                    </a:lnTo>
                    <a:cubicBezTo>
                      <a:pt x="110" y="121"/>
                      <a:pt x="98" y="93"/>
                      <a:pt x="78" y="73"/>
                    </a:cubicBezTo>
                    <a:lnTo>
                      <a:pt x="78" y="73"/>
                    </a:lnTo>
                    <a:cubicBezTo>
                      <a:pt x="58" y="53"/>
                      <a:pt x="30" y="41"/>
                      <a:pt x="0" y="41"/>
                    </a:cubicBez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Freeform 171"/>
              <p:cNvSpPr>
                <a:spLocks/>
              </p:cNvSpPr>
              <p:nvPr/>
            </p:nvSpPr>
            <p:spPr bwMode="auto">
              <a:xfrm>
                <a:off x="3995" y="2394"/>
                <a:ext cx="28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36"/>
                  </a:cxn>
                  <a:cxn ang="0">
                    <a:pos x="88" y="36"/>
                  </a:cxn>
                  <a:cxn ang="0">
                    <a:pos x="124" y="124"/>
                  </a:cxn>
                  <a:cxn ang="0">
                    <a:pos x="91" y="124"/>
                  </a:cxn>
                  <a:cxn ang="0">
                    <a:pos x="64" y="60"/>
                  </a:cxn>
                  <a:cxn ang="0">
                    <a:pos x="64" y="6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34" y="0"/>
                      <a:pt x="65" y="13"/>
                      <a:pt x="88" y="36"/>
                    </a:cubicBezTo>
                    <a:lnTo>
                      <a:pt x="88" y="36"/>
                    </a:lnTo>
                    <a:cubicBezTo>
                      <a:pt x="110" y="59"/>
                      <a:pt x="124" y="90"/>
                      <a:pt x="124" y="124"/>
                    </a:cubicBezTo>
                    <a:lnTo>
                      <a:pt x="91" y="124"/>
                    </a:lnTo>
                    <a:cubicBezTo>
                      <a:pt x="91" y="99"/>
                      <a:pt x="80" y="76"/>
                      <a:pt x="64" y="60"/>
                    </a:cubicBezTo>
                    <a:lnTo>
                      <a:pt x="64" y="60"/>
                    </a:lnTo>
                    <a:cubicBezTo>
                      <a:pt x="47" y="43"/>
                      <a:pt x="25" y="33"/>
                      <a:pt x="0" y="33"/>
                    </a:cubicBez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3995" y="2400"/>
                <a:ext cx="2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29"/>
                  </a:cxn>
                  <a:cxn ang="0">
                    <a:pos x="69" y="29"/>
                  </a:cxn>
                  <a:cxn ang="0">
                    <a:pos x="98" y="98"/>
                  </a:cxn>
                  <a:cxn ang="0">
                    <a:pos x="85" y="98"/>
                  </a:cxn>
                  <a:cxn ang="0">
                    <a:pos x="71" y="98"/>
                  </a:cxn>
                  <a:cxn ang="0">
                    <a:pos x="0" y="98"/>
                  </a:cxn>
                  <a:cxn ang="0">
                    <a:pos x="0" y="70"/>
                  </a:cxn>
                  <a:cxn ang="0">
                    <a:pos x="0" y="6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98" h="98">
                    <a:moveTo>
                      <a:pt x="0" y="0"/>
                    </a:moveTo>
                    <a:cubicBezTo>
                      <a:pt x="27" y="0"/>
                      <a:pt x="51" y="11"/>
                      <a:pt x="69" y="29"/>
                    </a:cubicBezTo>
                    <a:lnTo>
                      <a:pt x="69" y="29"/>
                    </a:lnTo>
                    <a:cubicBezTo>
                      <a:pt x="87" y="47"/>
                      <a:pt x="98" y="71"/>
                      <a:pt x="98" y="98"/>
                    </a:cubicBezTo>
                    <a:lnTo>
                      <a:pt x="85" y="98"/>
                    </a:lnTo>
                    <a:lnTo>
                      <a:pt x="71" y="98"/>
                    </a:lnTo>
                    <a:lnTo>
                      <a:pt x="0" y="98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3995" y="2406"/>
                <a:ext cx="1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21"/>
                  </a:cxn>
                  <a:cxn ang="0">
                    <a:pos x="50" y="21"/>
                  </a:cxn>
                  <a:cxn ang="0">
                    <a:pos x="71" y="71"/>
                  </a:cxn>
                  <a:cxn ang="0">
                    <a:pos x="61" y="71"/>
                  </a:cxn>
                  <a:cxn ang="0">
                    <a:pos x="52" y="71"/>
                  </a:cxn>
                  <a:cxn ang="0">
                    <a:pos x="0" y="71"/>
                  </a:cxn>
                  <a:cxn ang="0">
                    <a:pos x="0" y="51"/>
                  </a:cxn>
                  <a:cxn ang="0">
                    <a:pos x="0" y="4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19" y="0"/>
                      <a:pt x="37" y="8"/>
                      <a:pt x="50" y="21"/>
                    </a:cubicBezTo>
                    <a:lnTo>
                      <a:pt x="50" y="21"/>
                    </a:lnTo>
                    <a:cubicBezTo>
                      <a:pt x="63" y="34"/>
                      <a:pt x="71" y="51"/>
                      <a:pt x="71" y="71"/>
                    </a:cubicBezTo>
                    <a:lnTo>
                      <a:pt x="61" y="71"/>
                    </a:lnTo>
                    <a:lnTo>
                      <a:pt x="52" y="71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3995" y="2412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4"/>
                  </a:cxn>
                  <a:cxn ang="0">
                    <a:pos x="31" y="14"/>
                  </a:cxn>
                  <a:cxn ang="0">
                    <a:pos x="44" y="45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cubicBezTo>
                      <a:pt x="12" y="0"/>
                      <a:pt x="23" y="5"/>
                      <a:pt x="31" y="14"/>
                    </a:cubicBezTo>
                    <a:lnTo>
                      <a:pt x="31" y="14"/>
                    </a:lnTo>
                    <a:cubicBezTo>
                      <a:pt x="39" y="22"/>
                      <a:pt x="44" y="33"/>
                      <a:pt x="44" y="45"/>
                    </a:cubicBezTo>
                    <a:lnTo>
                      <a:pt x="0" y="4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Freeform 175"/>
              <p:cNvSpPr>
                <a:spLocks/>
              </p:cNvSpPr>
              <p:nvPr/>
            </p:nvSpPr>
            <p:spPr bwMode="auto">
              <a:xfrm>
                <a:off x="3995" y="2418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5" y="0"/>
                      <a:pt x="9" y="2"/>
                      <a:pt x="12" y="5"/>
                    </a:cubicBezTo>
                    <a:lnTo>
                      <a:pt x="12" y="5"/>
                    </a:lnTo>
                    <a:cubicBezTo>
                      <a:pt x="16" y="9"/>
                      <a:pt x="18" y="13"/>
                      <a:pt x="18" y="18"/>
                    </a:cubicBezTo>
                    <a:lnTo>
                      <a:pt x="0" y="18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4150" y="2344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4150" y="2357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4150" y="2369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4150" y="2381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4150" y="2394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4150" y="2406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4150" y="2351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4150" y="2363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4150" y="2375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4150" y="2388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4150" y="2400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4150" y="2412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4150" y="2418"/>
                <a:ext cx="356" cy="5"/>
              </a:xfrm>
              <a:prstGeom prst="rect">
                <a:avLst/>
              </a:prstGeom>
              <a:solidFill>
                <a:srgbClr val="6F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4072" y="2344"/>
                <a:ext cx="78" cy="79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100" y="100"/>
                  </a:cxn>
                  <a:cxn ang="0">
                    <a:pos x="100" y="100"/>
                  </a:cxn>
                  <a:cxn ang="0">
                    <a:pos x="0" y="339"/>
                  </a:cxn>
                  <a:cxn ang="0">
                    <a:pos x="92" y="339"/>
                  </a:cxn>
                  <a:cxn ang="0">
                    <a:pos x="164" y="164"/>
                  </a:cxn>
                  <a:cxn ang="0">
                    <a:pos x="164" y="164"/>
                  </a:cxn>
                  <a:cxn ang="0">
                    <a:pos x="339" y="92"/>
                  </a:cxn>
                  <a:cxn ang="0">
                    <a:pos x="339" y="92"/>
                  </a:cxn>
                  <a:cxn ang="0">
                    <a:pos x="339" y="0"/>
                  </a:cxn>
                </a:cxnLst>
                <a:rect l="0" t="0" r="r" b="b"/>
                <a:pathLst>
                  <a:path w="339" h="339">
                    <a:moveTo>
                      <a:pt x="339" y="0"/>
                    </a:moveTo>
                    <a:cubicBezTo>
                      <a:pt x="246" y="0"/>
                      <a:pt x="161" y="38"/>
                      <a:pt x="100" y="100"/>
                    </a:cubicBezTo>
                    <a:lnTo>
                      <a:pt x="100" y="100"/>
                    </a:lnTo>
                    <a:cubicBezTo>
                      <a:pt x="38" y="161"/>
                      <a:pt x="0" y="246"/>
                      <a:pt x="0" y="339"/>
                    </a:cubicBezTo>
                    <a:lnTo>
                      <a:pt x="92" y="339"/>
                    </a:lnTo>
                    <a:cubicBezTo>
                      <a:pt x="92" y="271"/>
                      <a:pt x="120" y="209"/>
                      <a:pt x="164" y="164"/>
                    </a:cubicBezTo>
                    <a:lnTo>
                      <a:pt x="164" y="164"/>
                    </a:lnTo>
                    <a:cubicBezTo>
                      <a:pt x="209" y="120"/>
                      <a:pt x="271" y="92"/>
                      <a:pt x="339" y="92"/>
                    </a:cubicBezTo>
                    <a:lnTo>
                      <a:pt x="339" y="92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4079" y="2351"/>
                <a:ext cx="71" cy="7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92" y="92"/>
                  </a:cxn>
                  <a:cxn ang="0">
                    <a:pos x="92" y="92"/>
                  </a:cxn>
                  <a:cxn ang="0">
                    <a:pos x="0" y="312"/>
                  </a:cxn>
                  <a:cxn ang="0">
                    <a:pos x="84" y="312"/>
                  </a:cxn>
                  <a:cxn ang="0">
                    <a:pos x="151" y="151"/>
                  </a:cxn>
                  <a:cxn ang="0">
                    <a:pos x="151" y="151"/>
                  </a:cxn>
                  <a:cxn ang="0">
                    <a:pos x="312" y="84"/>
                  </a:cxn>
                  <a:cxn ang="0">
                    <a:pos x="312" y="84"/>
                  </a:cxn>
                  <a:cxn ang="0">
                    <a:pos x="312" y="0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226" y="0"/>
                      <a:pt x="148" y="35"/>
                      <a:pt x="92" y="92"/>
                    </a:cubicBezTo>
                    <a:lnTo>
                      <a:pt x="92" y="92"/>
                    </a:lnTo>
                    <a:cubicBezTo>
                      <a:pt x="35" y="148"/>
                      <a:pt x="0" y="226"/>
                      <a:pt x="0" y="312"/>
                    </a:cubicBezTo>
                    <a:lnTo>
                      <a:pt x="84" y="312"/>
                    </a:lnTo>
                    <a:cubicBezTo>
                      <a:pt x="84" y="249"/>
                      <a:pt x="110" y="192"/>
                      <a:pt x="151" y="151"/>
                    </a:cubicBezTo>
                    <a:lnTo>
                      <a:pt x="151" y="151"/>
                    </a:lnTo>
                    <a:cubicBezTo>
                      <a:pt x="192" y="110"/>
                      <a:pt x="249" y="84"/>
                      <a:pt x="312" y="84"/>
                    </a:cubicBezTo>
                    <a:lnTo>
                      <a:pt x="312" y="84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Freeform 191"/>
              <p:cNvSpPr>
                <a:spLocks/>
              </p:cNvSpPr>
              <p:nvPr/>
            </p:nvSpPr>
            <p:spPr bwMode="auto">
              <a:xfrm>
                <a:off x="4085" y="2357"/>
                <a:ext cx="65" cy="66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0" y="285"/>
                  </a:cxn>
                  <a:cxn ang="0">
                    <a:pos x="77" y="285"/>
                  </a:cxn>
                  <a:cxn ang="0">
                    <a:pos x="138" y="138"/>
                  </a:cxn>
                  <a:cxn ang="0">
                    <a:pos x="138" y="138"/>
                  </a:cxn>
                  <a:cxn ang="0">
                    <a:pos x="285" y="77"/>
                  </a:cxn>
                  <a:cxn ang="0">
                    <a:pos x="285" y="77"/>
                  </a:cxn>
                  <a:cxn ang="0">
                    <a:pos x="285" y="0"/>
                  </a:cxn>
                </a:cxnLst>
                <a:rect l="0" t="0" r="r" b="b"/>
                <a:pathLst>
                  <a:path w="285" h="285">
                    <a:moveTo>
                      <a:pt x="285" y="0"/>
                    </a:moveTo>
                    <a:cubicBezTo>
                      <a:pt x="207" y="0"/>
                      <a:pt x="135" y="32"/>
                      <a:pt x="84" y="84"/>
                    </a:cubicBezTo>
                    <a:lnTo>
                      <a:pt x="84" y="84"/>
                    </a:lnTo>
                    <a:cubicBezTo>
                      <a:pt x="32" y="135"/>
                      <a:pt x="0" y="207"/>
                      <a:pt x="0" y="285"/>
                    </a:cubicBezTo>
                    <a:lnTo>
                      <a:pt x="77" y="285"/>
                    </a:lnTo>
                    <a:cubicBezTo>
                      <a:pt x="77" y="228"/>
                      <a:pt x="100" y="176"/>
                      <a:pt x="138" y="138"/>
                    </a:cubicBezTo>
                    <a:lnTo>
                      <a:pt x="138" y="138"/>
                    </a:lnTo>
                    <a:cubicBezTo>
                      <a:pt x="176" y="100"/>
                      <a:pt x="228" y="77"/>
                      <a:pt x="285" y="77"/>
                    </a:cubicBezTo>
                    <a:lnTo>
                      <a:pt x="285" y="7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4091" y="2363"/>
                <a:ext cx="59" cy="6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76" y="75"/>
                  </a:cxn>
                  <a:cxn ang="0">
                    <a:pos x="76" y="76"/>
                  </a:cxn>
                  <a:cxn ang="0">
                    <a:pos x="0" y="258"/>
                  </a:cxn>
                  <a:cxn ang="0">
                    <a:pos x="70" y="258"/>
                  </a:cxn>
                  <a:cxn ang="0">
                    <a:pos x="125" y="125"/>
                  </a:cxn>
                  <a:cxn ang="0">
                    <a:pos x="125" y="125"/>
                  </a:cxn>
                  <a:cxn ang="0">
                    <a:pos x="258" y="69"/>
                  </a:cxn>
                  <a:cxn ang="0">
                    <a:pos x="258" y="69"/>
                  </a:cxn>
                  <a:cxn ang="0">
                    <a:pos x="258" y="0"/>
                  </a:cxn>
                </a:cxnLst>
                <a:rect l="0" t="0" r="r" b="b"/>
                <a:pathLst>
                  <a:path w="258" h="258">
                    <a:moveTo>
                      <a:pt x="258" y="0"/>
                    </a:moveTo>
                    <a:cubicBezTo>
                      <a:pt x="187" y="0"/>
                      <a:pt x="122" y="29"/>
                      <a:pt x="76" y="75"/>
                    </a:cubicBezTo>
                    <a:lnTo>
                      <a:pt x="76" y="76"/>
                    </a:lnTo>
                    <a:cubicBezTo>
                      <a:pt x="29" y="122"/>
                      <a:pt x="0" y="187"/>
                      <a:pt x="0" y="258"/>
                    </a:cubicBezTo>
                    <a:lnTo>
                      <a:pt x="70" y="258"/>
                    </a:lnTo>
                    <a:cubicBezTo>
                      <a:pt x="70" y="206"/>
                      <a:pt x="91" y="159"/>
                      <a:pt x="125" y="125"/>
                    </a:cubicBezTo>
                    <a:lnTo>
                      <a:pt x="125" y="125"/>
                    </a:lnTo>
                    <a:cubicBezTo>
                      <a:pt x="159" y="91"/>
                      <a:pt x="206" y="69"/>
                      <a:pt x="258" y="69"/>
                    </a:cubicBezTo>
                    <a:lnTo>
                      <a:pt x="258" y="69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4097" y="2369"/>
                <a:ext cx="53" cy="54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67" y="68"/>
                  </a:cxn>
                  <a:cxn ang="0">
                    <a:pos x="67" y="68"/>
                  </a:cxn>
                  <a:cxn ang="0">
                    <a:pos x="0" y="232"/>
                  </a:cxn>
                  <a:cxn ang="0">
                    <a:pos x="62" y="232"/>
                  </a:cxn>
                  <a:cxn ang="0">
                    <a:pos x="112" y="112"/>
                  </a:cxn>
                  <a:cxn ang="0">
                    <a:pos x="112" y="113"/>
                  </a:cxn>
                  <a:cxn ang="0">
                    <a:pos x="231" y="63"/>
                  </a:cxn>
                  <a:cxn ang="0">
                    <a:pos x="231" y="63"/>
                  </a:cxn>
                  <a:cxn ang="0">
                    <a:pos x="231" y="0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cubicBezTo>
                      <a:pt x="167" y="0"/>
                      <a:pt x="109" y="26"/>
                      <a:pt x="67" y="68"/>
                    </a:cubicBezTo>
                    <a:lnTo>
                      <a:pt x="67" y="68"/>
                    </a:lnTo>
                    <a:cubicBezTo>
                      <a:pt x="26" y="110"/>
                      <a:pt x="0" y="168"/>
                      <a:pt x="0" y="232"/>
                    </a:cubicBezTo>
                    <a:lnTo>
                      <a:pt x="62" y="232"/>
                    </a:lnTo>
                    <a:cubicBezTo>
                      <a:pt x="62" y="185"/>
                      <a:pt x="81" y="143"/>
                      <a:pt x="112" y="112"/>
                    </a:cubicBezTo>
                    <a:lnTo>
                      <a:pt x="112" y="113"/>
                    </a:lnTo>
                    <a:cubicBezTo>
                      <a:pt x="142" y="82"/>
                      <a:pt x="185" y="63"/>
                      <a:pt x="231" y="63"/>
                    </a:cubicBezTo>
                    <a:lnTo>
                      <a:pt x="231" y="63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4103" y="2375"/>
                <a:ext cx="47" cy="48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0" y="205"/>
                  </a:cxn>
                  <a:cxn ang="0">
                    <a:pos x="56" y="205"/>
                  </a:cxn>
                  <a:cxn ang="0">
                    <a:pos x="99" y="99"/>
                  </a:cxn>
                  <a:cxn ang="0">
                    <a:pos x="100" y="99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5" y="0"/>
                  </a:cxn>
                </a:cxnLst>
                <a:rect l="0" t="0" r="r" b="b"/>
                <a:pathLst>
                  <a:path w="205" h="205">
                    <a:moveTo>
                      <a:pt x="205" y="0"/>
                    </a:moveTo>
                    <a:cubicBezTo>
                      <a:pt x="149" y="0"/>
                      <a:pt x="98" y="23"/>
                      <a:pt x="60" y="60"/>
                    </a:cubicBezTo>
                    <a:lnTo>
                      <a:pt x="60" y="60"/>
                    </a:lnTo>
                    <a:cubicBezTo>
                      <a:pt x="23" y="97"/>
                      <a:pt x="0" y="149"/>
                      <a:pt x="0" y="205"/>
                    </a:cubicBezTo>
                    <a:lnTo>
                      <a:pt x="56" y="205"/>
                    </a:lnTo>
                    <a:cubicBezTo>
                      <a:pt x="56" y="164"/>
                      <a:pt x="72" y="126"/>
                      <a:pt x="99" y="99"/>
                    </a:cubicBezTo>
                    <a:lnTo>
                      <a:pt x="100" y="99"/>
                    </a:lnTo>
                    <a:cubicBezTo>
                      <a:pt x="127" y="72"/>
                      <a:pt x="164" y="56"/>
                      <a:pt x="205" y="56"/>
                    </a:cubicBezTo>
                    <a:lnTo>
                      <a:pt x="205" y="5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4109" y="2381"/>
                <a:ext cx="41" cy="4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0" y="178"/>
                  </a:cxn>
                  <a:cxn ang="0">
                    <a:pos x="48" y="178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178" y="48"/>
                  </a:cxn>
                  <a:cxn ang="0">
                    <a:pos x="178" y="48"/>
                  </a:cxn>
                  <a:cxn ang="0">
                    <a:pos x="178" y="0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cubicBezTo>
                      <a:pt x="129" y="0"/>
                      <a:pt x="85" y="20"/>
                      <a:pt x="52" y="52"/>
                    </a:cubicBezTo>
                    <a:lnTo>
                      <a:pt x="52" y="52"/>
                    </a:lnTo>
                    <a:cubicBezTo>
                      <a:pt x="20" y="85"/>
                      <a:pt x="0" y="129"/>
                      <a:pt x="0" y="178"/>
                    </a:cubicBezTo>
                    <a:lnTo>
                      <a:pt x="48" y="178"/>
                    </a:lnTo>
                    <a:cubicBezTo>
                      <a:pt x="48" y="142"/>
                      <a:pt x="63" y="110"/>
                      <a:pt x="86" y="86"/>
                    </a:cubicBezTo>
                    <a:lnTo>
                      <a:pt x="86" y="86"/>
                    </a:lnTo>
                    <a:cubicBezTo>
                      <a:pt x="110" y="63"/>
                      <a:pt x="142" y="48"/>
                      <a:pt x="178" y="48"/>
                    </a:cubicBezTo>
                    <a:lnTo>
                      <a:pt x="178" y="48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Freeform 196"/>
              <p:cNvSpPr>
                <a:spLocks/>
              </p:cNvSpPr>
              <p:nvPr/>
            </p:nvSpPr>
            <p:spPr bwMode="auto">
              <a:xfrm>
                <a:off x="4116" y="2388"/>
                <a:ext cx="34" cy="35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44" y="44"/>
                  </a:cxn>
                  <a:cxn ang="0">
                    <a:pos x="44" y="44"/>
                  </a:cxn>
                  <a:cxn ang="0">
                    <a:pos x="0" y="151"/>
                  </a:cxn>
                  <a:cxn ang="0">
                    <a:pos x="41" y="151"/>
                  </a:cxn>
                  <a:cxn ang="0">
                    <a:pos x="73" y="73"/>
                  </a:cxn>
                  <a:cxn ang="0">
                    <a:pos x="73" y="73"/>
                  </a:cxn>
                  <a:cxn ang="0">
                    <a:pos x="151" y="41"/>
                  </a:cxn>
                  <a:cxn ang="0">
                    <a:pos x="151" y="41"/>
                  </a:cxn>
                  <a:cxn ang="0">
                    <a:pos x="151" y="0"/>
                  </a:cxn>
                </a:cxnLst>
                <a:rect l="0" t="0" r="r" b="b"/>
                <a:pathLst>
                  <a:path w="151" h="151">
                    <a:moveTo>
                      <a:pt x="151" y="0"/>
                    </a:moveTo>
                    <a:cubicBezTo>
                      <a:pt x="110" y="0"/>
                      <a:pt x="72" y="17"/>
                      <a:pt x="44" y="44"/>
                    </a:cubicBezTo>
                    <a:lnTo>
                      <a:pt x="44" y="44"/>
                    </a:lnTo>
                    <a:cubicBezTo>
                      <a:pt x="17" y="72"/>
                      <a:pt x="0" y="109"/>
                      <a:pt x="0" y="151"/>
                    </a:cubicBezTo>
                    <a:lnTo>
                      <a:pt x="41" y="151"/>
                    </a:lnTo>
                    <a:cubicBezTo>
                      <a:pt x="41" y="121"/>
                      <a:pt x="53" y="93"/>
                      <a:pt x="73" y="73"/>
                    </a:cubicBezTo>
                    <a:lnTo>
                      <a:pt x="73" y="73"/>
                    </a:lnTo>
                    <a:cubicBezTo>
                      <a:pt x="93" y="53"/>
                      <a:pt x="121" y="41"/>
                      <a:pt x="151" y="41"/>
                    </a:cubicBezTo>
                    <a:lnTo>
                      <a:pt x="151" y="4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Freeform 197"/>
              <p:cNvSpPr>
                <a:spLocks/>
              </p:cNvSpPr>
              <p:nvPr/>
            </p:nvSpPr>
            <p:spPr bwMode="auto">
              <a:xfrm>
                <a:off x="4122" y="2394"/>
                <a:ext cx="28" cy="29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124"/>
                  </a:cxn>
                  <a:cxn ang="0">
                    <a:pos x="33" y="124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124" y="33"/>
                  </a:cxn>
                  <a:cxn ang="0">
                    <a:pos x="124" y="33"/>
                  </a:cxn>
                  <a:cxn ang="0">
                    <a:pos x="124" y="0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90" y="0"/>
                      <a:pt x="59" y="13"/>
                      <a:pt x="36" y="36"/>
                    </a:cubicBezTo>
                    <a:lnTo>
                      <a:pt x="36" y="36"/>
                    </a:lnTo>
                    <a:cubicBezTo>
                      <a:pt x="14" y="59"/>
                      <a:pt x="0" y="90"/>
                      <a:pt x="0" y="124"/>
                    </a:cubicBezTo>
                    <a:lnTo>
                      <a:pt x="33" y="124"/>
                    </a:lnTo>
                    <a:cubicBezTo>
                      <a:pt x="33" y="99"/>
                      <a:pt x="44" y="76"/>
                      <a:pt x="60" y="60"/>
                    </a:cubicBezTo>
                    <a:lnTo>
                      <a:pt x="60" y="60"/>
                    </a:lnTo>
                    <a:cubicBezTo>
                      <a:pt x="77" y="43"/>
                      <a:pt x="99" y="33"/>
                      <a:pt x="124" y="33"/>
                    </a:cubicBezTo>
                    <a:lnTo>
                      <a:pt x="124" y="3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4128" y="2400"/>
                <a:ext cx="22" cy="2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29" y="29"/>
                  </a:cxn>
                  <a:cxn ang="0">
                    <a:pos x="29" y="29"/>
                  </a:cxn>
                  <a:cxn ang="0">
                    <a:pos x="0" y="98"/>
                  </a:cxn>
                  <a:cxn ang="0">
                    <a:pos x="13" y="98"/>
                  </a:cxn>
                  <a:cxn ang="0">
                    <a:pos x="27" y="98"/>
                  </a:cxn>
                  <a:cxn ang="0">
                    <a:pos x="98" y="98"/>
                  </a:cxn>
                  <a:cxn ang="0">
                    <a:pos x="98" y="70"/>
                  </a:cxn>
                  <a:cxn ang="0">
                    <a:pos x="98" y="63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98" y="23"/>
                  </a:cxn>
                  <a:cxn ang="0">
                    <a:pos x="98" y="0"/>
                  </a:cxn>
                </a:cxnLst>
                <a:rect l="0" t="0" r="r" b="b"/>
                <a:pathLst>
                  <a:path w="98" h="98">
                    <a:moveTo>
                      <a:pt x="98" y="0"/>
                    </a:moveTo>
                    <a:cubicBezTo>
                      <a:pt x="71" y="0"/>
                      <a:pt x="47" y="11"/>
                      <a:pt x="29" y="29"/>
                    </a:cubicBezTo>
                    <a:lnTo>
                      <a:pt x="29" y="29"/>
                    </a:lnTo>
                    <a:cubicBezTo>
                      <a:pt x="11" y="47"/>
                      <a:pt x="0" y="71"/>
                      <a:pt x="0" y="98"/>
                    </a:cubicBezTo>
                    <a:lnTo>
                      <a:pt x="13" y="98"/>
                    </a:lnTo>
                    <a:lnTo>
                      <a:pt x="27" y="98"/>
                    </a:lnTo>
                    <a:lnTo>
                      <a:pt x="98" y="98"/>
                    </a:lnTo>
                    <a:lnTo>
                      <a:pt x="98" y="70"/>
                    </a:lnTo>
                    <a:lnTo>
                      <a:pt x="98" y="63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Freeform 199"/>
              <p:cNvSpPr>
                <a:spLocks/>
              </p:cNvSpPr>
              <p:nvPr/>
            </p:nvSpPr>
            <p:spPr bwMode="auto">
              <a:xfrm>
                <a:off x="4134" y="2406"/>
                <a:ext cx="16" cy="1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0" y="71"/>
                  </a:cxn>
                  <a:cxn ang="0">
                    <a:pos x="10" y="71"/>
                  </a:cxn>
                  <a:cxn ang="0">
                    <a:pos x="19" y="71"/>
                  </a:cxn>
                  <a:cxn ang="0">
                    <a:pos x="71" y="71"/>
                  </a:cxn>
                  <a:cxn ang="0">
                    <a:pos x="71" y="51"/>
                  </a:cxn>
                  <a:cxn ang="0">
                    <a:pos x="71" y="45"/>
                  </a:cxn>
                  <a:cxn ang="0">
                    <a:pos x="71" y="19"/>
                  </a:cxn>
                  <a:cxn ang="0">
                    <a:pos x="71" y="19"/>
                  </a:cxn>
                  <a:cxn ang="0">
                    <a:pos x="71" y="16"/>
                  </a:cxn>
                  <a:cxn ang="0">
                    <a:pos x="71" y="0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52" y="0"/>
                      <a:pt x="34" y="8"/>
                      <a:pt x="21" y="21"/>
                    </a:cubicBezTo>
                    <a:lnTo>
                      <a:pt x="21" y="21"/>
                    </a:lnTo>
                    <a:cubicBezTo>
                      <a:pt x="8" y="34"/>
                      <a:pt x="0" y="51"/>
                      <a:pt x="0" y="71"/>
                    </a:cubicBezTo>
                    <a:lnTo>
                      <a:pt x="10" y="71"/>
                    </a:lnTo>
                    <a:lnTo>
                      <a:pt x="19" y="71"/>
                    </a:lnTo>
                    <a:lnTo>
                      <a:pt x="71" y="71"/>
                    </a:lnTo>
                    <a:lnTo>
                      <a:pt x="71" y="51"/>
                    </a:lnTo>
                    <a:lnTo>
                      <a:pt x="71" y="45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Freeform 200"/>
              <p:cNvSpPr>
                <a:spLocks/>
              </p:cNvSpPr>
              <p:nvPr/>
            </p:nvSpPr>
            <p:spPr bwMode="auto">
              <a:xfrm>
                <a:off x="4140" y="2412"/>
                <a:ext cx="10" cy="1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0" y="45"/>
                  </a:cxn>
                  <a:cxn ang="0">
                    <a:pos x="44" y="45"/>
                  </a:cxn>
                  <a:cxn ang="0">
                    <a:pos x="44" y="32"/>
                  </a:cxn>
                  <a:cxn ang="0">
                    <a:pos x="44" y="29"/>
                  </a:cxn>
                  <a:cxn ang="0">
                    <a:pos x="44" y="13"/>
                  </a:cxn>
                  <a:cxn ang="0">
                    <a:pos x="44" y="13"/>
                  </a:cxn>
                  <a:cxn ang="0">
                    <a:pos x="44" y="11"/>
                  </a:cxn>
                  <a:cxn ang="0">
                    <a:pos x="44" y="0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32" y="0"/>
                      <a:pt x="21" y="5"/>
                      <a:pt x="13" y="14"/>
                    </a:cubicBezTo>
                    <a:lnTo>
                      <a:pt x="13" y="14"/>
                    </a:lnTo>
                    <a:cubicBezTo>
                      <a:pt x="5" y="22"/>
                      <a:pt x="0" y="33"/>
                      <a:pt x="0" y="45"/>
                    </a:cubicBezTo>
                    <a:lnTo>
                      <a:pt x="44" y="45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Freeform 201"/>
              <p:cNvSpPr>
                <a:spLocks/>
              </p:cNvSpPr>
              <p:nvPr/>
            </p:nvSpPr>
            <p:spPr bwMode="auto">
              <a:xfrm>
                <a:off x="4146" y="2418"/>
                <a:ext cx="4" cy="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3"/>
                  </a:cxn>
                  <a:cxn ang="0">
                    <a:pos x="18" y="12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lnTo>
                      <a:pt x="6" y="5"/>
                    </a:lnTo>
                    <a:cubicBezTo>
                      <a:pt x="2" y="9"/>
                      <a:pt x="0" y="13"/>
                      <a:pt x="0" y="18"/>
                    </a:cubicBezTo>
                    <a:lnTo>
                      <a:pt x="18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Freeform 202"/>
              <p:cNvSpPr>
                <a:spLocks/>
              </p:cNvSpPr>
              <p:nvPr/>
            </p:nvSpPr>
            <p:spPr bwMode="auto">
              <a:xfrm>
                <a:off x="3995" y="2422"/>
                <a:ext cx="15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74"/>
                  </a:cxn>
                  <a:cxn ang="0">
                    <a:pos x="598" y="148"/>
                  </a:cxn>
                  <a:cxn ang="0">
                    <a:pos x="79" y="148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677" h="148">
                    <a:moveTo>
                      <a:pt x="0" y="0"/>
                    </a:moveTo>
                    <a:lnTo>
                      <a:pt x="677" y="0"/>
                    </a:lnTo>
                    <a:lnTo>
                      <a:pt x="677" y="74"/>
                    </a:lnTo>
                    <a:cubicBezTo>
                      <a:pt x="677" y="115"/>
                      <a:pt x="642" y="148"/>
                      <a:pt x="598" y="148"/>
                    </a:cubicBezTo>
                    <a:lnTo>
                      <a:pt x="79" y="148"/>
                    </a:lnTo>
                    <a:cubicBezTo>
                      <a:pt x="36" y="148"/>
                      <a:pt x="0" y="115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3627" y="2422"/>
                <a:ext cx="368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4011" y="2422"/>
                <a:ext cx="123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4011" y="2422"/>
              <a:ext cx="123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209"/>
          <p:cNvGrpSpPr>
            <a:grpSpLocks noChangeAspect="1"/>
          </p:cNvGrpSpPr>
          <p:nvPr/>
        </p:nvGrpSpPr>
        <p:grpSpPr bwMode="auto">
          <a:xfrm>
            <a:off x="328982" y="4146874"/>
            <a:ext cx="1225213" cy="626884"/>
            <a:chOff x="97" y="2164"/>
            <a:chExt cx="792" cy="504"/>
          </a:xfrm>
        </p:grpSpPr>
        <p:sp>
          <p:nvSpPr>
            <p:cNvPr id="1232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6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7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8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9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0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1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2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50" name="Рисунок 349" descr="00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96" y="5815220"/>
            <a:ext cx="1461078" cy="7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1822"/>
      </p:ext>
    </p:extLst>
  </p:cSld>
  <p:clrMapOvr>
    <a:masterClrMapping/>
  </p:clrMapOvr>
  <p:transition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3480530"/>
              </p:ext>
            </p:extLst>
          </p:nvPr>
        </p:nvGraphicFramePr>
        <p:xfrm>
          <a:off x="247518" y="1024543"/>
          <a:ext cx="11400091" cy="586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841" y="413842"/>
            <a:ext cx="10657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Почему исследование </a:t>
            </a:r>
            <a:r>
              <a:rPr lang="en-US" sz="4800" b="1" dirty="0"/>
              <a:t>PISA</a:t>
            </a:r>
            <a:r>
              <a:rPr lang="ru-RU" sz="4800" b="1" dirty="0"/>
              <a:t>?</a:t>
            </a:r>
            <a:endParaRPr lang="en-US" sz="4800" b="1" dirty="0"/>
          </a:p>
          <a:p>
            <a:pPr algn="ctr"/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74207834"/>
      </p:ext>
    </p:extLst>
  </p:cSld>
  <p:clrMapOvr>
    <a:masterClrMapping/>
  </p:clrMapOvr>
  <p:transition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66" y="557859"/>
            <a:ext cx="9793088" cy="89554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этапы мониторинга формирования и оценки функциональной грамотности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6799522"/>
              </p:ext>
            </p:extLst>
          </p:nvPr>
        </p:nvGraphicFramePr>
        <p:xfrm>
          <a:off x="-111762" y="2154094"/>
          <a:ext cx="11992612" cy="418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9519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11642"/>
            <a:ext cx="10692765" cy="775005"/>
          </a:xfrm>
        </p:spPr>
        <p:txBody>
          <a:bodyPr/>
          <a:lstStyle/>
          <a:p>
            <a:r>
              <a:rPr lang="ru-RU" dirty="0"/>
              <a:t>Этапы проведения мониторинга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777" y="773882"/>
            <a:ext cx="11773073" cy="5688632"/>
          </a:xfrm>
        </p:spPr>
        <p:txBody>
          <a:bodyPr>
            <a:noAutofit/>
          </a:bodyPr>
          <a:lstStyle/>
          <a:p>
            <a:pPr algn="just"/>
            <a:r>
              <a:rPr lang="ru-RU" sz="3000" dirty="0"/>
              <a:t>Разработка учебно-методических материалов для формирования и оценки функциональной грамотности учащихся 5-9 классов (2019-2020 годы)</a:t>
            </a:r>
          </a:p>
          <a:p>
            <a:pPr algn="just"/>
            <a:r>
              <a:rPr lang="ru-RU" sz="3000" dirty="0"/>
              <a:t>Апробация учебно-методических материалов  в 5 и 7 классах (2019-2020 годы)</a:t>
            </a:r>
          </a:p>
          <a:p>
            <a:pPr algn="just"/>
            <a:r>
              <a:rPr lang="ru-RU" sz="3000" dirty="0"/>
              <a:t>Введение мониторинга с охватом до 25% образовательных организаций (2020 год)</a:t>
            </a:r>
          </a:p>
          <a:p>
            <a:pPr algn="just"/>
            <a:r>
              <a:rPr lang="ru-RU" sz="3000" dirty="0"/>
              <a:t>Анализ и обсуждение результатов первого этапа мониторинга в 5 и 7 классах (2019-2020 годы)</a:t>
            </a:r>
          </a:p>
          <a:p>
            <a:pPr algn="just"/>
            <a:r>
              <a:rPr lang="ru-RU" sz="3000" dirty="0"/>
              <a:t>Постепенное введение мониторинга  в 5-9 классах с максимальным охватом образовательных организаций (2020-2024 годы)</a:t>
            </a:r>
          </a:p>
          <a:p>
            <a:pPr algn="just"/>
            <a:r>
              <a:rPr lang="ru-RU" sz="3000" dirty="0"/>
              <a:t>Повышение квалификации педагогических кадров на всех этапах мониторинга (2019-2024 годы)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Заголовок 1"/>
          <p:cNvSpPr txBox="1">
            <a:spLocks noGrp="1"/>
          </p:cNvSpPr>
          <p:nvPr>
            <p:ph type="title"/>
          </p:nvPr>
        </p:nvSpPr>
        <p:spPr>
          <a:xfrm>
            <a:off x="251793" y="269826"/>
            <a:ext cx="11629057" cy="1586857"/>
          </a:xfrm>
          <a:prstGeom prst="rect">
            <a:avLst/>
          </a:prstGeom>
        </p:spPr>
        <p:txBody>
          <a:bodyPr>
            <a:noAutofit/>
          </a:bodyPr>
          <a:lstStyle>
            <a:lvl1pPr defTabSz="1040384">
              <a:defRPr sz="4960"/>
            </a:lvl1pPr>
          </a:lstStyle>
          <a:p>
            <a:pPr>
              <a:lnSpc>
                <a:spcPct val="80000"/>
              </a:lnSpc>
            </a:pPr>
            <a:r>
              <a:rPr lang="ru-RU" sz="3600" dirty="0"/>
              <a:t>Основные направления формирования функциональной грамотности, разрабатываемые в рамках проекта </a:t>
            </a:r>
            <a:endParaRPr sz="3600" dirty="0"/>
          </a:p>
        </p:txBody>
      </p:sp>
      <p:sp>
        <p:nvSpPr>
          <p:cNvPr id="252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827858" y="1889631"/>
            <a:ext cx="10936704" cy="433719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02214" indent="-402214" defTabSz="892358">
              <a:spcBef>
                <a:spcPts val="837"/>
              </a:spcBef>
              <a:defRPr sz="4100"/>
            </a:pPr>
            <a:r>
              <a:rPr dirty="0" err="1"/>
              <a:t>Математическая</a:t>
            </a:r>
            <a:r>
              <a:rPr dirty="0"/>
              <a:t> </a:t>
            </a:r>
            <a:r>
              <a:rPr dirty="0" err="1"/>
              <a:t>грамотность</a:t>
            </a:r>
            <a:r>
              <a:rPr lang="ru-RU" dirty="0"/>
              <a:t> </a:t>
            </a:r>
            <a:endParaRPr dirty="0"/>
          </a:p>
          <a:p>
            <a:pPr marL="402214" indent="-402214" defTabSz="892358">
              <a:spcBef>
                <a:spcPts val="837"/>
              </a:spcBef>
              <a:defRPr sz="4100"/>
            </a:pPr>
            <a:r>
              <a:rPr dirty="0" err="1"/>
              <a:t>Читательская</a:t>
            </a:r>
            <a:r>
              <a:rPr dirty="0"/>
              <a:t> </a:t>
            </a:r>
            <a:r>
              <a:rPr dirty="0" err="1"/>
              <a:t>грамотность</a:t>
            </a:r>
            <a:r>
              <a:rPr lang="ru-RU" dirty="0"/>
              <a:t> </a:t>
            </a:r>
            <a:endParaRPr dirty="0"/>
          </a:p>
          <a:p>
            <a:pPr marL="402214" indent="-402214" defTabSz="892358">
              <a:spcBef>
                <a:spcPts val="837"/>
              </a:spcBef>
              <a:defRPr sz="4100"/>
            </a:pPr>
            <a:r>
              <a:rPr dirty="0" err="1"/>
              <a:t>Естественнонаучная</a:t>
            </a:r>
            <a:r>
              <a:rPr dirty="0"/>
              <a:t> </a:t>
            </a:r>
            <a:r>
              <a:rPr dirty="0" err="1"/>
              <a:t>грамотность</a:t>
            </a:r>
            <a:r>
              <a:rPr lang="ru-RU" dirty="0"/>
              <a:t> </a:t>
            </a:r>
            <a:endParaRPr dirty="0"/>
          </a:p>
          <a:p>
            <a:pPr marL="402214" indent="-402214" defTabSz="892358">
              <a:spcBef>
                <a:spcPts val="837"/>
              </a:spcBef>
              <a:defRPr sz="4100"/>
            </a:pPr>
            <a:r>
              <a:rPr dirty="0" err="1"/>
              <a:t>Финансовая</a:t>
            </a:r>
            <a:r>
              <a:rPr dirty="0"/>
              <a:t> </a:t>
            </a:r>
            <a:r>
              <a:rPr dirty="0" err="1"/>
              <a:t>грамотность</a:t>
            </a:r>
            <a:r>
              <a:rPr lang="ru-RU" dirty="0"/>
              <a:t> </a:t>
            </a:r>
          </a:p>
          <a:p>
            <a:pPr marL="402214" indent="-402214" defTabSz="892358">
              <a:spcBef>
                <a:spcPts val="837"/>
              </a:spcBef>
              <a:defRPr sz="4100"/>
            </a:pPr>
            <a:r>
              <a:rPr lang="ru-RU" dirty="0"/>
              <a:t>Глобальные компетенции </a:t>
            </a:r>
          </a:p>
          <a:p>
            <a:pPr marL="402214" indent="-402214" defTabSz="892358">
              <a:spcBef>
                <a:spcPts val="837"/>
              </a:spcBef>
              <a:defRPr sz="4100"/>
            </a:pPr>
            <a:r>
              <a:rPr dirty="0" err="1"/>
              <a:t>Креативное</a:t>
            </a:r>
            <a:r>
              <a:rPr dirty="0"/>
              <a:t> </a:t>
            </a:r>
            <a:r>
              <a:rPr dirty="0" err="1"/>
              <a:t>мышление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253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72091" y="5880403"/>
            <a:ext cx="214717" cy="2768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6517" tIns="38258" rIns="76517" bIns="38258"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13607</TotalTime>
  <Words>2282</Words>
  <Application>Microsoft Office PowerPoint</Application>
  <PresentationFormat>Произвольный</PresentationFormat>
  <Paragraphs>250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Mangal</vt:lpstr>
      <vt:lpstr>Roboto Light</vt:lpstr>
      <vt:lpstr>Verdana</vt:lpstr>
      <vt:lpstr>Wingdings</vt:lpstr>
      <vt:lpstr>Тема Office</vt:lpstr>
      <vt:lpstr>Презентация PowerPoint</vt:lpstr>
      <vt:lpstr>   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 </vt:lpstr>
      <vt:lpstr>Функциональная грамотность  (определение 1)</vt:lpstr>
      <vt:lpstr>Функциональная грамотность (определение 4)</vt:lpstr>
      <vt:lpstr>Презентация PowerPoint</vt:lpstr>
      <vt:lpstr>Презентация PowerPoint</vt:lpstr>
      <vt:lpstr>Основные этапы мониторинга формирования и оценки функциональной грамотности</vt:lpstr>
      <vt:lpstr>Этапы проведения мониторинга</vt:lpstr>
      <vt:lpstr>Основные направления формирования функциональной грамотности, разрабатываемые в рамках проекта </vt:lpstr>
      <vt:lpstr>Особенности заданий для оценки функциональной грамотности</vt:lpstr>
      <vt:lpstr>Презентация PowerPoint</vt:lpstr>
      <vt:lpstr>Определение</vt:lpstr>
      <vt:lpstr>  ЧИТАТЕЛЬСКАЯ ГРАМОТНОСТЬ</vt:lpstr>
      <vt:lpstr>Читательская грамотность</vt:lpstr>
      <vt:lpstr>Презентация PowerPoint</vt:lpstr>
      <vt:lpstr>Естественнонаучная грамотность </vt:lpstr>
      <vt:lpstr>Что такое естественнонаучная грамотность?</vt:lpstr>
      <vt:lpstr>Презентация PowerPoint</vt:lpstr>
      <vt:lpstr>Финансовая грамотность</vt:lpstr>
      <vt:lpstr>Финансовая грамотность  </vt:lpstr>
      <vt:lpstr>Презентация PowerPoint</vt:lpstr>
      <vt:lpstr>Глобальные компетенции</vt:lpstr>
      <vt:lpstr>Презентация PowerPoint</vt:lpstr>
      <vt:lpstr>Креативное мышление: понятие</vt:lpstr>
      <vt:lpstr>Для дополнительной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User</cp:lastModifiedBy>
  <cp:revision>470</cp:revision>
  <cp:lastPrinted>2021-10-15T10:45:38Z</cp:lastPrinted>
  <dcterms:created xsi:type="dcterms:W3CDTF">2016-12-10T16:25:45Z</dcterms:created>
  <dcterms:modified xsi:type="dcterms:W3CDTF">2021-10-15T11:49:30Z</dcterms:modified>
</cp:coreProperties>
</file>