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12/26/2022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598417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/>
            </a:r>
            <a:br>
              <a:rPr lang="ru-RU" sz="4400" b="1" dirty="0" smtClean="0"/>
            </a:br>
            <a:endParaRPr lang="ru-RU" sz="4400" b="1" dirty="0"/>
          </a:p>
        </p:txBody>
      </p:sp>
      <p:pic>
        <p:nvPicPr>
          <p:cNvPr id="4" name="Рисунок 3" descr="https://www.credos.ru/upload/iblock/419/419f572a0afbbaba6836bd00253247bf.png"/>
          <p:cNvPicPr/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1005840" y="3187338"/>
            <a:ext cx="10267406" cy="3409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44754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397" y="1314993"/>
            <a:ext cx="8596668" cy="1778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Этапы </a:t>
            </a:r>
            <a:r>
              <a:rPr lang="ru-RU" sz="3100" dirty="0" smtClean="0"/>
              <a:t>формирования цифровой образовательной среды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1</a:t>
            </a:r>
            <a:r>
              <a:rPr lang="ru-RU" sz="3100" dirty="0"/>
              <a:t>. Организационный этап: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255" y="2799781"/>
            <a:ext cx="8596668" cy="3880773"/>
          </a:xfrm>
        </p:spPr>
        <p:txBody>
          <a:bodyPr/>
          <a:lstStyle/>
          <a:p>
            <a:r>
              <a:rPr lang="ru-RU" sz="2000" dirty="0" smtClean="0"/>
              <a:t>Производится </a:t>
            </a:r>
            <a:r>
              <a:rPr lang="ru-RU" sz="2000" dirty="0"/>
              <a:t>оценка соответствия имеющейся материально-технической базы требованиям ФГОС.</a:t>
            </a:r>
          </a:p>
          <a:p>
            <a:r>
              <a:rPr lang="ru-RU" sz="2000" dirty="0"/>
              <a:t>Планирование пополнения материально-технической базы.</a:t>
            </a:r>
          </a:p>
          <a:p>
            <a:r>
              <a:rPr lang="ru-RU" sz="2000" dirty="0"/>
              <a:t>Планирование обучения коллектива школы.</a:t>
            </a:r>
          </a:p>
          <a:p>
            <a:r>
              <a:rPr lang="ru-RU" sz="2000" dirty="0"/>
              <a:t>Анализ уровня ИКТ – компетентности педагогов.</a:t>
            </a:r>
          </a:p>
          <a:p>
            <a:r>
              <a:rPr lang="ru-RU" sz="2000" dirty="0"/>
              <a:t>Разработка локальных актов.</a:t>
            </a:r>
          </a:p>
          <a:p>
            <a:r>
              <a:rPr lang="ru-RU" sz="2000" dirty="0"/>
              <a:t>Выбор программного обеспечения для формирования ЦОС наиболее подходящего для данных условий.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637941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68961" y="452760"/>
            <a:ext cx="8596668" cy="1650360"/>
          </a:xfrm>
        </p:spPr>
        <p:txBody>
          <a:bodyPr>
            <a:normAutofit/>
          </a:bodyPr>
          <a:lstStyle/>
          <a:p>
            <a:r>
              <a:rPr lang="ru-RU" dirty="0"/>
              <a:t>2. Этап формирования ЦОС: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846555"/>
            <a:ext cx="8596668" cy="4194808"/>
          </a:xfrm>
        </p:spPr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r>
              <a:rPr lang="ru-RU" sz="2000" dirty="0" smtClean="0"/>
              <a:t>Создание </a:t>
            </a:r>
            <a:r>
              <a:rPr lang="ru-RU" sz="2000" dirty="0"/>
              <a:t>службы методического и технического сопровождения ЦОС.</a:t>
            </a:r>
          </a:p>
          <a:p>
            <a:r>
              <a:rPr lang="ru-RU" sz="2000" dirty="0"/>
              <a:t>Формирование материально-технической базы.</a:t>
            </a:r>
          </a:p>
          <a:p>
            <a:r>
              <a:rPr lang="ru-RU" sz="2000" dirty="0"/>
              <a:t>Обучение персонала.</a:t>
            </a:r>
          </a:p>
          <a:p>
            <a:r>
              <a:rPr lang="ru-RU" sz="2000" dirty="0"/>
              <a:t>Формирование единого информационного пространства в школе.</a:t>
            </a:r>
          </a:p>
          <a:p>
            <a:r>
              <a:rPr lang="ru-RU" sz="2000" dirty="0"/>
              <a:t>Обеспечение информационной безопасности в ЦОС школы</a:t>
            </a:r>
          </a:p>
          <a:p>
            <a:r>
              <a:rPr lang="ru-RU" sz="2000" dirty="0"/>
              <a:t>Привлечение родителей и обучающихся к работе с отдельными компонентами ЦОС 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5085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Аналитический этап: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Оценка </a:t>
            </a:r>
            <a:r>
              <a:rPr lang="ru-RU" sz="2000" dirty="0"/>
              <a:t>соответствия сформированной ЦОС требованиям </a:t>
            </a:r>
            <a:r>
              <a:rPr lang="ru-RU" sz="2000" dirty="0" smtClean="0"/>
              <a:t>ФГОС</a:t>
            </a:r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Внесение изменений в планирование формирования ЦОС.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666396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7351"/>
            <a:ext cx="8596668" cy="1593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Основные компоненты ЦОС образовательной организации в соответствии с требованиями ФГОС: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6151"/>
            <a:ext cx="8596668" cy="3875211"/>
          </a:xfrm>
        </p:spPr>
        <p:txBody>
          <a:bodyPr>
            <a:normAutofit fontScale="92500"/>
          </a:bodyPr>
          <a:lstStyle/>
          <a:p>
            <a:r>
              <a:rPr lang="ru-RU" dirty="0"/>
              <a:t>1</a:t>
            </a:r>
            <a:r>
              <a:rPr lang="ru-RU" sz="2000" dirty="0"/>
              <a:t>. Официальный сайт школы - обеспечивает информационно-методическую поддержку образовательного процесса.</a:t>
            </a:r>
          </a:p>
          <a:p>
            <a:r>
              <a:rPr lang="ru-RU" sz="2000" dirty="0"/>
              <a:t>2. Электронная почта - обеспечивает информационно-методическую поддержку образовательного процесса.</a:t>
            </a:r>
          </a:p>
          <a:p>
            <a:r>
              <a:rPr lang="ru-RU" sz="2000" dirty="0"/>
              <a:t>3. Электронный журнал - обеспечивает планирование образовательного процесса и его ресурсного обеспечения, мониторинг и фиксацию хода и результатов образовательного процесса.</a:t>
            </a:r>
          </a:p>
          <a:p>
            <a:r>
              <a:rPr lang="ru-RU" sz="2000" dirty="0"/>
              <a:t>4. Электронный календарь - обеспечивает планирование образовательного процесса и его ресурсного обеспечения.</a:t>
            </a:r>
          </a:p>
          <a:p>
            <a:r>
              <a:rPr lang="ru-RU" sz="2000" dirty="0"/>
              <a:t>5. Система электронного документооборота - обеспечивает современные процедуры создания, поиска, сбора, анализа, обработки, хранения и представления информации.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095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3593"/>
            <a:ext cx="8596668" cy="4487770"/>
          </a:xfrm>
        </p:spPr>
        <p:txBody>
          <a:bodyPr/>
          <a:lstStyle/>
          <a:p>
            <a:r>
              <a:rPr lang="ru-RU" sz="2000" dirty="0"/>
              <a:t>6. Система дистанционного обучения для учащихся - обеспечивает дистанционное взаимодействие всех участников образовательного процесса (обучающихся, их родителей (законных представителей), педагогических работников, органов управления в сфере образования, общественности), в том числе, в рамках дистанционного образования.</a:t>
            </a:r>
          </a:p>
          <a:p>
            <a:r>
              <a:rPr lang="ru-RU" sz="2000" dirty="0"/>
              <a:t>7. Корпоративный портал - обеспечивает формирование ИКТ-компетенции педагогов ОУ.</a:t>
            </a:r>
          </a:p>
          <a:p>
            <a:r>
              <a:rPr lang="ru-RU" sz="2000" dirty="0"/>
              <a:t>8. Система поддержки пользователей компьютерной техники - обеспечивает условия для практического применения компьютерной техники участниками образовательного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4692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3491"/>
            <a:ext cx="8596668" cy="4407871"/>
          </a:xfrm>
        </p:spPr>
        <p:txBody>
          <a:bodyPr/>
          <a:lstStyle/>
          <a:p>
            <a:r>
              <a:rPr lang="ru-RU" sz="2000" dirty="0"/>
              <a:t>Формирование цифровой образовательной среды </a:t>
            </a:r>
            <a:r>
              <a:rPr lang="ru-RU" sz="2000" dirty="0" smtClean="0"/>
              <a:t>образовательной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организации - это смелый шаг к проектированию “Цифровой </a:t>
            </a:r>
            <a:endParaRPr lang="ru-RU" sz="2000" dirty="0" smtClean="0"/>
          </a:p>
          <a:p>
            <a:r>
              <a:rPr lang="ru-RU" sz="2000" dirty="0" smtClean="0"/>
              <a:t>школы</a:t>
            </a:r>
            <a:r>
              <a:rPr lang="ru-RU" sz="2000" dirty="0"/>
              <a:t>”, “Современной цифровой образовательной среды”, о </a:t>
            </a:r>
            <a:endParaRPr lang="ru-RU" sz="2000" dirty="0" smtClean="0"/>
          </a:p>
          <a:p>
            <a:r>
              <a:rPr lang="ru-RU" sz="2000" dirty="0" smtClean="0"/>
              <a:t>которых </a:t>
            </a:r>
            <a:r>
              <a:rPr lang="ru-RU" sz="2000" dirty="0"/>
              <a:t>говорит Государственная программа Российской </a:t>
            </a:r>
            <a:endParaRPr lang="ru-RU" sz="2000" dirty="0" smtClean="0"/>
          </a:p>
          <a:p>
            <a:r>
              <a:rPr lang="ru-RU" sz="2000" dirty="0" smtClean="0"/>
              <a:t>Федерации </a:t>
            </a:r>
            <a:r>
              <a:rPr lang="ru-RU" sz="2000" dirty="0"/>
              <a:t>“Развитие образования”, утвержденная </a:t>
            </a:r>
            <a:endParaRPr lang="ru-RU" sz="2000" dirty="0" smtClean="0"/>
          </a:p>
          <a:p>
            <a:r>
              <a:rPr lang="ru-RU" sz="2000" dirty="0" smtClean="0"/>
              <a:t>Постановлением </a:t>
            </a:r>
            <a:r>
              <a:rPr lang="ru-RU" sz="2000" dirty="0"/>
              <a:t>Правительства РФ от 26.12.2017 № 1642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6238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75349" y="5414365"/>
            <a:ext cx="7684900" cy="887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3100" dirty="0" smtClean="0"/>
              <a:t>Цифровая </a:t>
            </a:r>
            <a:r>
              <a:rPr lang="ru-RU" sz="3100" dirty="0"/>
              <a:t>образовательная среда </a:t>
            </a:r>
            <a:r>
              <a:rPr lang="ru-RU" sz="3100" dirty="0" smtClean="0"/>
              <a:t>образовательной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/>
              <a:t>организации (ЦОС ОО) - это управляемая </a:t>
            </a:r>
            <a:r>
              <a:rPr lang="ru-RU" sz="3100" dirty="0" smtClean="0"/>
              <a:t>и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/>
              <a:t>динамично развивающаяся с учетом современных </a:t>
            </a:r>
            <a:br>
              <a:rPr lang="ru-RU" sz="3100" dirty="0"/>
            </a:br>
            <a:r>
              <a:rPr lang="ru-RU" sz="3100" dirty="0" smtClean="0"/>
              <a:t>тенденций </a:t>
            </a:r>
            <a:r>
              <a:rPr lang="ru-RU" sz="3100" dirty="0"/>
              <a:t>модернизации образования система </a:t>
            </a:r>
            <a:br>
              <a:rPr lang="ru-RU" sz="3100" dirty="0"/>
            </a:br>
            <a:r>
              <a:rPr lang="ru-RU" sz="3100" dirty="0" smtClean="0"/>
              <a:t>эффективного </a:t>
            </a:r>
            <a:r>
              <a:rPr lang="ru-RU" sz="3100" dirty="0"/>
              <a:t>и комфортного предоставления </a:t>
            </a:r>
            <a:br>
              <a:rPr lang="ru-RU" sz="3100" dirty="0"/>
            </a:br>
            <a:r>
              <a:rPr lang="ru-RU" sz="3100" dirty="0" smtClean="0"/>
              <a:t>информационных </a:t>
            </a:r>
            <a:r>
              <a:rPr lang="ru-RU" sz="3100" dirty="0"/>
              <a:t>и коммуникационных услуг, </a:t>
            </a:r>
            <a:br>
              <a:rPr lang="ru-RU" sz="3100" dirty="0"/>
            </a:br>
            <a:r>
              <a:rPr lang="ru-RU" sz="3100" dirty="0" smtClean="0"/>
              <a:t>цифровых </a:t>
            </a:r>
            <a:r>
              <a:rPr lang="ru-RU" sz="3100" dirty="0"/>
              <a:t>инструментов объектам процесса обучения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2093171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Условия реализации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образовательной </a:t>
            </a:r>
            <a:r>
              <a:rPr lang="ru-RU" dirty="0" smtClean="0"/>
              <a:t>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88093"/>
            <a:ext cx="8596668" cy="3653269"/>
          </a:xfrm>
        </p:spPr>
        <p:txBody>
          <a:bodyPr/>
          <a:lstStyle/>
          <a:p>
            <a:r>
              <a:rPr lang="ru-RU" sz="2000" dirty="0"/>
              <a:t>эффективное управление образовательной организацией с использованием современных цифровых инструментов, современных механизмов финансирования;</a:t>
            </a:r>
          </a:p>
          <a:p>
            <a:r>
              <a:rPr lang="ru-RU" sz="2000" dirty="0"/>
              <a:t>информационно-библиотечные центры с рабочими зонами, оборудованными читальными залами и книгохранилищами, обеспечивающими сохранность книжного фонда, </a:t>
            </a:r>
            <a:r>
              <a:rPr lang="ru-RU" sz="2000" dirty="0" err="1"/>
              <a:t>медиатекой</a:t>
            </a:r>
            <a:r>
              <a:rPr lang="ru-RU" sz="2000" dirty="0"/>
              <a:t>;</a:t>
            </a:r>
          </a:p>
          <a:p>
            <a:r>
              <a:rPr lang="ru-RU" sz="2000" dirty="0"/>
              <a:t>размещение продуктов познавательной, учебно-исследовательской и проектной деятельности обучающихся в информационно-образовательной среде образовательного учреждения;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668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73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71852"/>
            <a:ext cx="8596668" cy="4643022"/>
          </a:xfrm>
        </p:spPr>
        <p:txBody>
          <a:bodyPr>
            <a:normAutofit/>
          </a:bodyPr>
          <a:lstStyle/>
          <a:p>
            <a:r>
              <a:rPr lang="ru-RU" sz="2000" dirty="0"/>
              <a:t>проектирование и организацию индивидуальной и групповой деятельности, организацию своего времени с использованием ИКТ;</a:t>
            </a:r>
          </a:p>
          <a:p>
            <a:r>
              <a:rPr lang="ru-RU" sz="2000" dirty="0"/>
              <a:t>планирование учебного процесса, фиксирование его реализации в целом и отдельных этапов (выступлений, дискуссий, экспериментов);</a:t>
            </a:r>
          </a:p>
          <a:p>
            <a:r>
              <a:rPr lang="ru-RU" sz="2000" dirty="0"/>
              <a:t>обеспечение доступа в школьной библиотеке к информационным ресурсам сети Интернет, учебной и художественной литературе, коллекциям медиа-ресурсов на электронных носителях, к множительной технике для тиражирования учебных и методических </a:t>
            </a:r>
            <a:r>
              <a:rPr lang="ru-RU" sz="2000" dirty="0" err="1"/>
              <a:t>тексто</a:t>
            </a:r>
            <a:r>
              <a:rPr lang="ru-RU" sz="2000" dirty="0"/>
              <a:t>-графических и </a:t>
            </a:r>
            <a:r>
              <a:rPr lang="ru-RU" sz="2000" dirty="0" err="1"/>
              <a:t>аудиовидеоматериалов</a:t>
            </a:r>
            <a:r>
              <a:rPr lang="ru-RU" sz="2000" dirty="0"/>
              <a:t>, результатов творческой, научно-исследовательской и проектной деятельности учащихся;</a:t>
            </a:r>
          </a:p>
          <a:p>
            <a:r>
              <a:rPr lang="ru-RU" sz="2000" dirty="0"/>
              <a:t>планирование учебного процесса, фиксацию его динамики, промежуточных и итоговых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996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64532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dirty="0" smtClean="0"/>
              <a:t> </a:t>
            </a:r>
            <a:r>
              <a:rPr lang="ru-RU" sz="3100" dirty="0" smtClean="0"/>
              <a:t>Основными структурными компонентам ЦОС ОО в соответствии с требованиями ФГОС являются: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277" y="1596459"/>
            <a:ext cx="8596668" cy="3608880"/>
          </a:xfrm>
        </p:spPr>
        <p:txBody>
          <a:bodyPr/>
          <a:lstStyle/>
          <a:p>
            <a:r>
              <a:rPr lang="ru-RU" sz="2000" dirty="0"/>
              <a:t>техническое обеспечение;</a:t>
            </a:r>
          </a:p>
          <a:p>
            <a:r>
              <a:rPr lang="ru-RU" sz="2000" dirty="0"/>
              <a:t>программные инструменты;</a:t>
            </a:r>
          </a:p>
          <a:p>
            <a:r>
              <a:rPr lang="ru-RU" sz="2000" dirty="0"/>
              <a:t>обеспечение технической, методической и организационной поддержки;</a:t>
            </a:r>
          </a:p>
          <a:p>
            <a:r>
              <a:rPr lang="ru-RU" sz="2000" dirty="0"/>
              <a:t>отображение образовательного процесса в информационной среде;</a:t>
            </a:r>
          </a:p>
          <a:p>
            <a:r>
              <a:rPr lang="ru-RU" sz="2000" dirty="0"/>
              <a:t>компоненты на бумажных носителях;</a:t>
            </a:r>
          </a:p>
          <a:p>
            <a:r>
              <a:rPr lang="ru-RU" sz="2000" dirty="0"/>
              <a:t>компоненты на CD и DVD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6314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ЦОС ОО должна обеспечить решение следующий задач: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79216"/>
            <a:ext cx="8596668" cy="3662146"/>
          </a:xfrm>
        </p:spPr>
        <p:txBody>
          <a:bodyPr>
            <a:normAutofit/>
          </a:bodyPr>
          <a:lstStyle/>
          <a:p>
            <a:r>
              <a:rPr lang="ru-RU" sz="2000" dirty="0"/>
              <a:t>информационно-методическую поддержку образовательного процесса;</a:t>
            </a:r>
          </a:p>
          <a:p>
            <a:r>
              <a:rPr lang="ru-RU" sz="2000" dirty="0"/>
              <a:t>планирование образовательного процесса и его ресурсного обеспечения;</a:t>
            </a:r>
          </a:p>
          <a:p>
            <a:r>
              <a:rPr lang="ru-RU" sz="2000" dirty="0"/>
              <a:t>мониторинг и фиксацию хода и результатов образовательного процесса;</a:t>
            </a:r>
          </a:p>
          <a:p>
            <a:r>
              <a:rPr lang="ru-RU" sz="2000" dirty="0"/>
              <a:t>современные процедуры создания, поиска, сбора, анализа, обработки, хранения и представления информации;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98096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04513"/>
            <a:ext cx="8596668" cy="4336849"/>
          </a:xfrm>
        </p:spPr>
        <p:txBody>
          <a:bodyPr/>
          <a:lstStyle/>
          <a:p>
            <a:r>
              <a:rPr lang="ru-RU" sz="2000" dirty="0"/>
              <a:t>дистанционное взаимодействие всех участников образовательного процесса (обучающихся, их родителей (законных представителей), педагогических работников, органов управления в сфере образования, общественности), в том числе в рамках дистанционного образования</a:t>
            </a:r>
            <a:r>
              <a:rPr lang="ru-RU" sz="2000" dirty="0" smtClean="0"/>
              <a:t>;</a:t>
            </a:r>
          </a:p>
          <a:p>
            <a:endParaRPr lang="ru-RU" sz="2000" dirty="0"/>
          </a:p>
          <a:p>
            <a:r>
              <a:rPr lang="ru-RU" sz="2000" dirty="0"/>
              <a:t>дистанционное взаимодействие образовательного учреждения с другими организациями социальной сферы: учреждениями дополнительного образования детей, учреждениями культуры, здравоохранения, спорта, досуга, службами занятости населения, обеспечения безопасности жизнедеятельности.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4625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9596"/>
            <a:ext cx="8596668" cy="16108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При </a:t>
            </a:r>
            <a:r>
              <a:rPr lang="ru-RU" sz="3100" dirty="0"/>
              <a:t>формировании ЦОС в образовательной организации следует принять во внимание ряд ключевых аспектов: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88093"/>
            <a:ext cx="8596668" cy="3653269"/>
          </a:xfrm>
        </p:spPr>
        <p:txBody>
          <a:bodyPr/>
          <a:lstStyle/>
          <a:p>
            <a:r>
              <a:rPr lang="ru-RU" sz="2000" dirty="0"/>
              <a:t>уровень </a:t>
            </a:r>
            <a:r>
              <a:rPr lang="ru-RU" sz="2000" dirty="0" err="1"/>
              <a:t>сформированности</a:t>
            </a:r>
            <a:r>
              <a:rPr lang="ru-RU" sz="2000" dirty="0"/>
              <a:t> ИКТ-компетенции педагогов ОО;</a:t>
            </a:r>
          </a:p>
          <a:p>
            <a:r>
              <a:rPr lang="ru-RU" sz="2000" dirty="0"/>
              <a:t>возможности внедрения информационных и коммуникационных технологий в практику преподавания всех учебных предметов;</a:t>
            </a:r>
          </a:p>
          <a:p>
            <a:r>
              <a:rPr lang="ru-RU" sz="2000" dirty="0"/>
              <a:t>возможности внедрения информационных и коммуникационных технологий в деятельность воспитательной службы ОО и служб сопровождения;</a:t>
            </a:r>
          </a:p>
          <a:p>
            <a:r>
              <a:rPr lang="ru-RU" sz="2000" dirty="0"/>
              <a:t>обеспеченность ОО необходимым оборудованием;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5217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9204"/>
            <a:ext cx="8596668" cy="4532159"/>
          </a:xfrm>
        </p:spPr>
        <p:txBody>
          <a:bodyPr/>
          <a:lstStyle/>
          <a:p>
            <a:r>
              <a:rPr lang="ru-RU" sz="2000" dirty="0"/>
              <a:t>условия для практического применения компьютерной техники и иных цифровых инструментов всеми участниками образовательных отношений;</a:t>
            </a:r>
          </a:p>
          <a:p>
            <a:r>
              <a:rPr lang="ru-RU" sz="2000" dirty="0"/>
              <a:t>возможность открытого доступа к информационным каналам локальной внутренней сети, глобальной сети Интернет и к ресурсам </a:t>
            </a:r>
            <a:r>
              <a:rPr lang="ru-RU" sz="2000" dirty="0" err="1"/>
              <a:t>медиатек</a:t>
            </a:r>
            <a:r>
              <a:rPr lang="ru-RU" sz="2000" dirty="0"/>
              <a:t>;</a:t>
            </a:r>
          </a:p>
          <a:p>
            <a:r>
              <a:rPr lang="ru-RU" sz="2000" dirty="0"/>
              <a:t>непрерывность развития технической инфраструктуры цифровой образовательной среды.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6137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683</Words>
  <Application>Microsoft Office PowerPoint</Application>
  <PresentationFormat>Произвольный</PresentationFormat>
  <Paragraphs>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 </vt:lpstr>
      <vt:lpstr>      Цифровая образовательная среда образовательной  организации (ЦОС ОО) - это управляемая и  динамично развивающаяся с учетом современных  тенденций модернизации образования система  эффективного и комфортного предоставления  информационных и коммуникационных услуг,  цифровых инструментов объектам процесса обучения</vt:lpstr>
      <vt:lpstr>Условия реализации  образовательной программы</vt:lpstr>
      <vt:lpstr>Слайд 4</vt:lpstr>
      <vt:lpstr>        Основными структурными компонентам ЦОС ОО в соответствии с требованиями ФГОС являются:  </vt:lpstr>
      <vt:lpstr>ЦОС ОО должна обеспечить решение следующий задач:</vt:lpstr>
      <vt:lpstr>Слайд 7</vt:lpstr>
      <vt:lpstr> При формировании ЦОС в образовательной организации следует принять во внимание ряд ключевых аспектов:</vt:lpstr>
      <vt:lpstr>Слайд 9</vt:lpstr>
      <vt:lpstr> Этапы формирования цифровой образовательной среды  1. Организационный этап: </vt:lpstr>
      <vt:lpstr>2. Этап формирования ЦОС: </vt:lpstr>
      <vt:lpstr>3. Аналитический этап: </vt:lpstr>
      <vt:lpstr>Основные компоненты ЦОС образовательной организации в соответствии с требованиями ФГОС: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образовательная среда образовательной организации (ЦОС ОО) - это управляемая и динамично развивающаяся с учетом современных тенденций модернизации образования система эффективного и комфортного предоставления информационных и коммуникационных услуг, цифровых инструментов объектам процесса обучения</dc:title>
  <dc:creator>Кабинет биологии</dc:creator>
  <cp:lastModifiedBy>Владелец</cp:lastModifiedBy>
  <cp:revision>6</cp:revision>
  <dcterms:created xsi:type="dcterms:W3CDTF">2020-11-30T08:38:40Z</dcterms:created>
  <dcterms:modified xsi:type="dcterms:W3CDTF">2022-12-26T08:52:57Z</dcterms:modified>
</cp:coreProperties>
</file>