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b="0" l="2074" r="33290" t="9091"/>
          <a:stretch/>
        </p:blipFill>
        <p:spPr>
          <a:xfrm>
            <a:off x="3523488" y="10"/>
            <a:ext cx="8668512" cy="6857990"/>
          </a:xfrm>
          <a:prstGeom prst="rect">
            <a:avLst/>
          </a:prstGeom>
          <a:noFill/>
          <a:ln>
            <a:noFill/>
          </a:ln>
        </p:spPr>
      </p:pic>
      <p:sp>
        <p:nvSpPr>
          <p:cNvPr id="86" name="Google Shape;86;p13"/>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ph type="ctrTitle"/>
          </p:nvPr>
        </p:nvSpPr>
        <p:spPr>
          <a:xfrm>
            <a:off x="477981" y="1122363"/>
            <a:ext cx="5202972"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Times New Roman"/>
              <a:buNone/>
            </a:pPr>
            <a:r>
              <a:rPr lang="ru-RU" sz="3700">
                <a:latin typeface="Times New Roman"/>
                <a:ea typeface="Times New Roman"/>
                <a:cs typeface="Times New Roman"/>
                <a:sym typeface="Times New Roman"/>
              </a:rPr>
              <a:t>Правила нравственного поведения, отраженные в казачьих сказках</a:t>
            </a:r>
            <a:br>
              <a:rPr lang="ru-RU" sz="3700">
                <a:latin typeface="Times New Roman"/>
                <a:ea typeface="Times New Roman"/>
                <a:cs typeface="Times New Roman"/>
                <a:sym typeface="Times New Roman"/>
              </a:rPr>
            </a:br>
            <a:endParaRPr sz="3700"/>
          </a:p>
        </p:txBody>
      </p:sp>
      <p:sp>
        <p:nvSpPr>
          <p:cNvPr id="88" name="Google Shape;88;p13"/>
          <p:cNvSpPr txBox="1"/>
          <p:nvPr>
            <p:ph idx="1" type="subTitle"/>
          </p:nvPr>
        </p:nvSpPr>
        <p:spPr>
          <a:xfrm>
            <a:off x="477980" y="4872922"/>
            <a:ext cx="4023359" cy="120814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ru-RU" sz="2000"/>
              <a:t>Выполнила: Гуменная Дарья Александровна </a:t>
            </a:r>
            <a:endParaRPr/>
          </a:p>
          <a:p>
            <a:pPr indent="0" lvl="0" marL="0" rtl="0" algn="ctr">
              <a:lnSpc>
                <a:spcPct val="90000"/>
              </a:lnSpc>
              <a:spcBef>
                <a:spcPts val="1000"/>
              </a:spcBef>
              <a:spcAft>
                <a:spcPts val="0"/>
              </a:spcAft>
              <a:buClr>
                <a:schemeClr val="dk1"/>
              </a:buClr>
              <a:buSzPts val="2000"/>
              <a:buNone/>
            </a:pPr>
            <a:r>
              <a:rPr lang="ru-RU" sz="2000"/>
              <a:t>Ученица 6-К класса</a:t>
            </a:r>
            <a:endParaRPr sz="2000"/>
          </a:p>
        </p:txBody>
      </p:sp>
      <p:sp>
        <p:nvSpPr>
          <p:cNvPr id="89" name="Google Shape;89;p13"/>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 name="Google Shape;90;p13"/>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22"/>
          <p:cNvSpPr txBox="1"/>
          <p:nvPr>
            <p:ph type="title"/>
          </p:nvPr>
        </p:nvSpPr>
        <p:spPr>
          <a:xfrm>
            <a:off x="842054" y="258343"/>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imes New Roman"/>
              <a:buNone/>
            </a:pPr>
            <a:r>
              <a:rPr lang="ru-RU" sz="3100">
                <a:latin typeface="Times New Roman"/>
                <a:ea typeface="Times New Roman"/>
                <a:cs typeface="Times New Roman"/>
                <a:sym typeface="Times New Roman"/>
              </a:rPr>
              <a:t>Правило уважения к старшим</a:t>
            </a:r>
            <a:br>
              <a:rPr lang="ru-RU" sz="3100">
                <a:latin typeface="Times New Roman"/>
                <a:ea typeface="Times New Roman"/>
                <a:cs typeface="Times New Roman"/>
                <a:sym typeface="Times New Roman"/>
              </a:rPr>
            </a:br>
            <a:endParaRPr sz="3100"/>
          </a:p>
        </p:txBody>
      </p:sp>
      <p:sp>
        <p:nvSpPr>
          <p:cNvPr id="170" name="Google Shape;170;p22"/>
          <p:cNvSpPr txBox="1"/>
          <p:nvPr>
            <p:ph idx="1" type="body"/>
          </p:nvPr>
        </p:nvSpPr>
        <p:spPr>
          <a:xfrm>
            <a:off x="-5167" y="1417063"/>
            <a:ext cx="6380087" cy="5457023"/>
          </a:xfrm>
          <a:prstGeom prst="rect">
            <a:avLst/>
          </a:prstGeom>
          <a:noFill/>
          <a:ln>
            <a:noFill/>
          </a:ln>
        </p:spPr>
        <p:txBody>
          <a:bodyPr anchorCtr="0" anchor="t" bIns="45700" lIns="91425" spcFirstLastPara="1" rIns="91425" wrap="square" tIns="45700">
            <a:normAutofit/>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В казачьих сказках уважение к старшим выражается через множество сюжетных линий и персонажей. Например, в сказке "Князь Синеус и его брат Волк" главный герой Синеус является старшим по возрасту и званию князем. Другой герой - Волк, который является младшим по возрасту и рангу, всегда проявляет к Синеусу уважение и внимание, следует за ним и помогает в исполнении его обязанностей. Такой подход к старшим отражает не только уважение к личности, но и показывает пример сослуживцам и людям, живущим в обществе.</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Еще одним примером уважения к старшим является сказка "Добрыня Никитич и Змей Горыныч". В данной сказке Добрыня Никитич, будучи рыцарем и имея высокий ранг, проявляет уважение к старшему по возрасту и значению персонажу - боевому коню Юлию. Такой подход главного героя показывает его преданность и воспитание, за что он получает уважение со стороны окружающих.</a:t>
            </a:r>
            <a:endParaRPr/>
          </a:p>
          <a:p>
            <a:pPr indent="-133350" lvl="0" marL="228600" rtl="0" algn="l">
              <a:lnSpc>
                <a:spcPct val="90000"/>
              </a:lnSpc>
              <a:spcBef>
                <a:spcPts val="1000"/>
              </a:spcBef>
              <a:spcAft>
                <a:spcPts val="0"/>
              </a:spcAft>
              <a:buClr>
                <a:schemeClr val="dk1"/>
              </a:buClr>
              <a:buSzPts val="1500"/>
              <a:buNone/>
            </a:pPr>
            <a:r>
              <a:t/>
            </a:r>
            <a:endParaRPr sz="1500"/>
          </a:p>
        </p:txBody>
      </p:sp>
      <p:pic>
        <p:nvPicPr>
          <p:cNvPr id="171" name="Google Shape;171;p22"/>
          <p:cNvPicPr preferRelativeResize="0"/>
          <p:nvPr/>
        </p:nvPicPr>
        <p:blipFill rotWithShape="1">
          <a:blip r:embed="rId3">
            <a:alphaModFix/>
          </a:blip>
          <a:srcRect b="2" l="43749" r="1" t="0"/>
          <a:stretch/>
        </p:blipFill>
        <p:spPr>
          <a:xfrm>
            <a:off x="6374920" y="758514"/>
            <a:ext cx="5122238" cy="51222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72" name="Google Shape;172;p22"/>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22"/>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3"/>
          <p:cNvSpPr txBox="1"/>
          <p:nvPr>
            <p:ph type="title"/>
          </p:nvPr>
        </p:nvSpPr>
        <p:spPr>
          <a:xfrm>
            <a:off x="481013" y="3752849"/>
            <a:ext cx="3290887"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imes New Roman"/>
              <a:buNone/>
            </a:pPr>
            <a:r>
              <a:rPr lang="ru-RU" sz="3600">
                <a:latin typeface="Times New Roman"/>
                <a:ea typeface="Times New Roman"/>
                <a:cs typeface="Times New Roman"/>
                <a:sym typeface="Times New Roman"/>
              </a:rPr>
              <a:t>Правило уважения к природе</a:t>
            </a:r>
            <a:br>
              <a:rPr lang="ru-RU" sz="3600">
                <a:latin typeface="Times New Roman"/>
                <a:ea typeface="Times New Roman"/>
                <a:cs typeface="Times New Roman"/>
                <a:sym typeface="Times New Roman"/>
              </a:rPr>
            </a:br>
            <a:endParaRPr sz="3600"/>
          </a:p>
        </p:txBody>
      </p:sp>
      <p:pic>
        <p:nvPicPr>
          <p:cNvPr id="179" name="Google Shape;179;p23"/>
          <p:cNvPicPr preferRelativeResize="0"/>
          <p:nvPr/>
        </p:nvPicPr>
        <p:blipFill rotWithShape="1">
          <a:blip r:embed="rId3">
            <a:alphaModFix/>
          </a:blip>
          <a:srcRect b="22436" l="0" r="0" t="23457"/>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80" name="Google Shape;180;p23"/>
          <p:cNvSpPr txBox="1"/>
          <p:nvPr>
            <p:ph idx="1" type="body"/>
          </p:nvPr>
        </p:nvSpPr>
        <p:spPr>
          <a:xfrm>
            <a:off x="3124756" y="3589506"/>
            <a:ext cx="9067244" cy="3226247"/>
          </a:xfrm>
          <a:prstGeom prst="rect">
            <a:avLst/>
          </a:prstGeom>
          <a:noFill/>
          <a:ln>
            <a:noFill/>
          </a:ln>
        </p:spPr>
        <p:txBody>
          <a:bodyPr anchorCtr="0" anchor="ctr" bIns="45700" lIns="91425" spcFirstLastPara="1" rIns="91425" wrap="square" tIns="45700">
            <a:normAutofit lnSpcReduction="10000"/>
          </a:bodyPr>
          <a:lstStyle/>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Казачество — это культура, в которой особое внимание уделяется природе и ее охране. В казачьих сказках можно найти множество примеров того, как люди должны вести себя в общении с природой. Одним из ярких примеров является история о том, как казак, отправляясь на охоту, кормил животных, чтобы они не стали опасными для людей.</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Казачьи сказки также учат людей быть благодарными за все, что дает им природа. В одной из историй казачка-хозяйка подливала к каше капустный настой, чтобы покормить птиц. Таким образом, она благодарила природу за то, что дарует людям урожаи и плоды.</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Более того, в казачестве существуют свои традиции, например, Зеленая неделя, которая призвана напомнить людям о необходимости заботы о природе. В этот период казаки сажают новые деревья и кусты, делают уборку территории и убирают в лесу мусор.</a:t>
            </a:r>
            <a:endParaRPr/>
          </a:p>
          <a:p>
            <a:pPr indent="-139700" lvl="0" marL="228600" rtl="0" algn="l">
              <a:lnSpc>
                <a:spcPct val="90000"/>
              </a:lnSpc>
              <a:spcBef>
                <a:spcPts val="1000"/>
              </a:spcBef>
              <a:spcAft>
                <a:spcPts val="0"/>
              </a:spcAft>
              <a:buClr>
                <a:schemeClr val="dk1"/>
              </a:buClr>
              <a:buSzPts val="1400"/>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24"/>
          <p:cNvSpPr txBox="1"/>
          <p:nvPr>
            <p:ph type="title"/>
          </p:nvPr>
        </p:nvSpPr>
        <p:spPr>
          <a:xfrm>
            <a:off x="6417733" y="490537"/>
            <a:ext cx="5291663" cy="16287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Times New Roman"/>
              <a:buNone/>
            </a:pPr>
            <a:r>
              <a:rPr lang="ru-RU" sz="4000">
                <a:latin typeface="Times New Roman"/>
                <a:ea typeface="Times New Roman"/>
                <a:cs typeface="Times New Roman"/>
                <a:sym typeface="Times New Roman"/>
              </a:rPr>
              <a:t>Правило духовной чистоты</a:t>
            </a:r>
            <a:endParaRPr sz="4000"/>
          </a:p>
        </p:txBody>
      </p:sp>
      <p:pic>
        <p:nvPicPr>
          <p:cNvPr descr="Изображение выглядит как текст, небо&#10;&#10;Автоматически созданное описание" id="186" name="Google Shape;186;p24"/>
          <p:cNvPicPr preferRelativeResize="0"/>
          <p:nvPr/>
        </p:nvPicPr>
        <p:blipFill rotWithShape="1">
          <a:blip r:embed="rId3">
            <a:alphaModFix/>
          </a:blip>
          <a:srcRect b="0" l="8005" r="41983"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87" name="Google Shape;187;p24"/>
          <p:cNvSpPr txBox="1"/>
          <p:nvPr>
            <p:ph idx="1" type="body"/>
          </p:nvPr>
        </p:nvSpPr>
        <p:spPr>
          <a:xfrm>
            <a:off x="6095999" y="2337847"/>
            <a:ext cx="6095999" cy="451856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В казачьих сказках можно увидеть несколько примеров, как правило духовной чистоты помогает героям сохранять свою жизнь и душевное здоровье. В одной из таких сказок автор описывает историю казака Петра, который живет скромно и просто, воспитывая свою дочь по всем правилам веры и чести. Однако однажды в окрестностях появляется молодая красивая девушка, которая сразу же привлекает внимание Петра. Его мысли о бедной девушке не давали ему покоя, и он начал задумываться о том, как бы ему приблизиться к ней. Но тут в Русском Кресте Петр нашел ответы на свои вопросы и сообразил, что лучше сохранить свою душу и свой дух, чем пожертвовать своей чистотой в греховном желании. Это решение помогло Петру избежать смерти и продолжить свою верную жизнь с дочерью.</a:t>
            </a:r>
            <a:endParaRPr/>
          </a:p>
          <a:p>
            <a:pPr indent="-133350" lvl="0" marL="228600" rtl="0" algn="l">
              <a:lnSpc>
                <a:spcPct val="90000"/>
              </a:lnSpc>
              <a:spcBef>
                <a:spcPts val="1000"/>
              </a:spcBef>
              <a:spcAft>
                <a:spcPts val="0"/>
              </a:spcAft>
              <a:buClr>
                <a:schemeClr val="dk1"/>
              </a:buClr>
              <a:buSzPts val="1500"/>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93" name="Google Shape;193;p25"/>
          <p:cNvGrpSpPr/>
          <p:nvPr/>
        </p:nvGrpSpPr>
        <p:grpSpPr>
          <a:xfrm>
            <a:off x="4" y="1216597"/>
            <a:ext cx="731521" cy="673460"/>
            <a:chOff x="3940602" y="308034"/>
            <a:chExt cx="2116791" cy="3428999"/>
          </a:xfrm>
        </p:grpSpPr>
        <p:sp>
          <p:nvSpPr>
            <p:cNvPr id="194" name="Google Shape;194;p25"/>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25"/>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25"/>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97" name="Google Shape;197;p25"/>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25"/>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imes New Roman"/>
              <a:buNone/>
            </a:pPr>
            <a:r>
              <a:rPr lang="ru-RU" sz="4800">
                <a:latin typeface="Times New Roman"/>
                <a:ea typeface="Times New Roman"/>
                <a:cs typeface="Times New Roman"/>
                <a:sym typeface="Times New Roman"/>
              </a:rPr>
              <a:t>Правило доброты и сострадания</a:t>
            </a:r>
            <a:br>
              <a:rPr lang="ru-RU" sz="4800">
                <a:latin typeface="Times New Roman"/>
                <a:ea typeface="Times New Roman"/>
                <a:cs typeface="Times New Roman"/>
                <a:sym typeface="Times New Roman"/>
              </a:rPr>
            </a:br>
            <a:endParaRPr sz="4800"/>
          </a:p>
        </p:txBody>
      </p:sp>
      <p:sp>
        <p:nvSpPr>
          <p:cNvPr id="199" name="Google Shape;199;p25"/>
          <p:cNvSpPr txBox="1"/>
          <p:nvPr>
            <p:ph idx="1" type="body"/>
          </p:nvPr>
        </p:nvSpPr>
        <p:spPr>
          <a:xfrm>
            <a:off x="640080" y="2560321"/>
            <a:ext cx="10828832" cy="3924987"/>
          </a:xfrm>
          <a:prstGeom prst="rect">
            <a:avLst/>
          </a:prstGeom>
          <a:noFill/>
          <a:ln>
            <a:noFill/>
          </a:ln>
        </p:spPr>
        <p:txBody>
          <a:bodyPr anchorCtr="0" anchor="ctr" bIns="45700" lIns="91425" spcFirstLastPara="1" rIns="91425" wrap="square" tIns="45700">
            <a:normAutofit/>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В казачьих сказках этот принцип также находит свое отражение. Например, в сказке "Белый бык" рассказывается история о казаке, который вместо того, чтобы забрать у одного из своих соседей белого быка, также нужного ему для работы на поле, предложил свою помощь и помог этому человеку отправиться в поисках другой скотины.</a:t>
            </a:r>
            <a:endParaRPr/>
          </a:p>
          <a:p>
            <a:pPr indent="-450215" lvl="0" marL="678815" rtl="0" algn="l">
              <a:lnSpc>
                <a:spcPct val="90000"/>
              </a:lnSpc>
              <a:spcBef>
                <a:spcPts val="1000"/>
              </a:spcBef>
              <a:spcAft>
                <a:spcPts val="0"/>
              </a:spcAft>
              <a:buClr>
                <a:schemeClr val="dk1"/>
              </a:buClr>
              <a:buSzPts val="2000"/>
              <a:buChar char="•"/>
            </a:pPr>
            <a:r>
              <a:rPr lang="ru-RU" sz="2000">
                <a:latin typeface="Times New Roman"/>
                <a:ea typeface="Times New Roman"/>
                <a:cs typeface="Times New Roman"/>
                <a:sym typeface="Times New Roman"/>
              </a:rPr>
              <a:t>Такой поступок демонстрирует не только доброту и сострадание, но и ответственность и уважение к своим ближним. Он позволяет создать не только положительную атмосферу в обществе, но и приумножить доверие и уважение как к себе, так и к другим.</a:t>
            </a:r>
            <a:endParaRPr/>
          </a:p>
          <a:p>
            <a:pPr indent="-450215" lvl="0" marL="678815" rtl="0" algn="l">
              <a:lnSpc>
                <a:spcPct val="90000"/>
              </a:lnSpc>
              <a:spcBef>
                <a:spcPts val="1000"/>
              </a:spcBef>
              <a:spcAft>
                <a:spcPts val="0"/>
              </a:spcAft>
              <a:buClr>
                <a:schemeClr val="dk1"/>
              </a:buClr>
              <a:buSzPts val="2000"/>
              <a:buChar char="•"/>
            </a:pPr>
            <a:r>
              <a:rPr lang="ru-RU" sz="2000">
                <a:latin typeface="Times New Roman"/>
                <a:ea typeface="Times New Roman"/>
                <a:cs typeface="Times New Roman"/>
                <a:sym typeface="Times New Roman"/>
              </a:rPr>
              <a:t>В другой казачьей сказке "Соловей-разбойник" рассказывается история о том, как казачьи разбойники ограбили богатого купца, но не стали убивать его, даже если в этом не был отказ в нормативном смысле. Вместо этого они отпустили купца и даже вернули ему некоторые его деньги.</a:t>
            </a:r>
            <a:endParaRPr/>
          </a:p>
          <a:p>
            <a:pPr indent="-120650" lvl="0" marL="228600" rtl="0" algn="l">
              <a:lnSpc>
                <a:spcPct val="90000"/>
              </a:lnSpc>
              <a:spcBef>
                <a:spcPts val="1000"/>
              </a:spcBef>
              <a:spcAft>
                <a:spcPts val="0"/>
              </a:spcAft>
              <a:buClr>
                <a:schemeClr val="dk1"/>
              </a:buClr>
              <a:buSzPts val="1700"/>
              <a:buNone/>
            </a:pPr>
            <a:r>
              <a:t/>
            </a:r>
            <a:endParaRPr sz="1700"/>
          </a:p>
        </p:txBody>
      </p:sp>
      <p:cxnSp>
        <p:nvCxnSpPr>
          <p:cNvPr id="200" name="Google Shape;200;p25"/>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Абстрактная размытая публичная библиотека с книжными полками" id="206" name="Google Shape;206;p26"/>
          <p:cNvPicPr preferRelativeResize="0"/>
          <p:nvPr/>
        </p:nvPicPr>
        <p:blipFill rotWithShape="1">
          <a:blip r:embed="rId3">
            <a:alphaModFix/>
          </a:blip>
          <a:srcRect b="-1" l="15200" r="37539" t="0"/>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207" name="Google Shape;207;p26"/>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8" name="Google Shape;208;p26"/>
          <p:cNvSpPr txBox="1"/>
          <p:nvPr>
            <p:ph type="title"/>
          </p:nvPr>
        </p:nvSpPr>
        <p:spPr>
          <a:xfrm>
            <a:off x="5282219" y="542922"/>
            <a:ext cx="5721484"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imes New Roman"/>
              <a:buNone/>
            </a:pPr>
            <a:r>
              <a:rPr lang="ru-RU" sz="2800">
                <a:latin typeface="Times New Roman"/>
                <a:ea typeface="Times New Roman"/>
                <a:cs typeface="Times New Roman"/>
                <a:sym typeface="Times New Roman"/>
              </a:rPr>
              <a:t>Как казачьи сказки помогают воспитывать нравственность?</a:t>
            </a:r>
            <a:br>
              <a:rPr lang="ru-RU" sz="2800">
                <a:latin typeface="Times New Roman"/>
                <a:ea typeface="Times New Roman"/>
                <a:cs typeface="Times New Roman"/>
                <a:sym typeface="Times New Roman"/>
              </a:rPr>
            </a:br>
            <a:endParaRPr sz="2800"/>
          </a:p>
        </p:txBody>
      </p:sp>
      <p:sp>
        <p:nvSpPr>
          <p:cNvPr id="209" name="Google Shape;209;p26"/>
          <p:cNvSpPr txBox="1"/>
          <p:nvPr>
            <p:ph idx="1" type="body"/>
          </p:nvPr>
        </p:nvSpPr>
        <p:spPr>
          <a:xfrm>
            <a:off x="4855591" y="1868486"/>
            <a:ext cx="6692941" cy="4989513"/>
          </a:xfrm>
          <a:prstGeom prst="rect">
            <a:avLst/>
          </a:prstGeom>
          <a:noFill/>
          <a:ln>
            <a:noFill/>
          </a:ln>
        </p:spPr>
        <p:txBody>
          <a:bodyPr anchorCtr="0" anchor="t" bIns="45700" lIns="91425" spcFirstLastPara="1" rIns="91425" wrap="square" tIns="45700">
            <a:normAutofit/>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Казачьи сказки являются одним из наиболее эффективных инструментов воспитания нравственности у детей. Они эффективно сочетают в себе развлечение и обучение, позволяя учиться хорошему поведению без жертвования удовольствием.</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Казачьи сказки являются зеркалом общества, которое их создало. Они отражают традиции, моральные нормы и ценности этого общества. Кроме того, казачьи сказки являются наставницей, которая помогает воспитать детей в духе героических качеств, таких как честь, справедливость и мужество.</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Сказки оказывают позитивное влияние на мировоззрение детей и помогают им развивать духовные и нравственные ценности. Например, сказки о добрых казаках, которые помогают и защищают других, учат детей доброте, сотрудничеству и постоянной готовности помочь.</a:t>
            </a:r>
            <a:endParaRPr/>
          </a:p>
          <a:p>
            <a:pPr indent="-133350" lvl="0" marL="228600" rtl="0" algn="l">
              <a:lnSpc>
                <a:spcPct val="90000"/>
              </a:lnSpc>
              <a:spcBef>
                <a:spcPts val="1000"/>
              </a:spcBef>
              <a:spcAft>
                <a:spcPts val="0"/>
              </a:spcAft>
              <a:buClr>
                <a:schemeClr val="dk1"/>
              </a:buClr>
              <a:buSzPts val="1500"/>
              <a:buNone/>
            </a:pPr>
            <a:r>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5" name="Google Shape;215;p27"/>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 name="Google Shape;216;p27"/>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7" name="Google Shape;217;p27"/>
          <p:cNvSpPr txBox="1"/>
          <p:nvPr>
            <p:ph type="ctrTitle"/>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700"/>
              <a:buFont typeface="Times New Roman"/>
              <a:buNone/>
            </a:pPr>
            <a:r>
              <a:rPr lang="ru-RU" sz="6700">
                <a:latin typeface="Times New Roman"/>
                <a:ea typeface="Times New Roman"/>
                <a:cs typeface="Times New Roman"/>
                <a:sym typeface="Times New Roman"/>
              </a:rPr>
              <a:t>Благодарю за внимание</a:t>
            </a:r>
            <a:br>
              <a:rPr lang="ru-RU" sz="6700">
                <a:latin typeface="Times New Roman"/>
                <a:ea typeface="Times New Roman"/>
                <a:cs typeface="Times New Roman"/>
                <a:sym typeface="Times New Roman"/>
              </a:rPr>
            </a:br>
            <a:endParaRPr sz="6700"/>
          </a:p>
        </p:txBody>
      </p:sp>
      <p:sp>
        <p:nvSpPr>
          <p:cNvPr id="218" name="Google Shape;218;p27"/>
          <p:cNvSpPr txBox="1"/>
          <p:nvPr>
            <p:ph idx="1" type="subTitle"/>
          </p:nvPr>
        </p:nvSpPr>
        <p:spPr>
          <a:xfrm>
            <a:off x="1966912" y="5645150"/>
            <a:ext cx="8258176" cy="6318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sz="2800"/>
          </a:p>
        </p:txBody>
      </p:sp>
      <p:sp>
        <p:nvSpPr>
          <p:cNvPr id="219" name="Google Shape;219;p27"/>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4"/>
          <p:cNvSpPr txBox="1"/>
          <p:nvPr>
            <p:ph type="title"/>
          </p:nvPr>
        </p:nvSpPr>
        <p:spPr>
          <a:xfrm>
            <a:off x="838200" y="365125"/>
            <a:ext cx="538750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imes New Roman"/>
              <a:buNone/>
            </a:pPr>
            <a:r>
              <a:rPr lang="ru-RU" sz="2800">
                <a:latin typeface="Times New Roman"/>
                <a:ea typeface="Times New Roman"/>
                <a:cs typeface="Times New Roman"/>
                <a:sym typeface="Times New Roman"/>
              </a:rPr>
              <a:t>Нравственность в казачьих сказках</a:t>
            </a:r>
            <a:br>
              <a:rPr lang="ru-RU" sz="2800">
                <a:latin typeface="Times New Roman"/>
                <a:ea typeface="Times New Roman"/>
                <a:cs typeface="Times New Roman"/>
                <a:sym typeface="Times New Roman"/>
              </a:rPr>
            </a:br>
            <a:endParaRPr sz="2800"/>
          </a:p>
        </p:txBody>
      </p:sp>
      <p:sp>
        <p:nvSpPr>
          <p:cNvPr id="97" name="Google Shape;97;p14"/>
          <p:cNvSpPr txBox="1"/>
          <p:nvPr>
            <p:ph idx="1" type="body"/>
          </p:nvPr>
        </p:nvSpPr>
        <p:spPr>
          <a:xfrm>
            <a:off x="-1" y="1825624"/>
            <a:ext cx="6643451" cy="5032375"/>
          </a:xfrm>
          <a:prstGeom prst="rect">
            <a:avLst/>
          </a:prstGeom>
          <a:noFill/>
          <a:ln>
            <a:noFill/>
          </a:ln>
        </p:spPr>
        <p:txBody>
          <a:bodyPr anchorCtr="0" anchor="t" bIns="45700" lIns="91425" spcFirstLastPara="1" rIns="91425" wrap="square" tIns="45700">
            <a:normAutofit/>
          </a:bodyPr>
          <a:lstStyle/>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В казачьих сказках, как и в любой форме фольклора, отражены ценности и мировоззрение народа, который их создавал. Одной из основополагающих ценностей казачества была нравственность - строгое следование моральным принципам и этическим нормам.</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В казачьих сказках нравственность проявляется в различных аспектах. Во-первых, это проявление честности и правдивости. Казацкие герои не лгут, не обманывают, не подкупают и не предают своих друзей. Например, в сказке "Мастер и Маргаритка" главный герой, мастер, отказывается принять золото от Маргаритки, потому что он знает, что она получила его в результате кражи.</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Во-вторых, в казачьих сказках особое внимание уделяется справедливости. Герои не терпят ни нарушения закона, ни несправедливости по отношению к себе или другим людям. В сказке "Круглый год" например, казачка Маша не позволяет богатым крестьянам получить дополнительную порцию пшеницы за счет бедняков. Она предлагает разделить еду поровну между всеми.</a:t>
            </a:r>
            <a:endParaRPr/>
          </a:p>
          <a:p>
            <a:pPr indent="-133350" lvl="0" marL="228600" rtl="0" algn="l">
              <a:lnSpc>
                <a:spcPct val="90000"/>
              </a:lnSpc>
              <a:spcBef>
                <a:spcPts val="1000"/>
              </a:spcBef>
              <a:spcAft>
                <a:spcPts val="0"/>
              </a:spcAft>
              <a:buClr>
                <a:schemeClr val="dk1"/>
              </a:buClr>
              <a:buSzPts val="1500"/>
              <a:buNone/>
            </a:pPr>
            <a:r>
              <a:t/>
            </a:r>
            <a:endParaRPr sz="1500"/>
          </a:p>
        </p:txBody>
      </p:sp>
      <p:pic>
        <p:nvPicPr>
          <p:cNvPr id="98" name="Google Shape;98;p14"/>
          <p:cNvPicPr preferRelativeResize="0"/>
          <p:nvPr/>
        </p:nvPicPr>
        <p:blipFill rotWithShape="1">
          <a:blip r:embed="rId3">
            <a:alphaModFix/>
          </a:blip>
          <a:srcRect b="2" l="35832" r="7836" t="0"/>
          <a:stretch/>
        </p:blipFill>
        <p:spPr>
          <a:xfrm>
            <a:off x="6621294" y="1295416"/>
            <a:ext cx="5570706" cy="5562584"/>
          </a:xfrm>
          <a:custGeom>
            <a:rect b="b" l="l" r="r" t="t"/>
            <a:pathLst>
              <a:path extrusionOk="0" h="5562584" w="5570706">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99" name="Google Shape;99;p14"/>
          <p:cNvSpPr/>
          <p:nvPr/>
        </p:nvSpPr>
        <p:spPr>
          <a:xfrm>
            <a:off x="6643451" y="1656147"/>
            <a:ext cx="546100" cy="54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 name="Google Shape;100;p14"/>
          <p:cNvSpPr/>
          <p:nvPr/>
        </p:nvSpPr>
        <p:spPr>
          <a:xfrm>
            <a:off x="8134739" y="587516"/>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5"/>
          <p:cNvSpPr/>
          <p:nvPr/>
        </p:nvSpPr>
        <p:spPr>
          <a:xfrm>
            <a:off x="0" y="0"/>
            <a:ext cx="9024730" cy="6857999"/>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7" name="Google Shape;107;p15"/>
          <p:cNvPicPr preferRelativeResize="0"/>
          <p:nvPr/>
        </p:nvPicPr>
        <p:blipFill rotWithShape="1">
          <a:blip r:embed="rId3">
            <a:alphaModFix/>
          </a:blip>
          <a:srcRect b="0" l="29093" r="36262" t="0"/>
          <a:stretch/>
        </p:blipFill>
        <p:spPr>
          <a:xfrm>
            <a:off x="7968222" y="10"/>
            <a:ext cx="4223778" cy="6857990"/>
          </a:xfrm>
          <a:custGeom>
            <a:rect b="b" l="l" r="r" t="t"/>
            <a:pathLst>
              <a:path extrusionOk="0" h="6865951" w="4223778">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ln>
            <a:noFill/>
          </a:ln>
        </p:spPr>
      </p:pic>
      <p:sp>
        <p:nvSpPr>
          <p:cNvPr id="108" name="Google Shape;108;p15"/>
          <p:cNvSpPr txBox="1"/>
          <p:nvPr>
            <p:ph type="title"/>
          </p:nvPr>
        </p:nvSpPr>
        <p:spPr>
          <a:xfrm>
            <a:off x="568517" y="321086"/>
            <a:ext cx="6831188" cy="13228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Times New Roman"/>
              <a:buNone/>
            </a:pPr>
            <a:r>
              <a:rPr lang="ru-RU" sz="2400">
                <a:latin typeface="Times New Roman"/>
                <a:ea typeface="Times New Roman"/>
                <a:cs typeface="Times New Roman"/>
                <a:sym typeface="Times New Roman"/>
              </a:rPr>
              <a:t>Общая характеристика казачьих сказок. Их роль в сохранении культуры и традиций казачества</a:t>
            </a:r>
            <a:br>
              <a:rPr lang="ru-RU" sz="2400">
                <a:latin typeface="Times New Roman"/>
                <a:ea typeface="Times New Roman"/>
                <a:cs typeface="Times New Roman"/>
                <a:sym typeface="Times New Roman"/>
              </a:rPr>
            </a:br>
            <a:endParaRPr sz="2400"/>
          </a:p>
        </p:txBody>
      </p:sp>
      <p:sp>
        <p:nvSpPr>
          <p:cNvPr id="109" name="Google Shape;109;p15"/>
          <p:cNvSpPr txBox="1"/>
          <p:nvPr>
            <p:ph idx="1" type="body"/>
          </p:nvPr>
        </p:nvSpPr>
        <p:spPr>
          <a:xfrm>
            <a:off x="0" y="1643974"/>
            <a:ext cx="7968222" cy="5214026"/>
          </a:xfrm>
          <a:prstGeom prst="rect">
            <a:avLst/>
          </a:prstGeom>
          <a:noFill/>
          <a:ln>
            <a:noFill/>
          </a:ln>
        </p:spPr>
        <p:txBody>
          <a:bodyPr anchorCtr="0" anchor="t" bIns="45700" lIns="91425" spcFirstLastPara="1" rIns="91425" wrap="square" tIns="45700">
            <a:normAutofit/>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Казачьи сказки представляют собой важное культурное наследие казачества. Они являются частью фольклора, который передается из поколения в поколение устным народным творчеством. Казачьи сказки отражают особенности казачьей культуры и традиций, такие как боевой дух, любовь к своей земле, смелость, честь и справедливость.</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Казачьи сказки часто содержат элементы мифологии и символику, которые имеют глубокий смысл и значение для казачества. В них часто упоминаются различные явления природы, животные и птицы, которые являются символами казачьего мира. Кроме того, казачьи сказки зачастую основаны на реальных событиях, происходивших в жизни казаков.</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Казачьи сказки играют важную роль в сохранении культуры и традиций казачества. Они помогают передать молодым поколениям казачьие ценности, повышать патриотический дух у казаков, а также показывают связь казачьей культуры с историческими событиями, происходившими на территории России.</a:t>
            </a:r>
            <a:endParaRPr/>
          </a:p>
          <a:p>
            <a:pPr indent="-139700" lvl="0" marL="228600" rtl="0" algn="l">
              <a:lnSpc>
                <a:spcPct val="90000"/>
              </a:lnSpc>
              <a:spcBef>
                <a:spcPts val="1000"/>
              </a:spcBef>
              <a:spcAft>
                <a:spcPts val="0"/>
              </a:spcAft>
              <a:buClr>
                <a:schemeClr val="dk1"/>
              </a:buClr>
              <a:buSzPts val="1400"/>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6"/>
          <p:cNvSpPr txBox="1"/>
          <p:nvPr>
            <p:ph type="title"/>
          </p:nvPr>
        </p:nvSpPr>
        <p:spPr>
          <a:xfrm>
            <a:off x="6417733" y="490537"/>
            <a:ext cx="5291663" cy="16287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Times New Roman"/>
              <a:buNone/>
            </a:pPr>
            <a:r>
              <a:rPr lang="ru-RU" sz="3700">
                <a:latin typeface="Times New Roman"/>
                <a:ea typeface="Times New Roman"/>
                <a:cs typeface="Times New Roman"/>
                <a:sym typeface="Times New Roman"/>
              </a:rPr>
              <a:t>Правило чести и уважения</a:t>
            </a:r>
            <a:br>
              <a:rPr lang="ru-RU" sz="3700">
                <a:latin typeface="Times New Roman"/>
                <a:ea typeface="Times New Roman"/>
                <a:cs typeface="Times New Roman"/>
                <a:sym typeface="Times New Roman"/>
              </a:rPr>
            </a:br>
            <a:endParaRPr sz="3700"/>
          </a:p>
        </p:txBody>
      </p:sp>
      <p:pic>
        <p:nvPicPr>
          <p:cNvPr id="115" name="Google Shape;115;p16"/>
          <p:cNvPicPr preferRelativeResize="0"/>
          <p:nvPr/>
        </p:nvPicPr>
        <p:blipFill rotWithShape="1">
          <a:blip r:embed="rId3">
            <a:alphaModFix/>
          </a:blip>
          <a:srcRect b="0" l="24994" r="24993"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16" name="Google Shape;116;p16"/>
          <p:cNvSpPr txBox="1"/>
          <p:nvPr>
            <p:ph idx="1" type="body"/>
          </p:nvPr>
        </p:nvSpPr>
        <p:spPr>
          <a:xfrm>
            <a:off x="6021421" y="1780162"/>
            <a:ext cx="6170577" cy="5076251"/>
          </a:xfrm>
          <a:prstGeom prst="rect">
            <a:avLst/>
          </a:prstGeom>
          <a:noFill/>
          <a:ln>
            <a:noFill/>
          </a:ln>
        </p:spPr>
        <p:txBody>
          <a:bodyPr anchorCtr="0" anchor="t" bIns="45700" lIns="91425" spcFirstLastPara="1" rIns="91425" wrap="square" tIns="45700">
            <a:normAutofit lnSpcReduction="10000"/>
          </a:bodyPr>
          <a:lstStyle/>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Казачьи сказки прекрасный пример того, как этот этический принцип выражается в практике. Многие из этих сказок рассказывают о том, как казаки уважали друг друга и жили согласно правилам чести. Одной из таких сказок является сказка "Как казак Дурында уважил честь беззубого беглеца".</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Согласно этой истории, казак Дурында встретил беззубого беглеца, который просил его об помощи. Казак Дурында решил помочь и дал беззубому беглецу жилье и работу на своей ферме. Но скоро другие казаки стали насмехаться над беззубым беглецом, вызывая казака Дурынду на дуэль. Казак Дурында отказался от дуэли, заявив, что люди без чести не могут вызывать его на поединок. Это был пример того, как казак Дурында уважал честь беззубого беглеца и защищал свою собственную честь.</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Эта история показывает, как правило чести и уважения были соблюдены в казачестве. Оно было основой взаимоотношений между людьми и ценилось выше всего. Казачьи сказки также подчеркивают важность уважения к чести и достоинству других, а также к защите своей собственной чести и достоинства.</a:t>
            </a:r>
            <a:endParaRPr/>
          </a:p>
          <a:p>
            <a:pPr indent="-146050" lvl="0" marL="228600" rtl="0" algn="l">
              <a:lnSpc>
                <a:spcPct val="90000"/>
              </a:lnSpc>
              <a:spcBef>
                <a:spcPts val="1000"/>
              </a:spcBef>
              <a:spcAft>
                <a:spcPts val="0"/>
              </a:spcAft>
              <a:buClr>
                <a:schemeClr val="dk1"/>
              </a:buClr>
              <a:buSzPts val="1300"/>
              <a:buNone/>
            </a:pPr>
            <a:r>
              <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17"/>
          <p:cNvSpPr/>
          <p:nvPr/>
        </p:nvSpPr>
        <p:spPr>
          <a:xfrm>
            <a:off x="4770782" y="0"/>
            <a:ext cx="7421217" cy="6857999"/>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17"/>
          <p:cNvSpPr txBox="1"/>
          <p:nvPr>
            <p:ph type="title"/>
          </p:nvPr>
        </p:nvSpPr>
        <p:spPr>
          <a:xfrm>
            <a:off x="7320466" y="609600"/>
            <a:ext cx="4140014" cy="1330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imes New Roman"/>
              <a:buNone/>
            </a:pPr>
            <a:r>
              <a:rPr lang="ru-RU" sz="2800">
                <a:latin typeface="Times New Roman"/>
                <a:ea typeface="Times New Roman"/>
                <a:cs typeface="Times New Roman"/>
                <a:sym typeface="Times New Roman"/>
              </a:rPr>
              <a:t>Правило мужества и отваги</a:t>
            </a:r>
            <a:br>
              <a:rPr lang="ru-RU" sz="2800">
                <a:latin typeface="Times New Roman"/>
                <a:ea typeface="Times New Roman"/>
                <a:cs typeface="Times New Roman"/>
                <a:sym typeface="Times New Roman"/>
              </a:rPr>
            </a:br>
            <a:endParaRPr sz="2800"/>
          </a:p>
        </p:txBody>
      </p:sp>
      <p:pic>
        <p:nvPicPr>
          <p:cNvPr id="124" name="Google Shape;124;p17"/>
          <p:cNvPicPr preferRelativeResize="0"/>
          <p:nvPr/>
        </p:nvPicPr>
        <p:blipFill rotWithShape="1">
          <a:blip r:embed="rId3">
            <a:alphaModFix/>
          </a:blip>
          <a:srcRect b="0" l="20134" r="23258" t="0"/>
          <a:stretch/>
        </p:blipFill>
        <p:spPr>
          <a:xfrm>
            <a:off x="20" y="10"/>
            <a:ext cx="6901711" cy="6857990"/>
          </a:xfrm>
          <a:custGeom>
            <a:rect b="b" l="l" r="r" t="t"/>
            <a:pathLst>
              <a:path extrusionOk="0" h="6858000" w="6901731">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
        <p:nvSpPr>
          <p:cNvPr id="125" name="Google Shape;125;p17"/>
          <p:cNvSpPr txBox="1"/>
          <p:nvPr>
            <p:ph idx="1" type="body"/>
          </p:nvPr>
        </p:nvSpPr>
        <p:spPr>
          <a:xfrm>
            <a:off x="6579909" y="1741251"/>
            <a:ext cx="5612091" cy="5116739"/>
          </a:xfrm>
          <a:prstGeom prst="rect">
            <a:avLst/>
          </a:prstGeom>
          <a:noFill/>
          <a:ln>
            <a:noFill/>
          </a:ln>
        </p:spPr>
        <p:txBody>
          <a:bodyPr anchorCtr="0" anchor="t" bIns="45700" lIns="91425" spcFirstLastPara="1" rIns="91425" wrap="square" tIns="45700">
            <a:normAutofit lnSpcReduction="10000"/>
          </a:bodyPr>
          <a:lstStyle/>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Казачьи сказки в своей основе отражают именно эту идею мужества и отваги. Они представляют собой непревзойденный источник образцов казачьей жизни, которые формируют в читателе уважение к этому способу жизни и навыкам, которые имеют большое значение в современном обществе.</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Примером мужества и отваги из казачьих сказок может служить история о казаке, который одиноким странником отправился на бой против десятка врагов. Несмотря на то, что он оставался в меньшинстве, он проявил твердость духа и сострадание к своим товарищам, что позволило ему победить врагов.</a:t>
            </a:r>
            <a:endParaRPr/>
          </a:p>
          <a:p>
            <a:pPr indent="-450215" lvl="0" marL="678815" rtl="0" algn="l">
              <a:lnSpc>
                <a:spcPct val="90000"/>
              </a:lnSpc>
              <a:spcBef>
                <a:spcPts val="0"/>
              </a:spcBef>
              <a:spcAft>
                <a:spcPts val="0"/>
              </a:spcAft>
              <a:buClr>
                <a:schemeClr val="dk1"/>
              </a:buClr>
              <a:buSzPts val="1800"/>
              <a:buChar char="•"/>
            </a:pPr>
            <a:r>
              <a:rPr lang="ru-RU" sz="1800">
                <a:latin typeface="Times New Roman"/>
                <a:ea typeface="Times New Roman"/>
                <a:cs typeface="Times New Roman"/>
                <a:sym typeface="Times New Roman"/>
              </a:rPr>
              <a:t>Другим примером мужества и отваги из казачьих сказок может служить история о казаке, который решил бросить вызов медведю, чтобы спасти своего друга. Он не стал бежать от животного, а напротив, решил сразиться с ним один на один. Благодаря своей смелости и решимости он смог победить, спасти друга и стать героем перед всем казачеством.</a:t>
            </a:r>
            <a:endParaRPr/>
          </a:p>
          <a:p>
            <a:pPr indent="-158750" lvl="0" marL="228600" rtl="0" algn="l">
              <a:lnSpc>
                <a:spcPct val="90000"/>
              </a:lnSpc>
              <a:spcBef>
                <a:spcPts val="1000"/>
              </a:spcBef>
              <a:spcAft>
                <a:spcPts val="0"/>
              </a:spcAft>
              <a:buClr>
                <a:schemeClr val="dk1"/>
              </a:buClr>
              <a:buSzPts val="1100"/>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18"/>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18"/>
          <p:cNvSpPr txBox="1"/>
          <p:nvPr>
            <p:ph type="title"/>
          </p:nvPr>
        </p:nvSpPr>
        <p:spPr>
          <a:xfrm>
            <a:off x="1137034" y="609597"/>
            <a:ext cx="9392421" cy="133084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ru-RU">
                <a:latin typeface="Times New Roman"/>
                <a:ea typeface="Times New Roman"/>
                <a:cs typeface="Times New Roman"/>
                <a:sym typeface="Times New Roman"/>
              </a:rPr>
              <a:t>Правило верности и преданности</a:t>
            </a:r>
            <a:br>
              <a:rPr lang="ru-RU">
                <a:latin typeface="Times New Roman"/>
                <a:ea typeface="Times New Roman"/>
                <a:cs typeface="Times New Roman"/>
                <a:sym typeface="Times New Roman"/>
              </a:rPr>
            </a:br>
            <a:endParaRPr/>
          </a:p>
        </p:txBody>
      </p:sp>
      <p:sp>
        <p:nvSpPr>
          <p:cNvPr id="133" name="Google Shape;133;p18"/>
          <p:cNvSpPr txBox="1"/>
          <p:nvPr>
            <p:ph idx="1" type="body"/>
          </p:nvPr>
        </p:nvSpPr>
        <p:spPr>
          <a:xfrm>
            <a:off x="0" y="2159540"/>
            <a:ext cx="6719366" cy="4766554"/>
          </a:xfrm>
          <a:prstGeom prst="rect">
            <a:avLst/>
          </a:prstGeom>
          <a:noFill/>
          <a:ln>
            <a:noFill/>
          </a:ln>
        </p:spPr>
        <p:txBody>
          <a:bodyPr anchorCtr="0" anchor="t" bIns="45700" lIns="91425" spcFirstLastPara="1" rIns="91425" wrap="square" tIns="45700">
            <a:normAutofit fontScale="92500"/>
          </a:bodyPr>
          <a:lstStyle/>
          <a:p>
            <a:pPr indent="-450215" lvl="0" marL="678815" rtl="0" algn="l">
              <a:lnSpc>
                <a:spcPct val="90000"/>
              </a:lnSpc>
              <a:spcBef>
                <a:spcPts val="0"/>
              </a:spcBef>
              <a:spcAft>
                <a:spcPts val="0"/>
              </a:spcAft>
              <a:buClr>
                <a:schemeClr val="dk1"/>
              </a:buClr>
              <a:buSzPct val="100000"/>
              <a:buChar char="•"/>
            </a:pPr>
            <a:r>
              <a:rPr lang="ru-RU" sz="2400">
                <a:latin typeface="Times New Roman"/>
                <a:ea typeface="Times New Roman"/>
                <a:cs typeface="Times New Roman"/>
                <a:sym typeface="Times New Roman"/>
              </a:rPr>
              <a:t>Правило верности и преданности включает в себя не только лояльность к своим товарищам и предкам, но и безусловное соблюдение обещаний и договоренностей, а также готовность защищать свою землю и свою веру.</a:t>
            </a:r>
            <a:endParaRPr/>
          </a:p>
          <a:p>
            <a:pPr indent="-450215" lvl="0" marL="678815" rtl="0" algn="l">
              <a:lnSpc>
                <a:spcPct val="90000"/>
              </a:lnSpc>
              <a:spcBef>
                <a:spcPts val="0"/>
              </a:spcBef>
              <a:spcAft>
                <a:spcPts val="0"/>
              </a:spcAft>
              <a:buClr>
                <a:schemeClr val="dk1"/>
              </a:buClr>
              <a:buSzPct val="100000"/>
              <a:buChar char="•"/>
            </a:pPr>
            <a:r>
              <a:rPr lang="ru-RU" sz="2400">
                <a:latin typeface="Times New Roman"/>
                <a:ea typeface="Times New Roman"/>
                <a:cs typeface="Times New Roman"/>
                <a:sym typeface="Times New Roman"/>
              </a:rPr>
              <a:t>Это правило ярко проиллюстрировано в многих казачьих сказках, которые описывают героические поступки казаков, которые посвятили свою жизнь своей родине и своим братьям.</a:t>
            </a:r>
            <a:endParaRPr/>
          </a:p>
          <a:p>
            <a:pPr indent="-450215" lvl="0" marL="678815" rtl="0" algn="l">
              <a:lnSpc>
                <a:spcPct val="90000"/>
              </a:lnSpc>
              <a:spcBef>
                <a:spcPts val="0"/>
              </a:spcBef>
              <a:spcAft>
                <a:spcPts val="0"/>
              </a:spcAft>
              <a:buClr>
                <a:schemeClr val="dk1"/>
              </a:buClr>
              <a:buSzPct val="100000"/>
              <a:buChar char="•"/>
            </a:pPr>
            <a:r>
              <a:rPr lang="ru-RU" sz="2400">
                <a:latin typeface="Times New Roman"/>
                <a:ea typeface="Times New Roman"/>
                <a:cs typeface="Times New Roman"/>
                <a:sym typeface="Times New Roman"/>
              </a:rPr>
              <a:t>Одним из ярких примеров этого является сказка "Большая скорая помощь", в которой герои вступаются за своего соратника и становятся жертвой натиска вероятного врага. Казаки проявляют мужество, силу и лидерство, защищая своих товарищей и свою землю.</a:t>
            </a:r>
            <a:endParaRPr/>
          </a:p>
          <a:p>
            <a:pPr indent="-134620" lvl="0" marL="228600" rtl="0" algn="l">
              <a:lnSpc>
                <a:spcPct val="90000"/>
              </a:lnSpc>
              <a:spcBef>
                <a:spcPts val="1000"/>
              </a:spcBef>
              <a:spcAft>
                <a:spcPts val="0"/>
              </a:spcAft>
              <a:buClr>
                <a:schemeClr val="dk1"/>
              </a:buClr>
              <a:buSzPct val="100000"/>
              <a:buNone/>
            </a:pPr>
            <a:r>
              <a:t/>
            </a:r>
            <a:endParaRPr sz="1600"/>
          </a:p>
        </p:txBody>
      </p:sp>
      <p:pic>
        <p:nvPicPr>
          <p:cNvPr id="134" name="Google Shape;134;p18"/>
          <p:cNvPicPr preferRelativeResize="0"/>
          <p:nvPr/>
        </p:nvPicPr>
        <p:blipFill rotWithShape="1">
          <a:blip r:embed="rId3">
            <a:alphaModFix/>
          </a:blip>
          <a:srcRect b="0" l="0" r="0" t="0"/>
          <a:stretch/>
        </p:blipFill>
        <p:spPr>
          <a:xfrm>
            <a:off x="6719367" y="2716104"/>
            <a:ext cx="4788505" cy="2693534"/>
          </a:xfrm>
          <a:prstGeom prst="rect">
            <a:avLst/>
          </a:prstGeom>
          <a:noFill/>
          <a:ln>
            <a:noFill/>
          </a:ln>
          <a:effectLst>
            <a:outerShdw blurRad="190500" rotWithShape="0" algn="tl">
              <a:srgbClr val="000000">
                <a:alpha val="69803"/>
              </a:srgbClr>
            </a:outerShdw>
          </a:effectLst>
        </p:spPr>
      </p:pic>
      <p:sp>
        <p:nvSpPr>
          <p:cNvPr id="135" name="Google Shape;135;p18"/>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9"/>
          <p:cNvSpPr txBox="1"/>
          <p:nvPr>
            <p:ph type="title"/>
          </p:nvPr>
        </p:nvSpPr>
        <p:spPr>
          <a:xfrm>
            <a:off x="481013" y="3752849"/>
            <a:ext cx="3290887" cy="24526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imes New Roman"/>
              <a:buNone/>
            </a:pPr>
            <a:r>
              <a:rPr lang="ru-RU" sz="3600">
                <a:latin typeface="Times New Roman"/>
                <a:ea typeface="Times New Roman"/>
                <a:cs typeface="Times New Roman"/>
                <a:sym typeface="Times New Roman"/>
              </a:rPr>
              <a:t>Правило труда и настойчивости</a:t>
            </a:r>
            <a:br>
              <a:rPr lang="ru-RU" sz="3600">
                <a:latin typeface="Times New Roman"/>
                <a:ea typeface="Times New Roman"/>
                <a:cs typeface="Times New Roman"/>
                <a:sym typeface="Times New Roman"/>
              </a:rPr>
            </a:br>
            <a:endParaRPr sz="3600"/>
          </a:p>
        </p:txBody>
      </p:sp>
      <p:pic>
        <p:nvPicPr>
          <p:cNvPr id="141" name="Google Shape;141;p19"/>
          <p:cNvPicPr preferRelativeResize="0"/>
          <p:nvPr/>
        </p:nvPicPr>
        <p:blipFill rotWithShape="1">
          <a:blip r:embed="rId3">
            <a:alphaModFix/>
          </a:blip>
          <a:srcRect b="34280" l="0" r="0" t="11614"/>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42" name="Google Shape;142;p19"/>
          <p:cNvSpPr txBox="1"/>
          <p:nvPr>
            <p:ph idx="1" type="body"/>
          </p:nvPr>
        </p:nvSpPr>
        <p:spPr>
          <a:xfrm>
            <a:off x="3618689" y="3752848"/>
            <a:ext cx="8573311" cy="3105151"/>
          </a:xfrm>
          <a:prstGeom prst="rect">
            <a:avLst/>
          </a:prstGeom>
          <a:noFill/>
          <a:ln>
            <a:noFill/>
          </a:ln>
        </p:spPr>
        <p:txBody>
          <a:bodyPr anchorCtr="0" anchor="ctr" bIns="45700" lIns="91425" spcFirstLastPara="1" rIns="91425" wrap="square" tIns="45700">
            <a:normAutofit lnSpcReduction="10000"/>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Примерами правила труда и настойчивости могут являться казачьи сказки. В них герои, перед смертью, часто советовали своим детям и внукам работать усердно и настойчиво, не сдаваясь перед трудностями, а бороться идти к своим целям. Эти сказки передают благородную и героическую идею о том, что только те, кто не боится трудиться и стремится к лучшему, могут стать настоящими победителями в жизни.</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Одной из распространенных казачьих сказок является история о казаке, который всю жизнь трудился на земле, не оставляя ее ни на минуту. На своем смертном одре он сказал своим сыновьям: «Запомните мое правило труда и настойчивости. Никогда не сдавайтесь перед трудностями, идите к своим целям, и вы всегда будете успешны в жизни».</a:t>
            </a:r>
            <a:endParaRPr/>
          </a:p>
          <a:p>
            <a:pPr indent="-133350" lvl="0" marL="228600" rtl="0" algn="l">
              <a:lnSpc>
                <a:spcPct val="90000"/>
              </a:lnSpc>
              <a:spcBef>
                <a:spcPts val="1000"/>
              </a:spcBef>
              <a:spcAft>
                <a:spcPts val="0"/>
              </a:spcAft>
              <a:buClr>
                <a:schemeClr val="dk1"/>
              </a:buClr>
              <a:buSzPts val="1500"/>
              <a:buNone/>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0"/>
          <p:cNvSpPr txBox="1"/>
          <p:nvPr>
            <p:ph type="title"/>
          </p:nvPr>
        </p:nvSpPr>
        <p:spPr>
          <a:xfrm>
            <a:off x="481011" y="327025"/>
            <a:ext cx="5324477" cy="16303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imes New Roman"/>
              <a:buNone/>
            </a:pPr>
            <a:r>
              <a:rPr lang="ru-RU" sz="3600">
                <a:latin typeface="Times New Roman"/>
                <a:ea typeface="Times New Roman"/>
                <a:cs typeface="Times New Roman"/>
                <a:sym typeface="Times New Roman"/>
              </a:rPr>
              <a:t>Правило справедливости</a:t>
            </a:r>
            <a:br>
              <a:rPr lang="ru-RU" sz="3600">
                <a:latin typeface="Times New Roman"/>
                <a:ea typeface="Times New Roman"/>
                <a:cs typeface="Times New Roman"/>
                <a:sym typeface="Times New Roman"/>
              </a:rPr>
            </a:br>
            <a:endParaRPr sz="3600"/>
          </a:p>
        </p:txBody>
      </p:sp>
      <p:sp>
        <p:nvSpPr>
          <p:cNvPr id="148" name="Google Shape;148;p20"/>
          <p:cNvSpPr txBox="1"/>
          <p:nvPr>
            <p:ph idx="1" type="body"/>
          </p:nvPr>
        </p:nvSpPr>
        <p:spPr>
          <a:xfrm>
            <a:off x="1" y="1653702"/>
            <a:ext cx="5966354" cy="5204298"/>
          </a:xfrm>
          <a:prstGeom prst="rect">
            <a:avLst/>
          </a:prstGeom>
          <a:noFill/>
          <a:ln>
            <a:noFill/>
          </a:ln>
        </p:spPr>
        <p:txBody>
          <a:bodyPr anchorCtr="0" anchor="t" bIns="45700" lIns="91425" spcFirstLastPara="1" rIns="91425" wrap="square" tIns="45700">
            <a:normAutofit lnSpcReduction="10000"/>
          </a:bodyPr>
          <a:lstStyle/>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Данный принцип находит отражение в различных жанрах и формах народного творчества, включая казачьи сказки. В таких произведениях практически всегда присутствует изображение казачьей жизни, в которой важно соблюдение законов и принципов справедливости.</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Одним из наиболее ярких примеров соблюдения правил справедливости в казачьих сказках является история о том, как князь решил проблему распределения земельных участков между казаками. Он решил устроить конкурс на лучшую казачью песню, исходя из которой разделил земли так, что каждый получал вселишь равные условия.</a:t>
            </a:r>
            <a:endParaRPr/>
          </a:p>
          <a:p>
            <a:pPr indent="-450215" lvl="0" marL="678815" rtl="0" algn="l">
              <a:lnSpc>
                <a:spcPct val="90000"/>
              </a:lnSpc>
              <a:spcBef>
                <a:spcPts val="0"/>
              </a:spcBef>
              <a:spcAft>
                <a:spcPts val="0"/>
              </a:spcAft>
              <a:buClr>
                <a:schemeClr val="dk1"/>
              </a:buClr>
              <a:buSzPts val="2000"/>
              <a:buChar char="•"/>
            </a:pPr>
            <a:r>
              <a:rPr lang="ru-RU" sz="2000">
                <a:latin typeface="Times New Roman"/>
                <a:ea typeface="Times New Roman"/>
                <a:cs typeface="Times New Roman"/>
                <a:sym typeface="Times New Roman"/>
              </a:rPr>
              <a:t>Аналогичный подход используется в другой истории, где казачий старшина, вынужденный рассудить спор между двумя казаками по поводу права на землю, выбрал самые справедливые решения, основанные на общественном интересе и независимости.</a:t>
            </a:r>
            <a:endParaRPr/>
          </a:p>
          <a:p>
            <a:pPr indent="-133350" lvl="0" marL="228600" rtl="0" algn="l">
              <a:lnSpc>
                <a:spcPct val="90000"/>
              </a:lnSpc>
              <a:spcBef>
                <a:spcPts val="1000"/>
              </a:spcBef>
              <a:spcAft>
                <a:spcPts val="0"/>
              </a:spcAft>
              <a:buClr>
                <a:schemeClr val="dk1"/>
              </a:buClr>
              <a:buSzPts val="1500"/>
              <a:buNone/>
            </a:pPr>
            <a:r>
              <a:t/>
            </a:r>
            <a:endParaRPr sz="1500"/>
          </a:p>
        </p:txBody>
      </p:sp>
      <p:pic>
        <p:nvPicPr>
          <p:cNvPr id="149" name="Google Shape;149;p20"/>
          <p:cNvPicPr preferRelativeResize="0"/>
          <p:nvPr/>
        </p:nvPicPr>
        <p:blipFill rotWithShape="1">
          <a:blip r:embed="rId3">
            <a:alphaModFix/>
          </a:blip>
          <a:srcRect b="0" l="24755" r="24169" t="0"/>
          <a:stretch/>
        </p:blipFill>
        <p:spPr>
          <a:xfrm>
            <a:off x="5966355" y="1"/>
            <a:ext cx="6225645" cy="6856412"/>
          </a:xfrm>
          <a:custGeom>
            <a:rect b="b" l="l" r="r" t="t"/>
            <a:pathLst>
              <a:path extrusionOk="0" h="6856412" w="562003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21"/>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imes New Roman"/>
              <a:buNone/>
            </a:pPr>
            <a:r>
              <a:rPr lang="ru-RU" sz="3100">
                <a:latin typeface="Times New Roman"/>
                <a:ea typeface="Times New Roman"/>
                <a:cs typeface="Times New Roman"/>
                <a:sym typeface="Times New Roman"/>
              </a:rPr>
              <a:t>Правило ответственности</a:t>
            </a:r>
            <a:br>
              <a:rPr lang="ru-RU" sz="3100">
                <a:latin typeface="Times New Roman"/>
                <a:ea typeface="Times New Roman"/>
                <a:cs typeface="Times New Roman"/>
                <a:sym typeface="Times New Roman"/>
              </a:rPr>
            </a:br>
            <a:endParaRPr sz="3100"/>
          </a:p>
        </p:txBody>
      </p:sp>
      <p:grpSp>
        <p:nvGrpSpPr>
          <p:cNvPr id="156" name="Google Shape;156;p21"/>
          <p:cNvGrpSpPr/>
          <p:nvPr/>
        </p:nvGrpSpPr>
        <p:grpSpPr>
          <a:xfrm>
            <a:off x="0" y="1083484"/>
            <a:ext cx="355196" cy="673460"/>
            <a:chOff x="0" y="823811"/>
            <a:chExt cx="355196" cy="673460"/>
          </a:xfrm>
        </p:grpSpPr>
        <p:sp>
          <p:nvSpPr>
            <p:cNvPr id="157" name="Google Shape;157;p21"/>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21"/>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9" name="Google Shape;159;p21"/>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21"/>
          <p:cNvSpPr txBox="1"/>
          <p:nvPr>
            <p:ph idx="1" type="body"/>
          </p:nvPr>
        </p:nvSpPr>
        <p:spPr>
          <a:xfrm>
            <a:off x="-1" y="2224321"/>
            <a:ext cx="5685810" cy="4633043"/>
          </a:xfrm>
          <a:prstGeom prst="rect">
            <a:avLst/>
          </a:prstGeom>
          <a:noFill/>
          <a:ln>
            <a:noFill/>
          </a:ln>
        </p:spPr>
        <p:txBody>
          <a:bodyPr anchorCtr="0" anchor="ctr" bIns="45700" lIns="91425" spcFirstLastPara="1" rIns="91425" wrap="square" tIns="45700">
            <a:normAutofit fontScale="92500" lnSpcReduction="20000"/>
          </a:bodyPr>
          <a:lstStyle/>
          <a:p>
            <a:pPr indent="-450215" lvl="0" marL="678815" rtl="0" algn="l">
              <a:lnSpc>
                <a:spcPct val="90000"/>
              </a:lnSpc>
              <a:spcBef>
                <a:spcPts val="0"/>
              </a:spcBef>
              <a:spcAft>
                <a:spcPts val="0"/>
              </a:spcAft>
              <a:buClr>
                <a:schemeClr val="dk1"/>
              </a:buClr>
              <a:buSzPct val="100000"/>
              <a:buChar char="•"/>
            </a:pPr>
            <a:r>
              <a:rPr lang="ru-RU" sz="2000">
                <a:latin typeface="Times New Roman"/>
                <a:ea typeface="Times New Roman"/>
                <a:cs typeface="Times New Roman"/>
                <a:sym typeface="Times New Roman"/>
              </a:rPr>
              <a:t>В казачьих сказках принцип ответственности нередко приходит на первый план. Например, в сказке "Гуси-лебеди" герой Дон-Зимовник принимает на себя ответственность за своих гусей-лебедей, когда они улетают на юг и перестают нести яйца. Он путешествует за ними на юг и подвергается различным испытаниям, чтобы защитить их и привести обратно на родину. В итоге он получает награду за свою верность и ответственность.</a:t>
            </a:r>
            <a:endParaRPr/>
          </a:p>
          <a:p>
            <a:pPr indent="-450215" lvl="0" marL="678815" rtl="0" algn="l">
              <a:lnSpc>
                <a:spcPct val="90000"/>
              </a:lnSpc>
              <a:spcBef>
                <a:spcPts val="0"/>
              </a:spcBef>
              <a:spcAft>
                <a:spcPts val="0"/>
              </a:spcAft>
              <a:buClr>
                <a:schemeClr val="dk1"/>
              </a:buClr>
              <a:buSzPct val="100000"/>
              <a:buChar char="•"/>
            </a:pPr>
            <a:r>
              <a:rPr lang="ru-RU" sz="2000">
                <a:latin typeface="Times New Roman"/>
                <a:ea typeface="Times New Roman"/>
                <a:cs typeface="Times New Roman"/>
                <a:sym typeface="Times New Roman"/>
              </a:rPr>
              <a:t>Еще один пример правила ответственности можно увидеть в сказке "Кавказская пленница". Герой Шамиль-бек находит девушку Магомедовна в горах и возвращает ее обратно в ее дом. Он берет на себя ответственность за ее благополучие и защищает ее от любых опасностей. Шамиль-бек является примером для других героев в казачьих сказках, которые также принимают на себя ответственность за свой круг общения и защищают своих друзей и близких.</a:t>
            </a:r>
            <a:endParaRPr/>
          </a:p>
          <a:p>
            <a:pPr indent="-146367" lvl="0" marL="228600" rtl="0" algn="l">
              <a:lnSpc>
                <a:spcPct val="90000"/>
              </a:lnSpc>
              <a:spcBef>
                <a:spcPts val="1000"/>
              </a:spcBef>
              <a:spcAft>
                <a:spcPts val="0"/>
              </a:spcAft>
              <a:buClr>
                <a:schemeClr val="dk1"/>
              </a:buClr>
              <a:buSzPct val="100000"/>
              <a:buNone/>
            </a:pPr>
            <a:r>
              <a:t/>
            </a:r>
            <a:endParaRPr sz="1400"/>
          </a:p>
        </p:txBody>
      </p:sp>
      <p:sp>
        <p:nvSpPr>
          <p:cNvPr id="161" name="Google Shape;161;p21"/>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21"/>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3" name="Google Shape;163;p21"/>
          <p:cNvPicPr preferRelativeResize="0"/>
          <p:nvPr/>
        </p:nvPicPr>
        <p:blipFill rotWithShape="1">
          <a:blip r:embed="rId3">
            <a:alphaModFix/>
          </a:blip>
          <a:srcRect b="6" l="37923" r="4053" t="0"/>
          <a:stretch/>
        </p:blipFill>
        <p:spPr>
          <a:xfrm>
            <a:off x="5977788" y="799352"/>
            <a:ext cx="5425410" cy="52592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