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6858000" cx="9144000"/>
  <p:notesSz cx="6858000" cy="9144000"/>
  <p:embeddedFontLst>
    <p:embeddedFont>
      <p:font typeface="Book Antiqua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BookAntiqua-bold.fntdata"/><Relationship Id="rId14" Type="http://schemas.openxmlformats.org/officeDocument/2006/relationships/slide" Target="slides/slide8.xml"/><Relationship Id="rId36" Type="http://schemas.openxmlformats.org/officeDocument/2006/relationships/font" Target="fonts/BookAntiqua-regular.fntdata"/><Relationship Id="rId17" Type="http://schemas.openxmlformats.org/officeDocument/2006/relationships/slide" Target="slides/slide11.xml"/><Relationship Id="rId39" Type="http://schemas.openxmlformats.org/officeDocument/2006/relationships/font" Target="fonts/BookAntiqua-boldItalic.fntdata"/><Relationship Id="rId16" Type="http://schemas.openxmlformats.org/officeDocument/2006/relationships/slide" Target="slides/slide10.xml"/><Relationship Id="rId38" Type="http://schemas.openxmlformats.org/officeDocument/2006/relationships/font" Target="fonts/BookAntiqua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ctrTitle"/>
          </p:nvPr>
        </p:nvSpPr>
        <p:spPr>
          <a:xfrm>
            <a:off x="422030" y="1371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800" cap="none">
                <a:solidFill>
                  <a:srgbClr val="AFCDE7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subTitle"/>
          </p:nvPr>
        </p:nvSpPr>
        <p:spPr>
          <a:xfrm>
            <a:off x="1371600" y="333169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SzPts val="182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71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DBFDC"/>
              </a:buClr>
              <a:buSzPts val="4800"/>
              <a:buFont typeface="Lucida Sans"/>
              <a:buNone/>
              <a:defRPr b="1" sz="4800" cap="none">
                <a:solidFill>
                  <a:srgbClr val="9DBFDC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1600200" y="2507786"/>
            <a:ext cx="70866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5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 rot="5400000">
            <a:off x="2217738" y="-160337"/>
            <a:ext cx="4708525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1828800" y="609600"/>
            <a:ext cx="54864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AFCDE7"/>
              </a:buClr>
              <a:buSzPts val="2000"/>
              <a:buFont typeface="Lucida Sans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/>
          <p:nvPr>
            <p:ph idx="2" type="pic"/>
          </p:nvPr>
        </p:nvSpPr>
        <p:spPr>
          <a:xfrm>
            <a:off x="1828800" y="1831975"/>
            <a:ext cx="5486400" cy="3962400"/>
          </a:xfrm>
          <a:prstGeom prst="rect">
            <a:avLst/>
          </a:prstGeom>
          <a:solidFill>
            <a:schemeClr val="dk2"/>
          </a:solidFill>
          <a:ln cap="sq" cmpd="sng" w="444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90500" dir="2700000" dist="228600" sy="90000">
              <a:srgbClr val="000000">
                <a:alpha val="24705"/>
              </a:srgbClr>
            </a:outerShdw>
          </a:effectLst>
        </p:spPr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1828800" y="1166787"/>
            <a:ext cx="5486400" cy="530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indent="-289560" lvl="1" marL="914400" algn="l">
              <a:spcBef>
                <a:spcPts val="240"/>
              </a:spcBef>
              <a:spcAft>
                <a:spcPts val="0"/>
              </a:spcAft>
              <a:buSzPts val="960"/>
              <a:buChar char="◼"/>
              <a:defRPr sz="1200"/>
            </a:lvl2pPr>
            <a:lvl3pPr indent="-288925" lvl="2" marL="1371600" algn="l">
              <a:spcBef>
                <a:spcPts val="200"/>
              </a:spcBef>
              <a:spcAft>
                <a:spcPts val="0"/>
              </a:spcAft>
              <a:buSzPts val="950"/>
              <a:buChar char="🢭"/>
              <a:defRPr sz="10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SzPts val="900"/>
              <a:buChar char="🢝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SzPts val="900"/>
              <a:buChar char="■"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A8CEEE"/>
              </a:buClr>
              <a:buSzPts val="2200"/>
              <a:buFont typeface="Lucida Sans"/>
              <a:buNone/>
              <a:defRPr b="0" sz="2200">
                <a:solidFill>
                  <a:srgbClr val="A8CEEE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457200" y="1524000"/>
            <a:ext cx="3008313" cy="460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9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915" lvl="0" marL="457200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indent="-350519" lvl="1" marL="914400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61314" lvl="2" marL="1371600" algn="l">
              <a:spcBef>
                <a:spcPts val="440"/>
              </a:spcBef>
              <a:spcAft>
                <a:spcPts val="0"/>
              </a:spcAft>
              <a:buSzPts val="2090"/>
              <a:buChar char="🢭"/>
              <a:defRPr sz="22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🢝"/>
              <a:defRPr sz="20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" type="body"/>
          </p:nvPr>
        </p:nvSpPr>
        <p:spPr>
          <a:xfrm>
            <a:off x="457200" y="1535112"/>
            <a:ext cx="4040188" cy="7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56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71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2" type="body"/>
          </p:nvPr>
        </p:nvSpPr>
        <p:spPr>
          <a:xfrm>
            <a:off x="4645025" y="1535112"/>
            <a:ext cx="4041775" cy="7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56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71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3" type="body"/>
          </p:nvPr>
        </p:nvSpPr>
        <p:spPr>
          <a:xfrm>
            <a:off x="457200" y="2362200"/>
            <a:ext cx="4040188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7660" lvl="0" marL="457200" algn="l">
              <a:spcBef>
                <a:spcPts val="480"/>
              </a:spcBef>
              <a:spcAft>
                <a:spcPts val="0"/>
              </a:spcAft>
              <a:buSzPts val="1560"/>
              <a:buChar char="▣"/>
              <a:defRPr sz="2400"/>
            </a:lvl1pPr>
            <a:lvl2pPr indent="-330200" lvl="1" marL="914400" algn="l">
              <a:spcBef>
                <a:spcPts val="400"/>
              </a:spcBef>
              <a:spcAft>
                <a:spcPts val="0"/>
              </a:spcAft>
              <a:buSzPts val="1600"/>
              <a:buChar char="◼"/>
              <a:defRPr sz="2000"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4" type="body"/>
          </p:nvPr>
        </p:nvSpPr>
        <p:spPr>
          <a:xfrm>
            <a:off x="4645025" y="2362200"/>
            <a:ext cx="4041775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7660" lvl="0" marL="457200" algn="l">
              <a:spcBef>
                <a:spcPts val="480"/>
              </a:spcBef>
              <a:spcAft>
                <a:spcPts val="0"/>
              </a:spcAft>
              <a:buSzPts val="1560"/>
              <a:buChar char="▣"/>
              <a:defRPr sz="2400"/>
            </a:lvl1pPr>
            <a:lvl2pPr indent="-330200" lvl="1" marL="914400" algn="l">
              <a:spcBef>
                <a:spcPts val="400"/>
              </a:spcBef>
              <a:spcAft>
                <a:spcPts val="0"/>
              </a:spcAft>
              <a:buSzPts val="1600"/>
              <a:buChar char="◼"/>
              <a:defRPr sz="2000"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915" lvl="0" marL="457200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indent="-350519" lvl="1" marL="914400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49250" lvl="2" marL="1371600" algn="l">
              <a:spcBef>
                <a:spcPts val="400"/>
              </a:spcBef>
              <a:spcAft>
                <a:spcPts val="0"/>
              </a:spcAft>
              <a:buSzPts val="1900"/>
              <a:buChar char="🢭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915" lvl="0" marL="457200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indent="-350519" lvl="1" marL="914400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49250" lvl="2" marL="1371600" algn="l">
              <a:spcBef>
                <a:spcPts val="400"/>
              </a:spcBef>
              <a:spcAft>
                <a:spcPts val="0"/>
              </a:spcAft>
              <a:buSzPts val="1900"/>
              <a:buChar char="🢭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rgbClr val="AFCDE7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17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▣"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50519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61314" lvl="2" marL="1371600" marR="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🢭"/>
              <a:defRPr b="0" i="0" sz="22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🢝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🢝"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rgbClr val="AFCDE7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17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▣"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50519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61314" lvl="2" marL="1371600" marR="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🢭"/>
              <a:defRPr b="0" i="0" sz="22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🢝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🢝"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293848" y="2420888"/>
            <a:ext cx="850309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ИСТОРИЯ КАЗАЧЕСТВА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755650" y="260350"/>
            <a:ext cx="78486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Муниципальное общеобразовательное учреждение города Джанкоя Республики Крым «Средняя школа № 5»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/>
        </p:nvSpPr>
        <p:spPr>
          <a:xfrm>
            <a:off x="142875" y="0"/>
            <a:ext cx="8786812" cy="1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 своем пути они закладывали новые укрепленные пункты, зимовья и остроги: Мангазею (1607 г.), Енисейск (1619 г.), Ачинск (1621 г.), Красноярск и Канск (оба с 1628 г.).</a:t>
            </a:r>
            <a:endParaRPr/>
          </a:p>
        </p:txBody>
      </p:sp>
      <p:pic>
        <p:nvPicPr>
          <p:cNvPr descr="Картинка 101 из 350" id="150" name="Google Shape;15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25" y="1849437"/>
            <a:ext cx="7858125" cy="488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/>
        </p:nvSpPr>
        <p:spPr>
          <a:xfrm>
            <a:off x="5786437" y="571500"/>
            <a:ext cx="3143250" cy="6124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17 веке казаки являлись главной и единственной силой в гарнизонах сибирских городов, крепостей и острогов; были основным звеном, обеспечивающим государственное управление краем. </a:t>
            </a:r>
            <a:endParaRPr/>
          </a:p>
        </p:txBody>
      </p:sp>
      <p:pic>
        <p:nvPicPr>
          <p:cNvPr descr="Подготовка к вхождению в СПАС. Упражнения основной части." id="156" name="Google Shape;15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312" y="285750"/>
            <a:ext cx="5500687" cy="628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артинка 130 из 350" id="161" name="Google Shape;16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5"/>
          <p:cNvSpPr txBox="1"/>
          <p:nvPr/>
        </p:nvSpPr>
        <p:spPr>
          <a:xfrm>
            <a:off x="142875" y="0"/>
            <a:ext cx="9001125" cy="9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роду своей службы казаки делились на  городовых (полковых) и станичных казаков. 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артинка 10 из 350" id="167" name="Google Shape;16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75" y="142875"/>
            <a:ext cx="5635625" cy="657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6"/>
          <p:cNvSpPr txBox="1"/>
          <p:nvPr/>
        </p:nvSpPr>
        <p:spPr>
          <a:xfrm>
            <a:off x="5857875" y="714375"/>
            <a:ext cx="3143250" cy="5262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 городовым относились казаки, которые еще не обзавелись прочным хозяйством или отбывавшие службу в местах, отдаленных от их постоянного места жительства. 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Терское казачество. Глава 1" id="173" name="Google Shape;17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562" y="142875"/>
            <a:ext cx="7072312" cy="463708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7"/>
          <p:cNvSpPr txBox="1"/>
          <p:nvPr/>
        </p:nvSpPr>
        <p:spPr>
          <a:xfrm>
            <a:off x="285750" y="4786312"/>
            <a:ext cx="8715375" cy="209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Станичные  казаки несли службу в местах своего жительства, на пограничных постах и заставах. На службу казаки зачислялись с 16 лет и несли ее «до того времени, пока продолжать оную в силах».</a:t>
            </a:r>
            <a:b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артинка 55 из 350" id="179" name="Google Shape;17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1875" y="142875"/>
            <a:ext cx="5357812" cy="650081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8"/>
          <p:cNvSpPr txBox="1"/>
          <p:nvPr/>
        </p:nvSpPr>
        <p:spPr>
          <a:xfrm>
            <a:off x="571500" y="3105150"/>
            <a:ext cx="3000375" cy="22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Круг служебных обязанностей казаков строго не регламентировался. 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Повесть об Азовском осадном сидении Донских казаков" id="185" name="Google Shape;18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9"/>
          <p:cNvSpPr txBox="1"/>
          <p:nvPr/>
        </p:nvSpPr>
        <p:spPr>
          <a:xfrm>
            <a:off x="214312" y="0"/>
            <a:ext cx="8786812" cy="1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 17 веке главными были военные функции — захват новых сибирских земель, приведение в русское подданство местных племен и сбор с них ясака. 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Терское казачество. Глава 5. Семейные традиции и обряды" id="191" name="Google Shape;19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187" y="142875"/>
            <a:ext cx="4143375" cy="656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0"/>
          <p:cNvSpPr txBox="1"/>
          <p:nvPr/>
        </p:nvSpPr>
        <p:spPr>
          <a:xfrm>
            <a:off x="4929187" y="214312"/>
            <a:ext cx="3714750" cy="5970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первых периодах заселения новых территорий среди казаков  преобладали одинокие и малосемейные. В условиях постоянной военной опасности развивалась только малая форма семьи, способная прокормить всех своих членов.</a:t>
            </a:r>
            <a:b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Терское казачество. Глава 3" id="197" name="Google Shape;19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187" y="142875"/>
            <a:ext cx="3929062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1"/>
          <p:cNvSpPr txBox="1"/>
          <p:nvPr/>
        </p:nvSpPr>
        <p:spPr>
          <a:xfrm>
            <a:off x="4929187" y="1166812"/>
            <a:ext cx="3500437" cy="4246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Особенности быта казаков-первопоселенцев и условия, в которых проходило заселение края, отражалось на форме их поселений. </a:t>
            </a:r>
            <a:b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/>
          <p:nvPr/>
        </p:nvSpPr>
        <p:spPr>
          <a:xfrm>
            <a:off x="142875" y="142875"/>
            <a:ext cx="8858250" cy="1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первых порах это были укрепленные поселения-станицы, окруженные частоколом, оборонительными валами и рвами, внутри которых располагались курени-землянки.</a:t>
            </a:r>
            <a:endParaRPr/>
          </a:p>
        </p:txBody>
      </p:sp>
      <p:pic>
        <p:nvPicPr>
          <p:cNvPr descr="Картинка 120 из 350" id="204" name="Google Shape;20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362" y="1928812"/>
            <a:ext cx="7615237" cy="47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артинка 248 из 350"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375" y="142875"/>
            <a:ext cx="5437187" cy="657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/>
        </p:nvSpPr>
        <p:spPr>
          <a:xfrm>
            <a:off x="5643562" y="571500"/>
            <a:ext cx="3321050" cy="4400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Казаки (козаки) -  группа преимущественно восточных славян, проживающая в южных степях Восточной Европы, России,  Казахстана и Украины.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Правда Кондрата и завет Игната" id="209" name="Google Shape;20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75" y="214312"/>
            <a:ext cx="4643437" cy="6259512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3"/>
          <p:cNvSpPr txBox="1"/>
          <p:nvPr/>
        </p:nvSpPr>
        <p:spPr>
          <a:xfrm>
            <a:off x="5286375" y="571500"/>
            <a:ext cx="3714750" cy="4832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своих поселений казаки выбирали наилучшие стратегические места, используя естественные преграды – речные мысы, острова, крутые берега и защищенные оврагами и болотами.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артинка 11 из 350" id="215" name="Google Shape;21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7625" y="0"/>
            <a:ext cx="91916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4"/>
          <p:cNvSpPr txBox="1"/>
          <p:nvPr/>
        </p:nvSpPr>
        <p:spPr>
          <a:xfrm>
            <a:off x="4643437" y="0"/>
            <a:ext cx="4500562" cy="397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Часть доходов казаки получали из военной добычи, часть – жалование государственное. К хозяйственной жизни относились охота, рыболовство, земледелие и скотоводство.</a:t>
            </a: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артинка 42 из 350" id="221" name="Google Shape;22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4912" y="428625"/>
            <a:ext cx="6488112" cy="623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5"/>
          <p:cNvSpPr txBox="1"/>
          <p:nvPr/>
        </p:nvSpPr>
        <p:spPr>
          <a:xfrm>
            <a:off x="0" y="1071562"/>
            <a:ext cx="2428875" cy="397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Казаки освоили и возделали огромные пространства Дона, Кубани, Терека и Приуралья. 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артинка 128 из 350" id="227" name="Google Shape;22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687" y="1857375"/>
            <a:ext cx="6913562" cy="4643437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6"/>
          <p:cNvSpPr txBox="1"/>
          <p:nvPr/>
        </p:nvSpPr>
        <p:spPr>
          <a:xfrm>
            <a:off x="0" y="0"/>
            <a:ext cx="91440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значительной мере это было сделано женскими руками. В экстремальных условиях приграничной жизни выковался особый тип женщины — казачки. 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Воспитание казака" id="233" name="Google Shape;23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75" y="500062"/>
            <a:ext cx="5745162" cy="5786437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7"/>
          <p:cNvSpPr txBox="1"/>
          <p:nvPr/>
        </p:nvSpPr>
        <p:spPr>
          <a:xfrm>
            <a:off x="5929312" y="428625"/>
            <a:ext cx="3071812" cy="5694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Отношение к женщине у казаков всегда было особенным. Она являлась хранительницей семейного очага и традиций. Казачка ждала мужа домой. История помнит и боевые подвиги казачек. 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"/>
          <p:cNvSpPr txBox="1"/>
          <p:nvPr/>
        </p:nvSpPr>
        <p:spPr>
          <a:xfrm>
            <a:off x="5429250" y="857250"/>
            <a:ext cx="3571875" cy="5262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Казачка умела достойно встать с оружием в руках на защиту своих детей, куреня и станицы. При этом, она не теряла черт, присущих слабому полу: женственности и сердечности, кокетства и любви к нарядам. </a:t>
            </a:r>
            <a:endParaRPr/>
          </a:p>
        </p:txBody>
      </p:sp>
      <p:pic>
        <p:nvPicPr>
          <p:cNvPr descr="Использование средств минерального происхождения в этномедицине кубанских казаков" id="240" name="Google Shape;24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312" y="214312"/>
            <a:ext cx="4921250" cy="600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артинка 146 из 350" id="245" name="Google Shape;24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9120187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9"/>
          <p:cNvSpPr txBox="1"/>
          <p:nvPr/>
        </p:nvSpPr>
        <p:spPr>
          <a:xfrm>
            <a:off x="1500187" y="0"/>
            <a:ext cx="5429250" cy="9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Земля казаков являлась собственностью всей общины.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артинка 218 из 350" id="251" name="Google Shape;25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503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0"/>
          <p:cNvSpPr txBox="1"/>
          <p:nvPr/>
        </p:nvSpPr>
        <p:spPr>
          <a:xfrm>
            <a:off x="0" y="0"/>
            <a:ext cx="9144000" cy="9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Общие вопросы жизни они обсуждали на общем круге (собрании). Там же выбирались атаманы и старшины.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1"/>
          <p:cNvSpPr txBox="1"/>
          <p:nvPr/>
        </p:nvSpPr>
        <p:spPr>
          <a:xfrm>
            <a:off x="5572125" y="571500"/>
            <a:ext cx="3286125" cy="3540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Казаки строго соблюдали и сохраняли свои обычаи и порядки. Традиции и обычаи казачества дошли до наших дней. </a:t>
            </a:r>
            <a:endParaRPr/>
          </a:p>
        </p:txBody>
      </p:sp>
      <p:pic>
        <p:nvPicPr>
          <p:cNvPr descr="E:\На сайт\Картинки\x_1e22826a.jpg" id="258" name="Google Shape;25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75" y="133350"/>
            <a:ext cx="4265612" cy="658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2"/>
          <p:cNvSpPr txBox="1"/>
          <p:nvPr/>
        </p:nvSpPr>
        <p:spPr>
          <a:xfrm>
            <a:off x="4714875" y="357187"/>
            <a:ext cx="4071937" cy="6278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Тот, кто не уважает обычаи своего народа</a:t>
            </a:r>
            <a:r>
              <a:rPr b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br>
              <a:rPr b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хранит их в своем сердце, тот позорит</a:t>
            </a:r>
            <a:br>
              <a:rPr b="1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только свой народ, но, прежде всего</a:t>
            </a:r>
            <a:br>
              <a:rPr b="1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уважает самого себя, свой род,</a:t>
            </a:r>
            <a:br>
              <a:rPr b="1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своих древних предков</a:t>
            </a:r>
            <a:r>
              <a:rPr b="1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  <p:pic>
        <p:nvPicPr>
          <p:cNvPr descr="Картинка 141 из 350" id="264" name="Google Shape;26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75" y="214312"/>
            <a:ext cx="4143375" cy="6373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070.radikal.ru/0912/15/91acb7832b5e.jpg" id="106" name="Google Shape;10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75" y="142875"/>
            <a:ext cx="8786812" cy="657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142875" y="5572125"/>
            <a:ext cx="8643937" cy="1108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</a:t>
            </a:r>
            <a:r>
              <a:rPr b="1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очное происхождение казаков неизвестно; существует много теорий. Касоги, касахи, касаки - древний черкесский народ, заселявший территорию нижней Кубани в 10-14 веках. 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Воспитание казака-характерника" id="112" name="Google Shape;11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312" y="142875"/>
            <a:ext cx="4357687" cy="647858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/>
          <p:nvPr/>
        </p:nvSpPr>
        <p:spPr>
          <a:xfrm>
            <a:off x="4786312" y="2967037"/>
            <a:ext cx="407193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К концу 14 века образовались две крупные группы казаков, проживавших в низовьях Дона и Днепра. 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азачий спецназ" id="118" name="Google Shape;11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75" y="142875"/>
            <a:ext cx="5381625" cy="642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5500687" y="285750"/>
            <a:ext cx="3500437" cy="5694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ним присоединилось заметное количество восточнославянских переселенцев из соседних к северу Московского и Литовского княжеств. К началу 16 века обе группы выросли в крупные вольные войска.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артинка 108 из 350" id="124" name="Google Shape;12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6200" y="500062"/>
            <a:ext cx="462915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/>
          <p:nvPr/>
        </p:nvSpPr>
        <p:spPr>
          <a:xfrm>
            <a:off x="214312" y="285750"/>
            <a:ext cx="3286125" cy="4400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Донские казаки в союзе с Русским царством заселили низовья Волги, Яика и Терека, а также обширные территории в Сибири, и стали основой новых войск.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Предания о запорожских характерниках" id="130" name="Google Shape;13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75" y="142875"/>
            <a:ext cx="5357812" cy="656113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/>
          <p:nvPr/>
        </p:nvSpPr>
        <p:spPr>
          <a:xfrm>
            <a:off x="5500687" y="2071687"/>
            <a:ext cx="3500437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Днепровские казаки образовали Запорожскую Сечь.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61.radikal.ru/i174/0912/20/e9754818bd93.jpg" id="136" name="Google Shape;13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75" y="214312"/>
            <a:ext cx="5151437" cy="628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/>
        </p:nvSpPr>
        <p:spPr>
          <a:xfrm>
            <a:off x="5000625" y="1997075"/>
            <a:ext cx="3857625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b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138" name="Google Shape;138;p21"/>
          <p:cNvSpPr txBox="1"/>
          <p:nvPr/>
        </p:nvSpPr>
        <p:spPr>
          <a:xfrm>
            <a:off x="5143500" y="1720850"/>
            <a:ext cx="4000500" cy="3108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Сибири казаки появились в конце 16  века в составе гарнизонов первых русских острогов — Тобольска, Березова, Пелыма, Сургута. 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054.radikal.ru/0912/91/e65facff9c25.jpg" id="143" name="Google Shape;14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62" y="142875"/>
            <a:ext cx="5037137" cy="657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 txBox="1"/>
          <p:nvPr/>
        </p:nvSpPr>
        <p:spPr>
          <a:xfrm>
            <a:off x="5143500" y="428625"/>
            <a:ext cx="3786187" cy="397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 первой половине 17 века казачьи партии вышли к Енисею и стали проводить разведку по его притокам, пробираясь на Чулым, Ангару, Абакан, Турухан. 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Апекс">
  <a:themeElements>
    <a:clrScheme name="Обычная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Апекс">
  <a:themeElements>
    <a:clrScheme name="Обычная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