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6613-2EDA-4DA8-8CCC-B8422D0671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59A8-75A9-4D47-A407-7B1ADBD30AC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6613-2EDA-4DA8-8CCC-B8422D0671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59A8-75A9-4D47-A407-7B1ADBD30A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6613-2EDA-4DA8-8CCC-B8422D0671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59A8-75A9-4D47-A407-7B1ADBD30A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6613-2EDA-4DA8-8CCC-B8422D0671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59A8-75A9-4D47-A407-7B1ADBD30A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6613-2EDA-4DA8-8CCC-B8422D0671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9E659A8-75A9-4D47-A407-7B1ADBD30AC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6613-2EDA-4DA8-8CCC-B8422D0671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59A8-75A9-4D47-A407-7B1ADBD30A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6613-2EDA-4DA8-8CCC-B8422D0671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59A8-75A9-4D47-A407-7B1ADBD30A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6613-2EDA-4DA8-8CCC-B8422D0671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59A8-75A9-4D47-A407-7B1ADBD30A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6613-2EDA-4DA8-8CCC-B8422D0671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59A8-75A9-4D47-A407-7B1ADBD30A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6613-2EDA-4DA8-8CCC-B8422D0671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59A8-75A9-4D47-A407-7B1ADBD30A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6613-2EDA-4DA8-8CCC-B8422D0671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659A8-75A9-4D47-A407-7B1ADBD30A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AFC6613-2EDA-4DA8-8CCC-B8422D0671FE}" type="datetimeFigureOut">
              <a:rPr lang="ru-RU" smtClean="0"/>
              <a:t>19.03.2020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9E659A8-75A9-4D47-A407-7B1ADBD30ACD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0"/>
            <a:ext cx="7851648" cy="41490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Муниципальное общеобразовательное учреждение города Джанкоя Республики Крым «Средняя школа № 5»</a:t>
            </a:r>
            <a:r>
              <a:rPr lang="ru-RU" sz="4800" dirty="0" smtClean="0">
                <a:solidFill>
                  <a:srgbClr val="FF0000"/>
                </a:solidFill>
                <a:latin typeface="Gabriola" pitchFamily="82" charset="0"/>
              </a:rPr>
              <a:t/>
            </a:r>
            <a:br>
              <a:rPr lang="ru-RU" sz="4800" dirty="0" smtClean="0">
                <a:solidFill>
                  <a:srgbClr val="FF0000"/>
                </a:solidFill>
                <a:latin typeface="Gabriola" pitchFamily="82" charset="0"/>
              </a:rPr>
            </a:br>
            <a:r>
              <a:rPr lang="ru-RU" sz="4800" dirty="0" smtClean="0">
                <a:solidFill>
                  <a:srgbClr val="FF0000"/>
                </a:solidFill>
                <a:latin typeface="Gabriola" pitchFamily="82" charset="0"/>
              </a:rPr>
              <a:t/>
            </a:r>
            <a:br>
              <a:rPr lang="ru-RU" sz="4800" dirty="0" smtClean="0">
                <a:solidFill>
                  <a:srgbClr val="FF0000"/>
                </a:solidFill>
                <a:latin typeface="Gabriola" pitchFamily="82" charset="0"/>
              </a:rPr>
            </a:br>
            <a:r>
              <a:rPr lang="ru-RU" sz="4800" dirty="0" smtClean="0">
                <a:solidFill>
                  <a:srgbClr val="FF0000"/>
                </a:solidFill>
                <a:latin typeface="Gabriola" pitchFamily="82" charset="0"/>
              </a:rPr>
              <a:t/>
            </a:r>
            <a:br>
              <a:rPr lang="ru-RU" sz="4800" dirty="0" smtClean="0">
                <a:solidFill>
                  <a:srgbClr val="FF0000"/>
                </a:solidFill>
                <a:latin typeface="Gabriola" pitchFamily="82" charset="0"/>
              </a:rPr>
            </a:br>
            <a:r>
              <a:rPr lang="ru-RU" sz="4800" dirty="0" smtClean="0">
                <a:solidFill>
                  <a:srgbClr val="FF0000"/>
                </a:solidFill>
                <a:latin typeface="Gabriola" pitchFamily="82" charset="0"/>
              </a:rPr>
              <a:t>Инновационные методы и технологии в воспитательной работе</a:t>
            </a:r>
            <a:endParaRPr lang="ru-RU" sz="4800" dirty="0">
              <a:solidFill>
                <a:srgbClr val="FF0000"/>
              </a:solidFill>
              <a:latin typeface="Gabriola" pitchFamily="8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8287072" cy="3368816"/>
          </a:xfrm>
        </p:spPr>
        <p:txBody>
          <a:bodyPr>
            <a:normAutofit/>
          </a:bodyPr>
          <a:lstStyle/>
          <a:p>
            <a:endParaRPr lang="ru-RU" sz="2400" dirty="0" smtClean="0">
              <a:solidFill>
                <a:schemeClr val="bg1"/>
              </a:solidFill>
            </a:endParaRPr>
          </a:p>
          <a:p>
            <a:endParaRPr lang="ru-RU" sz="2400" dirty="0" smtClean="0">
              <a:solidFill>
                <a:schemeClr val="bg1"/>
              </a:solidFill>
            </a:endParaRPr>
          </a:p>
          <a:p>
            <a:endParaRPr lang="ru-RU" sz="2400" dirty="0" smtClean="0">
              <a:solidFill>
                <a:schemeClr val="bg1"/>
              </a:solidFill>
            </a:endParaRPr>
          </a:p>
          <a:p>
            <a:pPr algn="r"/>
            <a:r>
              <a:rPr lang="ru-RU" sz="2400" dirty="0" smtClean="0">
                <a:solidFill>
                  <a:schemeClr val="bg1"/>
                </a:solidFill>
                <a:latin typeface="Gabriola" pitchFamily="82" charset="0"/>
              </a:rPr>
              <a:t>Подготовила</a:t>
            </a:r>
          </a:p>
          <a:p>
            <a:pPr algn="r"/>
            <a:r>
              <a:rPr lang="ru-RU" sz="2400" dirty="0" smtClean="0">
                <a:solidFill>
                  <a:schemeClr val="bg1"/>
                </a:solidFill>
                <a:latin typeface="Gabriola" pitchFamily="82" charset="0"/>
              </a:rPr>
              <a:t>заместитель директора по ВР</a:t>
            </a:r>
          </a:p>
          <a:p>
            <a:pPr algn="r"/>
            <a:r>
              <a:rPr lang="ru-RU" sz="2400" dirty="0" smtClean="0">
                <a:solidFill>
                  <a:schemeClr val="bg1"/>
                </a:solidFill>
                <a:latin typeface="Gabriola" pitchFamily="82" charset="0"/>
              </a:rPr>
              <a:t>МОУ «Средняя школа № 5»</a:t>
            </a:r>
          </a:p>
          <a:p>
            <a:pPr algn="r"/>
            <a:r>
              <a:rPr lang="ru-RU" sz="2400" dirty="0" smtClean="0">
                <a:solidFill>
                  <a:schemeClr val="bg1"/>
                </a:solidFill>
                <a:latin typeface="Gabriola" pitchFamily="82" charset="0"/>
              </a:rPr>
              <a:t>Зелинская А.Г.</a:t>
            </a:r>
            <a:endParaRPr lang="ru-RU" sz="2400" dirty="0">
              <a:solidFill>
                <a:schemeClr val="bg1"/>
              </a:solidFill>
              <a:latin typeface="Gabriola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8640"/>
            <a:ext cx="9144000" cy="6669360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развитие и формирование устойчивого познавательного интереса школьников к интеллектуально-творческой деятельности и творческой активности учащихся (интерактивные интеллектуальные игры, диспуты, ученические конференции,  участие в выставках, конкурсах, проектах школьного, районного, регионального, всероссийского, международного масштаба); </a:t>
            </a:r>
          </a:p>
          <a:p>
            <a:pPr lvl="0"/>
            <a:r>
              <a:rPr lang="ru-RU" dirty="0" smtClean="0"/>
              <a:t>развитие внимания, памяти, воображения, восприятия, мышления, сообразительности (психологические тренинги; психолого-педагогическая помощь, коммуникативные тренинги); </a:t>
            </a:r>
          </a:p>
          <a:p>
            <a:pPr lvl="0"/>
            <a:r>
              <a:rPr lang="ru-RU" dirty="0" smtClean="0"/>
              <a:t>развитие способности свободного культурного общения (объединения по интересам, встречи с интересными людьми, сотрудничество со школами района, области, бывшими выпускниками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16664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В современном воспитательном процессе применяют следующие </a:t>
            </a:r>
            <a:endParaRPr lang="ru-RU" dirty="0" smtClean="0"/>
          </a:p>
          <a:p>
            <a:pPr algn="ctr">
              <a:buNone/>
            </a:pPr>
            <a:r>
              <a:rPr lang="ru-RU" b="1" u="sng" dirty="0" smtClean="0"/>
              <a:t>ИННОВАЦИОННЫЕ </a:t>
            </a:r>
            <a:r>
              <a:rPr lang="ru-RU" b="1" u="sng" dirty="0" smtClean="0"/>
              <a:t>МЕТОДЫ </a:t>
            </a:r>
            <a:r>
              <a:rPr lang="ru-RU" dirty="0" smtClean="0"/>
              <a:t>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(</a:t>
            </a:r>
            <a:r>
              <a:rPr lang="ru-RU" dirty="0" smtClean="0"/>
              <a:t>терминология M.В. Кларина):</a:t>
            </a:r>
          </a:p>
          <a:p>
            <a:pPr lvl="0"/>
            <a:r>
              <a:rPr lang="ru-RU" dirty="0" smtClean="0"/>
              <a:t>Метод систематического исследования-решения проблем с выходом на социальное проектирование;</a:t>
            </a:r>
          </a:p>
          <a:p>
            <a:pPr lvl="0"/>
            <a:r>
              <a:rPr lang="ru-RU" dirty="0" smtClean="0"/>
              <a:t>Метод коммуникативно-диалоговой (дискуссионной) деятельности;</a:t>
            </a:r>
          </a:p>
          <a:p>
            <a:r>
              <a:rPr lang="ru-RU" dirty="0" smtClean="0"/>
              <a:t>Метод игровой </a:t>
            </a:r>
            <a:r>
              <a:rPr lang="ru-RU" dirty="0" smtClean="0"/>
              <a:t>имитации.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8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Метод систематического исследования-решения проблем</a:t>
            </a:r>
            <a:r>
              <a:rPr lang="ru-RU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Принципиально </a:t>
            </a:r>
            <a:r>
              <a:rPr lang="ru-RU" dirty="0" smtClean="0"/>
              <a:t>строится как совместная деятельность, так как чаще всего только в процессе коллективного поиска рождается альтернатива, ведь дети естественным образом выступают носителями разных позиций. Исходным моментом в этом методе являются ситуация или утверждение, которые содержат </a:t>
            </a:r>
            <a:r>
              <a:rPr lang="ru-RU" dirty="0" err="1" smtClean="0"/>
              <a:t>труднопримиримое</a:t>
            </a:r>
            <a:r>
              <a:rPr lang="ru-RU" dirty="0" smtClean="0"/>
              <a:t> противоречие</a:t>
            </a:r>
            <a:r>
              <a:rPr lang="ru-RU" dirty="0" smtClean="0"/>
              <a:t>. Этот метод </a:t>
            </a:r>
            <a:r>
              <a:rPr lang="ru-RU" dirty="0" smtClean="0"/>
              <a:t>ведет к развитию нового проблемного видения, которое включает в себя усмотрение и анализ значимой проблемы, разработку варианта решения, выбор оптимального решения, прогнозирование последствий, принятие на себя ответственности за ближайшие </a:t>
            </a:r>
            <a:r>
              <a:rPr lang="ru-RU" dirty="0" smtClean="0"/>
              <a:t>и </a:t>
            </a:r>
            <a:r>
              <a:rPr lang="ru-RU" dirty="0" smtClean="0"/>
              <a:t>отдаленные последствия.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8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Метод коммуникативно-диалоговой (дискуссионной) </a:t>
            </a:r>
            <a:r>
              <a:rPr lang="ru-RU" b="1" dirty="0" smtClean="0"/>
              <a:t>деятельности</a:t>
            </a:r>
          </a:p>
          <a:p>
            <a:pPr>
              <a:buNone/>
            </a:pPr>
            <a:r>
              <a:rPr lang="ru-RU" i="1" dirty="0" smtClean="0"/>
              <a:t>	Воспитательные </a:t>
            </a:r>
            <a:r>
              <a:rPr lang="ru-RU" i="1" dirty="0" smtClean="0"/>
              <a:t>возможности этого метода обусловлены рядом обстоятельств.</a:t>
            </a:r>
            <a:endParaRPr lang="ru-RU" dirty="0" smtClean="0"/>
          </a:p>
          <a:p>
            <a:r>
              <a:rPr lang="ru-RU" u="sng" dirty="0" smtClean="0"/>
              <a:t>Во-первых,</a:t>
            </a:r>
            <a:r>
              <a:rPr lang="ru-RU" dirty="0" smtClean="0"/>
              <a:t> убеждения и ценности нельзя передавать тем же путем, что и научное знание</a:t>
            </a:r>
            <a:r>
              <a:rPr lang="ru-RU" dirty="0" smtClean="0"/>
              <a:t>.</a:t>
            </a:r>
          </a:p>
          <a:p>
            <a:r>
              <a:rPr lang="ru-RU" u="sng" dirty="0" smtClean="0"/>
              <a:t>Во-вторых</a:t>
            </a:r>
            <a:r>
              <a:rPr lang="ru-RU" dirty="0" smtClean="0"/>
              <a:t>, обсуждение проблем в режиме дискуссии позволяет включить  </a:t>
            </a:r>
            <a:r>
              <a:rPr lang="ru-RU" dirty="0" smtClean="0"/>
              <a:t>в </a:t>
            </a:r>
            <a:r>
              <a:rPr lang="ru-RU" dirty="0" smtClean="0"/>
              <a:t>рассмотрение вопросы, связанные с детскими потребностями, вести разговор их языком</a:t>
            </a:r>
            <a:r>
              <a:rPr lang="ru-RU" dirty="0" smtClean="0"/>
              <a:t>.</a:t>
            </a:r>
          </a:p>
          <a:p>
            <a:r>
              <a:rPr lang="ru-RU" u="sng" dirty="0" smtClean="0"/>
              <a:t>В-третьих,</a:t>
            </a:r>
            <a:r>
              <a:rPr lang="ru-RU" dirty="0" smtClean="0"/>
              <a:t> дискуссия позволяет взглянуть на исследуемую проблему </a:t>
            </a:r>
            <a:r>
              <a:rPr lang="ru-RU" dirty="0" err="1" smtClean="0"/>
              <a:t>многоаспектно</a:t>
            </a:r>
            <a:r>
              <a:rPr lang="ru-RU" dirty="0" smtClean="0"/>
              <a:t>, с разных точек зрения, носителями которых выступают ребята.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7264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dirty="0" smtClean="0"/>
              <a:t>Работая в рамках метода дискуссионной (коммуникативно-диалоговой) деятельности, дети учатся публично выражать собственные позиции, мнения, обмениваться суждениями и точками зрения и отстаивать их, выражать словами свои чувства и отношения.</a:t>
            </a:r>
            <a:endParaRPr lang="ru-RU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/>
              <a:t>Метод игровой имитации</a:t>
            </a:r>
            <a:r>
              <a:rPr lang="ru-RU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</a:t>
            </a:r>
            <a:r>
              <a:rPr lang="ru-RU" dirty="0" smtClean="0"/>
              <a:t>озволяет </a:t>
            </a:r>
            <a:r>
              <a:rPr lang="ru-RU" dirty="0" smtClean="0"/>
              <a:t>включить в воспитательный процесс «проживание» конкретных ситуаций. Метод игровой имитации позволяет погрузить детей в осваиваемую реальную ситуацию, принять на себя роли конкретных действующих лиц, осмыслить произошедшие события и принятые решения. Метод позволяет прожить определенный культурный отрезок, оживить безликую, не затрагивающую непосредственно детей информацию.</a:t>
            </a:r>
          </a:p>
          <a:p>
            <a:pPr>
              <a:buNone/>
            </a:pPr>
            <a:r>
              <a:rPr lang="ru-RU" dirty="0" smtClean="0"/>
              <a:t>Игровую имитацию можно проводить не только на основе реальных, действительно имевших место событий, но и на основе гипотетических условий. </a:t>
            </a:r>
          </a:p>
          <a:p>
            <a:pPr>
              <a:buNone/>
            </a:pPr>
            <a:r>
              <a:rPr lang="ru-RU" dirty="0" smtClean="0"/>
              <a:t>Одной из наиболее часто встречающихся форм применения технологии игровой имитации в образовательных учреждениях можно назвать организацию </a:t>
            </a:r>
            <a:r>
              <a:rPr lang="ru-RU" u="sng" dirty="0" smtClean="0"/>
              <a:t>ученического самоуправления.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	</a:t>
            </a:r>
            <a:r>
              <a:rPr lang="ru-RU" i="1" dirty="0" smtClean="0"/>
              <a:t>«</a:t>
            </a:r>
            <a:r>
              <a:rPr lang="ru-RU" i="1" dirty="0" smtClean="0"/>
              <a:t>Учитель не делает карьеры. Он приходит в школу учителем и хоронят его в том же звании, разве что прибавляя слово пенсионер. Он артист, но его слушатели и зрители не аплодируют ему. Но – скульптур, но его труда никто не видит, Он – врач, но его пациенты редко благодарят его за лечение и далеко не всегда хотят лечиться. Только в самом себе, только в сознании величии своего дела. И только в поддержке всего общества, в уважении общества к нему, учителю. Будни захлёстывают его – план, журнал, отметки, родители, </a:t>
            </a:r>
            <a:r>
              <a:rPr lang="ru-RU" i="1" dirty="0" err="1" smtClean="0"/>
              <a:t>методкомиссия</a:t>
            </a:r>
            <a:r>
              <a:rPr lang="ru-RU" i="1" dirty="0" smtClean="0"/>
              <a:t>, директор, инспектор, мелкие разговоры в учительской… А ему надо всё это оставить у порога в класс и войти к детям с возвышенно настроенной душой».</a:t>
            </a:r>
            <a:br>
              <a:rPr lang="ru-RU" i="1" dirty="0" smtClean="0"/>
            </a:br>
            <a:r>
              <a:rPr lang="ru-RU" dirty="0" smtClean="0"/>
              <a:t>«Вечная радость. Очерки жизни и школы» - </a:t>
            </a:r>
            <a:r>
              <a:rPr lang="ru-RU" dirty="0" err="1" smtClean="0"/>
              <a:t>Симон</a:t>
            </a:r>
            <a:r>
              <a:rPr lang="ru-RU" dirty="0" smtClean="0"/>
              <a:t> Соловейчик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 smtClean="0">
                <a:solidFill>
                  <a:schemeClr val="tx1"/>
                </a:solidFill>
              </a:rPr>
              <a:t>…</a:t>
            </a:r>
            <a:r>
              <a:rPr lang="ru-RU" i="1" dirty="0" smtClean="0">
                <a:solidFill>
                  <a:schemeClr val="tx1"/>
                </a:solidFill>
              </a:rPr>
              <a:t>Творчество есть необходимое условие существования,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i="1" dirty="0" smtClean="0">
                <a:solidFill>
                  <a:schemeClr val="tx1"/>
                </a:solidFill>
              </a:rPr>
              <a:t>и </a:t>
            </a:r>
            <a:r>
              <a:rPr lang="ru-RU" i="1" dirty="0" smtClean="0">
                <a:solidFill>
                  <a:schemeClr val="tx1"/>
                </a:solidFill>
              </a:rPr>
              <a:t>все, что выходит за пределы рутины и в чем </a:t>
            </a:r>
            <a:r>
              <a:rPr lang="ru-RU" i="1" dirty="0" smtClean="0">
                <a:solidFill>
                  <a:schemeClr val="tx1"/>
                </a:solidFill>
              </a:rPr>
              <a:t>заключена хоть </a:t>
            </a:r>
            <a:r>
              <a:rPr lang="ru-RU" i="1" dirty="0" smtClean="0">
                <a:solidFill>
                  <a:schemeClr val="tx1"/>
                </a:solidFill>
              </a:rPr>
              <a:t>йота нового, обязано своим происхождением </a:t>
            </a:r>
            <a:r>
              <a:rPr lang="ru-RU" i="1" dirty="0" smtClean="0">
                <a:solidFill>
                  <a:schemeClr val="tx1"/>
                </a:solidFill>
              </a:rPr>
              <a:t>творческому процессу человека</a:t>
            </a:r>
            <a:r>
              <a:rPr lang="ru-RU" i="1" dirty="0" smtClean="0">
                <a:solidFill>
                  <a:schemeClr val="tx1"/>
                </a:solidFill>
              </a:rPr>
              <a:t>…  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	</a:t>
            </a:r>
            <a:r>
              <a:rPr lang="ru-RU" dirty="0" err="1" smtClean="0">
                <a:solidFill>
                  <a:schemeClr val="tx1"/>
                </a:solidFill>
              </a:rPr>
              <a:t>Л.С.Выготский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8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dirty="0" smtClean="0"/>
              <a:t>Понятие «инновация» в российской и </a:t>
            </a:r>
            <a:r>
              <a:rPr lang="ru-RU" sz="3200" dirty="0" smtClean="0"/>
              <a:t>зарубежной литературе </a:t>
            </a:r>
            <a:r>
              <a:rPr lang="ru-RU" sz="3200" dirty="0" smtClean="0"/>
              <a:t>определяется по-разному в зависимости от различных методологических подходов, среди которых можно выделить: </a:t>
            </a:r>
          </a:p>
          <a:p>
            <a:pPr lvl="0"/>
            <a:r>
              <a:rPr lang="ru-RU" sz="3200" dirty="0" smtClean="0"/>
              <a:t>Инновация рассматривается как результат творческого процесса. </a:t>
            </a:r>
          </a:p>
          <a:p>
            <a:r>
              <a:rPr lang="ru-RU" sz="3200" dirty="0" smtClean="0"/>
              <a:t>Инновация представляется как процесс внедрения новшеств.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dirty="0" smtClean="0"/>
              <a:t>	Инновации </a:t>
            </a:r>
            <a:r>
              <a:rPr lang="ru-RU" sz="3600" b="1" dirty="0" smtClean="0"/>
              <a:t>в воспитании</a:t>
            </a:r>
            <a:r>
              <a:rPr lang="ru-RU" sz="3600" dirty="0" smtClean="0"/>
              <a:t> – это системы или долгосрочные инициативы, основанные на использовании новых воспитательных средств, способствующие социализации детей и подростков и позволяющие нивелировать асоциальные явления в детско-юношеской среде.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274042"/>
          </a:xfrm>
        </p:spPr>
        <p:txBody>
          <a:bodyPr>
            <a:normAutofit fontScale="90000"/>
          </a:bodyPr>
          <a:lstStyle/>
          <a:p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72648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	Воспитательные </a:t>
            </a:r>
            <a:r>
              <a:rPr lang="ru-RU" b="1" dirty="0" smtClean="0"/>
              <a:t>технологии включают </a:t>
            </a:r>
            <a:r>
              <a:rPr lang="ru-RU" b="1" dirty="0" smtClean="0"/>
              <a:t>в себя следующие </a:t>
            </a:r>
            <a:r>
              <a:rPr lang="ru-RU" b="1" dirty="0" err="1" smtClean="0"/>
              <a:t>системообразующие</a:t>
            </a:r>
            <a:r>
              <a:rPr lang="ru-RU" b="1" dirty="0" smtClean="0"/>
              <a:t> компоненты:</a:t>
            </a:r>
            <a:endParaRPr lang="ru-RU" dirty="0" smtClean="0"/>
          </a:p>
          <a:p>
            <a:pPr lvl="0"/>
            <a:r>
              <a:rPr lang="ru-RU" dirty="0" smtClean="0"/>
              <a:t>Диагностирование </a:t>
            </a:r>
          </a:p>
          <a:p>
            <a:pPr lvl="0"/>
            <a:r>
              <a:rPr lang="ru-RU" dirty="0" err="1" smtClean="0"/>
              <a:t>Целеполагание</a:t>
            </a:r>
            <a:r>
              <a:rPr lang="ru-RU" dirty="0" smtClean="0"/>
              <a:t> </a:t>
            </a:r>
          </a:p>
          <a:p>
            <a:pPr lvl="0"/>
            <a:r>
              <a:rPr lang="ru-RU" dirty="0" smtClean="0"/>
              <a:t>Проектирование </a:t>
            </a:r>
          </a:p>
          <a:p>
            <a:pPr lvl="0"/>
            <a:r>
              <a:rPr lang="ru-RU" dirty="0" smtClean="0"/>
              <a:t>Конструирование </a:t>
            </a:r>
          </a:p>
          <a:p>
            <a:pPr lvl="0"/>
            <a:r>
              <a:rPr lang="ru-RU" dirty="0" smtClean="0"/>
              <a:t>Организационно – </a:t>
            </a:r>
            <a:r>
              <a:rPr lang="ru-RU" dirty="0" err="1" smtClean="0"/>
              <a:t>деятельностный</a:t>
            </a:r>
            <a:r>
              <a:rPr lang="ru-RU" dirty="0" smtClean="0"/>
              <a:t> компонент </a:t>
            </a:r>
          </a:p>
          <a:p>
            <a:pPr lvl="0"/>
            <a:r>
              <a:rPr lang="ru-RU" dirty="0" smtClean="0"/>
              <a:t>Контрольно – управленческий компонент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286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	Содержанием </a:t>
            </a:r>
            <a:r>
              <a:rPr lang="ru-RU" b="1" dirty="0" smtClean="0"/>
              <a:t>воспитательных технологий являются:</a:t>
            </a:r>
            <a:endParaRPr lang="ru-RU" dirty="0" smtClean="0"/>
          </a:p>
          <a:p>
            <a:pPr lvl="0"/>
            <a:r>
              <a:rPr lang="ru-RU" dirty="0" smtClean="0"/>
              <a:t>Научно обоснованные социализированные требования </a:t>
            </a:r>
          </a:p>
          <a:p>
            <a:pPr lvl="0"/>
            <a:r>
              <a:rPr lang="ru-RU" dirty="0" smtClean="0"/>
              <a:t>Передача социального опыта </a:t>
            </a:r>
          </a:p>
          <a:p>
            <a:pPr lvl="0"/>
            <a:r>
              <a:rPr lang="ru-RU" dirty="0" smtClean="0"/>
              <a:t>Постановка цели и анализ сложившейся ситуации </a:t>
            </a:r>
          </a:p>
          <a:p>
            <a:pPr lvl="0"/>
            <a:r>
              <a:rPr lang="ru-RU" dirty="0" smtClean="0"/>
              <a:t>Социализированная оценка ученика </a:t>
            </a:r>
          </a:p>
          <a:p>
            <a:pPr lvl="0"/>
            <a:r>
              <a:rPr lang="ru-RU" dirty="0" smtClean="0"/>
              <a:t>Организация творческого дела </a:t>
            </a:r>
          </a:p>
          <a:p>
            <a:r>
              <a:rPr lang="ru-RU" dirty="0" smtClean="0"/>
              <a:t>Создание ситуации успеха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886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Инновационные </a:t>
            </a:r>
            <a:r>
              <a:rPr lang="ru-RU" b="1" dirty="0" smtClean="0"/>
              <a:t>воспитательные технологии</a:t>
            </a:r>
            <a:endParaRPr lang="ru-RU" dirty="0" smtClean="0"/>
          </a:p>
          <a:p>
            <a:pPr lvl="0"/>
            <a:r>
              <a:rPr lang="ru-RU" dirty="0" smtClean="0"/>
              <a:t>коллективное творческое дело</a:t>
            </a:r>
          </a:p>
          <a:p>
            <a:pPr lvl="0"/>
            <a:r>
              <a:rPr lang="ru-RU" dirty="0" smtClean="0"/>
              <a:t>информационно – коммуникативные (создание сайтов, банка идей, видеосюжеты, Интернет, </a:t>
            </a:r>
            <a:r>
              <a:rPr lang="ru-RU" dirty="0" err="1" smtClean="0"/>
              <a:t>медиотека</a:t>
            </a:r>
            <a:r>
              <a:rPr lang="ru-RU" dirty="0" smtClean="0"/>
              <a:t>)</a:t>
            </a:r>
          </a:p>
          <a:p>
            <a:pPr lvl="0"/>
            <a:r>
              <a:rPr lang="ru-RU" dirty="0" smtClean="0"/>
              <a:t>нестандартные технологии (импровизация, дни науки и культуры, интеллектуальный марафон)</a:t>
            </a:r>
          </a:p>
          <a:p>
            <a:pPr lvl="0"/>
            <a:r>
              <a:rPr lang="ru-RU" dirty="0" smtClean="0"/>
              <a:t>социальное проектирование</a:t>
            </a:r>
          </a:p>
          <a:p>
            <a:pPr lvl="0"/>
            <a:r>
              <a:rPr lang="ru-RU" dirty="0" err="1" smtClean="0"/>
              <a:t>организационно-деятельностные</a:t>
            </a:r>
            <a:r>
              <a:rPr lang="ru-RU" dirty="0" smtClean="0"/>
              <a:t> игры (ОДИ)</a:t>
            </a:r>
          </a:p>
          <a:p>
            <a:pPr lvl="0"/>
            <a:r>
              <a:rPr lang="ru-RU" dirty="0" smtClean="0"/>
              <a:t>технология исследовательской деятельности</a:t>
            </a:r>
          </a:p>
          <a:p>
            <a:pPr lvl="0"/>
            <a:r>
              <a:rPr lang="ru-RU" dirty="0" smtClean="0"/>
              <a:t>технология </a:t>
            </a:r>
            <a:r>
              <a:rPr lang="ru-RU" dirty="0" smtClean="0"/>
              <a:t>проектов</a:t>
            </a:r>
          </a:p>
          <a:p>
            <a:r>
              <a:rPr lang="ru-RU" dirty="0" smtClean="0"/>
              <a:t>технология дидактической игры</a:t>
            </a:r>
          </a:p>
          <a:p>
            <a:pPr lvl="0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363272" cy="6408712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sz="3000" dirty="0" err="1" smtClean="0"/>
              <a:t>здоровьесберегающая</a:t>
            </a:r>
            <a:r>
              <a:rPr lang="ru-RU" sz="3000" dirty="0" smtClean="0"/>
              <a:t> технология</a:t>
            </a:r>
          </a:p>
          <a:p>
            <a:pPr lvl="0"/>
            <a:r>
              <a:rPr lang="ru-RU" sz="3000" dirty="0" smtClean="0"/>
              <a:t>личностно- ориентированная технология </a:t>
            </a:r>
          </a:p>
          <a:p>
            <a:pPr lvl="0"/>
            <a:r>
              <a:rPr lang="ru-RU" sz="3000" dirty="0" err="1" smtClean="0"/>
              <a:t>экологообразовательные</a:t>
            </a:r>
            <a:endParaRPr lang="ru-RU" sz="3000" dirty="0" smtClean="0"/>
          </a:p>
          <a:p>
            <a:pPr lvl="0"/>
            <a:r>
              <a:rPr lang="ru-RU" sz="3000" dirty="0" smtClean="0"/>
              <a:t>кейс – технологии</a:t>
            </a:r>
          </a:p>
          <a:p>
            <a:pPr lvl="0"/>
            <a:r>
              <a:rPr lang="ru-RU" sz="3000" dirty="0" err="1" smtClean="0"/>
              <a:t>арт-технологии</a:t>
            </a:r>
            <a:endParaRPr lang="ru-RU" sz="3000" dirty="0" smtClean="0"/>
          </a:p>
          <a:p>
            <a:pPr lvl="0"/>
            <a:r>
              <a:rPr lang="ru-RU" sz="3000" dirty="0" smtClean="0"/>
              <a:t> шоу- технологии (организация публичных конкурсов, соревнований, КВН)</a:t>
            </a:r>
          </a:p>
          <a:p>
            <a:pPr lvl="0"/>
            <a:r>
              <a:rPr lang="ru-RU" sz="3000" dirty="0" smtClean="0"/>
              <a:t>групповая проблемная работа (разработка проектов)</a:t>
            </a:r>
          </a:p>
          <a:p>
            <a:pPr lvl="0"/>
            <a:r>
              <a:rPr lang="ru-RU" sz="3000" dirty="0" smtClean="0"/>
              <a:t>диалоговые технологии (диспуты, дискуссии, дебаты)</a:t>
            </a:r>
          </a:p>
          <a:p>
            <a:pPr lvl="0"/>
            <a:r>
              <a:rPr lang="ru-RU" sz="3000" dirty="0" smtClean="0"/>
              <a:t>диалог «педагог- воспитанник» </a:t>
            </a:r>
          </a:p>
          <a:p>
            <a:pPr lvl="0"/>
            <a:r>
              <a:rPr lang="ru-RU" sz="3000" dirty="0" smtClean="0"/>
              <a:t>тренинг общения</a:t>
            </a:r>
          </a:p>
          <a:p>
            <a:pPr lvl="0"/>
            <a:r>
              <a:rPr lang="ru-RU" sz="3000" dirty="0" smtClean="0"/>
              <a:t>«информационное зеркало» (различные формы настенных объявлений, стенды)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0469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u="sng" dirty="0" smtClean="0"/>
              <a:t>Показателями нового качества </a:t>
            </a:r>
            <a:r>
              <a:rPr lang="ru-RU" u="sng" dirty="0" smtClean="0"/>
              <a:t>воспитательного процесса </a:t>
            </a:r>
            <a:r>
              <a:rPr lang="ru-RU" u="sng" dirty="0" smtClean="0"/>
              <a:t>могут выступать следующие характеристики: </a:t>
            </a:r>
            <a:endParaRPr lang="ru-RU" dirty="0" smtClean="0"/>
          </a:p>
          <a:p>
            <a:pPr lvl="0"/>
            <a:r>
              <a:rPr lang="ru-RU" dirty="0" smtClean="0"/>
              <a:t>повышение эффективности и качества </a:t>
            </a:r>
            <a:r>
              <a:rPr lang="ru-RU" dirty="0" err="1" smtClean="0"/>
              <a:t>внеучебной</a:t>
            </a:r>
            <a:r>
              <a:rPr lang="ru-RU" dirty="0" smtClean="0"/>
              <a:t> и внеурочной деятельности; </a:t>
            </a:r>
          </a:p>
          <a:p>
            <a:pPr lvl="0"/>
            <a:r>
              <a:rPr lang="ru-RU" dirty="0" smtClean="0"/>
              <a:t>повышение воспитательного воздействия всех форм внеурочной деятельности; </a:t>
            </a:r>
          </a:p>
          <a:p>
            <a:pPr lvl="0"/>
            <a:r>
              <a:rPr lang="ru-RU" dirty="0" smtClean="0"/>
              <a:t>осуществление индивидуализации и дифференциации в работе со школьниками; </a:t>
            </a:r>
          </a:p>
          <a:p>
            <a:pPr lvl="0"/>
            <a:r>
              <a:rPr lang="ru-RU" dirty="0" smtClean="0"/>
              <a:t>развитие творческого, самостоятельного мышления школьников, формирование умений и навыков самостоятельного поиска, анализа и оценки информации, овладение навыками использования информационных </a:t>
            </a:r>
            <a:r>
              <a:rPr lang="ru-RU" dirty="0" smtClean="0"/>
              <a:t>технологий;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357</TotalTime>
  <Words>506</Words>
  <Application>Microsoft Office PowerPoint</Application>
  <PresentationFormat>Экран (4:3)</PresentationFormat>
  <Paragraphs>74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Апекс</vt:lpstr>
      <vt:lpstr>Муниципальное общеобразовательное учреждение города Джанкоя Республики Крым «Средняя школа № 5»   Инновационные методы и технологии в воспитательной работе</vt:lpstr>
      <vt:lpstr>…Творчество есть необходимое условие существования, и все, что выходит за пределы рутины и в чем заключена хоть йота нового, обязано своим происхождением творческому процессу человека…    Л.С.Выготский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общеобразовательное учреждение города Джанкоя Республики Крым «Средняя школа № 5»   Инновационные методы и технологии в воспитательной работе</dc:title>
  <dc:creator>Школа</dc:creator>
  <cp:lastModifiedBy> Школа</cp:lastModifiedBy>
  <cp:revision>15</cp:revision>
  <dcterms:created xsi:type="dcterms:W3CDTF">2020-03-19T07:55:42Z</dcterms:created>
  <dcterms:modified xsi:type="dcterms:W3CDTF">2020-03-19T13:53:27Z</dcterms:modified>
</cp:coreProperties>
</file>