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77" r:id="rId18"/>
    <p:sldId id="279" r:id="rId19"/>
    <p:sldId id="278" r:id="rId20"/>
    <p:sldId id="280" r:id="rId21"/>
    <p:sldId id="301" r:id="rId22"/>
    <p:sldId id="281" r:id="rId23"/>
    <p:sldId id="282" r:id="rId24"/>
    <p:sldId id="283" r:id="rId25"/>
    <p:sldId id="284" r:id="rId26"/>
    <p:sldId id="257" r:id="rId27"/>
    <p:sldId id="258" r:id="rId28"/>
    <p:sldId id="260" r:id="rId29"/>
    <p:sldId id="259" r:id="rId30"/>
    <p:sldId id="285" r:id="rId31"/>
    <p:sldId id="286" r:id="rId32"/>
    <p:sldId id="287" r:id="rId33"/>
    <p:sldId id="288" r:id="rId34"/>
    <p:sldId id="270" r:id="rId35"/>
    <p:sldId id="271" r:id="rId36"/>
    <p:sldId id="272" r:id="rId37"/>
    <p:sldId id="296" r:id="rId38"/>
    <p:sldId id="297" r:id="rId39"/>
    <p:sldId id="298" r:id="rId40"/>
    <p:sldId id="299" r:id="rId41"/>
    <p:sldId id="300" r:id="rId42"/>
    <p:sldId id="273" r:id="rId43"/>
    <p:sldId id="275" r:id="rId44"/>
    <p:sldId id="276" r:id="rId4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D1ED4-7EDA-4287-958C-65F0D6B342DD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820B-9C3C-412B-8C51-2C19710183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899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85905-CBC6-4D21-955D-EA12565BF32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5273"/>
            <a:ext cx="5437821" cy="44664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65509-3902-41CE-8A8C-47F5814362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0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65509-3902-41CE-8A8C-47F58143622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19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611" y="1265355"/>
            <a:ext cx="9518225" cy="3734484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реализации в Республике Крым </a:t>
            </a:r>
            <a:br>
              <a:rPr lang="ru-RU" sz="6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региональных проектов в сфере образования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727668" y="6060857"/>
            <a:ext cx="6813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Симферополь, 29.01.2020</a:t>
            </a:r>
          </a:p>
        </p:txBody>
      </p:sp>
    </p:spTree>
    <p:extLst>
      <p:ext uri="{BB962C8B-B14F-4D97-AF65-F5344CB8AC3E}">
        <p14:creationId xmlns:p14="http://schemas.microsoft.com/office/powerpoint/2010/main" val="1564622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СОВРЕМЕННАЯ ШКОЛА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59057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Кавка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Елена Юрьевна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41965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46098D36-88C6-405F-B654-59F18E1868C9}"/>
              </a:ext>
            </a:extLst>
          </p:cNvPr>
          <p:cNvSpPr txBox="1">
            <a:spLocks/>
          </p:cNvSpPr>
          <p:nvPr/>
        </p:nvSpPr>
        <p:spPr>
          <a:xfrm>
            <a:off x="370065" y="872454"/>
            <a:ext cx="10917627" cy="579278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обновление содержания и технологий преподавания общеобразовательных программ, вовлечения всех участников системы образования (обучающиеся, педагоги, родители (законные представители), работодатели и представители общественных объединений) в развитие системы общего образования, в том числе за счет обновления материально-технической базы; обновление содержания и методов обучения предметной области «Технология» и других предметных областей в 100% муниципальных образований Республики Крым к 2024 году.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/>
                </a:solidFill>
              </a:rPr>
              <a:t>Наименование мероприятия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</a:rPr>
              <a:t>Мероприятие 1.</a:t>
            </a:r>
            <a:r>
              <a:rPr lang="ru-RU" dirty="0">
                <a:solidFill>
                  <a:schemeClr val="tx1"/>
                </a:solidFill>
              </a:rPr>
              <a:t> Завершение строительно-монтажных работ и закупка оборудования по объекту «Строительство общеобразовательной организации на 250 мест в с. Маловидное Бахчисарайского района»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</a:rPr>
              <a:t>Мероприятие 2.</a:t>
            </a:r>
            <a:r>
              <a:rPr lang="ru-RU" dirty="0">
                <a:solidFill>
                  <a:schemeClr val="tx1"/>
                </a:solidFill>
              </a:rPr>
              <a:t> Обновление материально-технической базы в общеобразовательных организациях, реализующих исключительно адаптированные программы.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</a:rPr>
              <a:t>Мероприятие 3. </a:t>
            </a:r>
            <a:r>
              <a:rPr lang="ru-RU" dirty="0">
                <a:solidFill>
                  <a:schemeClr val="tx1"/>
                </a:solidFill>
              </a:rPr>
              <a:t>Обновление материально-технической базы для формирования у обучающихся современных технологических и гуманитарных навыков.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Также в 2021-2022 годах запланирована реализация мероприятия по строительству общеобразовательной организации в с. </a:t>
            </a:r>
            <a:r>
              <a:rPr lang="ru-RU" dirty="0" err="1">
                <a:solidFill>
                  <a:schemeClr val="tx1"/>
                </a:solidFill>
              </a:rPr>
              <a:t>Трехпрудное</a:t>
            </a:r>
            <a:r>
              <a:rPr lang="ru-RU" dirty="0">
                <a:solidFill>
                  <a:schemeClr val="tx1"/>
                </a:solidFill>
              </a:rPr>
              <a:t> Симферопольского района на 700 мест.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</a:rPr>
              <a:t> </a:t>
            </a:r>
            <a:endParaRPr lang="ru-RU" sz="1000" dirty="0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05CADC8-9087-4CB8-8BC1-71590102E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6D724A-66C8-47A7-8D59-D7262091739D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624960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0848" y="839088"/>
            <a:ext cx="10674347" cy="5488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ru-RU" sz="2000" b="1" dirty="0"/>
              <a:t>Обновление материально-технической базы в общеобразовательных организациях, реализующих исключительно адаптированные программы.</a:t>
            </a:r>
          </a:p>
          <a:p>
            <a:pPr>
              <a:lnSpc>
                <a:spcPct val="110000"/>
              </a:lnSpc>
            </a:pPr>
            <a:endParaRPr lang="ru-RU" dirty="0"/>
          </a:p>
          <a:p>
            <a:pPr>
              <a:lnSpc>
                <a:spcPct val="110000"/>
              </a:lnSpc>
            </a:pPr>
            <a:r>
              <a:rPr lang="ru-RU" b="1" u="sng" dirty="0"/>
              <a:t>Общий объем финансирования - 27,91 млн. руб., в т.ч. на 1 учреждение – 7 872,5 тыс. руб.</a:t>
            </a:r>
            <a:endParaRPr lang="ru-RU" u="sng" dirty="0"/>
          </a:p>
          <a:p>
            <a:pPr>
              <a:lnSpc>
                <a:spcPct val="110000"/>
              </a:lnSpc>
            </a:pPr>
            <a:endParaRPr lang="ru-RU" dirty="0"/>
          </a:p>
          <a:p>
            <a:pPr>
              <a:lnSpc>
                <a:spcPct val="110000"/>
              </a:lnSpc>
            </a:pPr>
            <a:r>
              <a:rPr lang="ru-RU" dirty="0"/>
              <a:t>2020 год -	ГБОУ «Лозовская специальная школа-интернат» </a:t>
            </a:r>
          </a:p>
          <a:p>
            <a:pPr>
              <a:lnSpc>
                <a:spcPct val="110000"/>
              </a:lnSpc>
            </a:pPr>
            <a:r>
              <a:rPr lang="ru-RU" dirty="0"/>
              <a:t>                	ГБОУ «Чеботарская специальная школа-интернат» </a:t>
            </a:r>
          </a:p>
          <a:p>
            <a:pPr>
              <a:lnSpc>
                <a:spcPct val="110000"/>
              </a:lnSpc>
            </a:pPr>
            <a:r>
              <a:rPr lang="ru-RU" dirty="0"/>
              <a:t>2021 год - 	ГБОУ «Феодосийская специальная школа-интернат» </a:t>
            </a:r>
          </a:p>
          <a:p>
            <a:pPr>
              <a:lnSpc>
                <a:spcPct val="110000"/>
              </a:lnSpc>
            </a:pPr>
            <a:r>
              <a:rPr lang="ru-RU" dirty="0"/>
              <a:t>2022 год - 	ГБОУ «Керченская специальная школа-интернат»</a:t>
            </a:r>
          </a:p>
          <a:p>
            <a:pPr>
              <a:lnSpc>
                <a:spcPct val="110000"/>
              </a:lnSpc>
            </a:pPr>
            <a:r>
              <a:rPr lang="ru-RU" dirty="0"/>
              <a:t>                 	</a:t>
            </a:r>
            <a:r>
              <a:rPr lang="ru-RU" dirty="0" err="1"/>
              <a:t>МБОУ«Ялтинская</a:t>
            </a:r>
            <a:r>
              <a:rPr lang="ru-RU" dirty="0"/>
              <a:t> специальная (коррекционная) школа»  </a:t>
            </a:r>
          </a:p>
          <a:p>
            <a:pPr>
              <a:lnSpc>
                <a:spcPct val="110000"/>
              </a:lnSpc>
            </a:pPr>
            <a:r>
              <a:rPr lang="ru-RU" dirty="0"/>
              <a:t>                 	МБОУ «Специальная коррекционная школа №5» города Армянска </a:t>
            </a:r>
          </a:p>
          <a:p>
            <a:pPr>
              <a:lnSpc>
                <a:spcPct val="110000"/>
              </a:lnSpc>
            </a:pPr>
            <a:r>
              <a:rPr lang="ru-RU" dirty="0"/>
              <a:t>2023 год - 	ГБОУ «Симферопольская  специальная школа-интернат №2» </a:t>
            </a:r>
          </a:p>
          <a:p>
            <a:pPr>
              <a:lnSpc>
                <a:spcPct val="110000"/>
              </a:lnSpc>
            </a:pPr>
            <a:r>
              <a:rPr lang="ru-RU" dirty="0"/>
              <a:t>                 	ГБОУ «Бахчисарайская специальная школа-интернат» </a:t>
            </a:r>
          </a:p>
          <a:p>
            <a:pPr>
              <a:lnSpc>
                <a:spcPct val="110000"/>
              </a:lnSpc>
            </a:pPr>
            <a:endParaRPr lang="ru-RU" dirty="0"/>
          </a:p>
          <a:p>
            <a:pPr>
              <a:lnSpc>
                <a:spcPct val="110000"/>
              </a:lnSpc>
            </a:pPr>
            <a:r>
              <a:rPr lang="ru-RU" sz="1600" dirty="0"/>
              <a:t>Планируется приобретение специального оборудования для реализации ФГОС ОВЗ.</a:t>
            </a:r>
          </a:p>
          <a:p>
            <a:pPr>
              <a:lnSpc>
                <a:spcPct val="110000"/>
              </a:lnSpc>
            </a:pPr>
            <a:r>
              <a:rPr lang="ru-RU" sz="1600" dirty="0"/>
              <a:t>Перечень оборудования разрабатывается в соответствии с Методическими рекомендациями, утвержденными распоряжением Министерства просвещения Российской Федерации от 20.11.2019 №Р-117 и согласовываются с Министерством просвещения Российской Федерации.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34C7600-1537-43A4-972F-5B74882B78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539805C-DC50-4ED7-85C3-699843ABDE1E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78735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317" y="839088"/>
            <a:ext cx="10265433" cy="4947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tabLst>
                <a:tab pos="715645" algn="l"/>
              </a:tabLst>
            </a:pPr>
            <a:r>
              <a:rPr lang="ru-RU" sz="2000" dirty="0"/>
              <a:t>Обновление материально-технической базы для формирования у обучающихся современных технологических и гуманитарных навыков (создание 11 Центров "Точка роста").</a:t>
            </a:r>
          </a:p>
          <a:p>
            <a:pPr indent="449580" algn="just">
              <a:lnSpc>
                <a:spcPct val="115000"/>
              </a:lnSpc>
              <a:tabLst>
                <a:tab pos="715645" algn="l"/>
              </a:tabLst>
            </a:pPr>
            <a:r>
              <a:rPr lang="ru-RU" sz="2000" b="1" u="sng" dirty="0"/>
              <a:t>Общий объем финансирования – 12 165,0 тыс. руб., в </a:t>
            </a:r>
            <a:r>
              <a:rPr lang="ru-RU" sz="2000" b="1" u="sng" dirty="0" err="1"/>
              <a:t>т.ч</a:t>
            </a:r>
            <a:r>
              <a:rPr lang="ru-RU" sz="2000" b="1" u="sng" dirty="0"/>
              <a:t>. на каждое учреждение - 1 105,9 тыс. руб.</a:t>
            </a:r>
          </a:p>
          <a:p>
            <a:pPr indent="449580" algn="just">
              <a:lnSpc>
                <a:spcPct val="115000"/>
              </a:lnSpc>
              <a:tabLst>
                <a:tab pos="715645" algn="l"/>
              </a:tabLst>
            </a:pPr>
            <a:endParaRPr lang="ru-RU" sz="1000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  <a:tabLst>
                <a:tab pos="715645" algn="l"/>
              </a:tabLst>
            </a:pPr>
            <a:r>
              <a:rPr lang="ru-RU" b="1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Основными целями Центра являются:</a:t>
            </a:r>
            <a:r>
              <a:rPr lang="ru-RU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внедрения на уровнях начального общего, основного общего</a:t>
            </a:r>
            <a:r>
              <a:rPr lang="ru-RU" kern="15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и (или) среднего общего образования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современных методов обучения и воспитания, образовательных технологий, обеспечивающих освоение обучающимися основных и дополнительных общеобразовательных программ цифрового, естественнонаучного, технического и гуманитарного профилей; обновление содержания и совершенствование методов обучения предметных областей </a:t>
            </a:r>
            <a:r>
              <a:rPr lang="ru-RU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«Технология», «Математика и информатика», «Физическая культура и основы безопасности жизнедеятельности»</a:t>
            </a:r>
            <a:r>
              <a:rPr lang="ru-RU" kern="15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  <a:tabLst>
                <a:tab pos="715645" algn="l"/>
              </a:tabLst>
            </a:pPr>
            <a:endParaRPr lang="ru-RU" sz="2000" kern="150" dirty="0">
              <a:solidFill>
                <a:srgbClr val="000000"/>
              </a:solidFill>
              <a:effectLst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  <a:tabLst>
                <a:tab pos="715645" algn="l"/>
              </a:tabLst>
            </a:pPr>
            <a:endParaRPr lang="ru-RU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4317" y="5435865"/>
            <a:ext cx="3295224" cy="126274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016AA86-AD4E-4CF0-AB18-A747844BC1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84FF773-7952-4D5C-8196-F76CA3B3586B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693969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0849" y="839088"/>
            <a:ext cx="90577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Для выполнения мероприятия запланировано</a:t>
            </a:r>
            <a:r>
              <a:rPr lang="ru-RU" sz="2000" dirty="0"/>
              <a:t>:</a:t>
            </a:r>
          </a:p>
          <a:p>
            <a:pPr marL="342900" indent="-342900">
              <a:buAutoNum type="arabicPeriod"/>
            </a:pPr>
            <a:endParaRPr lang="ru-RU" sz="2000" dirty="0"/>
          </a:p>
          <a:p>
            <a:r>
              <a:rPr lang="ru-RU" sz="2000" dirty="0"/>
              <a:t>1. </a:t>
            </a:r>
            <a:r>
              <a:rPr lang="ru-RU" sz="2000" b="1" dirty="0"/>
              <a:t>Подготовка</a:t>
            </a:r>
            <a:r>
              <a:rPr lang="ru-RU" sz="2000" dirty="0"/>
              <a:t> не менее 2 помещений в общеобразовательной организации (проведение ремонта в соответствии с утвержденным бренд-буком за счет средств муниципального бюджета) для размещения Центра «Точка роста».</a:t>
            </a:r>
          </a:p>
          <a:p>
            <a:endParaRPr lang="ru-RU" sz="2000" dirty="0"/>
          </a:p>
          <a:p>
            <a:r>
              <a:rPr lang="ru-RU" sz="2000" dirty="0"/>
              <a:t>2. </a:t>
            </a:r>
            <a:r>
              <a:rPr lang="ru-RU" sz="2000" b="1" dirty="0"/>
              <a:t>Централизованная закупка</a:t>
            </a:r>
            <a:r>
              <a:rPr lang="ru-RU" sz="2000" dirty="0"/>
              <a:t> оборудования.</a:t>
            </a:r>
          </a:p>
          <a:p>
            <a:r>
              <a:rPr lang="ru-RU" sz="2000" dirty="0"/>
              <a:t>Перечень оборудования разрабатывается в соответствии с Методическими рекомендациями, утвержденными распоряжением Министерства просвещения Российской Федерации от 17.12.2019 № Р-133 и согласовываются с Министерством просвещения Российской Федерации.</a:t>
            </a:r>
          </a:p>
          <a:p>
            <a:r>
              <a:rPr lang="ru-RU" sz="2000" dirty="0"/>
              <a:t>Планируемый срок завершения работы – </a:t>
            </a:r>
            <a:r>
              <a:rPr lang="ru-RU" sz="2000" b="1" dirty="0"/>
              <a:t>до 01.09.2020.</a:t>
            </a:r>
            <a:endParaRPr lang="ru-RU" sz="2000" dirty="0"/>
          </a:p>
        </p:txBody>
      </p:sp>
      <p:pic>
        <p:nvPicPr>
          <p:cNvPr id="3" name="Рисунок 2" descr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4317" y="5402499"/>
            <a:ext cx="3295224" cy="126274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C3195D1-2133-46E4-9A48-58035AC7C9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B76DEF4-CB2E-41F5-AC22-5F7DB082A3D5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683461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153434"/>
              </p:ext>
            </p:extLst>
          </p:nvPr>
        </p:nvGraphicFramePr>
        <p:xfrm>
          <a:off x="197784" y="905821"/>
          <a:ext cx="11689415" cy="52034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71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822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480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Перечень общеобразовательных организаций, в которых будут созданы Центры «Точка роста» в 2020 году</a:t>
                      </a:r>
                    </a:p>
                  </a:txBody>
                  <a:tcPr marL="5881" marR="5881" marT="5881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660894443"/>
                  </a:ext>
                </a:extLst>
              </a:tr>
              <a:tr h="40133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Красноперекопский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«Воинский учебно-воспитательный комплекс» муниципального образования Красноперекопский район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</a:t>
                      </a:r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Ишунский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учебно-воспитательный комплекс» муниципального образования Красноперекопский район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Нижнегорский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</a:t>
                      </a:r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Нижнегорская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средняя общеобразовательная школа №2» Нижнегорского района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8993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«Садовская средняя общеобразовательная школа» Нижнегорского района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Симферопольский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</a:t>
                      </a:r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Новоандреевская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школа» Симферопольского района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«Гвардейская школа-гимназия №2» Симферопольского района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Городской округ Ялта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«Гурзуфская средняя школа имени А.С. Пушкина» муниципального образования городской округ Ялта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Муниципальное бюджетное общеобразовательное учреждение «</a:t>
                      </a:r>
                      <a:r>
                        <a:rPr lang="ru-RU" sz="1400" u="none" strike="noStrike" dirty="0" err="1">
                          <a:effectLst/>
                          <a:latin typeface="+mn-lt"/>
                        </a:rPr>
                        <a:t>Форосская</a:t>
                      </a:r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средняя школа» муниципального образования городской округ Ялта Республики Крым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Джанкойский район</a:t>
                      </a: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Муниципальное бюджетное общеобразовательное учреждение "Завет-Ленинская школа – детский сад" Джанкойского района Республики Крым</a:t>
                      </a: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251099932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Бахчисарайский район</a:t>
                      </a: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Муниципальное бюджетное общеобразовательное учреждение "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Угловская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средняя общеобразовательная школа" Бахчисарайского района Республики Крым</a:t>
                      </a: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30912068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81" marR="5881" marT="58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Муниципальное бюджетное общеобразовательное учреждение "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Холмовская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средняя общеобразовательная школа" Бахчисарайского района Республики Крым</a:t>
                      </a:r>
                    </a:p>
                  </a:txBody>
                  <a:tcPr marL="5881" marR="5881" marT="5881" marB="0" anchor="ctr"/>
                </a:tc>
                <a:extLst>
                  <a:ext uri="{0D108BD9-81ED-4DB2-BD59-A6C34878D82A}">
                    <a16:rowId xmlns="" xmlns:a16="http://schemas.microsoft.com/office/drawing/2014/main" val="1497190972"/>
                  </a:ext>
                </a:extLst>
              </a:tr>
            </a:tbl>
          </a:graphicData>
        </a:graphic>
      </p:graphicFrame>
      <p:pic>
        <p:nvPicPr>
          <p:cNvPr id="4" name="Рисунок 2" descr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81285" y="6142605"/>
            <a:ext cx="1860796" cy="7130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3C26F12-A5F7-4F89-B6F8-70846EBC2E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5D6A9C5-8160-4A40-8181-8B5992F69FD0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978497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10849" y="976459"/>
            <a:ext cx="8781691" cy="1339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600"/>
              </a:spcAft>
              <a:tabLst>
                <a:tab pos="2637155" algn="ctr"/>
                <a:tab pos="5274310" algn="r"/>
              </a:tabLst>
            </a:pPr>
            <a:r>
              <a:rPr lang="ru-RU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проекта «Современная школа»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: о</a:t>
            </a:r>
            <a:r>
              <a:rPr lang="ru-RU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беспечение реализации общеобразовательных программ в сетевой форме с охватом не менее 10% организаций, реализующих программы начального, основного и среднего общего образования (10% - план 2020 года, в 2021 году – 20%).</a:t>
            </a:r>
            <a:endParaRPr lang="ru-RU" sz="1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147872E-8F11-4098-94BB-474721AFE6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75E4BA9-A10F-4308-92AB-1F4B114095AA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E87E0C90-C57E-4061-9D20-0B06CDC3C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46179"/>
              </p:ext>
            </p:extLst>
          </p:nvPr>
        </p:nvGraphicFramePr>
        <p:xfrm>
          <a:off x="554317" y="2403603"/>
          <a:ext cx="9311255" cy="3477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27255">
                  <a:extLst>
                    <a:ext uri="{9D8B030D-6E8A-4147-A177-3AD203B41FA5}">
                      <a16:colId xmlns="" xmlns:a16="http://schemas.microsoft.com/office/drawing/2014/main" val="3301819241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950043110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2071294457"/>
                    </a:ext>
                  </a:extLst>
                </a:gridCol>
                <a:gridCol w="1584000">
                  <a:extLst>
                    <a:ext uri="{9D8B030D-6E8A-4147-A177-3AD203B41FA5}">
                      <a16:colId xmlns="" xmlns:a16="http://schemas.microsoft.com/office/drawing/2014/main" val="164861327"/>
                    </a:ext>
                  </a:extLst>
                </a:gridCol>
              </a:tblGrid>
              <a:tr h="6453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Наименование дополнительных сведений для прогнозирования степени достижения показателя</a:t>
                      </a:r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Единица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измерения</a:t>
                      </a:r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Данные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для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заполнения</a:t>
                      </a:r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Сроки заполнения</a:t>
                      </a:r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extLst>
                  <a:ext uri="{0D108BD9-81ED-4DB2-BD59-A6C34878D82A}">
                    <a16:rowId xmlns="" xmlns:a16="http://schemas.microsoft.com/office/drawing/2014/main" val="2813855240"/>
                  </a:ext>
                </a:extLst>
              </a:tr>
              <a:tr h="806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Численность обучающихся по предметным областям "Технология", "Астрономия", "Химия", "Биология" в организациях, реализующих основные и дополнительные общеобразовательные программы по указанным предметным областям в сетевой форме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человек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Ежеквартально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extLst>
                  <a:ext uri="{0D108BD9-81ED-4DB2-BD59-A6C34878D82A}">
                    <a16:rowId xmlns="" xmlns:a16="http://schemas.microsoft.com/office/drawing/2014/main" val="1055466509"/>
                  </a:ext>
                </a:extLst>
              </a:tr>
              <a:tr h="806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образовательных организаций, реализующих общеобразовательные программы в сетевой форме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единиц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Ежеквартально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extLst>
                  <a:ext uri="{0D108BD9-81ED-4DB2-BD59-A6C34878D82A}">
                    <a16:rowId xmlns="" xmlns:a16="http://schemas.microsoft.com/office/drawing/2014/main" val="961525175"/>
                  </a:ext>
                </a:extLst>
              </a:tr>
              <a:tr h="806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организаций, с которыми заключены договоры на реализацию образовательных программ с использованием сетевой формы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единиц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Ежеквартально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</a:endParaRPr>
                    </a:p>
                  </a:txBody>
                  <a:tcPr marL="5602" marR="5602" marT="0" marB="0" anchor="ctr"/>
                </a:tc>
                <a:extLst>
                  <a:ext uri="{0D108BD9-81ED-4DB2-BD59-A6C34878D82A}">
                    <a16:rowId xmlns="" xmlns:a16="http://schemas.microsoft.com/office/drawing/2014/main" val="40661825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08BE1A-2F16-43AB-B66A-2D9AD1AF848F}"/>
              </a:ext>
            </a:extLst>
          </p:cNvPr>
          <p:cNvSpPr txBox="1"/>
          <p:nvPr/>
        </p:nvSpPr>
        <p:spPr>
          <a:xfrm>
            <a:off x="554317" y="6161713"/>
            <a:ext cx="10099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Информация предоставляется ежеквартально до 5 числа месяца, следующего за отчетным.</a:t>
            </a:r>
          </a:p>
        </p:txBody>
      </p:sp>
    </p:spTree>
    <p:extLst>
      <p:ext uri="{BB962C8B-B14F-4D97-AF65-F5344CB8AC3E}">
        <p14:creationId xmlns:p14="http://schemas.microsoft.com/office/powerpoint/2010/main" val="1033058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</a:t>
            </a:r>
            <a:b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КАЖДОГО РЕБЕНКА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59057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Нука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Ирина Николаевна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565122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857659-B56D-4DF0-914C-7CBCADC1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957" y="989900"/>
            <a:ext cx="10822012" cy="579278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обеспечение к 2024 году в Республике Крым доступных для каждого и качественных условий для воспитания гармонично развитой и социально ответственной личности путем увеличения охвата дополнительным образованием до 60% от общего числа детей в возрасте от 5 до 18 лет, обновления содержания и методов дополнительного образования детей, развития кадрового потенциала и модернизации инфраструктуры.</a:t>
            </a: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Целевые показатели на 2020 год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endParaRPr lang="ru-RU" b="1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1. Доля детей в возрасте от 5 до 18 лет, проживающих в Республике Крым, охваченных дополнительным образованием. 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Плановое значение показателя на 2020 год – 51% (с учетом коэффициента </a:t>
            </a:r>
            <a:r>
              <a:rPr lang="ru-RU" b="1" u="sng" dirty="0" err="1">
                <a:solidFill>
                  <a:schemeClr val="tx1"/>
                </a:solidFill>
              </a:rPr>
              <a:t>задвоенности</a:t>
            </a:r>
            <a:r>
              <a:rPr lang="ru-RU" b="1" u="sng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2. Число детей, охваченных деятельностью детских технопарков «</a:t>
            </a:r>
            <a:r>
              <a:rPr lang="ru-RU" i="1" dirty="0" err="1">
                <a:solidFill>
                  <a:schemeClr val="tx1"/>
                </a:solidFill>
              </a:rPr>
              <a:t>Кванториум</a:t>
            </a:r>
            <a:r>
              <a:rPr lang="ru-RU" i="1" dirty="0">
                <a:solidFill>
                  <a:schemeClr val="tx1"/>
                </a:solidFill>
              </a:rPr>
              <a:t>» (мобильных технопарков «</a:t>
            </a:r>
            <a:r>
              <a:rPr lang="ru-RU" i="1" dirty="0" err="1">
                <a:solidFill>
                  <a:schemeClr val="tx1"/>
                </a:solidFill>
              </a:rPr>
              <a:t>Кванториум</a:t>
            </a:r>
            <a:r>
              <a:rPr lang="ru-RU" i="1" dirty="0">
                <a:solidFill>
                  <a:schemeClr val="tx1"/>
                </a:solidFill>
              </a:rPr>
              <a:t>») и других проектов, направленных на обеспечение доступности дополнительных общеобразовательных программ естественнонаучной и технической направленностей, соответствующих приоритетным направлениям технологического развития Российской Федерации.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Плановое значение показателя на 2020 год – 7 тыс. чел. Плановое значение показателя учитывается по накопительному итогу с 2019 года.</a:t>
            </a: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D91FAA1-A55B-4061-929C-A6C45B79D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843C2DE-0B75-40E0-A3BF-A14FF800C66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747527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D862C59-66A7-470D-A9D3-5594B3DF0329}"/>
              </a:ext>
            </a:extLst>
          </p:cNvPr>
          <p:cNvSpPr txBox="1"/>
          <p:nvPr/>
        </p:nvSpPr>
        <p:spPr>
          <a:xfrm>
            <a:off x="335559" y="1182848"/>
            <a:ext cx="1070254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3. Число участников открытых онлайн-уроков, реализуемых с учетом опыта цикла открытых уроков «</a:t>
            </a:r>
            <a:r>
              <a:rPr lang="ru-RU" i="1" dirty="0" err="1"/>
              <a:t>Проектория</a:t>
            </a:r>
            <a:r>
              <a:rPr lang="ru-RU" i="1" dirty="0"/>
              <a:t>», «Уроки настоящего» или иных аналогичных по возможностям, функциям и результатам проектах, направленных на раннюю профориентацию.</a:t>
            </a:r>
            <a:endParaRPr lang="ru-RU" dirty="0"/>
          </a:p>
          <a:p>
            <a:r>
              <a:rPr lang="ru-RU" b="1" u="sng" dirty="0"/>
              <a:t>Плановое значение показателя на 2020 год – 0,1344 млн. человек, принимающих участие в открытых онлайн-уроках. </a:t>
            </a:r>
          </a:p>
          <a:p>
            <a:endParaRPr lang="ru-RU" sz="1000" dirty="0"/>
          </a:p>
          <a:p>
            <a:r>
              <a:rPr lang="ru-RU" i="1" dirty="0"/>
              <a:t>4. Число детей, получивших рекомендации по построению индивидуального учебного плана в соответствии с выбранными профессиональными компетенциями</a:t>
            </a:r>
            <a:r>
              <a:rPr lang="ru-RU" dirty="0"/>
              <a:t> </a:t>
            </a:r>
            <a:r>
              <a:rPr lang="ru-RU" i="1" dirty="0"/>
              <a:t>(профессиональными областями деятельности) с учетом реализации проекта «Билет в будущее»</a:t>
            </a:r>
            <a:r>
              <a:rPr lang="ru-RU" dirty="0"/>
              <a:t>.</a:t>
            </a:r>
          </a:p>
          <a:p>
            <a:r>
              <a:rPr lang="ru-RU" b="1" u="sng" dirty="0"/>
              <a:t>В Паспорте регионального проекта показатель на 2020 год - 0.</a:t>
            </a:r>
            <a:r>
              <a:rPr lang="ru-RU" b="1" i="1" u="sng" dirty="0"/>
              <a:t> </a:t>
            </a:r>
            <a:endParaRPr lang="ru-RU" b="1" u="sng" dirty="0"/>
          </a:p>
          <a:p>
            <a:endParaRPr lang="ru-RU" sz="1000" b="1" dirty="0"/>
          </a:p>
          <a:p>
            <a:r>
              <a:rPr lang="ru-RU" i="1" dirty="0"/>
              <a:t>5. Число региональных центров выявления, поддержки и развития способностей и талантов у детей и молодёжи, создаваемых и реализующих программы с учетом опыта Образовательного фонда «Талант и успех», участниками которых стали не менее 5% обучающихся по образовательным программам основного и среднего общего образования в соответствующих субъектах Российской Федерации.</a:t>
            </a:r>
            <a:endParaRPr lang="ru-RU" dirty="0"/>
          </a:p>
          <a:p>
            <a:r>
              <a:rPr lang="ru-RU" b="1" u="sng" dirty="0"/>
              <a:t>В Паспорте регионального проекта показатель на 2020 год – 0.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5D45340-3E5B-4567-9446-BD6D4008D5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09026D8-369F-4CB1-9CC4-843E2AD8C37A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07168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F903EF-1A81-4726-8445-D900A2BFD4C1}"/>
              </a:ext>
            </a:extLst>
          </p:cNvPr>
          <p:cNvSpPr txBox="1"/>
          <p:nvPr/>
        </p:nvSpPr>
        <p:spPr>
          <a:xfrm>
            <a:off x="318783" y="251670"/>
            <a:ext cx="1142313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Федеральное законодательство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 Президента Российской Федерации от 07.05.2018 № 204 «О национальных целях и стратегических задачах развития Российской Федерации на период до 2024 года»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Российской Федерации от 31.10.2018 № 1288 «Об организации проектной деятельности в Правительстве Российской Федерации»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Региональное законодательство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Совета министров РК от 25.07.2017 № 371 «Об утверждении Положения о системе управления проектной деятельностью в исполнительных органах государственной власти Республики Крым и органах местного самоуправления муниципальных образований в Республике Крым»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Распоряжение Главы РК от 30.01.2019 № 46-рг «О наделении полномочиями по осуществлению функций руководителей региональных проектов»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Министерства экономического развития РК от 30.06.2017 № 243 «О создании Центрального проектного офиса Республики Крым при Министерстве экономического развития Республики Крым»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Министерства экономического развития РК от 28.01.2019 №23 «О закреплении членов Центрального проектного офиса Республики Крым за осуществлением методологических и контрольных функций по реализации региональных проектов»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Министерства экономического развития РК от 24.05.2019 № 132 «О закреплении должностных лиц, ответственных за реализацию региональных проектов»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99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8D35B86-5B78-410D-9202-078AEBD290F4}"/>
              </a:ext>
            </a:extLst>
          </p:cNvPr>
          <p:cNvSpPr txBox="1"/>
          <p:nvPr/>
        </p:nvSpPr>
        <p:spPr>
          <a:xfrm>
            <a:off x="197785" y="1140713"/>
            <a:ext cx="1116929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/>
              <a:t>Мероприятия на 2020 год</a:t>
            </a:r>
            <a:endParaRPr lang="ru-RU" sz="2000" u="sng" dirty="0"/>
          </a:p>
          <a:p>
            <a:r>
              <a:rPr lang="ru-RU" sz="2000" dirty="0"/>
              <a:t> </a:t>
            </a:r>
          </a:p>
          <a:p>
            <a:r>
              <a:rPr lang="ru-RU" sz="2000" b="1" i="1" dirty="0"/>
              <a:t>Мероприятие 1.</a:t>
            </a:r>
            <a:r>
              <a:rPr lang="ru-RU" sz="2000" dirty="0"/>
              <a:t> Создание новых мест в образовательных организациях различных типов для реализации дополнительных общеразвивающих программ всех направленностей. </a:t>
            </a:r>
          </a:p>
          <a:p>
            <a:r>
              <a:rPr lang="ru-RU" sz="2000" b="1" u="sng" dirty="0"/>
              <a:t>Плановое значение показателя на 2020 год – создание 7 610 новых мест</a:t>
            </a:r>
            <a:r>
              <a:rPr lang="ru-RU" sz="2000" dirty="0"/>
              <a:t>.</a:t>
            </a:r>
          </a:p>
          <a:p>
            <a:endParaRPr lang="ru-RU" sz="2000" b="1" i="1" dirty="0"/>
          </a:p>
          <a:p>
            <a:r>
              <a:rPr lang="ru-RU" sz="2000" b="1" i="1" dirty="0"/>
              <a:t>Мероприятие 2.</a:t>
            </a:r>
            <a:r>
              <a:rPr lang="ru-RU" sz="2000" dirty="0"/>
              <a:t> Обновление материально-технической базы для занятий физической культурой и спортом в общеобразовательных организациях, расположенных в сельской местности и малых городах. </a:t>
            </a:r>
          </a:p>
          <a:p>
            <a:endParaRPr lang="ru-RU" sz="2000" b="1" i="1" dirty="0"/>
          </a:p>
          <a:p>
            <a:r>
              <a:rPr lang="ru-RU" sz="2000" b="1" i="1" dirty="0"/>
              <a:t>Мероприятие 3. </a:t>
            </a:r>
            <a:r>
              <a:rPr lang="ru-RU" sz="2000" dirty="0"/>
              <a:t>Создание мобильного технопарка «</a:t>
            </a:r>
            <a:r>
              <a:rPr lang="ru-RU" sz="2000" dirty="0" err="1"/>
              <a:t>Кванториум</a:t>
            </a:r>
            <a:r>
              <a:rPr lang="ru-RU" sz="2000" dirty="0"/>
              <a:t>» на базе стационарного в городе Евпатория</a:t>
            </a:r>
          </a:p>
          <a:p>
            <a:endParaRPr lang="ru-RU" sz="2000" b="1" i="1" dirty="0"/>
          </a:p>
          <a:p>
            <a:r>
              <a:rPr lang="ru-RU" sz="2000" b="1" i="1" dirty="0"/>
              <a:t>Мероприятие 4.</a:t>
            </a:r>
            <a:r>
              <a:rPr lang="ru-RU" sz="2000" dirty="0"/>
              <a:t> Не менее 134 400 детей примут участие в открытых онлайн-уроках, реализуемых с учетом опыта цикла открытых уроков «</a:t>
            </a:r>
            <a:r>
              <a:rPr lang="ru-RU" sz="2000" dirty="0" err="1"/>
              <a:t>Проектория</a:t>
            </a:r>
            <a:r>
              <a:rPr lang="ru-RU" sz="2000" dirty="0"/>
              <a:t>», «Уроки настоящего» или иных аналогичных по возможностям, функциям и результатам проектах, направленных на раннюю профориентацию.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874AF17B-0628-49E0-8800-1B5DA58283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26024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39CD392-37DA-40E6-A07E-A536040D735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337765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837F6EEA-B88C-49F1-88E3-B35AB33E7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954125"/>
              </p:ext>
            </p:extLst>
          </p:nvPr>
        </p:nvGraphicFramePr>
        <p:xfrm>
          <a:off x="93611" y="872644"/>
          <a:ext cx="11988000" cy="5934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="" xmlns:a16="http://schemas.microsoft.com/office/drawing/2014/main" val="277869277"/>
                    </a:ext>
                  </a:extLst>
                </a:gridCol>
                <a:gridCol w="6048000">
                  <a:extLst>
                    <a:ext uri="{9D8B030D-6E8A-4147-A177-3AD203B41FA5}">
                      <a16:colId xmlns="" xmlns:a16="http://schemas.microsoft.com/office/drawing/2014/main" val="1333571364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862963956"/>
                    </a:ext>
                  </a:extLst>
                </a:gridCol>
              </a:tblGrid>
              <a:tr h="19911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000" dirty="0">
                          <a:effectLst/>
                        </a:rPr>
                        <a:t>Обновление материально-технической базы для занятий физической культурой и спортом в  общеобразовательных организациях, расположенных в сельской местности и малых городах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51028158"/>
                  </a:ext>
                </a:extLst>
              </a:tr>
              <a:tr h="1207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000" b="1" dirty="0">
                          <a:effectLst/>
                        </a:rPr>
                        <a:t>ОО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000" b="1" dirty="0">
                          <a:effectLst/>
                        </a:rPr>
                        <a:t>Работы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000" b="1" dirty="0">
                          <a:effectLst/>
                        </a:rPr>
                        <a:t>Финансирование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3367127875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МОУ «</a:t>
                      </a:r>
                      <a:r>
                        <a:rPr lang="ru-RU" sz="1200" dirty="0" err="1">
                          <a:effectLst/>
                        </a:rPr>
                        <a:t>Рыбачьевская</a:t>
                      </a:r>
                      <a:r>
                        <a:rPr lang="ru-RU" sz="1200" dirty="0">
                          <a:effectLst/>
                        </a:rPr>
                        <a:t> школа» города Алушты РК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капитального ремонта спортивного зала и создание спортивного клуба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2 871 000,00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4188062864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МБОУ «Перекопская средняя общеобразовательная школа № 7» городского округа Армянск РК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3 342 600,00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730549337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«Школа № 16 города Феодосии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3071549632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«Красномакская средняя общеобразовательная школа» Бахчисарайского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2 743 200,00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824417756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«Муромская средняя школа» Белогорского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5 776 440,00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3843782859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«Рощинская школа – детский сад» Джанкойского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3 748 550,00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796810619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«Первомайская общеобразовательная школа» Кировского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10 468 660,00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4022703248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«Амурская школа» Красногвардейского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74190533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«Ишунский учебно-воспитательный комплекс» Красноперекопского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322544569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«Новониколаевская средняя общеобразовательная школа» Ленинского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857940499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«Ивановская средняя общеобразовательная школа» Нижнегорского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3617182465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«Правдовская школа Первомайского района Республики Крым»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957982227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«Чернышевская средняя общеобразовательная школа» Раздольненского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1172908351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«Крайненская средняя школа» Сакского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1 724 430,00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249862480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«Скворцовская школа» Симферопольского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проведение капитального ремонта спортивного зала и создание спортивного клуба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3 042 350,00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4270153595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«Ильичевская средняя школа» Советского района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3 342 600,00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76520775"/>
                  </a:ext>
                </a:extLst>
              </a:tr>
              <a:tr h="207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МБОУ «Межводненская средняя школа» муниципального образования Черноморский район РК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>
                          <a:effectLst/>
                        </a:rPr>
                        <a:t>оснащение спортивным инвентарем и оборудованием открытого плоскостного спортивного сооружения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15645" algn="l"/>
                        </a:tabLst>
                      </a:pPr>
                      <a:r>
                        <a:rPr lang="ru-RU" sz="1200" dirty="0">
                          <a:effectLst/>
                        </a:rPr>
                        <a:t>3 342 600,00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8814" marR="38814" marT="0" marB="0"/>
                </a:tc>
                <a:extLst>
                  <a:ext uri="{0D108BD9-81ED-4DB2-BD59-A6C34878D82A}">
                    <a16:rowId xmlns="" xmlns:a16="http://schemas.microsoft.com/office/drawing/2014/main" val="229096043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BB09390-C53B-402E-9315-411D14A15B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26024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B0776E5-7A4A-4191-BB2D-7B47F7FB163B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374590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 СЕМЕЙ, ИМЕЮЩИХ ДЕТЕЙ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82910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Петлюченко Татьяна Владимировна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13196078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46098D36-88C6-405F-B654-59F18E1868C9}"/>
              </a:ext>
            </a:extLst>
          </p:cNvPr>
          <p:cNvSpPr txBox="1">
            <a:spLocks/>
          </p:cNvSpPr>
          <p:nvPr/>
        </p:nvSpPr>
        <p:spPr>
          <a:xfrm>
            <a:off x="197786" y="906010"/>
            <a:ext cx="10917627" cy="579278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создание условий для повышения компетентности родителей обучающихся в вопросах образования и воспитания, в том числе для раннего развития детей в возрасте до трех лет, путем предоставления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u="sng" dirty="0">
                <a:solidFill>
                  <a:schemeClr val="tx1"/>
                </a:solidFill>
              </a:rPr>
              <a:t>Наименование мероприятия</a:t>
            </a:r>
            <a:r>
              <a:rPr lang="ru-RU" dirty="0">
                <a:solidFill>
                  <a:schemeClr val="tx1"/>
                </a:solidFill>
              </a:rPr>
              <a:t>: оказание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u="sng" dirty="0">
                <a:solidFill>
                  <a:schemeClr val="tx1"/>
                </a:solidFill>
              </a:rPr>
              <a:t>Показатели результативности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</a:rPr>
              <a:t>1. Количество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родителей, в том числе с привлечением некоммерческих организаций. 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</a:rPr>
              <a:t>2. Доля граждан, положительно оценивших качество услуг психолого-педагогической, методической и консультативной помощи, от общего числа обратившихся за получением услуги.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05CADC8-9087-4CB8-8BC1-71590102E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6D724A-66C8-47A7-8D59-D7262091739D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906878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8AF6722-2A82-46FB-828B-8958C984F1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FB7CFB4-F0D1-4647-8F32-449C9E17C92C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7AFB234-86DD-4270-A452-9F186030B261}"/>
              </a:ext>
            </a:extLst>
          </p:cNvPr>
          <p:cNvSpPr txBox="1"/>
          <p:nvPr/>
        </p:nvSpPr>
        <p:spPr>
          <a:xfrm>
            <a:off x="910849" y="1141092"/>
            <a:ext cx="729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Показатель проекта «Поддержка семей, имеющих детей»</a:t>
            </a:r>
            <a:r>
              <a:rPr lang="ru-RU" dirty="0"/>
              <a:t>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4C2BEDB2-C1E5-4500-9CE3-8024F99FE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287553"/>
              </p:ext>
            </p:extLst>
          </p:nvPr>
        </p:nvGraphicFramePr>
        <p:xfrm>
          <a:off x="619139" y="1643890"/>
          <a:ext cx="10160713" cy="1500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29428">
                  <a:extLst>
                    <a:ext uri="{9D8B030D-6E8A-4147-A177-3AD203B41FA5}">
                      <a16:colId xmlns="" xmlns:a16="http://schemas.microsoft.com/office/drawing/2014/main" val="2217019421"/>
                    </a:ext>
                  </a:extLst>
                </a:gridCol>
                <a:gridCol w="965522">
                  <a:extLst>
                    <a:ext uri="{9D8B030D-6E8A-4147-A177-3AD203B41FA5}">
                      <a16:colId xmlns="" xmlns:a16="http://schemas.microsoft.com/office/drawing/2014/main" val="553904815"/>
                    </a:ext>
                  </a:extLst>
                </a:gridCol>
                <a:gridCol w="966141">
                  <a:extLst>
                    <a:ext uri="{9D8B030D-6E8A-4147-A177-3AD203B41FA5}">
                      <a16:colId xmlns="" xmlns:a16="http://schemas.microsoft.com/office/drawing/2014/main" val="341064464"/>
                    </a:ext>
                  </a:extLst>
                </a:gridCol>
                <a:gridCol w="966141">
                  <a:extLst>
                    <a:ext uri="{9D8B030D-6E8A-4147-A177-3AD203B41FA5}">
                      <a16:colId xmlns="" xmlns:a16="http://schemas.microsoft.com/office/drawing/2014/main" val="2753841595"/>
                    </a:ext>
                  </a:extLst>
                </a:gridCol>
                <a:gridCol w="877579">
                  <a:extLst>
                    <a:ext uri="{9D8B030D-6E8A-4147-A177-3AD203B41FA5}">
                      <a16:colId xmlns="" xmlns:a16="http://schemas.microsoft.com/office/drawing/2014/main" val="2767576540"/>
                    </a:ext>
                  </a:extLst>
                </a:gridCol>
                <a:gridCol w="855902">
                  <a:extLst>
                    <a:ext uri="{9D8B030D-6E8A-4147-A177-3AD203B41FA5}">
                      <a16:colId xmlns="" xmlns:a16="http://schemas.microsoft.com/office/drawing/2014/main" val="3755482188"/>
                    </a:ext>
                  </a:extLst>
                </a:gridCol>
              </a:tblGrid>
              <a:tr h="19983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показателя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Значения показателя реализации проекта по годам 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5615480"/>
                  </a:ext>
                </a:extLst>
              </a:tr>
              <a:tr h="199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extLst>
                  <a:ext uri="{0D108BD9-81ED-4DB2-BD59-A6C34878D82A}">
                    <a16:rowId xmlns="" xmlns:a16="http://schemas.microsoft.com/office/drawing/2014/main" val="3013591620"/>
                  </a:ext>
                </a:extLst>
              </a:tr>
              <a:tr h="5758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Доля граждан, положительно оценивших качество услуг психолого-педагогической, методической и консультативной помощи, от общего числа обратившихся за получением услуги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60%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44" marR="63144" marT="0" marB="0" anchor="ctr"/>
                </a:tc>
                <a:extLst>
                  <a:ext uri="{0D108BD9-81ED-4DB2-BD59-A6C34878D82A}">
                    <a16:rowId xmlns="" xmlns:a16="http://schemas.microsoft.com/office/drawing/2014/main" val="29316461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1AEC405-E3ED-47BB-8DAA-DAB401EB350D}"/>
              </a:ext>
            </a:extLst>
          </p:cNvPr>
          <p:cNvSpPr txBox="1"/>
          <p:nvPr/>
        </p:nvSpPr>
        <p:spPr>
          <a:xfrm>
            <a:off x="910849" y="3698536"/>
            <a:ext cx="10020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Анкета по оценке удовлетворенности услугами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</a:t>
            </a:r>
            <a:r>
              <a:rPr lang="ru-RU" dirty="0"/>
              <a:t>: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DECA15C5-E94A-4E0F-9C10-C42814CA4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830361"/>
              </p:ext>
            </p:extLst>
          </p:nvPr>
        </p:nvGraphicFramePr>
        <p:xfrm>
          <a:off x="619140" y="5042016"/>
          <a:ext cx="10146181" cy="945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305">
                  <a:extLst>
                    <a:ext uri="{9D8B030D-6E8A-4147-A177-3AD203B41FA5}">
                      <a16:colId xmlns="" xmlns:a16="http://schemas.microsoft.com/office/drawing/2014/main" val="4080406603"/>
                    </a:ext>
                  </a:extLst>
                </a:gridCol>
                <a:gridCol w="6336000">
                  <a:extLst>
                    <a:ext uri="{9D8B030D-6E8A-4147-A177-3AD203B41FA5}">
                      <a16:colId xmlns="" xmlns:a16="http://schemas.microsoft.com/office/drawing/2014/main" val="2189037403"/>
                    </a:ext>
                  </a:extLst>
                </a:gridCol>
                <a:gridCol w="688962">
                  <a:extLst>
                    <a:ext uri="{9D8B030D-6E8A-4147-A177-3AD203B41FA5}">
                      <a16:colId xmlns="" xmlns:a16="http://schemas.microsoft.com/office/drawing/2014/main" val="3737092195"/>
                    </a:ext>
                  </a:extLst>
                </a:gridCol>
                <a:gridCol w="703914">
                  <a:extLst>
                    <a:ext uri="{9D8B030D-6E8A-4147-A177-3AD203B41FA5}">
                      <a16:colId xmlns="" xmlns:a16="http://schemas.microsoft.com/office/drawing/2014/main" val="273529307"/>
                    </a:ext>
                  </a:extLst>
                </a:gridCol>
                <a:gridCol w="1764000">
                  <a:extLst>
                    <a:ext uri="{9D8B030D-6E8A-4147-A177-3AD203B41FA5}">
                      <a16:colId xmlns="" xmlns:a16="http://schemas.microsoft.com/office/drawing/2014/main" val="1402227924"/>
                    </a:ext>
                  </a:extLst>
                </a:gridCol>
              </a:tblGrid>
              <a:tr h="191762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№</a:t>
                      </a:r>
                      <a:endParaRPr lang="ru-RU" sz="1300" b="1" dirty="0"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п/п</a:t>
                      </a:r>
                      <a:endParaRPr lang="ru-RU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Вопрос</a:t>
                      </a:r>
                      <a:endParaRPr lang="ru-RU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>
                          <a:effectLst/>
                        </a:rPr>
                        <a:t>Варианты ответов</a:t>
                      </a:r>
                      <a:endParaRPr lang="ru-RU" sz="13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50711765"/>
                  </a:ext>
                </a:extLst>
              </a:tr>
              <a:tr h="2017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Да</a:t>
                      </a:r>
                      <a:endParaRPr lang="ru-RU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Нет</a:t>
                      </a:r>
                      <a:endParaRPr lang="ru-RU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pc="10" dirty="0">
                          <a:effectLst/>
                        </a:rPr>
                        <a:t>Не в полной мере</a:t>
                      </a:r>
                      <a:endParaRPr lang="ru-RU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="" xmlns:a16="http://schemas.microsoft.com/office/drawing/2014/main" val="2170365083"/>
                  </a:ext>
                </a:extLst>
              </a:tr>
              <a:tr h="19176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10" dirty="0">
                          <a:effectLst/>
                        </a:rPr>
                        <a:t>1.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Удовлетворены ли Вы качеством предоставления услуг?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="" xmlns:a16="http://schemas.microsoft.com/office/drawing/2014/main" val="2713886374"/>
                  </a:ext>
                </a:extLst>
              </a:tr>
              <a:tr h="19176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10" dirty="0">
                          <a:effectLst/>
                        </a:rPr>
                        <a:t>2.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Удовлетворены ли Вы результатами оказываемых услуг?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="" xmlns:a16="http://schemas.microsoft.com/office/drawing/2014/main" val="64844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8498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52BB4C6-F730-4B33-BDE1-16AC71FC1FF6}"/>
              </a:ext>
            </a:extLst>
          </p:cNvPr>
          <p:cNvSpPr txBox="1"/>
          <p:nvPr/>
        </p:nvSpPr>
        <p:spPr>
          <a:xfrm>
            <a:off x="484350" y="3690966"/>
            <a:ext cx="1115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Информация о реализации проекта «Поддержка семей, имеющих детей»</a:t>
            </a:r>
          </a:p>
          <a:p>
            <a:r>
              <a:rPr lang="ru-RU" b="1" u="sng" dirty="0"/>
              <a:t>по итогам анкетирования еженедельно, по средам, до 18:00, в ГКУ «Крымский республиканский центр социальных служб для семьи, детей и молодежи» предоставляется информация</a:t>
            </a:r>
            <a:r>
              <a:rPr lang="ru-RU" dirty="0"/>
              <a:t>: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86E77E4F-785E-4941-B57D-4F3730964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868475"/>
              </p:ext>
            </p:extLst>
          </p:nvPr>
        </p:nvGraphicFramePr>
        <p:xfrm>
          <a:off x="710853" y="4657968"/>
          <a:ext cx="9289561" cy="2018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="" xmlns:a16="http://schemas.microsoft.com/office/drawing/2014/main" val="3334086902"/>
                    </a:ext>
                  </a:extLst>
                </a:gridCol>
                <a:gridCol w="2736000">
                  <a:extLst>
                    <a:ext uri="{9D8B030D-6E8A-4147-A177-3AD203B41FA5}">
                      <a16:colId xmlns="" xmlns:a16="http://schemas.microsoft.com/office/drawing/2014/main" val="644497612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362116080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355939165"/>
                    </a:ext>
                  </a:extLst>
                </a:gridCol>
                <a:gridCol w="1513561">
                  <a:extLst>
                    <a:ext uri="{9D8B030D-6E8A-4147-A177-3AD203B41FA5}">
                      <a16:colId xmlns="" xmlns:a16="http://schemas.microsoft.com/office/drawing/2014/main" val="128464854"/>
                    </a:ext>
                  </a:extLst>
                </a:gridCol>
              </a:tblGrid>
              <a:tr h="39498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услуг психолого-педагогической, методической и консультативной помощи родителям (законным представителям) детей за текущий период 2020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Оценка удовлетворенности услугами психолого-педагогической, методической и консультативной помощи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37846926"/>
                  </a:ext>
                </a:extLst>
              </a:tr>
              <a:tr h="1924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Вопрос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Варианты ответов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17996363"/>
                  </a:ext>
                </a:extLst>
              </a:tr>
              <a:tr h="232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в полной мере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extLst>
                  <a:ext uri="{0D108BD9-81ED-4DB2-BD59-A6C34878D82A}">
                    <a16:rowId xmlns="" xmlns:a16="http://schemas.microsoft.com/office/drawing/2014/main" val="2138980302"/>
                  </a:ext>
                </a:extLst>
              </a:tr>
              <a:tr h="5974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 Удовлетворены ли граждане качеством предоставления услуг?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extLst>
                  <a:ext uri="{0D108BD9-81ED-4DB2-BD59-A6C34878D82A}">
                    <a16:rowId xmlns="" xmlns:a16="http://schemas.microsoft.com/office/drawing/2014/main" val="943727620"/>
                  </a:ext>
                </a:extLst>
              </a:tr>
              <a:tr h="5974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 Удовлетворены ли граждане результатами оказываемых услуг?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1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17" marR="65517" marT="0" marB="0" anchor="ctr"/>
                </a:tc>
                <a:extLst>
                  <a:ext uri="{0D108BD9-81ED-4DB2-BD59-A6C34878D82A}">
                    <a16:rowId xmlns="" xmlns:a16="http://schemas.microsoft.com/office/drawing/2014/main" val="337873727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FE383C4-5650-461E-91C9-81687BCAC6C9}"/>
              </a:ext>
            </a:extLst>
          </p:cNvPr>
          <p:cNvSpPr txBox="1"/>
          <p:nvPr/>
        </p:nvSpPr>
        <p:spPr>
          <a:xfrm>
            <a:off x="484350" y="952734"/>
            <a:ext cx="98760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Для организации работы в 2020 году с целью определения показателя результативности планируется проводить анкетирование в</a:t>
            </a:r>
            <a:r>
              <a:rPr lang="ru-RU" dirty="0"/>
              <a:t>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/>
              <a:t>ГКУ «Крымский республиканский центр социальных служб для семьи, детей и молодежи»;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/>
              <a:t>25 ГБУ РК «Центры социальных служб для семьи, детей и молодежи»;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/>
              <a:t>ГБУ РК, осуществляющее обучение, «Крымский республиканский центр психолого-педагогического и медико-социального сопровождения»;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консультационных центрах дошкольных образовательных учреждений муниципальных образований Республики Крым.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B8CDE39-878C-4A5A-839B-80F5B497C7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8939FF9-1902-4972-BEFE-EFB1494DB8A4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270750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ОБРАЗОВАТЕЛЬНАЯ СРЕДА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64684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Окунь Дмитрий Аркадьевич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978130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D8BFF7-0CA6-4CCF-B5A5-A3A54DACD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849" y="839088"/>
            <a:ext cx="5606417" cy="71628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Показатели проекта: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DBC0A6C-C247-4659-97CA-36D8A3C24B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7785" y="1555368"/>
            <a:ext cx="1054012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Все образовательные организации Республики Крым к концу 2021 года будут обеспеченны Интернет-соединением со скоростью соединения не менее 100 Мб/c - для образовательных организаций, расположенных в городах, 50 Мб/c - для образовательных организаций, расположенных в сельской местности и поселках городского типа, а также гарантированным Интернет-трафиком.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2019 году подключение осуществлено в 67 учреждениях, в 2020 году – планируется подключить еще 33, в 2021 - 69.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Во всех образовательных организациях, реализующих образовательные программы общего образования и среднего профессионального образования, внедрена целевая модель цифровой образовательной среды к концу 2022 года.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итогам отбора 102 образовательные организации в 2020 году будут оснащены мобильными компьютерными классами, в 2021 – 300, в 2022 – 167.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указанное мероприятие из федерального бюджета выделено 1 265,0 млн. руб., из бюджета Республики Крым – 12,7 млн. руб.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Для обучающихся по программам общего образования, дополнительного образования и среднего профессионального образования, сформирован цифровой образовательный профиль и индивидуальный план обучения с использованием федеральной информационно-сервисной платформы цифровой образовательной среды.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B7933EC6-A713-40B9-AB7E-E626DF30D5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7179079-E332-46C3-80AE-7833017B3F60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756627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D8BFF7-0CA6-4CCF-B5A5-A3A54DACD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849" y="839088"/>
            <a:ext cx="7769980" cy="71628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Разъяснения по показателям: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DBC0A6C-C247-4659-97CA-36D8A3C24B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3896" y="1451863"/>
            <a:ext cx="11681026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Подключение к высокоскоростной сети Интернет осуществляет ООО «Миранда-медиа» в соответствии с контрактом с Министерством цифрового развития, связи и массовых коммуникаций Российской Федерации. </a:t>
            </a:r>
            <a:r>
              <a:rPr lang="ru-RU" b="1" i="1" dirty="0">
                <a:solidFill>
                  <a:schemeClr val="tx1"/>
                </a:solidFill>
              </a:rPr>
              <a:t>Возможно увеличение количества школ, которым могут осуществить указанное подключение – необходима заявка от муниципального образования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Для внедрения цифровой модели цифровой образовательной среды будет закуплена и поставлена следующая технику в каждую школу (</a:t>
            </a:r>
            <a:r>
              <a:rPr lang="ru-RU" b="1" i="1" dirty="0">
                <a:solidFill>
                  <a:schemeClr val="tx1"/>
                </a:solidFill>
              </a:rPr>
              <a:t>распоряжение </a:t>
            </a:r>
            <a:r>
              <a:rPr lang="ru-RU" b="1" i="1" dirty="0" err="1">
                <a:solidFill>
                  <a:schemeClr val="tx1"/>
                </a:solidFill>
              </a:rPr>
              <a:t>Минпросвещения</a:t>
            </a:r>
            <a:r>
              <a:rPr lang="ru-RU" b="1" i="1" dirty="0">
                <a:solidFill>
                  <a:schemeClr val="tx1"/>
                </a:solidFill>
              </a:rPr>
              <a:t> РФ от 17.10.2019 № Р-135</a:t>
            </a:r>
            <a:r>
              <a:rPr lang="ru-RU" dirty="0">
                <a:solidFill>
                  <a:schemeClr val="tx1"/>
                </a:solidFill>
              </a:rPr>
              <a:t>):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ноутбук ученический – 30 штук (по 15 штук в класс);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ноутбук учительский – 2 штуки (по одному в класс);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ноутбук для преподавателей – 6 штук;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панель – 2 штуки;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многофункциональное устройство – 2 штуки.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Внедрение федеральной информационно-сервисной платформы цифровой образовательной среды – первое полугодие 2020 года.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Образовательные организации, реализующие основные и (или) дополнительные общеобразовательные программы, </a:t>
            </a:r>
            <a:r>
              <a:rPr lang="ru-RU" b="1" dirty="0">
                <a:solidFill>
                  <a:schemeClr val="tx1"/>
                </a:solidFill>
              </a:rPr>
              <a:t>должны постоянно обновлять свои сайты и сайты (порталы) общедоступных информационных ресурсов. Так, можно размещать информацию об участии в Национальных проектах, конкурсах, грантах, а также различные материалы (разработки, методические пособия и т.д.) на соответствующих порталах («Крымская республиканская образовательная сеть» и др.).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0E95536-4AB7-4632-A32B-A737F45FFC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6A200A6-41FA-4F68-B122-178CEE454616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393456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AF0747-65A7-4572-8FA9-D4205A0D9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849" y="780365"/>
            <a:ext cx="5122987" cy="771144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Отчетность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проекту «Цифровая образовательная среда»: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71905209-3D6A-416C-B895-3B2091653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722593"/>
              </p:ext>
            </p:extLst>
          </p:nvPr>
        </p:nvGraphicFramePr>
        <p:xfrm>
          <a:off x="265579" y="1580489"/>
          <a:ext cx="11495787" cy="4973297"/>
        </p:xfrm>
        <a:graphic>
          <a:graphicData uri="http://schemas.openxmlformats.org/drawingml/2006/table">
            <a:tbl>
              <a:tblPr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92667">
                  <a:extLst>
                    <a:ext uri="{9D8B030D-6E8A-4147-A177-3AD203B41FA5}">
                      <a16:colId xmlns="" xmlns:a16="http://schemas.microsoft.com/office/drawing/2014/main" val="785771376"/>
                    </a:ext>
                  </a:extLst>
                </a:gridCol>
                <a:gridCol w="9116472">
                  <a:extLst>
                    <a:ext uri="{9D8B030D-6E8A-4147-A177-3AD203B41FA5}">
                      <a16:colId xmlns="" xmlns:a16="http://schemas.microsoft.com/office/drawing/2014/main" val="1418839507"/>
                    </a:ext>
                  </a:extLst>
                </a:gridCol>
                <a:gridCol w="941088">
                  <a:extLst>
                    <a:ext uri="{9D8B030D-6E8A-4147-A177-3AD203B41FA5}">
                      <a16:colId xmlns="" xmlns:a16="http://schemas.microsoft.com/office/drawing/2014/main" val="1332569102"/>
                    </a:ext>
                  </a:extLst>
                </a:gridCol>
                <a:gridCol w="1245560">
                  <a:extLst>
                    <a:ext uri="{9D8B030D-6E8A-4147-A177-3AD203B41FA5}">
                      <a16:colId xmlns="" xmlns:a16="http://schemas.microsoft.com/office/drawing/2014/main" val="2083819994"/>
                    </a:ext>
                  </a:extLst>
                </a:gridCol>
              </a:tblGrid>
              <a:tr h="498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Наименование показателя и (или) результата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Плановый показатель на год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Периодичность предоставления отчетности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51792213"/>
                  </a:ext>
                </a:extLst>
              </a:tr>
              <a:tr h="10329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1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>
                          <a:effectLst/>
                        </a:rPr>
                        <a:t>Доля обучающихся по программам общего образования, дополнительного образования для детей и среднего профессионального образования, для которых формируется цифровой образовательный профиль и индивидуальный план обучения с использованием федеральной информационно-сервисной платформы цифровой образовательной среды, в общем числе обучающихся по указанным программам, процент обучающихся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15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Ежеквартально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46107453"/>
                  </a:ext>
                </a:extLst>
              </a:tr>
              <a:tr h="8892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>
                          <a:effectLst/>
                        </a:rPr>
                        <a:t>Доля образовательных организаций, реализующих программы общего образования, дополнительного образования детей и среднего профессионального образования, осуществляющих образовательную деятельность с использованием федеральной информационно-сервисной платформы цифровой образовательной среды, в общем числе образовательных организаций, процент образовательных организаций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15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Ежеквартально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65239172"/>
                  </a:ext>
                </a:extLst>
              </a:tr>
              <a:tr h="880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3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>
                          <a:effectLst/>
                        </a:rPr>
                        <a:t>Доля обучающихся по программам общего образования и среднего профессионального образования, использующих федеральную информационно-сервисную платформу цифровой образовательной среды для «горизонтального» обучения и неформального образования, в общем числе обучающихся по указанным программам, процент обучающихся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3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Ежеквартально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01727017"/>
                  </a:ext>
                </a:extLst>
              </a:tr>
              <a:tr h="8724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4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>
                          <a:effectLst/>
                        </a:rPr>
            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«одного окна» («Современная цифровая образовательная среда в Российской Федерации»), в общем числе педагогических работников общего образования, процент педагогов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Ежеквартально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77199956"/>
                  </a:ext>
                </a:extLst>
              </a:tr>
              <a:tr h="673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>
                          <a:effectLst/>
                        </a:rPr>
                        <a:t>100% образовательных организаций, реализующих основные и (или) дополнительные общеобразовательные программы, обновили информационное наполнение и функциональные возможности открытых и общедоступных информационных ресурсов (официальных сайтов в сети «Интернет»), процент образовательных организаций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40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Ежеквартально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58" marR="6458" marT="6458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86795764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690483F-CB67-4A01-B7CF-D9F0539995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10CB62C-5A62-4B75-B5B1-526E5DCCF5BA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152AAAC-1350-4D95-972F-C9F341BD93B3}"/>
              </a:ext>
            </a:extLst>
          </p:cNvPr>
          <p:cNvSpPr txBox="1"/>
          <p:nvPr/>
        </p:nvSpPr>
        <p:spPr>
          <a:xfrm>
            <a:off x="6158165" y="889637"/>
            <a:ext cx="5007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Информация предоставляется ежеквартально до 5 числа месяца, следующего за отчетным.</a:t>
            </a:r>
          </a:p>
        </p:txBody>
      </p:sp>
    </p:spTree>
    <p:extLst>
      <p:ext uri="{BB962C8B-B14F-4D97-AF65-F5344CB8AC3E}">
        <p14:creationId xmlns:p14="http://schemas.microsoft.com/office/powerpoint/2010/main" val="30496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3">
            <a:extLst>
              <a:ext uri="{FF2B5EF4-FFF2-40B4-BE49-F238E27FC236}">
                <a16:creationId xmlns="" xmlns:a16="http://schemas.microsoft.com/office/drawing/2014/main" id="{A04BA4D8-075A-4347-8B7D-76D3926D9205}"/>
              </a:ext>
            </a:extLst>
          </p:cNvPr>
          <p:cNvSpPr txBox="1">
            <a:spLocks/>
          </p:cNvSpPr>
          <p:nvPr/>
        </p:nvSpPr>
        <p:spPr>
          <a:xfrm>
            <a:off x="184558" y="134224"/>
            <a:ext cx="1140902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tx1"/>
                </a:solidFill>
              </a:rPr>
              <a:t>Пункт 5 Указа Президента РФ от 07.05.2018 № 204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Правительству Российской Федерации </a:t>
            </a:r>
            <a:r>
              <a:rPr lang="ru-RU" sz="1600" b="1" u="sng" dirty="0">
                <a:solidFill>
                  <a:schemeClr val="tx1"/>
                </a:solidFill>
              </a:rPr>
              <a:t>при разработке национального проекта в сфере образования</a:t>
            </a:r>
            <a:r>
              <a:rPr lang="ru-RU" sz="1600" dirty="0">
                <a:solidFill>
                  <a:schemeClr val="tx1"/>
                </a:solidFill>
              </a:rPr>
              <a:t> исходить из того, что в 2024 году необходимо обеспечить: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	а) </a:t>
            </a:r>
            <a:r>
              <a:rPr lang="ru-RU" sz="1600" b="1" u="sng" dirty="0">
                <a:solidFill>
                  <a:schemeClr val="tx1"/>
                </a:solidFill>
              </a:rPr>
              <a:t>достижение следующих целей и целевых показателей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- обеспечение глобальной конкурентоспособности российского образования, вхождение Российской Федерации в число 10 ведущих стран мира по качеству общего образования;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- 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традиций;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	б) </a:t>
            </a:r>
            <a:r>
              <a:rPr lang="ru-RU" sz="1600" b="1" u="sng" dirty="0">
                <a:solidFill>
                  <a:schemeClr val="tx1"/>
                </a:solidFill>
              </a:rPr>
              <a:t>решение следующих задач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- внедрение на уровнях основного общего и среднего общего образования новых методов обучения и воспитания, образовательных технологий, обеспечивающих освоение обучающимися базовых навыков и умений, повышение их мотивации к обучению и вовлеченности в образовательный процесс, а также обновление содержания и совершенствование методов обучения предметной области «Технология»;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- формирование эффективной системы выявления, поддержки и развития способностей и талантов у детей и молодежи, основанной на принципах справедливости, всеобщности и направленной на самоопределение и профессиональную ориентацию всех обучающихся;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chemeClr val="tx1"/>
                </a:solidFill>
              </a:rPr>
              <a:t>- создание условий для раннего развития детей в возрасте до трех лет, реализация программы психолого-педагогической, методической и консультативной помощи родителям детей, получающих дошкольное образование в семье;</a:t>
            </a:r>
          </a:p>
        </p:txBody>
      </p:sp>
    </p:spTree>
    <p:extLst>
      <p:ext uri="{BB962C8B-B14F-4D97-AF65-F5344CB8AC3E}">
        <p14:creationId xmlns:p14="http://schemas.microsoft.com/office/powerpoint/2010/main" val="1884709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</a:t>
            </a:r>
            <a:b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БУДУЩЕГО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7398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Рудяков Александр Николаевич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4994225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857659-B56D-4DF0-914C-7CBCADC1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786" y="906011"/>
            <a:ext cx="9860614" cy="54109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обеспечение вхождения Российской Федерации в число 10 ведущих стран мира по качеству общего образования к 2024 году путем внедрения национальной системы профессионального роста педагогических работников Республики Крым, охватывающей не менее 50 процентов учителей общеобразовательных организаций.</a:t>
            </a:r>
          </a:p>
          <a:p>
            <a:endParaRPr lang="ru-RU" b="1" u="sng" dirty="0">
              <a:solidFill>
                <a:schemeClr val="tx1"/>
              </a:solidFill>
            </a:endParaRPr>
          </a:p>
          <a:p>
            <a:r>
              <a:rPr lang="ru-RU" b="1" u="sng" dirty="0">
                <a:solidFill>
                  <a:schemeClr val="tx1"/>
                </a:solidFill>
              </a:rPr>
              <a:t>Задачи регионального проекта на период до 2024 года</a:t>
            </a:r>
            <a:r>
              <a:rPr lang="ru-RU" b="1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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Внедрение национальной системы профессионального роста педагогических работников, охватывающей не менее 50% учителей общеобразовательных организаций.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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Внедрение системы аттестации руководителей общеобразовательных организаций.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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Обеспечение возможности для непрерывного и планомерного повышения квалификации в форматах непрерывного образования не менее 50% педагогических работников системы общего, дополнительного и профессионального образования.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D91FAA1-A55B-4061-929C-A6C45B79D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843C2DE-0B75-40E0-A3BF-A14FF800C66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5466201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857659-B56D-4DF0-914C-7CBCADC1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786" y="1182848"/>
            <a:ext cx="10246508" cy="4723002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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Создание в 2023 году центра непрерывного повышения профессионального мастерства педагогических работников и центра оценки профессионального мастерства и квалификации педагогов.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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Проведение добровольной независимой оценки профессиональной квалификации не менее 10% педагогических работников системы общего образования и дополнительного образования детей.</a:t>
            </a:r>
          </a:p>
          <a:p>
            <a:r>
              <a:rPr lang="ru-RU" sz="2800" dirty="0">
                <a:solidFill>
                  <a:schemeClr val="tx1"/>
                </a:solidFill>
                <a:sym typeface="Wingdings" panose="05000000000000000000" pitchFamily="2" charset="2"/>
              </a:rPr>
              <a:t></a:t>
            </a:r>
            <a:r>
              <a:rPr lang="ru-RU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Вовлечение в различные формы поддержки и сопровождения не менее 70 процентов учителей в возрасте до 35 лет в первые три года работы.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Основная задача в 2020 году: </a:t>
            </a:r>
            <a:r>
              <a:rPr lang="ru-RU" dirty="0">
                <a:solidFill>
                  <a:schemeClr val="tx1"/>
                </a:solidFill>
              </a:rPr>
              <a:t>обеспечение возможности для непрерывного и планомерного повышения квалификации в форматах непрерывного образования педагогических работников системы общего, дополнительного и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(в соответствии с государственным заданием ГБОУ ДПО РК КРИППО на 2020 год).</a:t>
            </a:r>
            <a:endParaRPr lang="ru-RU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D91FAA1-A55B-4061-929C-A6C45B79D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843C2DE-0B75-40E0-A3BF-A14FF800C66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2390504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8AF6722-2A82-46FB-828B-8958C984F1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FB7CFB4-F0D1-4647-8F32-449C9E17C92C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7AFB234-86DD-4270-A452-9F186030B261}"/>
              </a:ext>
            </a:extLst>
          </p:cNvPr>
          <p:cNvSpPr txBox="1"/>
          <p:nvPr/>
        </p:nvSpPr>
        <p:spPr>
          <a:xfrm>
            <a:off x="910849" y="1141092"/>
            <a:ext cx="6014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Информация о реализации проекта</a:t>
            </a:r>
          </a:p>
          <a:p>
            <a:r>
              <a:rPr lang="ru-RU" b="1" u="sng" dirty="0"/>
              <a:t>«Учитель будущего»</a:t>
            </a:r>
            <a:r>
              <a:rPr lang="ru-RU" dirty="0"/>
              <a:t>: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="" xmlns:a16="http://schemas.microsoft.com/office/drawing/2014/main" id="{93207B84-A445-4E6B-A23A-36AD9E515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52129"/>
              </p:ext>
            </p:extLst>
          </p:nvPr>
        </p:nvGraphicFramePr>
        <p:xfrm>
          <a:off x="644307" y="1960027"/>
          <a:ext cx="8596312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7730">
                  <a:extLst>
                    <a:ext uri="{9D8B030D-6E8A-4147-A177-3AD203B41FA5}">
                      <a16:colId xmlns="" xmlns:a16="http://schemas.microsoft.com/office/drawing/2014/main" val="2434228157"/>
                    </a:ext>
                  </a:extLst>
                </a:gridCol>
                <a:gridCol w="1648582">
                  <a:extLst>
                    <a:ext uri="{9D8B030D-6E8A-4147-A177-3AD203B41FA5}">
                      <a16:colId xmlns="" xmlns:a16="http://schemas.microsoft.com/office/drawing/2014/main" val="2300579024"/>
                    </a:ext>
                  </a:extLst>
                </a:gridCol>
              </a:tblGrid>
              <a:tr h="180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 человек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 anchor="ctr"/>
                </a:tc>
                <a:extLst>
                  <a:ext uri="{0D108BD9-81ED-4DB2-BD59-A6C34878D82A}">
                    <a16:rowId xmlns="" xmlns:a16="http://schemas.microsoft.com/office/drawing/2014/main" val="886365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Численность педагогических работников, прошедших повышение квалификации в различных организациях (за исключением КРИППО)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2515255468"/>
                  </a:ext>
                </a:extLst>
              </a:tr>
              <a:tr h="21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3587662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педагогические работники системы общего образования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708466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3039889640"/>
                  </a:ext>
                </a:extLst>
              </a:tr>
              <a:tr h="21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городской местности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3659692663"/>
                  </a:ext>
                </a:extLst>
              </a:tr>
              <a:tr h="21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сельской местности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1712644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педагогические работники системы дополнительного образования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710418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19263305"/>
                  </a:ext>
                </a:extLst>
              </a:tr>
              <a:tr h="21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городской местности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302361733"/>
                  </a:ext>
                </a:extLst>
              </a:tr>
              <a:tr h="21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сельской местности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9" marR="62789" marT="0" marB="0"/>
                </a:tc>
                <a:extLst>
                  <a:ext uri="{0D108BD9-81ED-4DB2-BD59-A6C34878D82A}">
                    <a16:rowId xmlns="" xmlns:a16="http://schemas.microsoft.com/office/drawing/2014/main" val="262660832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73B204A-C49E-4E5F-94A8-237F1142FF85}"/>
              </a:ext>
            </a:extLst>
          </p:cNvPr>
          <p:cNvSpPr txBox="1"/>
          <p:nvPr/>
        </p:nvSpPr>
        <p:spPr>
          <a:xfrm>
            <a:off x="644307" y="5792903"/>
            <a:ext cx="6008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Информация предоставляется ежеквартально</a:t>
            </a:r>
          </a:p>
          <a:p>
            <a:r>
              <a:rPr lang="ru-RU" dirty="0"/>
              <a:t>до 05.04.2020, 05.07.2020, 05.10.2020, 05.01.2021</a:t>
            </a:r>
          </a:p>
        </p:txBody>
      </p:sp>
    </p:spTree>
    <p:extLst>
      <p:ext uri="{BB962C8B-B14F-4D97-AF65-F5344CB8AC3E}">
        <p14:creationId xmlns:p14="http://schemas.microsoft.com/office/powerpoint/2010/main" val="4125395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МОЛОДЫЕ ПРОФЕССИОНАЛЫ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6946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Сергеева Наталья Викторовна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5777025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857659-B56D-4DF0-914C-7CBCADC1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786" y="906010"/>
            <a:ext cx="11731360" cy="579278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модернизация профессионального образования в Республике Крым, в том числе посредством внедрения адаптивных, практико-ориентированных и гибких образовательных программ в 100% профессиональных образовательных организациях к 2024 году путем внедрения итоговой аттестации в форме демонстрационного экзамена в 50 % образовательных организаций, осуществляющих образовательную деятельность по образовательным программам среднего профессионального образования.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Целевые показатели на 2020 год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1.	Доля организаций, осуществляющих образовательную деятельность по образовательным программам среднего профессионального образования, итоговая аттестация в которых проводится в форме демонстрационного экзамена.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7%.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2.	Доля обучающихся, завершающих обучение в организациях, осуществляющих образовательную деятельность по образовательным программам среднего профессионального образования, прошедших аттестацию с использованием механизма демонстрационного экзамена.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6 %.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3.	Число мастерских, оснащенных современной материально-технической базой по одной из компетенций.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5 мастерских.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D91FAA1-A55B-4061-929C-A6C45B79D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843C2DE-0B75-40E0-A3BF-A14FF800C66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7414304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A80A627-FDB9-46B4-A1AA-C9D0BFC09345}"/>
              </a:ext>
            </a:extLst>
          </p:cNvPr>
          <p:cNvSpPr txBox="1"/>
          <p:nvPr/>
        </p:nvSpPr>
        <p:spPr>
          <a:xfrm>
            <a:off x="419450" y="1137710"/>
            <a:ext cx="109595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Мероприятия на 2020 год</a:t>
            </a:r>
            <a:r>
              <a:rPr lang="ru-RU" b="1" dirty="0"/>
              <a:t>:</a:t>
            </a:r>
            <a:endParaRPr lang="ru-RU" dirty="0"/>
          </a:p>
          <a:p>
            <a:pPr lvl="0"/>
            <a:r>
              <a:rPr lang="ru-RU" dirty="0">
                <a:sym typeface="Wingdings" panose="05000000000000000000" pitchFamily="2" charset="2"/>
              </a:rPr>
              <a:t> </a:t>
            </a:r>
            <a:r>
              <a:rPr lang="ru-RU" dirty="0"/>
              <a:t>Проведение IV Крымского чемпионата «</a:t>
            </a:r>
            <a:r>
              <a:rPr lang="ru-RU" dirty="0" err="1"/>
              <a:t>Абилимпикс</a:t>
            </a:r>
            <a:r>
              <a:rPr lang="ru-RU" dirty="0"/>
              <a:t>» - конкурса профессионального мастерства для людей с инвалидностью и лиц с ограниченными возможностями здоровья 8-10 апреля 2020 года в г. Симферополе на базе Симферопольского колледжа сферы обслуживания и дизайна</a:t>
            </a:r>
          </a:p>
          <a:p>
            <a:pPr lvl="0"/>
            <a:r>
              <a:rPr lang="ru-RU" dirty="0"/>
              <a:t>(г. Симферополь, ул. Севастопольская, 54).</a:t>
            </a:r>
          </a:p>
          <a:p>
            <a:pPr lvl="0"/>
            <a:r>
              <a:rPr lang="ru-RU" dirty="0">
                <a:sym typeface="Wingdings" panose="05000000000000000000" pitchFamily="2" charset="2"/>
              </a:rPr>
              <a:t> </a:t>
            </a:r>
            <a:r>
              <a:rPr lang="ru-RU" dirty="0"/>
              <a:t>Проведение </a:t>
            </a:r>
            <a:r>
              <a:rPr lang="en-US" dirty="0"/>
              <a:t>VI </a:t>
            </a:r>
            <a:r>
              <a:rPr lang="ru-RU" dirty="0"/>
              <a:t>открытого Регионального чемпионата «Молодые профессионалы» (</a:t>
            </a:r>
            <a:r>
              <a:rPr lang="en-US" dirty="0"/>
              <a:t>WorldSkills Russia</a:t>
            </a:r>
            <a:r>
              <a:rPr lang="ru-RU" dirty="0"/>
              <a:t>) в Республике Крым с 16 по 21 ноября 2020 года в городах Ялта, Евпатория, Симферополь.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05454E80-431D-44FA-81F3-F81ADF266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607AF25-E9D0-4469-8A2B-66096DEB4EE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628313E-FDFE-4F02-B23F-237E8C48908D}"/>
              </a:ext>
            </a:extLst>
          </p:cNvPr>
          <p:cNvSpPr txBox="1"/>
          <p:nvPr/>
        </p:nvSpPr>
        <p:spPr>
          <a:xfrm>
            <a:off x="419450" y="3429000"/>
            <a:ext cx="109595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Отчет по проекту «Молодые профессионалы»: график посещения обучающимися 9-11 классов муниципальных общеобразовательных учреждений, расположенных в городе Симферополе/Ялте/Евпатории, площадок </a:t>
            </a:r>
            <a:r>
              <a:rPr lang="ru-RU" b="1" dirty="0" err="1"/>
              <a:t>Ворлдскиллс</a:t>
            </a:r>
            <a:endParaRPr lang="ru-RU" b="1" dirty="0"/>
          </a:p>
          <a:p>
            <a:r>
              <a:rPr lang="ru-RU" dirty="0"/>
              <a:t>с 17.11.2020 по 19.11.2020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A736B62E-4D22-468A-A0AD-BB0862CC2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416453"/>
              </p:ext>
            </p:extLst>
          </p:nvPr>
        </p:nvGraphicFramePr>
        <p:xfrm>
          <a:off x="419450" y="4685793"/>
          <a:ext cx="8596311" cy="155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0286">
                  <a:extLst>
                    <a:ext uri="{9D8B030D-6E8A-4147-A177-3AD203B41FA5}">
                      <a16:colId xmlns="" xmlns:a16="http://schemas.microsoft.com/office/drawing/2014/main" val="4025840580"/>
                    </a:ext>
                  </a:extLst>
                </a:gridCol>
                <a:gridCol w="3180918">
                  <a:extLst>
                    <a:ext uri="{9D8B030D-6E8A-4147-A177-3AD203B41FA5}">
                      <a16:colId xmlns="" xmlns:a16="http://schemas.microsoft.com/office/drawing/2014/main" val="3245811487"/>
                    </a:ext>
                  </a:extLst>
                </a:gridCol>
                <a:gridCol w="2755107">
                  <a:extLst>
                    <a:ext uri="{9D8B030D-6E8A-4147-A177-3AD203B41FA5}">
                      <a16:colId xmlns="" xmlns:a16="http://schemas.microsoft.com/office/drawing/2014/main" val="4230153652"/>
                    </a:ext>
                  </a:extLst>
                </a:gridCol>
              </a:tblGrid>
              <a:tr h="61939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Время посещения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участников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МОУ РК (с указанием ответственного и контактного тел.)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extLst>
                  <a:ext uri="{0D108BD9-81ED-4DB2-BD59-A6C34878D82A}">
                    <a16:rowId xmlns="" xmlns:a16="http://schemas.microsoft.com/office/drawing/2014/main" val="494283275"/>
                  </a:ext>
                </a:extLst>
              </a:tr>
              <a:tr h="19983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10:00 – 11:00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(не менее 100 человек)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extLst>
                  <a:ext uri="{0D108BD9-81ED-4DB2-BD59-A6C34878D82A}">
                    <a16:rowId xmlns="" xmlns:a16="http://schemas.microsoft.com/office/drawing/2014/main" val="172144137"/>
                  </a:ext>
                </a:extLst>
              </a:tr>
              <a:tr h="19983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11:00 - 12:00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(не менее 100 человек)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extLst>
                  <a:ext uri="{0D108BD9-81ED-4DB2-BD59-A6C34878D82A}">
                    <a16:rowId xmlns="" xmlns:a16="http://schemas.microsoft.com/office/drawing/2014/main" val="151141294"/>
                  </a:ext>
                </a:extLst>
              </a:tr>
              <a:tr h="19983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12:00 - 13:00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(не менее 100 человек)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07" marR="63607" marT="0" marB="0"/>
                </a:tc>
                <a:extLst>
                  <a:ext uri="{0D108BD9-81ED-4DB2-BD59-A6C34878D82A}">
                    <a16:rowId xmlns="" xmlns:a16="http://schemas.microsoft.com/office/drawing/2014/main" val="1205380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3759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АКТИВНОСТЬ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7085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Аликин Константин Борисович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6891329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857659-B56D-4DF0-914C-7CBCADC1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785" y="906010"/>
            <a:ext cx="11899139" cy="579278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dirty="0">
                <a:solidFill>
                  <a:schemeClr val="tx1"/>
                </a:solidFill>
              </a:rPr>
              <a:t>: развитие добровольчества (</a:t>
            </a:r>
            <a:r>
              <a:rPr lang="ru-RU" dirty="0" err="1">
                <a:solidFill>
                  <a:schemeClr val="tx1"/>
                </a:solidFill>
              </a:rPr>
              <a:t>волонтерства</a:t>
            </a:r>
            <a:r>
              <a:rPr lang="ru-RU" dirty="0">
                <a:solidFill>
                  <a:schemeClr val="tx1"/>
                </a:solidFill>
              </a:rPr>
              <a:t>), развитие талантов и способностей у детей и молодежи, в т.ч. студентов, путем поддержки общественных инициатив и проектов, вовлечения к </a:t>
            </a:r>
            <a:r>
              <a:rPr lang="ru-RU" b="1" dirty="0">
                <a:solidFill>
                  <a:schemeClr val="tx1"/>
                </a:solidFill>
              </a:rPr>
              <a:t>2024 году </a:t>
            </a:r>
            <a:r>
              <a:rPr lang="ru-RU" dirty="0">
                <a:solidFill>
                  <a:schemeClr val="tx1"/>
                </a:solidFill>
              </a:rPr>
              <a:t>в добровольческую деятельность 20 % граждан, вовлечения 45 % молодежи в творческую деятельность и 70 % студентов в клубное студенческое движение.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u="sng" dirty="0">
                <a:solidFill>
                  <a:schemeClr val="tx1"/>
                </a:solidFill>
              </a:rPr>
              <a:t>Целевые показатели на 2020 год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1.	Численность обучающихся, вовлеченных в деятельность общественных объединений на базе образовательных организаций общего образования, среднего и высшего профессионального образования.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54 </a:t>
            </a:r>
            <a:r>
              <a:rPr lang="ru-RU" b="1" i="1" u="sng" dirty="0" err="1">
                <a:solidFill>
                  <a:schemeClr val="tx1"/>
                </a:solidFill>
              </a:rPr>
              <a:t>тыс.чел</a:t>
            </a:r>
            <a:r>
              <a:rPr lang="ru-RU" b="1" i="1" u="sng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2.	Доля граждан, вовлеченных в добровольческую деятельность.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16% (159,4 </a:t>
            </a:r>
            <a:r>
              <a:rPr lang="ru-RU" b="1" i="1" u="sng" dirty="0" err="1">
                <a:solidFill>
                  <a:schemeClr val="tx1"/>
                </a:solidFill>
              </a:rPr>
              <a:t>тыс.чел</a:t>
            </a:r>
            <a:r>
              <a:rPr lang="ru-RU" b="1" i="1" u="sng" dirty="0">
                <a:solidFill>
                  <a:schemeClr val="tx1"/>
                </a:solidFill>
              </a:rPr>
              <a:t>.).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3.	Доля молодежи, задействованной в мероприятиях по вовлечению в творческую деятельность, от общего числа молодежи в субъекте Российской Федерации.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33%.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000" i="1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</a:rPr>
              <a:t>4.	Доля студентов, вовлеченных в клубное студенческое движение, от общего числа студентов субъекта Российской Федерации.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i="1" u="sng" dirty="0">
                <a:solidFill>
                  <a:schemeClr val="tx1"/>
                </a:solidFill>
              </a:rPr>
              <a:t>Плановое значение показателя на 2020 год – 30%.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D91FAA1-A55B-4061-929C-A6C45B79D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843C2DE-0B75-40E0-A3BF-A14FF800C662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5307366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29DEC09-C02D-4BEA-8443-06E0AFB2A2C3}"/>
              </a:ext>
            </a:extLst>
          </p:cNvPr>
          <p:cNvSpPr txBox="1"/>
          <p:nvPr/>
        </p:nvSpPr>
        <p:spPr>
          <a:xfrm>
            <a:off x="293617" y="905821"/>
            <a:ext cx="1150969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Для достижения показателей в 2020 году запланированы следующие мероприятия</a:t>
            </a:r>
            <a:r>
              <a:rPr lang="ru-RU" dirty="0"/>
              <a:t>: </a:t>
            </a:r>
          </a:p>
          <a:p>
            <a:endParaRPr lang="ru-RU" sz="1000" dirty="0">
              <a:sym typeface="Wingdings" panose="05000000000000000000" pitchFamily="2" charset="2"/>
            </a:endParaRPr>
          </a:p>
          <a:p>
            <a:r>
              <a:rPr lang="ru-RU" dirty="0">
                <a:sym typeface="Wingdings" panose="05000000000000000000" pitchFamily="2" charset="2"/>
              </a:rPr>
              <a:t> </a:t>
            </a:r>
            <a:r>
              <a:rPr lang="ru-RU" dirty="0"/>
              <a:t>Создание 1 центра поддержки добровольчества (</a:t>
            </a:r>
            <a:r>
              <a:rPr lang="ru-RU" dirty="0" err="1"/>
              <a:t>волонтерства</a:t>
            </a:r>
            <a:r>
              <a:rPr lang="ru-RU" dirty="0"/>
              <a:t>) на базе образовательных организаций, некоммерческих организаций, государственных и муниципальных учреждений.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 </a:t>
            </a:r>
            <a:r>
              <a:rPr lang="ru-RU" dirty="0"/>
              <a:t>Вовлечение молодежи в работу студенческого и ученического самоуправления.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 </a:t>
            </a:r>
            <a:r>
              <a:rPr lang="ru-RU" dirty="0"/>
              <a:t>Вовлечение молодежи в добровольческую деятельность.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 </a:t>
            </a:r>
            <a:r>
              <a:rPr lang="ru-RU" dirty="0"/>
              <a:t>В соответствии с разработанными программами (платформа </a:t>
            </a:r>
            <a:r>
              <a:rPr lang="ru-RU" dirty="0" err="1"/>
              <a:t>Добро.Университет</a:t>
            </a:r>
            <a:r>
              <a:rPr lang="ru-RU" dirty="0"/>
              <a:t>) обучение специалистов и координаторов волонтеров по работе в сфере добровольчества и технологий работы с волонтерами.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 </a:t>
            </a:r>
            <a:r>
              <a:rPr lang="ru-RU" dirty="0"/>
              <a:t>Проведение информационной и рекламной кампании, в том числе рекламные ролики на ТВ и в сети «Интернет».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 </a:t>
            </a:r>
            <a:r>
              <a:rPr lang="ru-RU" dirty="0"/>
              <a:t>Участие в образовательных программах Форума молодых деятелей культуры и искусств «Таврида»    (с регистрацией в АИС «Молодежь России»).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 </a:t>
            </a:r>
            <a:r>
              <a:rPr lang="ru-RU" dirty="0"/>
              <a:t>Проведение дискуссионных студенческих клубов «Диалог на равных» (с регистрацией в АИС «Молодежь России»).</a:t>
            </a:r>
          </a:p>
          <a:p>
            <a:endParaRPr lang="ru-RU" sz="1000" dirty="0"/>
          </a:p>
          <a:p>
            <a:r>
              <a:rPr lang="ru-RU" dirty="0">
                <a:sym typeface="Wingdings" panose="05000000000000000000" pitchFamily="2" charset="2"/>
              </a:rPr>
              <a:t> </a:t>
            </a:r>
            <a:r>
              <a:rPr lang="ru-RU" dirty="0"/>
              <a:t>Популяризация мобильного приложения единое студенческое мобильное приложение «</a:t>
            </a:r>
            <a:r>
              <a:rPr lang="ru-RU" dirty="0" err="1"/>
              <a:t>OnRussia</a:t>
            </a:r>
            <a:r>
              <a:rPr lang="ru-RU" dirty="0"/>
              <a:t>» (регистрация в приложении).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2EFD92F1-267B-4AA2-80A7-2CBA8512F7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4EB362F-6E9F-428A-8A4B-D691B8BDCAEE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48963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0B5814F-7D43-4AEC-B1B5-689D2414DD53}"/>
              </a:ext>
            </a:extLst>
          </p:cNvPr>
          <p:cNvSpPr/>
          <p:nvPr/>
        </p:nvSpPr>
        <p:spPr>
          <a:xfrm>
            <a:off x="327171" y="280426"/>
            <a:ext cx="1084696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- создание современной и безопасной цифровой образовательной среды, обеспечивающей высокое качество и доступность образования всех видов и уровней;</a:t>
            </a:r>
          </a:p>
          <a:p>
            <a:endParaRPr lang="ru-RU" sz="1600" dirty="0"/>
          </a:p>
          <a:p>
            <a:r>
              <a:rPr lang="ru-RU" sz="1600" dirty="0"/>
              <a:t>- внедрение национальной системы профессионального роста педагогических работников, охватывающей не менее 50 процентов учителей общеобразовательных организаций;</a:t>
            </a:r>
          </a:p>
          <a:p>
            <a:endParaRPr lang="ru-RU" sz="1600" dirty="0"/>
          </a:p>
          <a:p>
            <a:r>
              <a:rPr lang="ru-RU" sz="1600" dirty="0"/>
              <a:t>- модернизация профессионального образования, в том числе посредством внедрения адаптивных, практико-ориентированных и гибких образовательных программ;</a:t>
            </a:r>
          </a:p>
          <a:p>
            <a:endParaRPr lang="ru-RU" sz="1600" dirty="0"/>
          </a:p>
          <a:p>
            <a:r>
              <a:rPr lang="ru-RU" sz="1600" dirty="0"/>
              <a:t>- формирование системы непрерывного обновления работающими гражданами своих профессиональных знаний и приобретения ими новых профессиональных навыков, включая овладение компетенциями в области цифровой экономики всеми желающими;</a:t>
            </a:r>
          </a:p>
          <a:p>
            <a:endParaRPr lang="ru-RU" sz="1600" dirty="0"/>
          </a:p>
          <a:p>
            <a:r>
              <a:rPr lang="ru-RU" sz="1600" dirty="0"/>
              <a:t>- формирование системы профессиональных конкурсов в целях предоставления гражданам возможностей для профессионального и карьерного роста;</a:t>
            </a:r>
          </a:p>
          <a:p>
            <a:endParaRPr lang="ru-RU" sz="1600" dirty="0"/>
          </a:p>
          <a:p>
            <a:r>
              <a:rPr lang="ru-RU" sz="1600" dirty="0"/>
              <a:t>- создание условий для развития наставничества, поддержки общественных инициатив и проектов, в том числе в сфере добровольчества (</a:t>
            </a:r>
            <a:r>
              <a:rPr lang="ru-RU" sz="1600" dirty="0" err="1"/>
              <a:t>волонтерства</a:t>
            </a:r>
            <a:r>
              <a:rPr lang="ru-RU" sz="1600" dirty="0"/>
              <a:t>);</a:t>
            </a:r>
          </a:p>
          <a:p>
            <a:endParaRPr lang="ru-RU" sz="1600" dirty="0"/>
          </a:p>
          <a:p>
            <a:r>
              <a:rPr lang="ru-RU" sz="1600" dirty="0"/>
              <a:t>- увеличение не менее чем в два раза количества иностранных граждан, обучающихся в образовательных организациях высшего образования и научных организациях, а также реализация комплекса мер по трудоустройству лучших из них в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33176910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8AF6722-2A82-46FB-828B-8958C984F1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FB7CFB4-F0D1-4647-8F32-449C9E17C92C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7AFB234-86DD-4270-A452-9F186030B261}"/>
              </a:ext>
            </a:extLst>
          </p:cNvPr>
          <p:cNvSpPr txBox="1"/>
          <p:nvPr/>
        </p:nvSpPr>
        <p:spPr>
          <a:xfrm>
            <a:off x="583678" y="1141092"/>
            <a:ext cx="10770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Отчетность по проекту «Социальная активность»</a:t>
            </a:r>
          </a:p>
          <a:p>
            <a:r>
              <a:rPr lang="ru-RU" b="1" dirty="0"/>
              <a:t>(информация предоставляется ежеквартально до 5 числа месяца, следующего за отчетным)</a:t>
            </a:r>
            <a:r>
              <a:rPr lang="ru-RU" dirty="0"/>
              <a:t>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DBF7D66F-2885-4A1A-8540-738C09522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887106"/>
              </p:ext>
            </p:extLst>
          </p:nvPr>
        </p:nvGraphicFramePr>
        <p:xfrm>
          <a:off x="197785" y="1879540"/>
          <a:ext cx="11484000" cy="4630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="" xmlns:a16="http://schemas.microsoft.com/office/drawing/2014/main" val="2378635728"/>
                    </a:ext>
                  </a:extLst>
                </a:gridCol>
                <a:gridCol w="7020000">
                  <a:extLst>
                    <a:ext uri="{9D8B030D-6E8A-4147-A177-3AD203B41FA5}">
                      <a16:colId xmlns="" xmlns:a16="http://schemas.microsoft.com/office/drawing/2014/main" val="169734666"/>
                    </a:ext>
                  </a:extLst>
                </a:gridCol>
                <a:gridCol w="2160000">
                  <a:extLst>
                    <a:ext uri="{9D8B030D-6E8A-4147-A177-3AD203B41FA5}">
                      <a16:colId xmlns="" xmlns:a16="http://schemas.microsoft.com/office/drawing/2014/main" val="3155600249"/>
                    </a:ext>
                  </a:extLst>
                </a:gridCol>
                <a:gridCol w="1800000">
                  <a:extLst>
                    <a:ext uri="{9D8B030D-6E8A-4147-A177-3AD203B41FA5}">
                      <a16:colId xmlns="" xmlns:a16="http://schemas.microsoft.com/office/drawing/2014/main" val="537045879"/>
                    </a:ext>
                  </a:extLst>
                </a:gridCol>
              </a:tblGrid>
              <a:tr h="159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Параметр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Примечания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2243647988"/>
                  </a:ext>
                </a:extLst>
              </a:tr>
              <a:tr h="1594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действующих органов ученического самоуправления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3229358245"/>
                  </a:ext>
                </a:extLst>
              </a:tr>
              <a:tr h="492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обучающихся, задействованных в органах ученического самоуправления, в том числе в волонтерских и добровольческих объединениях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3513046005"/>
                  </a:ext>
                </a:extLst>
              </a:tr>
              <a:tr h="1594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действующих органов студенческого самоуправления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2058618064"/>
                  </a:ext>
                </a:extLst>
              </a:tr>
              <a:tr h="492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обучающихся, задействованных в органах студенческого самоуправления, в том числе в волонтерских и добровольческих объединениях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740715000"/>
                  </a:ext>
                </a:extLst>
              </a:tr>
              <a:tr h="8265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граждан, вовлеченных центрами (сообществами, объединениями) поддержки добровольчества (</a:t>
                      </a:r>
                      <a:r>
                        <a:rPr lang="ru-RU" sz="1800" dirty="0" err="1">
                          <a:effectLst/>
                        </a:rPr>
                        <a:t>волонтерства</a:t>
                      </a:r>
                      <a:r>
                        <a:rPr lang="ru-RU" sz="1800" dirty="0">
                          <a:effectLst/>
                        </a:rPr>
                        <a:t>) на базе образовательных организаций, некоммерческих организаций, государственных и муниципальных учреждений, в добровольческую деятельность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2916566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6328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8AF6722-2A82-46FB-828B-8958C984F1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FB7CFB4-F0D1-4647-8F32-449C9E17C92C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B016964C-0F2E-4D63-AC53-AAA91AE0B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297404"/>
              </p:ext>
            </p:extLst>
          </p:nvPr>
        </p:nvGraphicFramePr>
        <p:xfrm>
          <a:off x="197785" y="905821"/>
          <a:ext cx="11484000" cy="5804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="" xmlns:a16="http://schemas.microsoft.com/office/drawing/2014/main" val="3586674167"/>
                    </a:ext>
                  </a:extLst>
                </a:gridCol>
                <a:gridCol w="7020000">
                  <a:extLst>
                    <a:ext uri="{9D8B030D-6E8A-4147-A177-3AD203B41FA5}">
                      <a16:colId xmlns="" xmlns:a16="http://schemas.microsoft.com/office/drawing/2014/main" val="270832985"/>
                    </a:ext>
                  </a:extLst>
                </a:gridCol>
                <a:gridCol w="2160000">
                  <a:extLst>
                    <a:ext uri="{9D8B030D-6E8A-4147-A177-3AD203B41FA5}">
                      <a16:colId xmlns="" xmlns:a16="http://schemas.microsoft.com/office/drawing/2014/main" val="1243760075"/>
                    </a:ext>
                  </a:extLst>
                </a:gridCol>
                <a:gridCol w="1800000">
                  <a:extLst>
                    <a:ext uri="{9D8B030D-6E8A-4147-A177-3AD203B41FA5}">
                      <a16:colId xmlns="" xmlns:a16="http://schemas.microsoft.com/office/drawing/2014/main" val="2248258495"/>
                    </a:ext>
                  </a:extLst>
                </a:gridCol>
              </a:tblGrid>
              <a:tr h="159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№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Параметр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Количество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Примечания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2552312000"/>
                  </a:ext>
                </a:extLst>
              </a:tr>
              <a:tr h="492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Численность молодежи, задействованной в мероприятиях по вовлечению в творческую деятельность, таких как конкурсы, смотры, фестивали, форумы, объединения по развитию творческих навыков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3832217637"/>
                  </a:ext>
                </a:extLst>
              </a:tr>
              <a:tr h="326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Количество прошедших обучение специалистов и координаторов волонтеров по работе в сфере добровольчества и технологий работы с волонтерами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1036033184"/>
                  </a:ext>
                </a:extLst>
              </a:tr>
              <a:tr h="326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Проведение информационной и рекламной кампании, в том числе рекламные ролики на ТВ и в сети «Интернет»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Рекламных материалов / охват аудитории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Ссылки на материалы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1408688321"/>
                  </a:ext>
                </a:extLst>
              </a:tr>
              <a:tr h="326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9.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Участие в образовательных программах Форума молодых деятелей культуры и искусств «Таврида» (с регистрацией в АИС «Молодежь России»)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Поданных заявок / количество участников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2814800840"/>
                  </a:ext>
                </a:extLst>
              </a:tr>
              <a:tr h="326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Проведение дискуссионных студенческих клубов «Диалог на равных» (с регистрацией в АИС «Молодежь России»)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Согласование с региональным координатором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118145296"/>
                  </a:ext>
                </a:extLst>
              </a:tr>
              <a:tr h="326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11.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Популяризация мобильного приложения единое студенческое мобильное приложение «</a:t>
                      </a:r>
                      <a:r>
                        <a:rPr lang="ru-RU" sz="1800" dirty="0" err="1">
                          <a:effectLst/>
                        </a:rPr>
                        <a:t>OnRussia</a:t>
                      </a:r>
                      <a:r>
                        <a:rPr lang="ru-RU" sz="1800" dirty="0">
                          <a:effectLst/>
                        </a:rPr>
                        <a:t>» (регистрация в приложении)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Согласование с региональным координатором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extLst>
                  <a:ext uri="{0D108BD9-81ED-4DB2-BD59-A6C34878D82A}">
                    <a16:rowId xmlns="" xmlns:a16="http://schemas.microsoft.com/office/drawing/2014/main" val="963124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3050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AF0C8-EDE6-4669-BA8A-454CDED9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5355"/>
            <a:ext cx="9518225" cy="3294888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КАДРЫ</a:t>
            </a:r>
            <a:b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ЦИФРОВОЙ ЭКОНОМИКИ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EFFC594-1975-40EA-8007-4DB9C951BAFB}"/>
              </a:ext>
            </a:extLst>
          </p:cNvPr>
          <p:cNvSpPr txBox="1"/>
          <p:nvPr/>
        </p:nvSpPr>
        <p:spPr>
          <a:xfrm>
            <a:off x="677334" y="5103224"/>
            <a:ext cx="6946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Администратор проекта –</a:t>
            </a:r>
          </a:p>
          <a:p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Сергеева Наталья Викторовна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DA3DB19-E281-4D02-9A5D-9FF23AC89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3E2808-90EB-4005-9344-2F6D6FB793C3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ПРОЕКТ В РАМКАХ НАЦИОНАЛЬНОЙ ПРОГРАММЫ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ЭКОНОМИКА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8281474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>
            <a:extLst>
              <a:ext uri="{FF2B5EF4-FFF2-40B4-BE49-F238E27FC236}">
                <a16:creationId xmlns="" xmlns:a16="http://schemas.microsoft.com/office/drawing/2014/main" id="{8546E78E-0B4D-484E-8FDA-C9F9A6CCB5E5}"/>
              </a:ext>
            </a:extLst>
          </p:cNvPr>
          <p:cNvSpPr txBox="1">
            <a:spLocks/>
          </p:cNvSpPr>
          <p:nvPr/>
        </p:nvSpPr>
        <p:spPr>
          <a:xfrm>
            <a:off x="326957" y="989900"/>
            <a:ext cx="10427729" cy="579278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>
                <a:solidFill>
                  <a:schemeClr val="tx1"/>
                </a:solidFill>
              </a:rPr>
              <a:t>Цель регионального проекта</a:t>
            </a:r>
            <a:r>
              <a:rPr lang="ru-RU" sz="2400" dirty="0">
                <a:solidFill>
                  <a:schemeClr val="tx1"/>
                </a:solidFill>
              </a:rPr>
              <a:t>: обеспечение подготовки высококвалифицированных кадров для цифровой экономики              (к 2022 году количество выпускников системы профессионального образования с ключевыми компетенциями цифровой экономики составит 3 тысячи 913 человек, количество специалистов, прошедших переобучение по компетенциям цифровой экономики в рамках дополнительного образования, - 7 тысяч 230 человек).</a:t>
            </a:r>
          </a:p>
          <a:p>
            <a:pPr marL="0" indent="0">
              <a:buNone/>
            </a:pPr>
            <a:r>
              <a:rPr lang="ru-RU" sz="2400" b="1" u="sng" dirty="0">
                <a:solidFill>
                  <a:schemeClr val="tx1"/>
                </a:solidFill>
              </a:rPr>
              <a:t>Целевые показатели на 2020 год</a:t>
            </a:r>
            <a:r>
              <a:rPr lang="ru-RU" sz="2400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sym typeface="Wingdings" panose="05000000000000000000" pitchFamily="2" charset="2"/>
              </a:rPr>
              <a:t> </a:t>
            </a:r>
            <a:r>
              <a:rPr lang="ru-RU" sz="2400" dirty="0">
                <a:solidFill>
                  <a:schemeClr val="tx1"/>
                </a:solidFill>
              </a:rPr>
              <a:t>Количество выпускников системы профессионального образования с ключевыми компетенциями цифровой экономики - 2 тысячи 935 человек.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sym typeface="Wingdings" panose="05000000000000000000" pitchFamily="2" charset="2"/>
              </a:rPr>
              <a:t> </a:t>
            </a:r>
            <a:r>
              <a:rPr lang="ru-RU" sz="2400" dirty="0">
                <a:solidFill>
                  <a:schemeClr val="tx1"/>
                </a:solidFill>
              </a:rPr>
              <a:t>Количество специалистов, прошедших переобучение по компетенциям цифровой экономики в рамках дополнительного образования – 6 тысяч человек.</a:t>
            </a: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B3385345-5780-4C9C-8702-3C4CFE729D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3B0F3BB-B698-4848-87E1-9252B93E8F2D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ПРОЕКТ В РАМКАХ НАЦИОНАЛЬНОЙ ПРОГРАММЫ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ЭКОНОМИКА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2060014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29DEC09-C02D-4BEA-8443-06E0AFB2A2C3}"/>
              </a:ext>
            </a:extLst>
          </p:cNvPr>
          <p:cNvSpPr txBox="1"/>
          <p:nvPr/>
        </p:nvSpPr>
        <p:spPr>
          <a:xfrm>
            <a:off x="293617" y="905821"/>
            <a:ext cx="110185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Для достижения показателей в 2020 году запланированы следующие мероприятия</a:t>
            </a:r>
            <a:r>
              <a:rPr lang="ru-RU" dirty="0"/>
              <a:t>: </a:t>
            </a:r>
          </a:p>
          <a:p>
            <a:r>
              <a:rPr lang="ru-RU" dirty="0"/>
              <a:t>1.	Привлечение предприятий-работодателей в сфере IT-технологий к процессу подготовки кадров (участие сотрудников предприятий в разработке и корректировке содержания профессиональных образовательных программ; в проведении государственных итоговых аттестаций, а также в конференциях, круглых столах, ярмарках вакансий, презентаций выпускников соответствующих специальностей; организация прохождения практики студентов на предприятиях).</a:t>
            </a:r>
          </a:p>
          <a:p>
            <a:endParaRPr lang="ru-RU" sz="1000" dirty="0"/>
          </a:p>
          <a:p>
            <a:r>
              <a:rPr lang="ru-RU" dirty="0"/>
              <a:t>2.	Установление бюджетных мест в колледжах, техникумах и вузе, подведомственных Министерству образования, науки и молодежи Республики Крым, с учётом обеспечения перспективных потребностей в кадрах с компетенциями цифровой экономики.</a:t>
            </a:r>
          </a:p>
          <a:p>
            <a:endParaRPr lang="ru-RU" sz="1000" dirty="0"/>
          </a:p>
          <a:p>
            <a:r>
              <a:rPr lang="ru-RU" dirty="0"/>
              <a:t>3.	Разработка и реализация программ повышения квалификации, профессиональной переподготовки, непрерывного профессионального развития педагогических кадров.</a:t>
            </a:r>
          </a:p>
          <a:p>
            <a:endParaRPr lang="ru-RU" sz="1000" dirty="0"/>
          </a:p>
          <a:p>
            <a:r>
              <a:rPr lang="ru-RU" dirty="0"/>
              <a:t>4.	Проведение для талантливых и одаренных детей республиканских мероприятий научно-технической направленности (конкурсов, форумов, слётов, конференций, соревнований и т.д.) с целью развития цифровых компетенций:</a:t>
            </a:r>
          </a:p>
          <a:p>
            <a:r>
              <a:rPr lang="ru-RU" dirty="0"/>
              <a:t>•	республиканского конкурса-защиты научно-исследовательских работ МАН «Искатель»;</a:t>
            </a:r>
          </a:p>
          <a:p>
            <a:r>
              <a:rPr lang="ru-RU" dirty="0"/>
              <a:t>•	республиканского форума талантливых и одаренных детей «Интеллектуальный старт-ап».</a:t>
            </a:r>
          </a:p>
          <a:p>
            <a:r>
              <a:rPr lang="ru-RU" dirty="0"/>
              <a:t>•	республиканских конкурсов «С компьютером на ТЫ» и др.</a:t>
            </a:r>
          </a:p>
          <a:p>
            <a:endParaRPr lang="ru-RU" sz="1000" dirty="0"/>
          </a:p>
          <a:p>
            <a:r>
              <a:rPr lang="ru-RU" b="1" u="sng" dirty="0"/>
              <a:t>Реализация мероприятий будет осуществлена в течение года.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28B8839B-98CD-4571-9C4E-835877479D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BE19ECE-2B5E-4B6C-A9B8-7F67ACFB9AEE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ПРОЕКТ В РАМКАХ НАЦИОНАЛЬНОЙ ПРОГРАММЫ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ЭКОНОМИКА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508490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0ACCC6-2F3E-4658-A3A3-6D366CFD783D}"/>
              </a:ext>
            </a:extLst>
          </p:cNvPr>
          <p:cNvSpPr txBox="1"/>
          <p:nvPr/>
        </p:nvSpPr>
        <p:spPr>
          <a:xfrm>
            <a:off x="310392" y="1399605"/>
            <a:ext cx="106829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Паспорт утвержден президиумом Совета при Президенте РФ по стратегическому развитию и национальным проектам </a:t>
            </a:r>
            <a:r>
              <a:rPr lang="ru-RU" b="1" dirty="0"/>
              <a:t>03.09.2018 № 10</a:t>
            </a:r>
            <a:endParaRPr lang="ru-RU" dirty="0"/>
          </a:p>
          <a:p>
            <a:endParaRPr lang="ru-RU" b="1" dirty="0"/>
          </a:p>
          <a:p>
            <a:r>
              <a:rPr lang="ru-RU" b="1" dirty="0"/>
              <a:t>Цели:</a:t>
            </a:r>
            <a:endParaRPr lang="ru-RU" dirty="0"/>
          </a:p>
          <a:p>
            <a:pPr lvl="0"/>
            <a:r>
              <a:rPr lang="ru-RU" dirty="0">
                <a:sym typeface="Wingdings" panose="05000000000000000000" pitchFamily="2" charset="2"/>
              </a:rPr>
              <a:t> </a:t>
            </a:r>
            <a:r>
              <a:rPr lang="ru-RU" dirty="0"/>
              <a:t>Обеспечение глобальной конкурентоспособности российского образования, вхождение Российской Федерации в число 10 ведущих стран мира по качеству общего образования.</a:t>
            </a:r>
          </a:p>
          <a:p>
            <a:r>
              <a:rPr lang="ru-RU" dirty="0">
                <a:sym typeface="Wingdings" panose="05000000000000000000" pitchFamily="2" charset="2"/>
              </a:rPr>
              <a:t> </a:t>
            </a:r>
            <a:r>
              <a:rPr lang="ru-RU" dirty="0"/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</a:t>
            </a:r>
          </a:p>
          <a:p>
            <a:endParaRPr lang="ru-RU" dirty="0"/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Республике Крым реализуются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региональных проектов: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053BCE70-82A6-4F00-92C4-D1A40D6542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AC26398-34D2-41DE-AD9F-2DA8CA0E87F9}"/>
              </a:ext>
            </a:extLst>
          </p:cNvPr>
          <p:cNvSpPr txBox="1"/>
          <p:nvPr/>
        </p:nvSpPr>
        <p:spPr>
          <a:xfrm>
            <a:off x="910849" y="192757"/>
            <a:ext cx="8495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DDAB5E3D-A94D-4691-9200-7D0C3357C11A}"/>
              </a:ext>
            </a:extLst>
          </p:cNvPr>
          <p:cNvSpPr txBox="1">
            <a:spLocks/>
          </p:cNvSpPr>
          <p:nvPr/>
        </p:nvSpPr>
        <p:spPr>
          <a:xfrm>
            <a:off x="811558" y="795571"/>
            <a:ext cx="9518225" cy="713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Национальный проект «Образование»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5A33B0D-4260-4E2A-82B0-3F131999C313}"/>
              </a:ext>
            </a:extLst>
          </p:cNvPr>
          <p:cNvSpPr txBox="1"/>
          <p:nvPr/>
        </p:nvSpPr>
        <p:spPr>
          <a:xfrm>
            <a:off x="310392" y="4614589"/>
            <a:ext cx="9630562" cy="203132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Современная школа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 каждого ребенка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 семей, имеющих детей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образовательная среда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будущего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Молодые профессионалы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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активность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2500869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8E3F48C-DB1C-4E8F-984D-83DFC5B34DC2}"/>
              </a:ext>
            </a:extLst>
          </p:cNvPr>
          <p:cNvSpPr txBox="1"/>
          <p:nvPr/>
        </p:nvSpPr>
        <p:spPr>
          <a:xfrm>
            <a:off x="294934" y="1015068"/>
            <a:ext cx="1160213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Паспорта региональных проектов утверждены протоколом Проектного Комитета</a:t>
            </a:r>
          </a:p>
          <a:p>
            <a:r>
              <a:rPr lang="ru-RU" b="1" dirty="0"/>
              <a:t>Республики Крым от 27.12.2018 № 3 (в редакции протокола №6 от 28.02.2019)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		Куратор региональных проектов</a:t>
            </a:r>
            <a:r>
              <a:rPr lang="ru-RU" dirty="0"/>
              <a:t> – Романовская Елена Васильевна,</a:t>
            </a:r>
          </a:p>
          <a:p>
            <a:r>
              <a:rPr lang="ru-RU" dirty="0"/>
              <a:t>		заместитель Председателя Совета министров Республики Крым – </a:t>
            </a:r>
          </a:p>
          <a:p>
            <a:r>
              <a:rPr lang="ru-RU" dirty="0"/>
              <a:t>		министр труда и социальной защиты Республики Крым. </a:t>
            </a:r>
          </a:p>
          <a:p>
            <a:endParaRPr lang="ru-RU" b="1" dirty="0"/>
          </a:p>
          <a:p>
            <a:endParaRPr lang="ru-RU" b="1" dirty="0"/>
          </a:p>
          <a:p>
            <a:r>
              <a:rPr lang="ru-RU" b="1" dirty="0"/>
              <a:t>		Руководитель региональных проектов</a:t>
            </a:r>
            <a:r>
              <a:rPr lang="ru-RU" dirty="0"/>
              <a:t> – Лаврик Валентина Васильевна,</a:t>
            </a:r>
          </a:p>
          <a:p>
            <a:r>
              <a:rPr lang="ru-RU" dirty="0"/>
              <a:t>		министр образования, науки и молодежи Республики Крым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Нормативные правовые документы, паспорта региональных проектов, информации о их реализации размещены на сайте Министерства образования, науки и молодежи Республики Крым в разделе «Деятельность» («Реализация национальных проектов», «Паспорта региональных проектов») </a:t>
            </a:r>
            <a:r>
              <a:rPr lang="ru-RU" b="1" dirty="0"/>
              <a:t>(https://monm.rk.gov.ru/ru/structure/244).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/>
              <a:t>Мероприятия региональных проектов включены в Государственную программу развития образования в Республике Крым, утвержденную постановлением Совета министров Республики Крым от 16.05.2016      № 204 </a:t>
            </a:r>
            <a:r>
              <a:rPr lang="ru-RU" b="1" dirty="0"/>
              <a:t>(https://rk.gov.ru/ru/document/show/12753).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8087EA4F-115A-4815-BF49-AAB1EA41BB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02BC4AD-7491-4634-B204-881566863CFE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0B29826-3795-4D9C-93A4-9B4A2C2597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11" y="2979891"/>
            <a:ext cx="767882" cy="9661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1873DD8A-8A62-4C4E-9B53-714E2E302E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34" y="1837730"/>
            <a:ext cx="772159" cy="9661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42508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04761B6-9014-47E1-871C-F22721E51224}"/>
              </a:ext>
            </a:extLst>
          </p:cNvPr>
          <p:cNvSpPr txBox="1"/>
          <p:nvPr/>
        </p:nvSpPr>
        <p:spPr>
          <a:xfrm>
            <a:off x="318783" y="996017"/>
            <a:ext cx="1095484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О</a:t>
            </a:r>
            <a:r>
              <a:rPr lang="ru-RU" sz="2400" b="1" dirty="0"/>
              <a:t>бщий объем средств, предусмотренных на реализацию региональных проектов в 2019 году:</a:t>
            </a:r>
          </a:p>
          <a:p>
            <a:r>
              <a:rPr lang="ru-RU" sz="2000" b="1" u="sng" dirty="0" smtClean="0"/>
              <a:t>849,35 </a:t>
            </a:r>
            <a:r>
              <a:rPr lang="ru-RU" sz="2000" b="1" u="sng" dirty="0"/>
              <a:t>млн. руб.</a:t>
            </a:r>
            <a:r>
              <a:rPr lang="ru-RU" sz="2000" dirty="0"/>
              <a:t>, в том числе:</a:t>
            </a:r>
          </a:p>
          <a:p>
            <a:r>
              <a:rPr lang="ru-RU" sz="2000" b="1" dirty="0">
                <a:sym typeface="Wingdings" panose="05000000000000000000" pitchFamily="2" charset="2"/>
              </a:rPr>
              <a:t> </a:t>
            </a:r>
            <a:r>
              <a:rPr lang="ru-RU" sz="2000" dirty="0"/>
              <a:t>федеральный бюджет 		- 813,46 млн. руб.</a:t>
            </a:r>
          </a:p>
          <a:p>
            <a:r>
              <a:rPr lang="ru-RU" sz="2000" b="1" dirty="0">
                <a:sym typeface="Wingdings" panose="05000000000000000000" pitchFamily="2" charset="2"/>
              </a:rPr>
              <a:t> </a:t>
            </a:r>
            <a:r>
              <a:rPr lang="ru-RU" sz="2000" dirty="0"/>
              <a:t>бюджет Республики Крым	-   </a:t>
            </a:r>
            <a:r>
              <a:rPr lang="ru-RU" sz="2000" dirty="0" smtClean="0"/>
              <a:t>35,89 </a:t>
            </a:r>
            <a:r>
              <a:rPr lang="ru-RU" sz="2000" dirty="0"/>
              <a:t>млн. руб.</a:t>
            </a:r>
          </a:p>
          <a:p>
            <a:r>
              <a:rPr lang="ru-RU" sz="2000" dirty="0"/>
              <a:t> </a:t>
            </a:r>
          </a:p>
          <a:p>
            <a:r>
              <a:rPr lang="ru-RU" sz="2400" b="1" dirty="0"/>
              <a:t>Участие Республики Крым в 2019 году в отборах субъектов РФ на получение «грантов» на 2020-2022 годы</a:t>
            </a:r>
            <a:endParaRPr lang="ru-RU" sz="2400" dirty="0"/>
          </a:p>
          <a:p>
            <a:r>
              <a:rPr lang="ru-RU" sz="2000" dirty="0"/>
              <a:t>Министерство образования, науки и молодежи Республики Крым в июле 2019 года приняло участие в отборе субъектов Российской Федерации на предоставление в 2020-2022 годах субсидий из федерального бюджета бюджетам субъектов Российской Федерации, проводимом Министерством просвещения Российской Федерации, в рамках мероприятий национального проекта «Образование», по итогам которого Республика Крым включена в число субъектов Российской Федерации на получение субсидий, начиная с 2020 года, по 7 направлениям в рамках федеральных проектов «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Современная школа</a:t>
            </a:r>
            <a:r>
              <a:rPr lang="ru-RU" sz="2000" dirty="0"/>
              <a:t>», «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образовательная среда</a:t>
            </a:r>
            <a:r>
              <a:rPr lang="ru-RU" sz="2000" dirty="0"/>
              <a:t>», «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 каждого ребенка</a:t>
            </a:r>
            <a:r>
              <a:rPr lang="ru-RU" sz="2000" dirty="0"/>
              <a:t>».</a:t>
            </a:r>
          </a:p>
          <a:p>
            <a:endParaRPr lang="ru-RU" sz="2000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C276C9F7-1260-4A5A-997F-478198A551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43988CA-3FE7-40EF-A891-F3C97EE66FCB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104204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22AF3173-BE88-4462-B329-D5D9A0596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984522"/>
              </p:ext>
            </p:extLst>
          </p:nvPr>
        </p:nvGraphicFramePr>
        <p:xfrm>
          <a:off x="197785" y="906010"/>
          <a:ext cx="11303522" cy="5785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0362">
                  <a:extLst>
                    <a:ext uri="{9D8B030D-6E8A-4147-A177-3AD203B41FA5}">
                      <a16:colId xmlns="" xmlns:a16="http://schemas.microsoft.com/office/drawing/2014/main" val="4046844412"/>
                    </a:ext>
                  </a:extLst>
                </a:gridCol>
                <a:gridCol w="1006679">
                  <a:extLst>
                    <a:ext uri="{9D8B030D-6E8A-4147-A177-3AD203B41FA5}">
                      <a16:colId xmlns="" xmlns:a16="http://schemas.microsoft.com/office/drawing/2014/main" val="965945540"/>
                    </a:ext>
                  </a:extLst>
                </a:gridCol>
                <a:gridCol w="1023457">
                  <a:extLst>
                    <a:ext uri="{9D8B030D-6E8A-4147-A177-3AD203B41FA5}">
                      <a16:colId xmlns="" xmlns:a16="http://schemas.microsoft.com/office/drawing/2014/main" val="795058568"/>
                    </a:ext>
                  </a:extLst>
                </a:gridCol>
                <a:gridCol w="1015067">
                  <a:extLst>
                    <a:ext uri="{9D8B030D-6E8A-4147-A177-3AD203B41FA5}">
                      <a16:colId xmlns="" xmlns:a16="http://schemas.microsoft.com/office/drawing/2014/main" val="1969400855"/>
                    </a:ext>
                  </a:extLst>
                </a:gridCol>
                <a:gridCol w="947957">
                  <a:extLst>
                    <a:ext uri="{9D8B030D-6E8A-4147-A177-3AD203B41FA5}">
                      <a16:colId xmlns="" xmlns:a16="http://schemas.microsoft.com/office/drawing/2014/main" val="549058328"/>
                    </a:ext>
                  </a:extLst>
                </a:gridCol>
              </a:tblGrid>
              <a:tr h="50921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«Гранты»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2020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2021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2022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2023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2811278845"/>
                  </a:ext>
                </a:extLst>
              </a:tr>
              <a:tr h="40895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Обновление материально-технической базы в организациях, осуществляющих образовательную деятельность исключительно по адаптированным программам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15,5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7,2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23,4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14,6 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3838637541"/>
                  </a:ext>
                </a:extLst>
              </a:tr>
              <a:tr h="41001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Внедрение целевой модели цифровой образовательной среды в общеобразовательных организациях и профессиональных образовательных организациях Республики Крым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228,1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669,6 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367,2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2833422485"/>
                  </a:ext>
                </a:extLst>
              </a:tr>
              <a:tr h="1233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Обновление материально-технической базы для формирования у обучающихся современных технологических и гуманитарных навыков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3380977535"/>
                  </a:ext>
                </a:extLst>
              </a:tr>
              <a:tr h="4540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Формирование современных управленческих и организационно-экономических механизмов в системе дополнительного образования детей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15,5</a:t>
                      </a: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1696381397"/>
                  </a:ext>
                </a:extLst>
              </a:tr>
              <a:tr h="7064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Обновление материально-технической базы для занятий физической культурой и спортом в общеобразовательных организациях, расположенных в сельской местности и малых городах</a:t>
                      </a: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</a:t>
                      </a: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</a:t>
                      </a: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61,4</a:t>
                      </a: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352830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Создание новых мест для дополнительного образования детей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50,4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306,4 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123505185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Создание детских технопарков «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Кванториум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»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72,4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3813318240"/>
                  </a:ext>
                </a:extLst>
              </a:tr>
              <a:tr h="2280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Создание мобильных технопарков «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Кванториум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»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16,8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34,6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320344739"/>
                  </a:ext>
                </a:extLst>
              </a:tr>
              <a:tr h="23206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ВСЕГО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322,9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1 071,1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425,2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14,6 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extLst>
                  <a:ext uri="{0D108BD9-81ED-4DB2-BD59-A6C34878D82A}">
                    <a16:rowId xmlns="" xmlns:a16="http://schemas.microsoft.com/office/drawing/2014/main" val="2859758661"/>
                  </a:ext>
                </a:extLst>
              </a:tr>
              <a:tr h="66312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ИТОГО</a:t>
                      </a:r>
                      <a:endParaRPr lang="ru-RU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</a:rPr>
                        <a:t>1 833,9</a:t>
                      </a:r>
                      <a:endParaRPr lang="ru-RU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58" marR="4055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20921860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E4E29A6B-CC7C-4B29-AF81-1974BE3921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8FFCE70-F984-4CC0-B9B7-D4F64F081620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423478B-AC99-42C7-8F03-2643D02BA590}"/>
              </a:ext>
            </a:extLst>
          </p:cNvPr>
          <p:cNvSpPr txBox="1"/>
          <p:nvPr/>
        </p:nvSpPr>
        <p:spPr>
          <a:xfrm>
            <a:off x="10359648" y="567456"/>
            <a:ext cx="11416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230919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1ADBF263-C373-425C-86EE-115435A685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5" y="159391"/>
            <a:ext cx="713064" cy="713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503FC8-E18C-4043-A657-87B36FF235D8}"/>
              </a:ext>
            </a:extLst>
          </p:cNvPr>
          <p:cNvSpPr txBox="1"/>
          <p:nvPr/>
        </p:nvSpPr>
        <p:spPr>
          <a:xfrm>
            <a:off x="910849" y="192757"/>
            <a:ext cx="849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РЕГИОНАЛЬНЫЕ ПРОЕКТЫ В РАМКАХ НАЦИОНАЛЬНОГО ПРОЕКТА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5D8B08F-A920-4A39-B6BE-D550C54CA566}"/>
              </a:ext>
            </a:extLst>
          </p:cNvPr>
          <p:cNvSpPr txBox="1"/>
          <p:nvPr/>
        </p:nvSpPr>
        <p:spPr>
          <a:xfrm>
            <a:off x="444617" y="1124126"/>
            <a:ext cx="781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Информация об объемах финансирования региональных проектов:</a:t>
            </a: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90C9A834-8E6B-4B22-8250-F2921C75C3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41028"/>
              </p:ext>
            </p:extLst>
          </p:nvPr>
        </p:nvGraphicFramePr>
        <p:xfrm>
          <a:off x="297009" y="1702995"/>
          <a:ext cx="10158100" cy="48296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00">
                  <a:extLst>
                    <a:ext uri="{9D8B030D-6E8A-4147-A177-3AD203B41FA5}">
                      <a16:colId xmlns="" xmlns:a16="http://schemas.microsoft.com/office/drawing/2014/main" val="2716259017"/>
                    </a:ext>
                  </a:extLst>
                </a:gridCol>
                <a:gridCol w="3060000">
                  <a:extLst>
                    <a:ext uri="{9D8B030D-6E8A-4147-A177-3AD203B41FA5}">
                      <a16:colId xmlns="" xmlns:a16="http://schemas.microsoft.com/office/drawing/2014/main" val="3323433712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2487743323"/>
                    </a:ext>
                  </a:extLst>
                </a:gridCol>
                <a:gridCol w="904506">
                  <a:extLst>
                    <a:ext uri="{9D8B030D-6E8A-4147-A177-3AD203B41FA5}">
                      <a16:colId xmlns="" xmlns:a16="http://schemas.microsoft.com/office/drawing/2014/main" val="704104201"/>
                    </a:ext>
                  </a:extLst>
                </a:gridCol>
                <a:gridCol w="1023704">
                  <a:extLst>
                    <a:ext uri="{9D8B030D-6E8A-4147-A177-3AD203B41FA5}">
                      <a16:colId xmlns="" xmlns:a16="http://schemas.microsoft.com/office/drawing/2014/main" val="2208170299"/>
                    </a:ext>
                  </a:extLst>
                </a:gridCol>
                <a:gridCol w="1020198">
                  <a:extLst>
                    <a:ext uri="{9D8B030D-6E8A-4147-A177-3AD203B41FA5}">
                      <a16:colId xmlns="" xmlns:a16="http://schemas.microsoft.com/office/drawing/2014/main" val="967370306"/>
                    </a:ext>
                  </a:extLst>
                </a:gridCol>
                <a:gridCol w="960599">
                  <a:extLst>
                    <a:ext uri="{9D8B030D-6E8A-4147-A177-3AD203B41FA5}">
                      <a16:colId xmlns="" xmlns:a16="http://schemas.microsoft.com/office/drawing/2014/main" val="1970930749"/>
                    </a:ext>
                  </a:extLst>
                </a:gridCol>
                <a:gridCol w="957093">
                  <a:extLst>
                    <a:ext uri="{9D8B030D-6E8A-4147-A177-3AD203B41FA5}">
                      <a16:colId xmlns="" xmlns:a16="http://schemas.microsoft.com/office/drawing/2014/main" val="2319332204"/>
                    </a:ext>
                  </a:extLst>
                </a:gridCol>
              </a:tblGrid>
              <a:tr h="2930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+mn-lt"/>
                        </a:rPr>
                        <a:t>Сводная бюджетная роспись (млн.руб.)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53951247"/>
                  </a:ext>
                </a:extLst>
              </a:tr>
              <a:tr h="3059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Предусмотрено 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 2019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 2020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 2021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 2022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 2023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347317214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Национальный </a:t>
                      </a: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проект  «Образование»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386,125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849,35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947,926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1 797,884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776,330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14,635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4422052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1.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Региональный проект «Современная школа»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342,067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776,28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585,877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659,458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305,817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14,635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177206764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Региональный проект «Успех каждого ребенка»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755,006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61,75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131,613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462,062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99,581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3974076441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3</a:t>
                      </a: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Региональный проект «Цифровая образовательная среда»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1 277,732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230,436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n-lt"/>
                        </a:rPr>
                        <a:t>676,364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370,933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1258951895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Региональный проект "Социальная активность"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11,32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11,32</a:t>
                      </a: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0,000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61" marR="5861" marT="5861" marB="0" anchor="ctr"/>
                </a:tc>
                <a:extLst>
                  <a:ext uri="{0D108BD9-81ED-4DB2-BD59-A6C34878D82A}">
                    <a16:rowId xmlns="" xmlns:a16="http://schemas.microsoft.com/office/drawing/2014/main" val="25266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5912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352</TotalTime>
  <Words>4307</Words>
  <Application>Microsoft Office PowerPoint</Application>
  <PresentationFormat>Широкоэкранный</PresentationFormat>
  <Paragraphs>704</Paragraphs>
  <Slides>44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3" baseType="lpstr">
      <vt:lpstr>Arial Unicode MS</vt:lpstr>
      <vt:lpstr>Arial</vt:lpstr>
      <vt:lpstr>Calibri</vt:lpstr>
      <vt:lpstr>Microsoft Sans Serif</vt:lpstr>
      <vt:lpstr>Times New Roman</vt:lpstr>
      <vt:lpstr>Trebuchet MS</vt:lpstr>
      <vt:lpstr>Wingdings</vt:lpstr>
      <vt:lpstr>Wingdings 3</vt:lpstr>
      <vt:lpstr>Аспект</vt:lpstr>
      <vt:lpstr>О реализации в Республике Крым  региональных проектов в сфере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СОВРЕМЕННАЯ ШКОЛА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УСПЕХ КАЖДОГО РЕБЕНКА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ПОДДЕРЖКА СЕМЕЙ, ИМЕЮЩИХ ДЕТЕЙ</vt:lpstr>
      <vt:lpstr>Презентация PowerPoint</vt:lpstr>
      <vt:lpstr>Презентация PowerPoint</vt:lpstr>
      <vt:lpstr>Презентация PowerPoint</vt:lpstr>
      <vt:lpstr>ЦИФРОВАЯ ОБРАЗОВАТЕЛЬНАЯ СРЕДА</vt:lpstr>
      <vt:lpstr>Показатели проекта:</vt:lpstr>
      <vt:lpstr>Разъяснения по показателям:</vt:lpstr>
      <vt:lpstr>Отчетность по проекту «Цифровая образовательная среда»:</vt:lpstr>
      <vt:lpstr>УЧИТЕЛЬ БУДУЩЕГО</vt:lpstr>
      <vt:lpstr>Презентация PowerPoint</vt:lpstr>
      <vt:lpstr>Презентация PowerPoint</vt:lpstr>
      <vt:lpstr>Презентация PowerPoint</vt:lpstr>
      <vt:lpstr>МОЛОДЫЕ ПРОФЕССИОНАЛЫ</vt:lpstr>
      <vt:lpstr>Презентация PowerPoint</vt:lpstr>
      <vt:lpstr>Презентация PowerPoint</vt:lpstr>
      <vt:lpstr>СОЦИАЛЬНАЯ АКТИВНОСТЬ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КАДРЫ ДЛЯ ЦИФРОВОЙ ЭКОНОМИКИ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ОБРАЗОВАТЕЛЬНАЯ СРЕДА</dc:title>
  <dc:creator>Dmitrii Okun</dc:creator>
  <cp:lastModifiedBy>Host_user</cp:lastModifiedBy>
  <cp:revision>86</cp:revision>
  <cp:lastPrinted>2020-01-29T06:18:24Z</cp:lastPrinted>
  <dcterms:created xsi:type="dcterms:W3CDTF">2020-01-26T16:56:43Z</dcterms:created>
  <dcterms:modified xsi:type="dcterms:W3CDTF">2020-01-29T11:29:51Z</dcterms:modified>
</cp:coreProperties>
</file>