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9" autoAdjust="0"/>
  </p:normalViewPr>
  <p:slideViewPr>
    <p:cSldViewPr>
      <p:cViewPr>
        <p:scale>
          <a:sx n="90" d="100"/>
          <a:sy n="90" d="100"/>
        </p:scale>
        <p:origin x="228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147248" cy="1752600"/>
          </a:xfrm>
        </p:spPr>
        <p:txBody>
          <a:bodyPr>
            <a:normAutofit fontScale="55000" lnSpcReduction="2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Введение  комплексного учебного курса 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«Основы религиозных культур </a:t>
            </a:r>
            <a:br>
              <a:rPr lang="ru-RU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и светской этики» </a:t>
            </a:r>
            <a:r>
              <a:rPr lang="ru-R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православной культуры»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в православную духовную традицию. Особенности восточного христианства. Культура и религия. Во что верят православные христиане. Добро и зло в православной традиции. Золотое правило нравственности. Любовь к ближнему. Отношение к труду. Долг и ответственность. Милосердие и сострадание. Православие в России. Православный храм и другие святыни. Символический язык православной культуры: христианское искусство (иконы, фрески, церковное пение, прикладное искусство), православный календарь. Праздники. Христианская семья и её ценности.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исламской культуры»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в исламскую духовную традицию. Культура и религия. Пророк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Мухаммад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образец человека и учитель нравственности в исламской традиции. Столпы ислама и исламской этики. Обязанности мусульман. Для чего построена и как устроена мечеть. Мусульманское летоисчисление и календарь. Ислам в России. Семья в исламе. Нравственные ценности ислама. Праздники исламских народов России: их происхождение и особенности проведения. Искусство ислама.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буддийской культуры»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в буддийскую духовную традицию. Культура и религия. Будда и его учение. Буддийские святые. Будды. Семья в буддийской культуре и её ценности. Буддизм в России. Человек в буддийской картине мира. Буддийские символы. Буддийские ритуалы. Буддийские святыни. Буддийские священные сооружения. Буддийский храм. Буддийский календарь. Праздники в буддийской культуре. Искусство в буддийской культуре.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иудейской культуры»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в иудейскую духовную традицию. Культура и религия. Тора – главная книга иудаизма. Классические тексты иудаизма. Патриархи еврейского народа. Пророки и праведники в иудейской культуре. Храм в жизни иудеев. Назначение синагоги и её устройство. Суббота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Шабат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иудейской традиции. Иудаизм в России. Традиции иудаизма в повседневной жизни евреев. Ответственное принятие заповедей. Еврейский дом. Знакомство с еврейским календарём: его устройство и особенности. Еврейские праздники: их история и традиции. Ценности семейной жизни в иудейской традиции.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мировых религиозных культур»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9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и религия. Древнейшие верования. Религии мира и их основатели. Священные книги религий мира. Хранители предания в религиях мира. Человек в религиозных традициях мира. Священные сооружения. Искусство в религиозной культуре. Религии России. Религия и мораль. Нравственные заповеди в религиях мира. Религиозные ритуалы. Обычаи и обряды. Религиозные ритуалы в искусстве. Календари религий мира. Праздники в религиях мира. Семья, семейные ценности. Долг, свобода, ответственность, учение и труд. Милосердие, забота о слабых, взаимопомощь, социальные проблемы общества и отношение к ним разных религий.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«Основы светской этики»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9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— наша Родина.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и мораль. Этика и её значение в жизни человека. Праздники как одна из форм исторической памяти. Образцы нравственности в культурах разных народов. Государство и мораль гражданина. Образцы нравственности в культуре Отечества. Трудовая мораль. Нравственные традиции предпринимательства. Что значит быть нравственным в наше время? Высшие нравственные ценности, идеалы, принципы морали. Методика создания морального кодекса в школе. Нормы морали. Этикет. Образование как нравственная норма. Методы нравственного самосовершенствования.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многонациональ-ного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вослав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158826" cy="2852936"/>
          </a:xfrm>
          <a:prstGeom prst="rect">
            <a:avLst/>
          </a:prstGeom>
        </p:spPr>
      </p:pic>
      <p:pic>
        <p:nvPicPr>
          <p:cNvPr id="6" name="Рисунок 5" descr="исл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48680"/>
            <a:ext cx="2217846" cy="2880320"/>
          </a:xfrm>
          <a:prstGeom prst="rect">
            <a:avLst/>
          </a:prstGeom>
        </p:spPr>
      </p:pic>
      <p:pic>
        <p:nvPicPr>
          <p:cNvPr id="7" name="Рисунок 6" descr="буддийс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48680"/>
            <a:ext cx="2178663" cy="2880321"/>
          </a:xfrm>
          <a:prstGeom prst="rect">
            <a:avLst/>
          </a:prstGeom>
        </p:spPr>
      </p:pic>
      <p:pic>
        <p:nvPicPr>
          <p:cNvPr id="8" name="Рисунок 7" descr="иуд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645024"/>
            <a:ext cx="2160240" cy="2824196"/>
          </a:xfrm>
          <a:prstGeom prst="rect">
            <a:avLst/>
          </a:prstGeom>
        </p:spPr>
      </p:pic>
      <p:pic>
        <p:nvPicPr>
          <p:cNvPr id="9" name="Рисунок 8" descr="ОМР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645024"/>
            <a:ext cx="2232248" cy="2829914"/>
          </a:xfrm>
          <a:prstGeom prst="rect">
            <a:avLst/>
          </a:prstGeom>
        </p:spPr>
      </p:pic>
      <p:pic>
        <p:nvPicPr>
          <p:cNvPr id="10" name="Рисунок 9" descr="всет э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645024"/>
            <a:ext cx="218580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780928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Выбор  за  вами!</a:t>
            </a:r>
            <a:endParaRPr lang="ru-RU" sz="6600" b="1" dirty="0">
              <a:solidFill>
                <a:srgbClr val="A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6876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5400" b="1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348880"/>
            <a:ext cx="40386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</a:t>
            </a:r>
            <a:endParaRPr lang="ru-RU" sz="4400" b="1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РКСЭ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100432"/>
            <a:ext cx="4896544" cy="475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9632" y="54868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Модули  ОРКСЭ:</a:t>
            </a:r>
            <a:endParaRPr lang="ru-RU" sz="4800" b="1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772816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православной культуры;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исламской культуры;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буддийской культуры;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иудейской культуры;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мировых религиозных культур; 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Основы светской этики.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93610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Нормативно-правовая основа: </a:t>
            </a:r>
            <a:endParaRPr lang="ru-RU" sz="48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4325112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Конституция Российской Федерации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«Об образовании в Российской Федерации»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 РФ «Об основных гарантиях прав ребенка в Российской Федерации»;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РФ «О свободе совести и религиозных объединениях»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Федеральный государственный стандарт. 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Цель учебного курса ОРКСЭ:</a:t>
            </a:r>
            <a:endParaRPr lang="ru-RU" sz="44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820472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 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Задачи учебного курса ОРКСЭ</a:t>
            </a:r>
            <a:r>
              <a:rPr lang="ru-RU" sz="44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знакомство обучающихся с основами православной, мусульманской, буддийской, иудейской культур, основами мировых религиозных культур и светской этики;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представлений младшего подростка о значении нравственных норм и ценностей для достойной жизни личности, семьи, общества;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Задачи учебного курса ОРКСЭ</a:t>
            </a:r>
            <a:r>
              <a:rPr lang="ru-RU" sz="44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обобщение 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Задачи учебного курса ОРКСЭ</a:t>
            </a:r>
            <a:r>
              <a:rPr lang="ru-RU" sz="44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способностей младших школьников к общению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полиэтнической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среде на основе взаимного уважения и диалога во имя общественного мира и согласия.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вослав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158826" cy="2852936"/>
          </a:xfrm>
          <a:prstGeom prst="rect">
            <a:avLst/>
          </a:prstGeom>
        </p:spPr>
      </p:pic>
      <p:pic>
        <p:nvPicPr>
          <p:cNvPr id="6" name="Рисунок 5" descr="исл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48680"/>
            <a:ext cx="2217846" cy="2880320"/>
          </a:xfrm>
          <a:prstGeom prst="rect">
            <a:avLst/>
          </a:prstGeom>
        </p:spPr>
      </p:pic>
      <p:pic>
        <p:nvPicPr>
          <p:cNvPr id="7" name="Рисунок 6" descr="буддийс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48680"/>
            <a:ext cx="2178663" cy="2880321"/>
          </a:xfrm>
          <a:prstGeom prst="rect">
            <a:avLst/>
          </a:prstGeom>
        </p:spPr>
      </p:pic>
      <p:pic>
        <p:nvPicPr>
          <p:cNvPr id="8" name="Рисунок 7" descr="иуд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645024"/>
            <a:ext cx="2160240" cy="2824196"/>
          </a:xfrm>
          <a:prstGeom prst="rect">
            <a:avLst/>
          </a:prstGeom>
        </p:spPr>
      </p:pic>
      <p:pic>
        <p:nvPicPr>
          <p:cNvPr id="9" name="Рисунок 8" descr="ОМР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645024"/>
            <a:ext cx="2232248" cy="2829914"/>
          </a:xfrm>
          <a:prstGeom prst="rect">
            <a:avLst/>
          </a:prstGeom>
        </p:spPr>
      </p:pic>
      <p:pic>
        <p:nvPicPr>
          <p:cNvPr id="10" name="Рисунок 9" descr="всет э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645024"/>
            <a:ext cx="218580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153</TotalTime>
  <Words>899</Words>
  <Application>Microsoft Macintosh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Georgia</vt:lpstr>
      <vt:lpstr>Times New Roman</vt:lpstr>
      <vt:lpstr>Trebuchet MS</vt:lpstr>
      <vt:lpstr>Wingdings</vt:lpstr>
      <vt:lpstr>Wingdings 2</vt:lpstr>
      <vt:lpstr>Городская</vt:lpstr>
      <vt:lpstr>Родительское собрание </vt:lpstr>
      <vt:lpstr>Презентация PowerPoint</vt:lpstr>
      <vt:lpstr>Презентация PowerPoint</vt:lpstr>
      <vt:lpstr>Нормативно-правовая основа: </vt:lpstr>
      <vt:lpstr>Цель учебного курса ОРКСЭ:</vt:lpstr>
      <vt:lpstr>Задачи учебного курса ОРКСЭ:</vt:lpstr>
      <vt:lpstr>Задачи учебного курса ОРКСЭ:</vt:lpstr>
      <vt:lpstr>Задачи учебного курса ОРКСЭ:</vt:lpstr>
      <vt:lpstr>Презентация PowerPoint</vt:lpstr>
      <vt:lpstr>«Основы православной культуры»</vt:lpstr>
      <vt:lpstr>«Основы исламской культуры»</vt:lpstr>
      <vt:lpstr>«Основы буддийской культуры»</vt:lpstr>
      <vt:lpstr>«Основы иудейской культуры»</vt:lpstr>
      <vt:lpstr>«Основы мировых религиозных культур»</vt:lpstr>
      <vt:lpstr>«Основы светской этики»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Home</dc:creator>
  <cp:lastModifiedBy>Пользователь Microsoft Office</cp:lastModifiedBy>
  <cp:revision>15</cp:revision>
  <dcterms:created xsi:type="dcterms:W3CDTF">2017-06-18T16:47:01Z</dcterms:created>
  <dcterms:modified xsi:type="dcterms:W3CDTF">2019-02-04T13:04:31Z</dcterms:modified>
</cp:coreProperties>
</file>