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2D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05" autoAdjust="0"/>
    <p:restoredTop sz="94660"/>
  </p:normalViewPr>
  <p:slideViewPr>
    <p:cSldViewPr snapToGrid="0">
      <p:cViewPr varScale="1">
        <p:scale>
          <a:sx n="85" d="100"/>
          <a:sy n="85" d="100"/>
        </p:scale>
        <p:origin x="3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B19EA-1B4F-4658-A2B6-5F79E0DD60AF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98464-D9F9-4B66-A318-F95C6408F9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627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E58F-400D-7A9C-138B-2EF7E3F26C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8C1A72E-B1A2-4783-43A4-1B2C0BEBB7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389A2B-2B45-2A9C-E594-6B5B01574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71F35C-2074-28E0-589B-10CDFBDC4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4D31BA-149E-3B27-7FBF-7D8F44C5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68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F3A98-1C37-02E2-B050-ACCAAF71A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1D2877-0D0E-C2D8-F982-C304960E0D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58B0BC-27E0-02B2-FB64-E6B565B13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CF1FE9-3FC2-DD15-9DE0-4C547D40D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63DDD5-1B14-31AE-FF61-B8E450849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89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32B38AA-B713-CD71-488A-EA0EA1EAB7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AA3C2F-394D-C143-0B0E-670FECCEF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9A6E44-4CC7-7A35-E8BA-74DE4DA4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28ACAB-BEEC-9AAF-119A-ED4533E46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EBC86B-AF79-60CD-4328-5B390965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64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C7B2BE-ECCB-D150-69B4-923EA3CB7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F9AD98-AF7D-EDE1-16C4-C75B93627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86B66E-00B6-F5B3-CE68-2085E1F45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0D9D7F-1937-66B4-D17E-09A3A66F2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3AB139-D1C5-E2A3-055C-6A606F6D7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27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241F6-40F6-B257-9EC7-41C5788C3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FE757C-B99C-5D04-5ABB-A7B52A52B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4D5939-8933-2A58-B6F8-49E04EB6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ACA813-4EBD-F710-6D26-4D140BBF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3DDFCE-746D-6BB9-723A-6E0C9517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0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493351-0F4C-D009-0C4E-02E123FD2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E1F7DB-B0B8-004F-2DD1-EE214D3DD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B86C54-CBB6-8DFF-00F3-141AD34D1A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EF973F-BAD1-B68C-6145-C1AB4D60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BCC14F-43D0-DD19-07DE-0C3A0918B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4DBED5-9A2C-A416-0532-381DD97DF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3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ADB09-CE09-CA3D-A568-811EE2B4A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0493EF-F74E-3B29-4EFE-7C6D17A89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046E28E-4480-998D-EB7B-8C58BAD53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675E1FA-6F85-3E00-4C3F-90BA24F45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B0927F-C548-A89B-D0D7-490FB0B4BF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3D3DC44-480F-C6CC-5DD7-561194F82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5E4CC31-23B8-CE9C-03AD-40FE2F67F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125E8A2-5522-202F-C819-2E5FCACA3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727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845DE-077B-DDCA-4F88-8A7B3629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78A04B-7ADC-7055-C119-EC0B96F87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BD69781-9DFD-9AA4-4AEB-D3282E58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6BDA4B8-9F0E-F206-F521-6A58ADE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19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68E3C2-2070-6D8D-8BA0-55D88FFF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12208CE-0F4A-0E8B-D1E5-15E8E41BC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EA9FC00-895E-312D-7062-66383BEA3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593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60AC6F-7777-A9DC-53C1-F1BCADC93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C25AE4-7847-55AC-280F-C7BFACF88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B1530C-8AC7-2572-09BD-3272A54028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9708AF-2854-1A6B-96C5-28B5C5D5A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51FEF4-ECA8-10FC-9569-492C0E045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AEE152-FF27-7A7F-FE80-B275BCDE4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264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1C6115-3256-DD11-1637-DFAF94F5C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24E488-972C-D517-82EF-0AF4950B92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493608-CEA1-641B-06F2-569F77F0E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F48981-93BC-7D3B-A5A4-90CCB7D6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C9F56A-EF4F-E024-DC32-362D1933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CC71D7-C557-3CF5-D59C-D9D0B4CF3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82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BC1D2-2F34-1F2A-905E-08F54279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ADCCF5-6AB1-D941-E883-37902638A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B043A5-AD06-5069-E236-4969ACE50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78E3EB-BEB8-4111-820E-9894F2EF6AE5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431EED-D5CD-7A0B-16ED-5EA5D39EE1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674AB-6A72-F464-BCF6-ABCE3380C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10D578-D3C6-4B3A-9E77-BECB20BAE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142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66E135D-5C9C-DC56-4D3D-AB75B97B40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4D9871-8C39-90E1-E252-D473604D029A}"/>
              </a:ext>
            </a:extLst>
          </p:cNvPr>
          <p:cNvSpPr txBox="1"/>
          <p:nvPr/>
        </p:nvSpPr>
        <p:spPr>
          <a:xfrm>
            <a:off x="112889" y="182039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haroni" panose="02010803020104030203" pitchFamily="2" charset="-79"/>
              </a:rPr>
              <a:t>Выращивание грибов в домашних условиях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DCD4C4-A13E-EA52-D886-C5C144EACED9}"/>
              </a:ext>
            </a:extLst>
          </p:cNvPr>
          <p:cNvSpPr txBox="1"/>
          <p:nvPr/>
        </p:nvSpPr>
        <p:spPr>
          <a:xfrm>
            <a:off x="3973686" y="5891304"/>
            <a:ext cx="4244622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пгт. Черноморское -2024г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FAC2E8-0B27-2E04-5294-26738A70CC1F}"/>
              </a:ext>
            </a:extLst>
          </p:cNvPr>
          <p:cNvSpPr txBox="1"/>
          <p:nvPr/>
        </p:nvSpPr>
        <p:spPr>
          <a:xfrm>
            <a:off x="1890889" y="2918824"/>
            <a:ext cx="84102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11 класса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Загребельный Иван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Парицкая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13341CC-BA9A-A163-0860-D7147C855B38}"/>
              </a:ext>
            </a:extLst>
          </p:cNvPr>
          <p:cNvSpPr/>
          <p:nvPr/>
        </p:nvSpPr>
        <p:spPr>
          <a:xfrm>
            <a:off x="824089" y="1820394"/>
            <a:ext cx="10656711" cy="769441"/>
          </a:xfrm>
          <a:prstGeom prst="rect">
            <a:avLst/>
          </a:prstGeom>
          <a:noFill/>
          <a:ln w="41275" cap="rnd">
            <a:solidFill>
              <a:srgbClr val="302D08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77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E7CC058-FB43-E443-B3D6-E0D2EFAC367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574950-637C-C94F-9425-16D7424656B1}"/>
              </a:ext>
            </a:extLst>
          </p:cNvPr>
          <p:cNvSpPr txBox="1"/>
          <p:nvPr/>
        </p:nvSpPr>
        <p:spPr>
          <a:xfrm>
            <a:off x="530578" y="191911"/>
            <a:ext cx="11300178" cy="228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из наиболее распространенных болезней грибов включают в себя следующие: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0611A3-B4FC-1B84-A999-E8BC307E69F6}"/>
              </a:ext>
            </a:extLst>
          </p:cNvPr>
          <p:cNvSpPr txBox="1"/>
          <p:nvPr/>
        </p:nvSpPr>
        <p:spPr>
          <a:xfrm>
            <a:off x="756356" y="1866648"/>
            <a:ext cx="11255022" cy="35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Трутовиковая гниль - вызванная бактериальной инфекцией, которая приводит к разрушению грибов и приводит к образованию слизи на поверхности плодов.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Моховидная гниль - вызванная грибковой инфекцией, которая приводит к появлению пушистого белого налета на поверхности грибов.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Пятнистая плесень - вызванная грибковой инфекцией, приводит к образованию черных или коричневых пятен на шляпках грибов.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086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D4EDDA2-9FEE-F9FE-C655-889290EE106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546616-E6A7-953E-ADEA-BC816959CADC}"/>
              </a:ext>
            </a:extLst>
          </p:cNvPr>
          <p:cNvSpPr txBox="1"/>
          <p:nvPr/>
        </p:nvSpPr>
        <p:spPr>
          <a:xfrm>
            <a:off x="485421" y="272610"/>
            <a:ext cx="11288889" cy="6319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борьбы с болезнями шампиньонов применяются различные методы лечения, которые включают в себя:</a:t>
            </a:r>
            <a:endParaRPr lang="ru-RU" sz="20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Профилактика: Важная часть ухода за грибами — это профилактика болезней. Необходимо поддерживать оптимальный уровень влажности и температуры, регулярно проводить дезинфекцию оборудования и контейнеров, а также контролировать вентиляцию и освещение.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Химические препараты: для борьбы с болезнями шампиньонов могут использоваться специальные химические препараты, такие как фунгициды. Однако использование химических средств должно быть осторожным и соблюдаться инструкции по их применению, чтобы избежать отрицательного воздействия на грибы и человека.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Удаление пораженных экземпляров: при обнаружении пораженных болезнью грибов необходимо сразу же удалить и уничтожить их, чтобы предотвратить распространение инфекции на здоровые растения.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783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215D587-3DB0-46D2-9DFE-7AA059C92D0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54C463-85C7-6C7C-C1A4-49C177FBEA08}"/>
              </a:ext>
            </a:extLst>
          </p:cNvPr>
          <p:cNvSpPr txBox="1"/>
          <p:nvPr/>
        </p:nvSpPr>
        <p:spPr>
          <a:xfrm>
            <a:off x="539153" y="257072"/>
            <a:ext cx="11288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Вывод по теоретической части</a:t>
            </a:r>
            <a:endParaRPr lang="ru-RU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1324EE-B2EB-E2D2-EFD0-287243586CDD}"/>
              </a:ext>
            </a:extLst>
          </p:cNvPr>
          <p:cNvSpPr txBox="1"/>
          <p:nvPr/>
        </p:nvSpPr>
        <p:spPr>
          <a:xfrm>
            <a:off x="539153" y="1153679"/>
            <a:ext cx="11266311" cy="5121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Грибы — это не только вкусный и полезный продукт, но и отличный объект для выращивания. Они обладают множеством полезных свойств и могут служить отличным источником питательных веществ для нашего организма. Благодаря своему уникальному составу грибы способствуют укреплению иммунитета, улучшению обмена веществ, а также оказывают антиоксидантное действие.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по выращиванию грибов позволит не только получить свежие и качественные продукты, но и создать уникальную бизнес-идею. Грибы универсальны и могут использоваться в кулинарии, косметологии, медицине и других сферах.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40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C654474-995F-A6FF-8899-ABDE262BF19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8C0CF06-BDE7-B324-642B-CCC30388305D}"/>
              </a:ext>
            </a:extLst>
          </p:cNvPr>
          <p:cNvSpPr txBox="1"/>
          <p:nvPr/>
        </p:nvSpPr>
        <p:spPr>
          <a:xfrm>
            <a:off x="383822" y="270934"/>
            <a:ext cx="11424356" cy="933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Практическая часть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Подготовка условий для выращивания грибов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FC3261-2424-1B62-E7E7-01D3895CFD20}"/>
              </a:ext>
            </a:extLst>
          </p:cNvPr>
          <p:cNvSpPr txBox="1"/>
          <p:nvPr/>
        </p:nvSpPr>
        <p:spPr>
          <a:xfrm>
            <a:off x="468489" y="1219025"/>
            <a:ext cx="11255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компоста: перед посевом грибов необходимо правильно подготовить компост, дабы избежать возможных болезней и добиться благоприятных условий для роста грибов</a:t>
            </a:r>
            <a:endParaRPr lang="ru-RU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F55422-E0B6-3E29-BB26-10BFDEEB4E1C}"/>
              </a:ext>
            </a:extLst>
          </p:cNvPr>
          <p:cNvSpPr txBox="1"/>
          <p:nvPr/>
        </p:nvSpPr>
        <p:spPr>
          <a:xfrm>
            <a:off x="468485" y="2012889"/>
            <a:ext cx="112550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Подготовка подложки: подложка играет ключевую роль в процессе выращивания грибов. Она может быть разной (солома, опилки, перегной и др.), в зависимости от вида грибов. Подложку следует дезинфицировать и увлажнить перед посевом.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24A6FA-AB35-0E13-8BD2-88F1D1224F97}"/>
              </a:ext>
            </a:extLst>
          </p:cNvPr>
          <p:cNvSpPr txBox="1"/>
          <p:nvPr/>
        </p:nvSpPr>
        <p:spPr>
          <a:xfrm>
            <a:off x="468485" y="3066986"/>
            <a:ext cx="11159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Обеспечение влажности: грибам нужна высокая влажность воздуха (около 80–90%) для своего роста и развития.</a:t>
            </a:r>
            <a:endParaRPr lang="ru-RU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AB4BB0-24FD-0DA1-E6F6-4F3748A71E07}"/>
              </a:ext>
            </a:extLst>
          </p:cNvPr>
          <p:cNvSpPr txBox="1"/>
          <p:nvPr/>
        </p:nvSpPr>
        <p:spPr>
          <a:xfrm>
            <a:off x="468484" y="3867723"/>
            <a:ext cx="1115906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/>
              <a:t>.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Температурный режим: разные виды грибов требуют разных температурных условий для успешного роста. Обычно температура в помещении для выращивания грибов должна быть в пределах 15–25 градусов Цельсия.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822B5F-DE8F-CF4B-9B3C-C350F0A9AF60}"/>
              </a:ext>
            </a:extLst>
          </p:cNvPr>
          <p:cNvSpPr txBox="1"/>
          <p:nvPr/>
        </p:nvSpPr>
        <p:spPr>
          <a:xfrm>
            <a:off x="468484" y="4828969"/>
            <a:ext cx="11255022" cy="142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Вентиляция: для выращивания грибов в помещении необходима хорошая вентиляция, чтобы обеспечить поступление свежего воздуха и удаление углекислого газа, который образуется в процессе дыхания грибов.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582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F70C83E-A6FC-98ED-29C6-6CF6C3ED3D2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A779CB-477A-BDC4-5DAC-18EF5483BC6E}"/>
              </a:ext>
            </a:extLst>
          </p:cNvPr>
          <p:cNvSpPr txBox="1"/>
          <p:nvPr/>
        </p:nvSpPr>
        <p:spPr>
          <a:xfrm>
            <a:off x="440268" y="991214"/>
            <a:ext cx="11435644" cy="235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практической части я решил вырастить грибы в домашних условиях и для наглядного примера я взял шампиньоны и вёшенки, потому что они не нуждаются в тщательном уходе. Все наборы для выращивания грибов я взял с интернет-магазина «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WILDBERRIES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Это готовый набор, благодаря которому можно выращивать грибы. В нём содержится готовый компост с уже подселёнными грибами. Всё, что надо делать покупателю это опрыскивать их водой утром 50 мл и вечером 50 мл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2B845-95FE-D2ED-9580-AAC4D1CC9412}"/>
              </a:ext>
            </a:extLst>
          </p:cNvPr>
          <p:cNvSpPr txBox="1"/>
          <p:nvPr/>
        </p:nvSpPr>
        <p:spPr>
          <a:xfrm>
            <a:off x="440268" y="156690"/>
            <a:ext cx="11435644" cy="83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Наблюдения за темпом роста и состоянием грибов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45AC91-E174-3246-87FB-CDD19699F4FF}"/>
              </a:ext>
            </a:extLst>
          </p:cNvPr>
          <p:cNvSpPr txBox="1"/>
          <p:nvPr/>
        </p:nvSpPr>
        <p:spPr>
          <a:xfrm>
            <a:off x="440268" y="3269487"/>
            <a:ext cx="11322754" cy="2421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Шампиньоны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набор с шампиньонами входил сам компост, который был в полиэтиленовой плёнке и руководство по ухаживанию. Грибы нельзя было опрыскивать первую неделю, потому что есть риск заражения болезнями, далее их надо опрыскивать утром и вечером по 50 мл.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80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C2BDA93-56D8-91DC-4D67-B9F7FE281CE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EC3EB0-237C-8CE3-3A22-A9B8D192B929}"/>
              </a:ext>
            </a:extLst>
          </p:cNvPr>
          <p:cNvSpPr txBox="1"/>
          <p:nvPr/>
        </p:nvSpPr>
        <p:spPr>
          <a:xfrm>
            <a:off x="519289" y="248355"/>
            <a:ext cx="11277600" cy="6149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 роста шампиньонов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первые 2 недели грибов не было видно, но было видно, как мицелий прорастает в компосте и укрепляется в нём 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конец 3 е й недели появились маленькие белые шарики — это будущие грибы, вернее их шляпки 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концу месяца грибы активно набирали массу и росли в объёме и на 8 ой день следующего месяца были уже спелыми. Они были готовы в употребление в пищу</a:t>
            </a:r>
            <a:endParaRPr lang="ru-RU" dirty="0"/>
          </a:p>
        </p:txBody>
      </p:sp>
      <p:pic>
        <p:nvPicPr>
          <p:cNvPr id="5" name="Рисунок 4" descr="Изображение выглядит как земля, пластик, растение, контейнер&#10;&#10;Автоматически созданное описание">
            <a:extLst>
              <a:ext uri="{FF2B5EF4-FFF2-40B4-BE49-F238E27FC236}">
                <a16:creationId xmlns:a16="http://schemas.microsoft.com/office/drawing/2014/main" id="{58E95284-F689-2324-D214-AE2424A43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293" y="1383214"/>
            <a:ext cx="3736566" cy="1681555"/>
          </a:xfrm>
          <a:prstGeom prst="rect">
            <a:avLst/>
          </a:prstGeom>
        </p:spPr>
      </p:pic>
      <p:pic>
        <p:nvPicPr>
          <p:cNvPr id="6" name="Рисунок 5" descr="Изображение выглядит как Целлофановый пакет, пластик, земля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A4943E78-5B4A-F638-2520-881D4DAF9E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86" y="3581676"/>
            <a:ext cx="2965268" cy="180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03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0CE1AE9-1FF9-79AB-223B-2FCD39E2C75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A0CB47-75CE-864D-977A-4E5C845E0BC9}"/>
              </a:ext>
            </a:extLst>
          </p:cNvPr>
          <p:cNvSpPr txBox="1"/>
          <p:nvPr/>
        </p:nvSpPr>
        <p:spPr>
          <a:xfrm>
            <a:off x="485422" y="259644"/>
            <a:ext cx="1134533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концу месяца грибы активно набирали массу и росли в объёме и на 8 ой день следующего месяца были уже спелыми. Они были готовы в употребление в пищу</a:t>
            </a:r>
            <a:endParaRPr lang="ru-RU" sz="2000" dirty="0"/>
          </a:p>
          <a:p>
            <a:endParaRPr lang="ru-RU" dirty="0"/>
          </a:p>
        </p:txBody>
      </p:sp>
      <p:pic>
        <p:nvPicPr>
          <p:cNvPr id="8" name="Рисунок 7" descr="Изображение выглядит как еда, коробка, пластик, контейнер&#10;&#10;Автоматически созданное описание">
            <a:extLst>
              <a:ext uri="{FF2B5EF4-FFF2-40B4-BE49-F238E27FC236}">
                <a16:creationId xmlns:a16="http://schemas.microsoft.com/office/drawing/2014/main" id="{27DC7F9A-FA4D-6E4A-F6F0-18389D93EB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53" y="1036656"/>
            <a:ext cx="2716516" cy="2023920"/>
          </a:xfrm>
          <a:prstGeom prst="rect">
            <a:avLst/>
          </a:prstGeom>
        </p:spPr>
      </p:pic>
      <p:pic>
        <p:nvPicPr>
          <p:cNvPr id="9" name="Рисунок 8" descr="Изображение выглядит как еда, в помещении, яйцо, пластик&#10;&#10;Автоматически созданное описание">
            <a:extLst>
              <a:ext uri="{FF2B5EF4-FFF2-40B4-BE49-F238E27FC236}">
                <a16:creationId xmlns:a16="http://schemas.microsoft.com/office/drawing/2014/main" id="{599B0C4E-F0C3-7573-EE48-CDCD385D70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391" y="1036656"/>
            <a:ext cx="3448050" cy="2023920"/>
          </a:xfrm>
          <a:prstGeom prst="rect">
            <a:avLst/>
          </a:prstGeom>
        </p:spPr>
      </p:pic>
      <p:pic>
        <p:nvPicPr>
          <p:cNvPr id="10" name="Рисунок 9" descr="Изображение выглядит как грибок, Съедобный гриб, Шампиньоновые, Лекарственный гриб&#10;&#10;Автоматически созданное описание">
            <a:extLst>
              <a:ext uri="{FF2B5EF4-FFF2-40B4-BE49-F238E27FC236}">
                <a16:creationId xmlns:a16="http://schemas.microsoft.com/office/drawing/2014/main" id="{CB25EBAE-3544-7BD4-38C0-E3DE34F7F9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048" y="1036656"/>
            <a:ext cx="3467100" cy="20239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84914A-7181-9E14-4E10-526CB52886AB}"/>
              </a:ext>
            </a:extLst>
          </p:cNvPr>
          <p:cNvSpPr txBox="1"/>
          <p:nvPr/>
        </p:nvSpPr>
        <p:spPr>
          <a:xfrm>
            <a:off x="485422" y="3248932"/>
            <a:ext cx="11266311" cy="50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Вешенки: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AA6E43-F37C-B1FE-76DB-1430CD1E8FB4}"/>
              </a:ext>
            </a:extLst>
          </p:cNvPr>
          <p:cNvSpPr txBox="1"/>
          <p:nvPr/>
        </p:nvSpPr>
        <p:spPr>
          <a:xfrm>
            <a:off x="508000" y="3837588"/>
            <a:ext cx="11176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Набор состоял из трёх коробок и в каждой из них был сушёный компост 2-й фазы, термостойкий пакет, руководство, пакет с семенами, на которых развивался мицелий вёшенок. В этот раз компост не был заселён мицелий и его нужно было сперва пропарить, засыпав его в термостойкий пакет, и залить кипятком (1.5 л) на сутки. Такие манипуляции я провёл с каждым из наборов и по истечении суток в них надо было засыпать мицелий и сделать в пакете прорезь для поступления кислорода в компост. Через это отверстие будут прорастать вешенки.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437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A2128FA-781D-0ED2-E3A7-309407F8935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Изображение выглядит как пол, в помещении, аксессуар, мешок&#10;&#10;Автоматически созданное описание">
            <a:extLst>
              <a:ext uri="{FF2B5EF4-FFF2-40B4-BE49-F238E27FC236}">
                <a16:creationId xmlns:a16="http://schemas.microsoft.com/office/drawing/2014/main" id="{A9F0A5BF-D15A-7B4F-4C02-C775AFA241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71" y="368854"/>
            <a:ext cx="3279140" cy="1877958"/>
          </a:xfrm>
          <a:prstGeom prst="rect">
            <a:avLst/>
          </a:prstGeom>
        </p:spPr>
      </p:pic>
      <p:pic>
        <p:nvPicPr>
          <p:cNvPr id="4" name="Рисунок 3" descr="Изображение выглядит как человек, в помещении, одежда, бутылка&#10;&#10;Автоматически созданное описание">
            <a:extLst>
              <a:ext uri="{FF2B5EF4-FFF2-40B4-BE49-F238E27FC236}">
                <a16:creationId xmlns:a16="http://schemas.microsoft.com/office/drawing/2014/main" id="{BC15E505-53E9-865E-ED6A-580F71F7B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679" y="368854"/>
            <a:ext cx="3610642" cy="1877958"/>
          </a:xfrm>
          <a:prstGeom prst="rect">
            <a:avLst/>
          </a:prstGeom>
        </p:spPr>
      </p:pic>
      <p:pic>
        <p:nvPicPr>
          <p:cNvPr id="5" name="Рисунок 4" descr="Изображение выглядит как в помещении, выпечка, десерт, Легкая закуска&#10;&#10;Автоматически созданное описание">
            <a:extLst>
              <a:ext uri="{FF2B5EF4-FFF2-40B4-BE49-F238E27FC236}">
                <a16:creationId xmlns:a16="http://schemas.microsoft.com/office/drawing/2014/main" id="{119CD263-71EA-A095-BFA4-EAE17D6A2D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791" y="368855"/>
            <a:ext cx="2518003" cy="18779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7C6C34-BCDD-E321-6CBF-14B372C5AC3E}"/>
              </a:ext>
            </a:extLst>
          </p:cNvPr>
          <p:cNvSpPr txBox="1"/>
          <p:nvPr/>
        </p:nvSpPr>
        <p:spPr>
          <a:xfrm>
            <a:off x="522514" y="2612571"/>
            <a:ext cx="11286309" cy="2318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 роста вёшенок: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отличие от шампиньонов, первые вешенки появились на 2 ую неделю, они росли скоплениями и их было много</a:t>
            </a:r>
          </a:p>
          <a:p>
            <a:pPr lvl="0"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7" name="Рисунок 6" descr="Изображение выглядит как выпечка, десерт, в помещении, пирог&#10;&#10;Автоматически созданное описание">
            <a:extLst>
              <a:ext uri="{FF2B5EF4-FFF2-40B4-BE49-F238E27FC236}">
                <a16:creationId xmlns:a16="http://schemas.microsoft.com/office/drawing/2014/main" id="{F5E702D6-CB77-9132-323D-F34A223D69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778" y="3779654"/>
            <a:ext cx="3712342" cy="215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52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0FE46E9-8E37-13DE-C54B-7A108223427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7701E7-1F8F-11A1-9648-12164AC6B30A}"/>
              </a:ext>
            </a:extLst>
          </p:cNvPr>
          <p:cNvSpPr txBox="1"/>
          <p:nvPr/>
        </p:nvSpPr>
        <p:spPr>
          <a:xfrm>
            <a:off x="462844" y="287866"/>
            <a:ext cx="11300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 каждым днём вешенки становились больше</a:t>
            </a:r>
            <a:endParaRPr lang="ru-RU" sz="2000" dirty="0"/>
          </a:p>
        </p:txBody>
      </p:sp>
      <p:pic>
        <p:nvPicPr>
          <p:cNvPr id="4" name="Рисунок 3" descr="Изображение выглядит как Природный материал, стена, гриб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A4CC6373-DCDB-3E1F-B947-70580CCC83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748" y="687976"/>
            <a:ext cx="2868370" cy="20944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BE0027-8C60-8A11-B6EB-4BD0547E018D}"/>
              </a:ext>
            </a:extLst>
          </p:cNvPr>
          <p:cNvSpPr txBox="1"/>
          <p:nvPr/>
        </p:nvSpPr>
        <p:spPr>
          <a:xfrm>
            <a:off x="462844" y="3174274"/>
            <a:ext cx="113001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3 ю неделю урожай был готов к сбору, вешенки достигли максимального размера и шляпки стали морщиниться — это признак того, что они переспели, но от этого они вкусовых качеств не потеряли </a:t>
            </a:r>
            <a:endParaRPr lang="ru-RU" sz="2000" dirty="0"/>
          </a:p>
        </p:txBody>
      </p:sp>
      <p:pic>
        <p:nvPicPr>
          <p:cNvPr id="6" name="Рисунок 5" descr="Изображение выглядит как грибок, Съедобный гриб, в помещении, гриб&#10;&#10;Автоматически созданное описание">
            <a:extLst>
              <a:ext uri="{FF2B5EF4-FFF2-40B4-BE49-F238E27FC236}">
                <a16:creationId xmlns:a16="http://schemas.microsoft.com/office/drawing/2014/main" id="{C079628F-D4CB-8730-DF73-8B877B6D84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834" y="3935210"/>
            <a:ext cx="30003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47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9C256D7-CF79-4D06-4C77-6E5A53176C0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B22578-1E57-BF1F-363B-3EBCFDB5C348}"/>
              </a:ext>
            </a:extLst>
          </p:cNvPr>
          <p:cNvSpPr txBox="1"/>
          <p:nvPr/>
        </p:nvSpPr>
        <p:spPr>
          <a:xfrm>
            <a:off x="519289" y="316089"/>
            <a:ext cx="113340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 урожая и подсчёты урожайности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A08E8D-12B0-E792-3C3A-6633F8420F23}"/>
              </a:ext>
            </a:extLst>
          </p:cNvPr>
          <p:cNvSpPr txBox="1"/>
          <p:nvPr/>
        </p:nvSpPr>
        <p:spPr>
          <a:xfrm>
            <a:off x="457200" y="1463904"/>
            <a:ext cx="11396134" cy="4602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fontAlgn="base">
              <a:lnSpc>
                <a:spcPct val="150000"/>
              </a:lnSpc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Всего было 2 урожая шампиньонов. Первый был весом в килограмм и 200 граммов, а второй был меньше, около 800 граммов. 2 ой урожай был меньше первого из-за того, что количество питательных и минеральных веществ в компосте стало меньше. Также был 3-й урожай, но он был совсем маленьким, только 1 гриб. Так мы смогли понять, что урожайность зависит напрямую от качества компоста и насыщенности минеральными и питательными веществами. Если вы ставите себе цель выращивать грибы длительный промежуток времени, то без удобрения и подкормки не обойтись. Коробка с компостом была на 0, 01716 м кубических и с такой коробки я получил 2 килограмма грибов. То есть урожайность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шампиньонов на 1 м^3 составляет 1*2/0,01716=116,5 с одного метра кубического за 2 урожая.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D345B4-5A07-F283-D671-1D3BBF6F9012}"/>
              </a:ext>
            </a:extLst>
          </p:cNvPr>
          <p:cNvSpPr txBox="1"/>
          <p:nvPr/>
        </p:nvSpPr>
        <p:spPr>
          <a:xfrm>
            <a:off x="519289" y="916253"/>
            <a:ext cx="11334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Подсчёт урожайности шампиньонов: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5372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CE32739-D4E6-305B-F20F-151A0C837D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6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7A88B-8D4A-98BE-AB92-8EE757AB8327}"/>
              </a:ext>
            </a:extLst>
          </p:cNvPr>
          <p:cNvSpPr txBox="1"/>
          <p:nvPr/>
        </p:nvSpPr>
        <p:spPr>
          <a:xfrm>
            <a:off x="344314" y="-143265"/>
            <a:ext cx="113340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7789CE-851B-FA17-E819-9332B3AD587B}"/>
              </a:ext>
            </a:extLst>
          </p:cNvPr>
          <p:cNvSpPr txBox="1"/>
          <p:nvPr/>
        </p:nvSpPr>
        <p:spPr>
          <a:xfrm>
            <a:off x="812779" y="806619"/>
            <a:ext cx="7191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«Выращивание грибов в домашних условиях».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8D0D3E-5812-D86F-F5EF-1F68C9805D80}"/>
              </a:ext>
            </a:extLst>
          </p:cNvPr>
          <p:cNvSpPr txBox="1"/>
          <p:nvPr/>
        </p:nvSpPr>
        <p:spPr>
          <a:xfrm>
            <a:off x="857946" y="1353709"/>
            <a:ext cx="75071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узнать, можно ли вырастить грибы в домашних условиях экспериментальным путём.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080CEA-F471-D430-BA08-13AE7778FA12}"/>
              </a:ext>
            </a:extLst>
          </p:cNvPr>
          <p:cNvSpPr txBox="1"/>
          <p:nvPr/>
        </p:nvSpPr>
        <p:spPr>
          <a:xfrm>
            <a:off x="756347" y="2328792"/>
            <a:ext cx="6333069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Узнать про историю появления грибов в мире и про их взаимоотношения с людьми.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Узнать, какими качествами они обладают и за что их ценят.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arenR"/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Вырастить грибы в домашних условиях.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1D831E-2C0F-FCEF-0A65-028E5E5887EF}"/>
              </a:ext>
            </a:extLst>
          </p:cNvPr>
          <p:cNvSpPr txBox="1"/>
          <p:nvPr/>
        </p:nvSpPr>
        <p:spPr>
          <a:xfrm>
            <a:off x="2088445" y="4720170"/>
            <a:ext cx="8636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этого исследования связана </a:t>
            </a:r>
            <a:r>
              <a:rPr lang="ru-RU" sz="23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 ценностью этого продукта за его пищевые, вкусовые и фармацевтические качества.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63F6FAE-7A4B-7077-1671-DEE30529BF01}"/>
              </a:ext>
            </a:extLst>
          </p:cNvPr>
          <p:cNvSpPr/>
          <p:nvPr/>
        </p:nvSpPr>
        <p:spPr>
          <a:xfrm>
            <a:off x="646279" y="771690"/>
            <a:ext cx="7021690" cy="495340"/>
          </a:xfrm>
          <a:prstGeom prst="rect">
            <a:avLst/>
          </a:prstGeom>
          <a:noFill/>
          <a:ln w="47625" cap="rnd" cmpd="sng">
            <a:solidFill>
              <a:srgbClr val="302D08"/>
            </a:solidFill>
            <a:beve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FE9AB3-52F7-CF32-8409-D9693C37AE2D}"/>
              </a:ext>
            </a:extLst>
          </p:cNvPr>
          <p:cNvSpPr/>
          <p:nvPr/>
        </p:nvSpPr>
        <p:spPr>
          <a:xfrm>
            <a:off x="756347" y="1394067"/>
            <a:ext cx="7095070" cy="805375"/>
          </a:xfrm>
          <a:prstGeom prst="rect">
            <a:avLst/>
          </a:prstGeom>
          <a:noFill/>
          <a:ln w="47625" cap="rnd">
            <a:solidFill>
              <a:srgbClr val="302D08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B7F5CF1-EEE4-9B52-ACD2-8BCA5532893F}"/>
              </a:ext>
            </a:extLst>
          </p:cNvPr>
          <p:cNvSpPr/>
          <p:nvPr/>
        </p:nvSpPr>
        <p:spPr>
          <a:xfrm>
            <a:off x="756347" y="2288871"/>
            <a:ext cx="6361296" cy="2399129"/>
          </a:xfrm>
          <a:prstGeom prst="rect">
            <a:avLst/>
          </a:prstGeom>
          <a:noFill/>
          <a:ln w="47625" cap="rnd">
            <a:solidFill>
              <a:srgbClr val="302D08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6CA6D6B-DEF2-4446-CEA4-7D2692E45D13}"/>
              </a:ext>
            </a:extLst>
          </p:cNvPr>
          <p:cNvSpPr/>
          <p:nvPr/>
        </p:nvSpPr>
        <p:spPr>
          <a:xfrm>
            <a:off x="2110991" y="4765874"/>
            <a:ext cx="8421534" cy="768754"/>
          </a:xfrm>
          <a:prstGeom prst="rect">
            <a:avLst/>
          </a:prstGeom>
          <a:noFill/>
          <a:ln w="47625" cap="rnd">
            <a:solidFill>
              <a:srgbClr val="302D08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EDAFAE-CFF1-6F3E-DA43-6A160B62B179}"/>
              </a:ext>
            </a:extLst>
          </p:cNvPr>
          <p:cNvSpPr txBox="1"/>
          <p:nvPr/>
        </p:nvSpPr>
        <p:spPr>
          <a:xfrm>
            <a:off x="646279" y="5656841"/>
            <a:ext cx="5825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«Грибы-друзья человеку».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1DBEF34-5A8A-6ECB-F37F-B915A52D0B35}"/>
              </a:ext>
            </a:extLst>
          </p:cNvPr>
          <p:cNvSpPr/>
          <p:nvPr/>
        </p:nvSpPr>
        <p:spPr>
          <a:xfrm>
            <a:off x="485422" y="5689659"/>
            <a:ext cx="4809067" cy="418869"/>
          </a:xfrm>
          <a:prstGeom prst="rect">
            <a:avLst/>
          </a:prstGeom>
          <a:noFill/>
          <a:ln w="47625" cap="rnd">
            <a:solidFill>
              <a:srgbClr val="302D08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778CB7-197E-32A9-734F-7ED380BF1DE0}"/>
              </a:ext>
            </a:extLst>
          </p:cNvPr>
          <p:cNvSpPr txBox="1"/>
          <p:nvPr/>
        </p:nvSpPr>
        <p:spPr>
          <a:xfrm>
            <a:off x="5530855" y="5545532"/>
            <a:ext cx="5486400" cy="50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 исследования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Выращивание грибов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519D91F-6146-381D-E276-B3C75165CE10}"/>
              </a:ext>
            </a:extLst>
          </p:cNvPr>
          <p:cNvSpPr/>
          <p:nvPr/>
        </p:nvSpPr>
        <p:spPr>
          <a:xfrm>
            <a:off x="5530855" y="5662621"/>
            <a:ext cx="5193590" cy="458176"/>
          </a:xfrm>
          <a:prstGeom prst="rect">
            <a:avLst/>
          </a:prstGeom>
          <a:noFill/>
          <a:ln w="47625" cap="rnd">
            <a:solidFill>
              <a:srgbClr val="302D08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743E36-8B03-055F-BDBB-2BAF159A80C6}"/>
              </a:ext>
            </a:extLst>
          </p:cNvPr>
          <p:cNvSpPr txBox="1"/>
          <p:nvPr/>
        </p:nvSpPr>
        <p:spPr>
          <a:xfrm>
            <a:off x="1376555" y="6028198"/>
            <a:ext cx="8802510" cy="50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 исследования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Пищевые, вкусовые и лекарственные качества гриба.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0CB6284-2E6A-854C-F843-6FFC45343F88}"/>
              </a:ext>
            </a:extLst>
          </p:cNvPr>
          <p:cNvSpPr/>
          <p:nvPr/>
        </p:nvSpPr>
        <p:spPr>
          <a:xfrm>
            <a:off x="1388533" y="6193422"/>
            <a:ext cx="8692445" cy="355073"/>
          </a:xfrm>
          <a:prstGeom prst="rect">
            <a:avLst/>
          </a:prstGeom>
          <a:noFill/>
          <a:ln w="47625" cap="rnd">
            <a:solidFill>
              <a:srgbClr val="302D08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227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DA36D01-4D64-0131-55EA-A387E1532F3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081380-D7F1-E3AA-C423-A13E26B86A3C}"/>
              </a:ext>
            </a:extLst>
          </p:cNvPr>
          <p:cNvSpPr txBox="1"/>
          <p:nvPr/>
        </p:nvSpPr>
        <p:spPr>
          <a:xfrm>
            <a:off x="496711" y="395111"/>
            <a:ext cx="112888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ru-RU" sz="36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Подсчёт урожайности вешенок.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fontAlgn="base">
              <a:lnSpc>
                <a:spcPct val="150000"/>
              </a:lnSpc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комплект  входили 3 коробки для выращивания. Каждая была в среднем объёмом 0.005 м^3. Суммарно их объём составил 0.15 м^3. С каждой коробки я получил по 2 килограмма вешенок. Суммарно получилось около 6-ти килограмм. На метре кубическом примерно получится 400 килограммов грибов. Можно сделать вывод, что вешенки более плодоносны.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374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869F78E-8E7C-EFA5-9A53-55935EDC56A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F70A6A-63B2-9279-9777-46AF15F3A644}"/>
              </a:ext>
            </a:extLst>
          </p:cNvPr>
          <p:cNvSpPr txBox="1"/>
          <p:nvPr/>
        </p:nvSpPr>
        <p:spPr>
          <a:xfrm>
            <a:off x="474133" y="282222"/>
            <a:ext cx="11322756" cy="83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 по практической части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7F987A-280B-7149-1357-AC9DA8CC1E7C}"/>
              </a:ext>
            </a:extLst>
          </p:cNvPr>
          <p:cNvSpPr txBox="1"/>
          <p:nvPr/>
        </p:nvSpPr>
        <p:spPr>
          <a:xfrm>
            <a:off x="474133" y="1059448"/>
            <a:ext cx="11322756" cy="5193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практического эксперимента можно сделать вывод, что вешенки оказались более плодоносными, чем шампиньоны, благодаря их большему урожаю. Также было отмечено, что с течением времени компост, на котором росли грибы, теряет питательные вещества, что влияет на скорость роста грибов. Следовательно, для успешного выращивания грибов важно постоянно обеспечивать компостом необходимые питательные вещества и не допускать перегрева или пересыхания грибной культуры.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922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216B56B-91E6-30EF-5CDA-B3F92116397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315401-0C15-944C-B8EA-FCC702B9F5B5}"/>
              </a:ext>
            </a:extLst>
          </p:cNvPr>
          <p:cNvSpPr txBox="1"/>
          <p:nvPr/>
        </p:nvSpPr>
        <p:spPr>
          <a:xfrm>
            <a:off x="462844" y="293512"/>
            <a:ext cx="1126631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 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F59F55-028B-F320-768E-5D568DE3272A}"/>
              </a:ext>
            </a:extLst>
          </p:cNvPr>
          <p:cNvSpPr txBox="1"/>
          <p:nvPr/>
        </p:nvSpPr>
        <p:spPr>
          <a:xfrm>
            <a:off x="598310" y="919648"/>
            <a:ext cx="112776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ходе реализации данного проекта по выращиванию грибов было достигнуто значительное количество ценных результатов и уникальных открытий. Изучив полезные свойства грибов, удалось выявить их высокую питательную ценность, важное влияние на организм человека, а также уникальный состав витаминов, минералов и антиоксидантов.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Выращивание грибов оказалось не только увлекательным делом, но и практичным способом обогащения рациона питания. Полученные результаты свидетельствуют о важности включения грибов в рацион для поддержания здоровья и укрепления иммунной системы.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34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D0F79CD4-A4B6-D97B-1F43-83E976699A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7" y="-1"/>
            <a:ext cx="12146843" cy="686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246D6E-B8DE-B5CF-D099-34DC22005867}"/>
              </a:ext>
            </a:extLst>
          </p:cNvPr>
          <p:cNvSpPr txBox="1"/>
          <p:nvPr/>
        </p:nvSpPr>
        <p:spPr>
          <a:xfrm>
            <a:off x="45157" y="112546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Грибы, их строение, особенности</a:t>
            </a:r>
            <a:endParaRPr lang="ru-RU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A794C0-EDFB-29C4-B9EE-9D1B7928FD32}"/>
              </a:ext>
            </a:extLst>
          </p:cNvPr>
          <p:cNvSpPr txBox="1"/>
          <p:nvPr/>
        </p:nvSpPr>
        <p:spPr>
          <a:xfrm>
            <a:off x="643466" y="1905506"/>
            <a:ext cx="109502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Грибы</a:t>
            </a:r>
            <a:r>
              <a:rPr lang="ru-RU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— царство живой природы, объединяющее эукариотические организмы, сочетающие в себе некоторые признаки как растений, так и животных. Грибы изучает наука микология, которая считается разделом ботаники, поскольку ранее грибы относили к царству растений. </a:t>
            </a:r>
            <a:endParaRPr lang="ru-RU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D44E86-1A0A-5C20-218E-0437AF04CC0A}"/>
              </a:ext>
            </a:extLst>
          </p:cNvPr>
          <p:cNvSpPr txBox="1"/>
          <p:nvPr/>
        </p:nvSpPr>
        <p:spPr>
          <a:xfrm>
            <a:off x="620888" y="5086205"/>
            <a:ext cx="1115342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Вегетативное тело гриба состоит из гиф-тонких ветвящихся нитей, которые образуют мицелий, или грибницу.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A2E0F-9C60-D87C-030E-BE92EA521739}"/>
              </a:ext>
            </a:extLst>
          </p:cNvPr>
          <p:cNvSpPr txBox="1"/>
          <p:nvPr/>
        </p:nvSpPr>
        <p:spPr>
          <a:xfrm>
            <a:off x="620888" y="244242"/>
            <a:ext cx="11221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часть</a:t>
            </a:r>
          </a:p>
        </p:txBody>
      </p:sp>
    </p:spTree>
    <p:extLst>
      <p:ext uri="{BB962C8B-B14F-4D97-AF65-F5344CB8AC3E}">
        <p14:creationId xmlns:p14="http://schemas.microsoft.com/office/powerpoint/2010/main" val="2230137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DDDFADBF-048D-924D-2EA5-6553E8C565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079E0D-17F6-B7B3-0AE6-07689ACF1881}"/>
              </a:ext>
            </a:extLst>
          </p:cNvPr>
          <p:cNvSpPr txBox="1"/>
          <p:nvPr/>
        </p:nvSpPr>
        <p:spPr>
          <a:xfrm>
            <a:off x="1083733" y="259645"/>
            <a:ext cx="9652000" cy="1302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Питание грибов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0A12D2-3F9F-C534-44EC-8DBE481086FD}"/>
              </a:ext>
            </a:extLst>
          </p:cNvPr>
          <p:cNvSpPr txBox="1"/>
          <p:nvPr/>
        </p:nvSpPr>
        <p:spPr>
          <a:xfrm>
            <a:off x="869244" y="1016000"/>
            <a:ext cx="11096978" cy="5193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Грибы не способны самостоятельно синтезировать органические вещества, они используют уже готовые вещества, произведенные другими организмами, как и животные. Однако, в отличие от животных, грибы не глотают пищу, а используют свои клетки для всасывания питательных веществ, похожим образом на растения. Многие грибы являются сапрофитами, которые разлагают органические вещества отмерших организмов. Также существуют грибы-паразиты, которые питаются веществами живых организмов.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382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7AE56EDE-8681-94B2-7273-6983113A67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046207-F6C6-18A8-A307-4AA657C46B45}"/>
              </a:ext>
            </a:extLst>
          </p:cNvPr>
          <p:cNvSpPr txBox="1"/>
          <p:nvPr/>
        </p:nvSpPr>
        <p:spPr>
          <a:xfrm>
            <a:off x="857956" y="1384898"/>
            <a:ext cx="108486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Грибы могут размножаться как бесполым, так и половым способом. Бесполое размножение может происходить через спорообразование или вегетативное размножение. Половое размножение может происходить различными способами, включая образование и слияние специализированных половых клеток или соединение клеток двух нитей грибницы.</a:t>
            </a:r>
            <a:endParaRPr lang="ru-RU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C4499-C5AB-2DDE-8CFE-D69F979F725F}"/>
              </a:ext>
            </a:extLst>
          </p:cNvPr>
          <p:cNvSpPr txBox="1"/>
          <p:nvPr/>
        </p:nvSpPr>
        <p:spPr>
          <a:xfrm>
            <a:off x="508000" y="282223"/>
            <a:ext cx="1119857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Размножение грибов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005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BE810353-C50F-EFA5-727C-98ACB37AC4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D6E1D9-4E68-393D-9F66-A38DC540B7D9}"/>
              </a:ext>
            </a:extLst>
          </p:cNvPr>
          <p:cNvSpPr txBox="1"/>
          <p:nvPr/>
        </p:nvSpPr>
        <p:spPr>
          <a:xfrm>
            <a:off x="1817511" y="270933"/>
            <a:ext cx="8387645" cy="83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История грибов и их эволюция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898CB8-0F96-917B-4C56-0D41429E56E9}"/>
              </a:ext>
            </a:extLst>
          </p:cNvPr>
          <p:cNvSpPr txBox="1"/>
          <p:nvPr/>
        </p:nvSpPr>
        <p:spPr>
          <a:xfrm>
            <a:off x="584199" y="1105457"/>
            <a:ext cx="11167533" cy="3518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>
              <a:spcAft>
                <a:spcPts val="800"/>
              </a:spcAft>
            </a:pPr>
            <a:r>
              <a:rPr lang="ru-RU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 исследователи из Брюссельского университета, Института Карнеги и Потсдамского центра имени Гельмгольца обнаружили новый ископаемый гриб. Этот образец, основываясь на молекулярном составе, оказался самым древним из всех найденных. Ученые обнаружили остатки его грибницы в породах, возраст которых составляет от 715 до 810 миллионов лет. Эти древние породы были обнаружены в Демократической Республике Конго в период зачатия жизни на Земле.</a:t>
            </a:r>
            <a:endParaRPr lang="ru-RU" sz="2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7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E8CF36-88A2-BFA4-66E4-965118152D79}"/>
              </a:ext>
            </a:extLst>
          </p:cNvPr>
          <p:cNvSpPr txBox="1"/>
          <p:nvPr/>
        </p:nvSpPr>
        <p:spPr>
          <a:xfrm>
            <a:off x="512233" y="4192966"/>
            <a:ext cx="111675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Остатки были найдены на границе между водой и сушей. Ученые считают, что это свидетельствует о том, что грибы были важными партнерами для первых растений, когда они только начали заселять планету примерно 500 миллионов лет назад.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99118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2B32F1F-EB67-A864-CA4D-DCD4004F7D4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14AC04-A05F-9DD3-3023-998C6095A928}"/>
              </a:ext>
            </a:extLst>
          </p:cNvPr>
          <p:cNvSpPr txBox="1"/>
          <p:nvPr/>
        </p:nvSpPr>
        <p:spPr>
          <a:xfrm>
            <a:off x="434618" y="205525"/>
            <a:ext cx="11322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Значение грибов в природе и жизни людей</a:t>
            </a:r>
            <a:endParaRPr lang="ru-RU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0C2478-CDA0-E90B-6906-0E8BA4C6EF01}"/>
              </a:ext>
            </a:extLst>
          </p:cNvPr>
          <p:cNvSpPr txBox="1"/>
          <p:nvPr/>
        </p:nvSpPr>
        <p:spPr>
          <a:xfrm>
            <a:off x="434618" y="1078174"/>
            <a:ext cx="11540067" cy="88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834C01-48DF-DECF-0ABB-11937DBE2DE5}"/>
              </a:ext>
            </a:extLst>
          </p:cNvPr>
          <p:cNvSpPr txBox="1"/>
          <p:nvPr/>
        </p:nvSpPr>
        <p:spPr>
          <a:xfrm>
            <a:off x="543271" y="1521885"/>
            <a:ext cx="11322759" cy="2628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Первостепенное значение царства грибов в природе заключается в том, что они способствуют разрушению и минерализации органических соединений. В этом они схожи с бактериями.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Важная роль грибов в природе — в процессе круговорота веществ. Они активно участвуют в разложении останков растений и животных, образовании органического вещества почвы, тем самым повышая ее плодородность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AC5701-599C-B28C-9A24-4F0DD7CCC813}"/>
              </a:ext>
            </a:extLst>
          </p:cNvPr>
          <p:cNvSpPr txBox="1"/>
          <p:nvPr/>
        </p:nvSpPr>
        <p:spPr>
          <a:xfrm>
            <a:off x="543271" y="4154599"/>
            <a:ext cx="11322755" cy="188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Грибы также играют важную роль в симбиозе с растениями. Например, они образуют микоризу – симбиотические отношения с корнями растений, улучшающие их питательный обмен. Благодаря этому растения получают доступ к дополнительным питательным веществам, а грибы получают органические вещества от растений.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450F7D-19DE-0030-2062-C90141AA985C}"/>
              </a:ext>
            </a:extLst>
          </p:cNvPr>
          <p:cNvSpPr txBox="1"/>
          <p:nvPr/>
        </p:nvSpPr>
        <p:spPr>
          <a:xfrm>
            <a:off x="948267" y="884280"/>
            <a:ext cx="3917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u="sng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Значение в природе</a:t>
            </a:r>
            <a:r>
              <a:rPr lang="ru-RU" sz="3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82856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2C2911-0F42-FBBD-F4C2-1D55F1E3BD8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7EAF30-E720-B1BF-F1D7-F2CFEC6E34DF}"/>
              </a:ext>
            </a:extLst>
          </p:cNvPr>
          <p:cNvSpPr txBox="1"/>
          <p:nvPr/>
        </p:nvSpPr>
        <p:spPr>
          <a:xfrm>
            <a:off x="903110" y="496711"/>
            <a:ext cx="45832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Значение в жизни людей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F36EA3-7B17-3932-822D-E50D7DE91C77}"/>
              </a:ext>
            </a:extLst>
          </p:cNvPr>
          <p:cNvSpPr txBox="1"/>
          <p:nvPr/>
        </p:nvSpPr>
        <p:spPr>
          <a:xfrm>
            <a:off x="462843" y="1188080"/>
            <a:ext cx="1126631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Пищевая ценность: Многие виды грибов, такие как шампиньоны, лисички, опята и многие другие, являются важными продуктами питания. Они содержат белки, витамины, минералы и другие питательные вещества, их ценят за вкус и полезные свойства. </a:t>
            </a:r>
            <a:r>
              <a:rPr lang="ru-RU" sz="2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хлебопечении используются специальные дрожжи, которые придают конечной продукции пористость.</a:t>
            </a:r>
          </a:p>
          <a:p>
            <a:endParaRPr lang="ru-RU" sz="2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2000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DCBBC7-218B-A14C-0C7C-DAC2216F118D}"/>
              </a:ext>
            </a:extLst>
          </p:cNvPr>
          <p:cNvSpPr txBox="1"/>
          <p:nvPr/>
        </p:nvSpPr>
        <p:spPr>
          <a:xfrm>
            <a:off x="462844" y="3160717"/>
            <a:ext cx="11266311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Лекарственное применение: Многие грибы используются в медицине, как в традиционных, так и в современных методах. Например, грибы могут использоваться в производстве антибиотиков, противогрибковых препаратов, а также как иммуномодуляторы и адаптогены.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031A13-4DCC-9BC5-8022-216FB524BC68}"/>
              </a:ext>
            </a:extLst>
          </p:cNvPr>
          <p:cNvSpPr txBox="1"/>
          <p:nvPr/>
        </p:nvSpPr>
        <p:spPr>
          <a:xfrm>
            <a:off x="462843" y="4718756"/>
            <a:ext cx="11266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Промышленное применение: Некоторые грибы используются в промышленности, например, для производства пищевых добавок, красителей, консервантов, а также в процессах биотехнологии и очистки сточных вод.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756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CA170C-533C-98F6-0D5F-9CC25CF1FD7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E605F6-C4EC-8B5E-552A-19319291920B}"/>
              </a:ext>
            </a:extLst>
          </p:cNvPr>
          <p:cNvSpPr txBox="1"/>
          <p:nvPr/>
        </p:nvSpPr>
        <p:spPr>
          <a:xfrm>
            <a:off x="451555" y="316089"/>
            <a:ext cx="11288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Технология выращивания грибов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6D6A6D-4CF1-8190-296B-4433EAE7A117}"/>
              </a:ext>
            </a:extLst>
          </p:cNvPr>
          <p:cNvSpPr txBox="1"/>
          <p:nvPr/>
        </p:nvSpPr>
        <p:spPr>
          <a:xfrm>
            <a:off x="451555" y="917797"/>
            <a:ext cx="112888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Технология выращивания грибов - это процесс культивирования грибов на специально подготовленной среде.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4F0794-5580-1897-5969-36A33B5E95F8}"/>
              </a:ext>
            </a:extLst>
          </p:cNvPr>
          <p:cNvSpPr txBox="1"/>
          <p:nvPr/>
        </p:nvSpPr>
        <p:spPr>
          <a:xfrm>
            <a:off x="451555" y="1888840"/>
            <a:ext cx="1128888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	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используется грибной мицелий, который размещается в почве или субстрате, который делается из соломы и конского навоза и затем пропаривается. Таким образом субстрат стерилизуют от вредоносных бактерий, организмов, вирусов. Затем грибы выращиваются под определенными условиями, такими как температура, влажность и освещение. Этот процесс позволяет получить высокие урожаи грибов с высоким качеством продукции. Технология выращивания грибов является важным направлением в сельском хозяйстве и питании, так как грибы являются ценным источником питательных веществ и белка.</a:t>
            </a:r>
          </a:p>
        </p:txBody>
      </p:sp>
    </p:spTree>
    <p:extLst>
      <p:ext uri="{BB962C8B-B14F-4D97-AF65-F5344CB8AC3E}">
        <p14:creationId xmlns:p14="http://schemas.microsoft.com/office/powerpoint/2010/main" val="37564545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1971</Words>
  <Application>Microsoft Office PowerPoint</Application>
  <PresentationFormat>Широкоэкранный</PresentationFormat>
  <Paragraphs>94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Fucking_Cumlord</dc:creator>
  <cp:lastModifiedBy>Fucking_Cumlord</cp:lastModifiedBy>
  <cp:revision>5</cp:revision>
  <dcterms:created xsi:type="dcterms:W3CDTF">2024-05-16T08:47:04Z</dcterms:created>
  <dcterms:modified xsi:type="dcterms:W3CDTF">2024-05-16T21:20:55Z</dcterms:modified>
</cp:coreProperties>
</file>