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6762A-828D-234F-98A7-87ADAD544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C9C20A-AB9C-F16E-348B-5D4964D68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D91D6B-7E89-BF8F-B3C3-756FDD3B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EDB3B-DD97-BF83-7B90-7EEE5BC2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141E4-0A82-CCAD-1AC1-AE45BD8D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6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F2F19-C3EF-F5D8-86E0-877CA859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77E1CD-1466-4409-A040-AB90846ED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5D5451-E8DC-B4CD-03C3-AE1A800C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FEB8AC-6878-AFFA-ED04-C8E21F93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725574-CDB0-BCEC-13B9-AB004B3D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1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C173E1-A13D-A993-AC67-7C391A7C9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36570-0B3F-C250-8471-41C975B98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18D9C-407D-F8DB-DE9E-02C22BCD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4A309-1D52-4C2F-C97B-939A87DA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A785E-8887-5FA3-28BD-5FEF65EB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9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E5AF4-4ACC-A68D-FC68-53298A7C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5D3876-6417-77B6-F071-AD7D30BF8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AC7DB8-4597-AB50-4801-06AD7A01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45393-8318-0A0D-FEBC-CE3D368D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1089B-F452-6172-863E-912C1A6F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8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B69E1-DCB1-4E09-9437-028DF0598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5EA562-7CEB-4C2D-2201-C481E1FEB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8FED7-E145-8ECB-94B1-40D0967C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8B642-D56B-8573-03FF-4929341D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7B722-A21D-73B2-04CF-A01E7E17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5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C78B2-EF4B-B667-72CA-EA9D0205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71AA0-320A-F54F-BAD1-7FBFB9146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98275A-ACB6-6D34-7A15-DBBAE9622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5D8A4F-50C4-5FF3-5D2D-C4F68C9E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05C40-C42A-8138-B326-2B8400A3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4B6DED-F0F3-5D06-78E9-D9BCBF7D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7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FB332-7764-D93A-501D-BDD7E33D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88EC27-AD51-4330-B5CD-B4D76761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997333-0768-9A98-2A7A-BD9E14E82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979D44-CCFC-061E-AFB6-6E143C6F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01AF97-6E55-F16C-55FC-09B86506E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35FBA4-A4A1-484F-F1C1-810EEAC8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1D1505-B273-945E-17BC-60522BE8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30F43C-556E-A2D1-7664-785B4816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34E13-6F0B-9702-5035-9E5D6124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7186CE-0328-D592-B26E-6654AA1B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2432B3-46CC-CEA0-A8E1-79F079F8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D08039-0C65-9F4A-2EF7-F4E4EE3C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6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06B0B3-1528-977F-8D78-4C4B3B32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83BEA8-654C-1A65-1C82-2A88F691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CF6BC-7DFF-BFBA-3244-22811854A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5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DEF42-8DE2-55FD-8423-FE2998B9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7953D-AA05-F641-A0F3-A32778AEE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EA5475-8602-F0DB-0934-C3FA2A35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B3C5A-D4E5-CCB5-EE7D-65475B6A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2E5CDE-CF25-F8E7-C295-8631049E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CB381A-9527-3B3A-FED2-08432C41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4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9C2EB-91FD-25DF-3F97-12353BA1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F96B14-D9C2-5291-A0D0-BB3D305D6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27C4CD-DA41-B999-2353-9B92FFD60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B8A087-AB9B-F12B-51CB-22CA5B7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4A315B-C4EA-251D-D8D9-4F489281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1B3BD-EC64-2E7F-3D19-3B3C4E77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6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0CC62-184E-4F9D-23CD-DA4D0A62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25BD94-5172-75B3-3730-BAFC2F166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03DA2-1EEF-0DDF-34A3-5993572D7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9EE932-B2A4-1348-AE74-6BD249EAF485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B98D1-F952-3941-7204-315D6B8EB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C72F4-D559-CA2C-C26B-2DD385CD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7E183B-6E90-9040-B279-E70510302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CD4C46-9D61-2CA8-F008-9B71D1A06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5EEADA-61D2-E9A0-8251-5CD37F5B0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11" y="719666"/>
            <a:ext cx="9344591" cy="541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8B7577D-A34B-8521-BE8D-60283A51BFE2}"/>
              </a:ext>
            </a:extLst>
          </p:cNvPr>
          <p:cNvSpPr txBox="1"/>
          <p:nvPr/>
        </p:nvSpPr>
        <p:spPr>
          <a:xfrm rot="10800000" flipV="1">
            <a:off x="2458460" y="1369810"/>
            <a:ext cx="78878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ea typeface="ADLaM Display" panose="02000000000000000000" pitchFamily="2" charset="0"/>
                <a:cs typeface="Aharoni" panose="02010803020104030203" pitchFamily="2" charset="-79"/>
              </a:rPr>
              <a:t>Баланс через прикосновения: классический и рефлекторный массаж в борьбе со стрессом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A1AEB1-AD24-729F-5B84-218D6AD51F13}"/>
              </a:ext>
            </a:extLst>
          </p:cNvPr>
          <p:cNvSpPr txBox="1"/>
          <p:nvPr/>
        </p:nvSpPr>
        <p:spPr>
          <a:xfrm>
            <a:off x="1794796" y="4574498"/>
            <a:ext cx="4822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Подготовила  </a:t>
            </a:r>
            <a:r>
              <a:rPr lang="ru-RU" dirty="0"/>
              <a:t>ученица 11 класса:</a:t>
            </a:r>
          </a:p>
          <a:p>
            <a:pPr algn="l"/>
            <a:r>
              <a:rPr lang="ru-RU" dirty="0"/>
              <a:t>Звездарь Ангелина. </a:t>
            </a:r>
          </a:p>
          <a:p>
            <a:pPr algn="l"/>
            <a:r>
              <a:rPr lang="ru-RU" dirty="0"/>
              <a:t>Научный руководитель:</a:t>
            </a:r>
          </a:p>
          <a:p>
            <a:pPr algn="l"/>
            <a:r>
              <a:rPr lang="ru-RU" dirty="0"/>
              <a:t>Парицкая С. А. 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8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32635-C5DE-8B4D-5027-22DF64618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61" y="291577"/>
            <a:ext cx="3048000" cy="41972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0C540-1584-33BD-3D3B-5E7803541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00" y="2617464"/>
            <a:ext cx="3048000" cy="3948959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1ADE825-3D05-BC24-DC2C-B172D70420A7}"/>
              </a:ext>
            </a:extLst>
          </p:cNvPr>
          <p:cNvCxnSpPr>
            <a:cxnSpLocks/>
          </p:cNvCxnSpPr>
          <p:nvPr/>
        </p:nvCxnSpPr>
        <p:spPr>
          <a:xfrm>
            <a:off x="6926005" y="2770352"/>
            <a:ext cx="0" cy="364318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C2E7C08-AF45-DA66-7E4A-73C346B31FA3}"/>
              </a:ext>
            </a:extLst>
          </p:cNvPr>
          <p:cNvCxnSpPr>
            <a:cxnSpLocks/>
          </p:cNvCxnSpPr>
          <p:nvPr/>
        </p:nvCxnSpPr>
        <p:spPr>
          <a:xfrm>
            <a:off x="8657200" y="535596"/>
            <a:ext cx="0" cy="1987198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B8F5466-6B6D-087A-6886-34B6DE7F7071}"/>
              </a:ext>
            </a:extLst>
          </p:cNvPr>
          <p:cNvSpPr txBox="1"/>
          <p:nvPr/>
        </p:nvSpPr>
        <p:spPr>
          <a:xfrm>
            <a:off x="269459" y="1088998"/>
            <a:ext cx="65957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i="1" dirty="0"/>
              <a:t>Цель:</a:t>
            </a:r>
            <a:r>
              <a:rPr lang="ru-RU" sz="2000" dirty="0"/>
              <a:t> Изучить влияние классического и рефлекторного массажа на уровень стресса и общее состояние человека</a:t>
            </a:r>
          </a:p>
          <a:p>
            <a:pPr algn="l"/>
            <a:r>
              <a:rPr lang="ru-RU" sz="2000" dirty="0"/>
              <a:t>
</a:t>
            </a:r>
            <a:r>
              <a:rPr lang="ru-RU" sz="2000" b="1" i="1" dirty="0"/>
              <a:t>Задачи:</a:t>
            </a:r>
            <a:r>
              <a:rPr lang="ru-RU" sz="2000" dirty="0"/>
              <a:t>
1. Изучить принципы классического и рефлекторного массажа, его влияние на самочувствие
2. Выявить основные показатели, характеризующие уровень стресса и общее состояние после проведения массажных процедур.
</a:t>
            </a:r>
            <a:r>
              <a:rPr lang="ru-RU" sz="2000" b="1" i="1" dirty="0"/>
              <a:t>Гипотеза</a:t>
            </a:r>
            <a:r>
              <a:rPr lang="ru-RU" sz="2000" dirty="0"/>
              <a:t> заключается в том, что классический и рефлекторный массаж способствуют снижению уровня стресса и улучшению общего самочувствия у испытуемых. </a:t>
            </a:r>
            <a:r>
              <a:rPr lang="ru-RU" sz="2000" b="1" i="1" dirty="0"/>
              <a:t>Актуальность</a:t>
            </a:r>
            <a:r>
              <a:rPr lang="ru-RU" sz="2000" dirty="0"/>
              <a:t> данного исследования подтверждается растущей потребностью общества в эффективных методах борьбы со стрессом и поддержания психоэмоционального здоровья.</a:t>
            </a:r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FD1E11A9-0F83-09E9-776B-068F44CA92EE}"/>
              </a:ext>
            </a:extLst>
          </p:cNvPr>
          <p:cNvSpPr/>
          <p:nvPr/>
        </p:nvSpPr>
        <p:spPr>
          <a:xfrm>
            <a:off x="892874" y="130377"/>
            <a:ext cx="2739774" cy="762495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187FC0-513A-1E0C-0B6E-F6886F131443}"/>
              </a:ext>
            </a:extLst>
          </p:cNvPr>
          <p:cNvSpPr txBox="1"/>
          <p:nvPr/>
        </p:nvSpPr>
        <p:spPr>
          <a:xfrm rot="10800000" flipV="1">
            <a:off x="1342796" y="206105"/>
            <a:ext cx="502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i="1" dirty="0"/>
              <a:t>Введение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E608534-B3E0-89D3-C109-B7E7D5BB28BD}"/>
              </a:ext>
            </a:extLst>
          </p:cNvPr>
          <p:cNvCxnSpPr>
            <a:cxnSpLocks/>
          </p:cNvCxnSpPr>
          <p:nvPr/>
        </p:nvCxnSpPr>
        <p:spPr>
          <a:xfrm>
            <a:off x="10641091" y="4685626"/>
            <a:ext cx="1284270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85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F296D8-5A83-4ACC-9B99-D6CE798C0ED5}"/>
              </a:ext>
            </a:extLst>
          </p:cNvPr>
          <p:cNvSpPr txBox="1"/>
          <p:nvPr/>
        </p:nvSpPr>
        <p:spPr>
          <a:xfrm>
            <a:off x="5182823" y="251643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4F06E8-D58F-4CD4-5B56-D801F0C7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74" y="0"/>
            <a:ext cx="8582225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46053B-BA7B-00A1-2F2A-C79B0148D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0977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FC1061-858E-2798-5EEF-F8078F6E0313}"/>
              </a:ext>
            </a:extLst>
          </p:cNvPr>
          <p:cNvSpPr txBox="1"/>
          <p:nvPr/>
        </p:nvSpPr>
        <p:spPr>
          <a:xfrm>
            <a:off x="3922128" y="3791282"/>
            <a:ext cx="7957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i="1" dirty="0"/>
              <a:t>Массаж признан как эффективный способ расслабления и снижения уровня стресса благодаря таким эффектам, как:
1. Улучшение кровообращения и лимфотока, что способствует выведению токсинов и улучшению общего здоровья.
2. Снижение уровня адреналина и кортизола – гормонов стресса.
3. Расслабление мышц и снятие напряжения.
4. Улучшение сна и общего самочувствия.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D148E-FFAB-8958-34AC-1BDE89E2C8A6}"/>
              </a:ext>
            </a:extLst>
          </p:cNvPr>
          <p:cNvSpPr txBox="1"/>
          <p:nvPr/>
        </p:nvSpPr>
        <p:spPr>
          <a:xfrm>
            <a:off x="3717471" y="1340117"/>
            <a:ext cx="7667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Массаж – эффективный способ снижения стресса, улучшения кровообращения, снятия напряжения в мышцах и повышения общего самочувствия. Эндорфины, высвобождаемые во время массажа, помогают улучшить настроение и снять болевые ощущения. Все это делает массаж отличным средством для расслабления и преодоления стресса.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FFACB7-77F4-71E4-DF3B-D18B7A729B10}"/>
              </a:ext>
            </a:extLst>
          </p:cNvPr>
          <p:cNvSpPr txBox="1"/>
          <p:nvPr/>
        </p:nvSpPr>
        <p:spPr>
          <a:xfrm>
            <a:off x="4348965" y="298064"/>
            <a:ext cx="7103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i="1" dirty="0">
                <a:solidFill>
                  <a:schemeClr val="bg1"/>
                </a:solidFill>
              </a:rPr>
              <a:t>Массаж и его влияние на стресс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72416-8AA9-DF67-6D85-C3AF76B4E2BD}"/>
              </a:ext>
            </a:extLst>
          </p:cNvPr>
          <p:cNvSpPr txBox="1"/>
          <p:nvPr/>
        </p:nvSpPr>
        <p:spPr>
          <a:xfrm>
            <a:off x="5182823" y="251643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474FD3E-7581-B660-A61F-A73B730776AD}"/>
              </a:ext>
            </a:extLst>
          </p:cNvPr>
          <p:cNvCxnSpPr>
            <a:cxnSpLocks/>
          </p:cNvCxnSpPr>
          <p:nvPr/>
        </p:nvCxnSpPr>
        <p:spPr>
          <a:xfrm>
            <a:off x="4782376" y="882839"/>
            <a:ext cx="541839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04500C2-DDE6-C6D7-DC9D-34AD660D8569}"/>
              </a:ext>
            </a:extLst>
          </p:cNvPr>
          <p:cNvCxnSpPr>
            <a:cxnSpLocks/>
          </p:cNvCxnSpPr>
          <p:nvPr/>
        </p:nvCxnSpPr>
        <p:spPr>
          <a:xfrm flipH="1">
            <a:off x="11886221" y="0"/>
            <a:ext cx="24830" cy="782792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3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A749C6-6827-2752-60EA-0478D543CA59}"/>
              </a:ext>
            </a:extLst>
          </p:cNvPr>
          <p:cNvSpPr/>
          <p:nvPr/>
        </p:nvSpPr>
        <p:spPr>
          <a:xfrm>
            <a:off x="4965843" y="0"/>
            <a:ext cx="667041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EE29F7-DDC2-C522-2055-820B44836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3702"/>
            <a:ext cx="4965843" cy="31942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2DFBBA-E90D-B6B8-34F7-5FAEF891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" y="0"/>
            <a:ext cx="4541379" cy="3720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B131C-2222-16B8-570D-7191D4346BBE}"/>
              </a:ext>
            </a:extLst>
          </p:cNvPr>
          <p:cNvSpPr txBox="1"/>
          <p:nvPr/>
        </p:nvSpPr>
        <p:spPr>
          <a:xfrm>
            <a:off x="5231747" y="131362"/>
            <a:ext cx="510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i="1" dirty="0"/>
              <a:t>Классический массаж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97477D7-92B3-39BF-CDF9-438D7F13E0B8}"/>
              </a:ext>
            </a:extLst>
          </p:cNvPr>
          <p:cNvCxnSpPr>
            <a:cxnSpLocks/>
          </p:cNvCxnSpPr>
          <p:nvPr/>
        </p:nvCxnSpPr>
        <p:spPr>
          <a:xfrm>
            <a:off x="5618985" y="698406"/>
            <a:ext cx="3383133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0E3E3E9-08FA-9238-C034-0F8D6DDECCBF}"/>
              </a:ext>
            </a:extLst>
          </p:cNvPr>
          <p:cNvCxnSpPr>
            <a:cxnSpLocks/>
          </p:cNvCxnSpPr>
          <p:nvPr/>
        </p:nvCxnSpPr>
        <p:spPr>
          <a:xfrm>
            <a:off x="11954269" y="0"/>
            <a:ext cx="0" cy="6858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1DF316-E1AE-E3C9-A3C5-6EF102044A64}"/>
              </a:ext>
            </a:extLst>
          </p:cNvPr>
          <p:cNvSpPr txBox="1"/>
          <p:nvPr/>
        </p:nvSpPr>
        <p:spPr>
          <a:xfrm>
            <a:off x="5072296" y="1225689"/>
            <a:ext cx="64906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i="1" dirty="0"/>
              <a:t>Классический массаж основан на различных приемах растирания, выкатывания и разминания мышц, способствует расслаблению и улучшению кровообращения.
Принципы классического массажа: комбинирование легких и глубоких движений, улучшение кровообращения, снятие напряжения в мышцах.
Цели классического массажа: улучшение общего состояния, психоэмоциональное расслабление, улучшение тонуса мышц.
Методы классического массажа: разминание, растирание, вибрация, тепловые процедуры.</a:t>
            </a:r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E2E0D873-6D91-674E-E017-8A16048C3FA4}"/>
              </a:ext>
            </a:extLst>
          </p:cNvPr>
          <p:cNvSpPr/>
          <p:nvPr/>
        </p:nvSpPr>
        <p:spPr>
          <a:xfrm>
            <a:off x="11858502" y="485051"/>
            <a:ext cx="183385" cy="1031501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4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F99968-4637-9DB2-3601-6A8AC241DA5F}"/>
              </a:ext>
            </a:extLst>
          </p:cNvPr>
          <p:cNvSpPr/>
          <p:nvPr/>
        </p:nvSpPr>
        <p:spPr>
          <a:xfrm>
            <a:off x="-19937" y="544082"/>
            <a:ext cx="6996212" cy="63139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3A3D0C-EE58-35CE-BEED-8024CAC7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91" y="0"/>
            <a:ext cx="5149309" cy="35152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64C419-AB10-4387-80F5-AF4164F2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89" y="3256438"/>
            <a:ext cx="4880225" cy="3601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26C649-68FB-61A3-9F75-C2FC0E8820BE}"/>
              </a:ext>
            </a:extLst>
          </p:cNvPr>
          <p:cNvSpPr txBox="1"/>
          <p:nvPr/>
        </p:nvSpPr>
        <p:spPr>
          <a:xfrm>
            <a:off x="1330013" y="-54958"/>
            <a:ext cx="594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i="1" dirty="0"/>
              <a:t>Рефлекторный массаж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09728EB-99FF-67A7-26A6-D67E45093E93}"/>
              </a:ext>
            </a:extLst>
          </p:cNvPr>
          <p:cNvCxnSpPr>
            <a:cxnSpLocks/>
          </p:cNvCxnSpPr>
          <p:nvPr/>
        </p:nvCxnSpPr>
        <p:spPr>
          <a:xfrm>
            <a:off x="1773515" y="515553"/>
            <a:ext cx="4415442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3AF4D9-2EDD-C10F-38CD-AC010A7BD368}"/>
              </a:ext>
            </a:extLst>
          </p:cNvPr>
          <p:cNvSpPr txBox="1"/>
          <p:nvPr/>
        </p:nvSpPr>
        <p:spPr>
          <a:xfrm>
            <a:off x="-66416" y="515553"/>
            <a:ext cx="704269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i="1" dirty="0"/>
              <a:t>Рефлекторный массаж акцентирует внимание на точках на стопах, которые соответствуют органам и системам в организме, что позволяет воздействовать на них через стопы.
Основы рефлексотерапии: динамическое воздействие на биологически активные точки, воздействие на определенные рефлексогенные зоны для воздействия на органы и системы человеческого организма.
Принципы рефлективного массажа: точные удары, массаж нервных окончаний, рефлекторные путы следования нервных импульсов.
Методы рефлекторного массажа: точечный массаж, зоны Штерна, выделение зон на теле согласно рефлексной связи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11091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6D8DA8-3986-388A-5AA1-DE88024C8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2" y="0"/>
            <a:ext cx="6690151" cy="13384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79E5BB-7E4D-CA52-6BE7-E97253C6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06" y="0"/>
            <a:ext cx="268812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E18059-2491-E2FC-B9C1-113071CA656A}"/>
              </a:ext>
            </a:extLst>
          </p:cNvPr>
          <p:cNvSpPr txBox="1"/>
          <p:nvPr/>
        </p:nvSpPr>
        <p:spPr>
          <a:xfrm>
            <a:off x="533928" y="1585426"/>
            <a:ext cx="7121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1" dirty="0"/>
              <a:t>Исследование показало, что классический и рефлекторный массаж имеют положительное влияние на самочувствие участников. Перед началом массажа участники отмечали высокий уровень стресса, усталость и напряжение. Однако после проведения сеансов массажа участники ощутили значительное облегчение, расслабление мышц, улучшение настроения и общее улучшение самочувствия.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38949A-F5B7-FB62-A0D4-F07B62F6B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78" y="0"/>
            <a:ext cx="3889914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824E1A-8436-4BE7-EF69-0E0EDCF2399D}"/>
              </a:ext>
            </a:extLst>
          </p:cNvPr>
          <p:cNvSpPr txBox="1"/>
          <p:nvPr/>
        </p:nvSpPr>
        <p:spPr>
          <a:xfrm>
            <a:off x="533928" y="246942"/>
            <a:ext cx="691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i="1" u="sng" dirty="0"/>
              <a:t>Вывод по практической части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0B13163-2D35-2344-86A5-6421D318CBD4}"/>
              </a:ext>
            </a:extLst>
          </p:cNvPr>
          <p:cNvCxnSpPr>
            <a:cxnSpLocks/>
          </p:cNvCxnSpPr>
          <p:nvPr/>
        </p:nvCxnSpPr>
        <p:spPr>
          <a:xfrm>
            <a:off x="232392" y="539329"/>
            <a:ext cx="0" cy="552731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8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327F0A-8D25-39DB-95D6-E2E67A64E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9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D05317-B4B9-BC2D-AC5C-7888B4D94FA3}"/>
              </a:ext>
            </a:extLst>
          </p:cNvPr>
          <p:cNvSpPr txBox="1"/>
          <p:nvPr/>
        </p:nvSpPr>
        <p:spPr>
          <a:xfrm>
            <a:off x="2" y="181957"/>
            <a:ext cx="96136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i="1" dirty="0"/>
              <a:t>Результаты опросов среди учеников показали, что большинство из них испытывают серьезный стресс, вызванный различными факторами в их жизни. Участники выразили желание посещать сеансы массажа на регулярной основе, так как они ощутили положительное воздействие на свое психоэмоциональное состояние после каждого сеанса. 
Эти данные подчеркивают важность включения массажа в повседневную рутину для уменьшения стресса, улучшения общего самочувствия и поддержания психоэмоционального здоровья.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092A13-5BFB-A797-6EA3-20726F517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3676" y="1"/>
            <a:ext cx="2617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2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0E31D2-FE49-DDF4-0A89-5B9CC50B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5A2DF-864D-F6F7-F9CA-6A0B06302AFA}"/>
              </a:ext>
            </a:extLst>
          </p:cNvPr>
          <p:cNvSpPr txBox="1"/>
          <p:nvPr/>
        </p:nvSpPr>
        <p:spPr>
          <a:xfrm>
            <a:off x="5207285" y="339292"/>
            <a:ext cx="337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i="1" dirty="0"/>
              <a:t>Заключение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670F18-E350-1977-2E53-607B43BCF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0" y="339292"/>
            <a:ext cx="3091908" cy="31490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44E179-248F-8571-83D3-6B0B074A9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57" y="3217126"/>
            <a:ext cx="3301582" cy="3301582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5FA5D31-66A0-1054-14FB-8167B7B91C5B}"/>
              </a:ext>
            </a:extLst>
          </p:cNvPr>
          <p:cNvCxnSpPr>
            <a:cxnSpLocks/>
          </p:cNvCxnSpPr>
          <p:nvPr/>
        </p:nvCxnSpPr>
        <p:spPr>
          <a:xfrm>
            <a:off x="3648060" y="822063"/>
            <a:ext cx="0" cy="1978868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D12DBF3-CAD4-F827-B9BA-EBDBF18761C6}"/>
              </a:ext>
            </a:extLst>
          </p:cNvPr>
          <p:cNvCxnSpPr>
            <a:cxnSpLocks/>
          </p:cNvCxnSpPr>
          <p:nvPr/>
        </p:nvCxnSpPr>
        <p:spPr>
          <a:xfrm>
            <a:off x="5660403" y="3217126"/>
            <a:ext cx="0" cy="276390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A5CE93-F80C-12C5-CFA3-395614304362}"/>
              </a:ext>
            </a:extLst>
          </p:cNvPr>
          <p:cNvSpPr txBox="1"/>
          <p:nvPr/>
        </p:nvSpPr>
        <p:spPr>
          <a:xfrm>
            <a:off x="4109667" y="1324915"/>
            <a:ext cx="6277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Исследование влияния классического и </a:t>
            </a:r>
            <a:r>
              <a:rPr lang="ru-RU" sz="2400" dirty="0" err="1"/>
              <a:t>рефлексотерапевтического</a:t>
            </a:r>
            <a:r>
              <a:rPr lang="ru-RU" sz="2400" dirty="0"/>
              <a:t> массажа на уровень стресса и общее самочувствие подтвердило их положительный эффект.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7ED0D-93C6-656B-057A-EA802D601269}"/>
              </a:ext>
            </a:extLst>
          </p:cNvPr>
          <p:cNvSpPr txBox="1"/>
          <p:nvPr/>
        </p:nvSpPr>
        <p:spPr>
          <a:xfrm>
            <a:off x="5862823" y="3233867"/>
            <a:ext cx="5145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Результаты исследования показали, что оба вида массажа способствуют снижению стресса, улучшают самочувствие и способствуют общему расслаблению.</a:t>
            </a:r>
          </a:p>
        </p:txBody>
      </p:sp>
    </p:spTree>
    <p:extLst>
      <p:ext uri="{BB962C8B-B14F-4D97-AF65-F5344CB8AC3E}">
        <p14:creationId xmlns:p14="http://schemas.microsoft.com/office/powerpoint/2010/main" val="117793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2746AA-8990-8491-82F0-F8956D61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D1446-64E6-042E-F0D6-D97F4420C621}"/>
              </a:ext>
            </a:extLst>
          </p:cNvPr>
          <p:cNvSpPr txBox="1"/>
          <p:nvPr/>
        </p:nvSpPr>
        <p:spPr>
          <a:xfrm>
            <a:off x="1149727" y="3013501"/>
            <a:ext cx="1072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i="1" dirty="0"/>
              <a:t>Спасибо за внимание и интерес! </a:t>
            </a:r>
          </a:p>
        </p:txBody>
      </p:sp>
    </p:spTree>
    <p:extLst>
      <p:ext uri="{BB962C8B-B14F-4D97-AF65-F5344CB8AC3E}">
        <p14:creationId xmlns:p14="http://schemas.microsoft.com/office/powerpoint/2010/main" val="331820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azvezdar@gmail.com</dc:creator>
  <cp:lastModifiedBy>azvezdar@gmail.com</cp:lastModifiedBy>
  <cp:revision>3</cp:revision>
  <dcterms:created xsi:type="dcterms:W3CDTF">2024-05-15T21:19:57Z</dcterms:created>
  <dcterms:modified xsi:type="dcterms:W3CDTF">2024-05-16T07:24:18Z</dcterms:modified>
</cp:coreProperties>
</file>