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FFFFFF"/>
    <a:srgbClr val="DCE6F2"/>
    <a:srgbClr val="FFFFCC"/>
    <a:srgbClr val="F2F2F2"/>
    <a:srgbClr val="000000"/>
    <a:srgbClr val="001400"/>
    <a:srgbClr val="003300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>
        <p:scale>
          <a:sx n="71" d="100"/>
          <a:sy n="71" d="100"/>
        </p:scale>
        <p:origin x="-136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21F55-42B9-40ED-B93C-EC0BB5CB18C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7DE1A-5AB2-430E-A64B-4752D8322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7DE1A-5AB2-430E-A64B-4752D832263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7DE1A-5AB2-430E-A64B-4752D832263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4EF7-DC2D-4487-868A-DC7D7F47719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C70E-D5DD-484B-9F62-6BB5C96C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dUFTQ_8w3A.jpg"/>
          <p:cNvPicPr>
            <a:picLocks noChangeAspect="1"/>
          </p:cNvPicPr>
          <p:nvPr/>
        </p:nvPicPr>
        <p:blipFill>
          <a:blip r:embed="rId2" cstate="print"/>
          <a:srcRect l="11641" t="7722" r="3907" b="7168"/>
          <a:stretch>
            <a:fillRect/>
          </a:stretch>
        </p:blipFill>
        <p:spPr>
          <a:xfrm>
            <a:off x="0" y="-531440"/>
            <a:ext cx="9144000" cy="7776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924944"/>
            <a:ext cx="5256584" cy="1254001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«Вторичное </a:t>
            </a:r>
            <a:r>
              <a:rPr lang="ru-RU" sz="3600" i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               использование сырья»</a:t>
            </a:r>
            <a:endParaRPr lang="ru-RU" sz="3600" i="1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564904"/>
            <a:ext cx="5904656" cy="50405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ea typeface="Malgun Gothic Semilight" pitchFamily="34" charset="-128"/>
                <a:cs typeface="Segoe UI Semibold" pitchFamily="34" charset="0"/>
              </a:rPr>
              <a:t>Индивидуальный проект на тему: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5589240"/>
            <a:ext cx="3079754" cy="14773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Bookman Old Style" pitchFamily="18" charset="0"/>
                <a:ea typeface="Malgun Gothic Semilight" pitchFamily="34" charset="-128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latin typeface="Bookman Old Style" pitchFamily="18" charset="0"/>
                <a:ea typeface="Malgun Gothic Semilight" pitchFamily="34" charset="-128"/>
                <a:cs typeface="Times New Roman" pitchFamily="18" charset="0"/>
              </a:rPr>
              <a:t>Ученица 11 класса</a:t>
            </a:r>
          </a:p>
          <a:p>
            <a:pPr algn="r"/>
            <a:r>
              <a:rPr lang="ru-RU" dirty="0" err="1" smtClean="0">
                <a:latin typeface="Bookman Old Style" pitchFamily="18" charset="0"/>
                <a:ea typeface="Malgun Gothic Semilight" pitchFamily="34" charset="-128"/>
                <a:cs typeface="Times New Roman" pitchFamily="18" charset="0"/>
              </a:rPr>
              <a:t>Ислямова</a:t>
            </a:r>
            <a:r>
              <a:rPr lang="ru-RU" dirty="0" smtClean="0">
                <a:latin typeface="Bookman Old Style" pitchFamily="18" charset="0"/>
                <a:ea typeface="Malgun Gothic Semilight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ea typeface="Malgun Gothic Semilight" pitchFamily="34" charset="-128"/>
                <a:cs typeface="Times New Roman" pitchFamily="18" charset="0"/>
              </a:rPr>
              <a:t>Мерьем</a:t>
            </a:r>
            <a:endParaRPr lang="ru-RU" dirty="0" smtClean="0">
              <a:latin typeface="Bookman Old Style" pitchFamily="18" charset="0"/>
              <a:ea typeface="Malgun Gothic Semilight" pitchFamily="34" charset="-128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Bookman Old Style" pitchFamily="18" charset="0"/>
                <a:ea typeface="Malgun Gothic Semilight" pitchFamily="34" charset="-128"/>
                <a:cs typeface="Times New Roman" pitchFamily="18" charset="0"/>
              </a:rPr>
              <a:t>Руководитель проекта </a:t>
            </a:r>
          </a:p>
          <a:p>
            <a:pPr algn="r"/>
            <a:r>
              <a:rPr lang="ru-RU" dirty="0" err="1" smtClean="0">
                <a:latin typeface="Bookman Old Style" pitchFamily="18" charset="0"/>
                <a:ea typeface="Malgun Gothic Semilight" pitchFamily="34" charset="-128"/>
                <a:cs typeface="Times New Roman" pitchFamily="18" charset="0"/>
              </a:rPr>
              <a:t>Парицкая</a:t>
            </a:r>
            <a:r>
              <a:rPr lang="ru-RU" dirty="0" smtClean="0">
                <a:latin typeface="Bookman Old Style" pitchFamily="18" charset="0"/>
                <a:ea typeface="Malgun Gothic Semilight" pitchFamily="34" charset="-128"/>
                <a:cs typeface="Times New Roman" pitchFamily="18" charset="0"/>
              </a:rPr>
              <a:t> С.А.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yiilzpgIF4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tretch>
            <a:fillRect/>
          </a:stretch>
        </p:blipFill>
        <p:spPr>
          <a:xfrm>
            <a:off x="0" y="0"/>
            <a:ext cx="3860800" cy="6858000"/>
          </a:xfrm>
          <a:prstGeom prst="rect">
            <a:avLst/>
          </a:prstGeom>
        </p:spPr>
      </p:pic>
      <p:pic>
        <p:nvPicPr>
          <p:cNvPr id="11" name="Рисунок 10" descr="gvPgaVJuh_U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14720" t="22280" r="19185" b="21020"/>
          <a:stretch>
            <a:fillRect/>
          </a:stretch>
        </p:blipFill>
        <p:spPr>
          <a:xfrm>
            <a:off x="6228184" y="2996952"/>
            <a:ext cx="2915816" cy="25013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5976" y="35730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>
                <a:latin typeface="Bookman Old Style" pitchFamily="18" charset="0"/>
              </a:rPr>
              <a:t>Отделка: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 Высушенная бумага может подвергаться дополнительной обработке, такой как: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 Глазирование (для создания гладкой поверхности)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Каландрирование (для увеличения плотности и гладкости)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 Покрытие (для улучшения печатаемых качеств или водостойкости)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6626" name="Picture 2" descr="Как делают бумагу: секреты изготовл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981682"/>
            <a:ext cx="3816423" cy="25436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Формирование листа: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Пульпа поступает на бумагоделательную машину, где она тонким слоем распределяется по сетке.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 Вода фильтруется через сетку, оставив волокна в виде влажного листа бумаги.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6628" name="Picture 4" descr="В России наладят производство белой офисной бумаги - РИА Новости Крым,  30.05.2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336" y="332657"/>
            <a:ext cx="3962144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248" y="2708920"/>
            <a:ext cx="9054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Прессование и сушка: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 Лист бумаги отжимается для удаления избыточной воды.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 Затем он сушится, обычно с помощью горячих валиков или воздуха.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4067944" y="188640"/>
            <a:ext cx="753034" cy="632012"/>
          </a:xfrm>
          <a:custGeom>
            <a:avLst/>
            <a:gdLst>
              <a:gd name="connsiteX0" fmla="*/ 0 w 753034"/>
              <a:gd name="connsiteY0" fmla="*/ 0 h 632012"/>
              <a:gd name="connsiteX1" fmla="*/ 645458 w 753034"/>
              <a:gd name="connsiteY1" fmla="*/ 53788 h 632012"/>
              <a:gd name="connsiteX2" fmla="*/ 645458 w 753034"/>
              <a:gd name="connsiteY2" fmla="*/ 26894 h 632012"/>
              <a:gd name="connsiteX3" fmla="*/ 645458 w 753034"/>
              <a:gd name="connsiteY3" fmla="*/ 632012 h 632012"/>
              <a:gd name="connsiteX4" fmla="*/ 645458 w 753034"/>
              <a:gd name="connsiteY4" fmla="*/ 632012 h 6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034" h="632012">
                <a:moveTo>
                  <a:pt x="0" y="0"/>
                </a:moveTo>
                <a:lnTo>
                  <a:pt x="645458" y="53788"/>
                </a:lnTo>
                <a:cubicBezTo>
                  <a:pt x="753034" y="58270"/>
                  <a:pt x="645458" y="26894"/>
                  <a:pt x="645458" y="26894"/>
                </a:cubicBezTo>
                <a:lnTo>
                  <a:pt x="645458" y="632012"/>
                </a:lnTo>
                <a:lnTo>
                  <a:pt x="645458" y="632012"/>
                </a:ln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61365" y="2084294"/>
            <a:ext cx="692523" cy="611842"/>
          </a:xfrm>
          <a:custGeom>
            <a:avLst/>
            <a:gdLst>
              <a:gd name="connsiteX0" fmla="*/ 53788 w 692523"/>
              <a:gd name="connsiteY0" fmla="*/ 0 h 611842"/>
              <a:gd name="connsiteX1" fmla="*/ 40341 w 692523"/>
              <a:gd name="connsiteY1" fmla="*/ 524435 h 611842"/>
              <a:gd name="connsiteX2" fmla="*/ 0 w 692523"/>
              <a:gd name="connsiteY2" fmla="*/ 470647 h 611842"/>
              <a:gd name="connsiteX3" fmla="*/ 0 w 692523"/>
              <a:gd name="connsiteY3" fmla="*/ 470647 h 611842"/>
              <a:gd name="connsiteX4" fmla="*/ 591670 w 692523"/>
              <a:gd name="connsiteY4" fmla="*/ 591671 h 611842"/>
              <a:gd name="connsiteX5" fmla="*/ 605117 w 692523"/>
              <a:gd name="connsiteY5" fmla="*/ 591671 h 6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523" h="611842">
                <a:moveTo>
                  <a:pt x="53788" y="0"/>
                </a:moveTo>
                <a:cubicBezTo>
                  <a:pt x="51547" y="222997"/>
                  <a:pt x="49306" y="445994"/>
                  <a:pt x="40341" y="524435"/>
                </a:cubicBezTo>
                <a:cubicBezTo>
                  <a:pt x="31376" y="602876"/>
                  <a:pt x="0" y="470647"/>
                  <a:pt x="0" y="470647"/>
                </a:cubicBezTo>
                <a:lnTo>
                  <a:pt x="0" y="470647"/>
                </a:lnTo>
                <a:lnTo>
                  <a:pt x="591670" y="591671"/>
                </a:lnTo>
                <a:cubicBezTo>
                  <a:pt x="692523" y="611842"/>
                  <a:pt x="605117" y="591671"/>
                  <a:pt x="605117" y="591671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8390965" y="3458135"/>
            <a:ext cx="562535" cy="508747"/>
          </a:xfrm>
          <a:custGeom>
            <a:avLst/>
            <a:gdLst>
              <a:gd name="connsiteX0" fmla="*/ 0 w 562535"/>
              <a:gd name="connsiteY0" fmla="*/ 105336 h 508747"/>
              <a:gd name="connsiteX1" fmla="*/ 484094 w 562535"/>
              <a:gd name="connsiteY1" fmla="*/ 118783 h 508747"/>
              <a:gd name="connsiteX2" fmla="*/ 470647 w 562535"/>
              <a:gd name="connsiteY2" fmla="*/ 64994 h 508747"/>
              <a:gd name="connsiteX3" fmla="*/ 537882 w 562535"/>
              <a:gd name="connsiteY3" fmla="*/ 508747 h 508747"/>
              <a:gd name="connsiteX4" fmla="*/ 537882 w 562535"/>
              <a:gd name="connsiteY4" fmla="*/ 508747 h 50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535" h="508747">
                <a:moveTo>
                  <a:pt x="0" y="105336"/>
                </a:moveTo>
                <a:cubicBezTo>
                  <a:pt x="202826" y="115421"/>
                  <a:pt x="405653" y="125507"/>
                  <a:pt x="484094" y="118783"/>
                </a:cubicBezTo>
                <a:cubicBezTo>
                  <a:pt x="562535" y="112059"/>
                  <a:pt x="461682" y="0"/>
                  <a:pt x="470647" y="64994"/>
                </a:cubicBezTo>
                <a:cubicBezTo>
                  <a:pt x="479612" y="129988"/>
                  <a:pt x="537882" y="508747"/>
                  <a:pt x="537882" y="508747"/>
                </a:cubicBezTo>
                <a:lnTo>
                  <a:pt x="537882" y="508747"/>
                </a:ln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202206" y="5916706"/>
            <a:ext cx="705970" cy="744071"/>
          </a:xfrm>
          <a:custGeom>
            <a:avLst/>
            <a:gdLst>
              <a:gd name="connsiteX0" fmla="*/ 168088 w 705970"/>
              <a:gd name="connsiteY0" fmla="*/ 0 h 744071"/>
              <a:gd name="connsiteX1" fmla="*/ 181535 w 705970"/>
              <a:gd name="connsiteY1" fmla="*/ 645459 h 744071"/>
              <a:gd name="connsiteX2" fmla="*/ 87406 w 705970"/>
              <a:gd name="connsiteY2" fmla="*/ 591670 h 744071"/>
              <a:gd name="connsiteX3" fmla="*/ 705970 w 705970"/>
              <a:gd name="connsiteY3" fmla="*/ 645459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70" h="744071">
                <a:moveTo>
                  <a:pt x="168088" y="0"/>
                </a:moveTo>
                <a:cubicBezTo>
                  <a:pt x="181535" y="273423"/>
                  <a:pt x="194982" y="546847"/>
                  <a:pt x="181535" y="645459"/>
                </a:cubicBezTo>
                <a:cubicBezTo>
                  <a:pt x="168088" y="744071"/>
                  <a:pt x="0" y="591670"/>
                  <a:pt x="87406" y="591670"/>
                </a:cubicBezTo>
                <a:cubicBezTo>
                  <a:pt x="174812" y="591670"/>
                  <a:pt x="440391" y="618564"/>
                  <a:pt x="705970" y="645459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-497541" y="-26894"/>
            <a:ext cx="2537011" cy="3030071"/>
          </a:xfrm>
          <a:custGeom>
            <a:avLst/>
            <a:gdLst>
              <a:gd name="connsiteX0" fmla="*/ 1909482 w 2537011"/>
              <a:gd name="connsiteY0" fmla="*/ 0 h 3030071"/>
              <a:gd name="connsiteX1" fmla="*/ 2420470 w 2537011"/>
              <a:gd name="connsiteY1" fmla="*/ 847165 h 3030071"/>
              <a:gd name="connsiteX2" fmla="*/ 1210235 w 2537011"/>
              <a:gd name="connsiteY2" fmla="*/ 551329 h 3030071"/>
              <a:gd name="connsiteX3" fmla="*/ 2420470 w 2537011"/>
              <a:gd name="connsiteY3" fmla="*/ 2380129 h 3030071"/>
              <a:gd name="connsiteX4" fmla="*/ 874059 w 2537011"/>
              <a:gd name="connsiteY4" fmla="*/ 1344706 h 3030071"/>
              <a:gd name="connsiteX5" fmla="*/ 1223682 w 2537011"/>
              <a:gd name="connsiteY5" fmla="*/ 2904565 h 3030071"/>
              <a:gd name="connsiteX6" fmla="*/ 0 w 2537011"/>
              <a:gd name="connsiteY6" fmla="*/ 2097741 h 3030071"/>
              <a:gd name="connsiteX7" fmla="*/ 0 w 2537011"/>
              <a:gd name="connsiteY7" fmla="*/ 2097741 h 30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011" h="3030071">
                <a:moveTo>
                  <a:pt x="1909482" y="0"/>
                </a:moveTo>
                <a:cubicBezTo>
                  <a:pt x="2223246" y="377638"/>
                  <a:pt x="2537011" y="755277"/>
                  <a:pt x="2420470" y="847165"/>
                </a:cubicBezTo>
                <a:cubicBezTo>
                  <a:pt x="2303929" y="939053"/>
                  <a:pt x="1210235" y="295835"/>
                  <a:pt x="1210235" y="551329"/>
                </a:cubicBezTo>
                <a:cubicBezTo>
                  <a:pt x="1210235" y="806823"/>
                  <a:pt x="2476499" y="2247900"/>
                  <a:pt x="2420470" y="2380129"/>
                </a:cubicBezTo>
                <a:cubicBezTo>
                  <a:pt x="2364441" y="2512359"/>
                  <a:pt x="1073524" y="1257300"/>
                  <a:pt x="874059" y="1344706"/>
                </a:cubicBezTo>
                <a:cubicBezTo>
                  <a:pt x="674594" y="1432112"/>
                  <a:pt x="1369359" y="2779059"/>
                  <a:pt x="1223682" y="2904565"/>
                </a:cubicBezTo>
                <a:cubicBezTo>
                  <a:pt x="1078006" y="3030071"/>
                  <a:pt x="0" y="2097741"/>
                  <a:pt x="0" y="2097741"/>
                </a:cubicBezTo>
                <a:lnTo>
                  <a:pt x="0" y="2097741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385112" y="0"/>
            <a:ext cx="3975847" cy="3543299"/>
          </a:xfrm>
          <a:custGeom>
            <a:avLst/>
            <a:gdLst>
              <a:gd name="connsiteX0" fmla="*/ 580464 w 3975847"/>
              <a:gd name="connsiteY0" fmla="*/ 0 h 3543299"/>
              <a:gd name="connsiteX1" fmla="*/ 15688 w 3975847"/>
              <a:gd name="connsiteY1" fmla="*/ 981635 h 3543299"/>
              <a:gd name="connsiteX2" fmla="*/ 486335 w 3975847"/>
              <a:gd name="connsiteY2" fmla="*/ 2057400 h 3543299"/>
              <a:gd name="connsiteX3" fmla="*/ 1320053 w 3975847"/>
              <a:gd name="connsiteY3" fmla="*/ 874059 h 3543299"/>
              <a:gd name="connsiteX4" fmla="*/ 835959 w 3975847"/>
              <a:gd name="connsiteY4" fmla="*/ 3523129 h 3543299"/>
              <a:gd name="connsiteX5" fmla="*/ 2785782 w 3975847"/>
              <a:gd name="connsiteY5" fmla="*/ 995082 h 3543299"/>
              <a:gd name="connsiteX6" fmla="*/ 3390900 w 3975847"/>
              <a:gd name="connsiteY6" fmla="*/ 927847 h 354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5847" h="3543299">
                <a:moveTo>
                  <a:pt x="580464" y="0"/>
                </a:moveTo>
                <a:cubicBezTo>
                  <a:pt x="305920" y="319367"/>
                  <a:pt x="31376" y="638735"/>
                  <a:pt x="15688" y="981635"/>
                </a:cubicBezTo>
                <a:cubicBezTo>
                  <a:pt x="0" y="1324535"/>
                  <a:pt x="268941" y="2075329"/>
                  <a:pt x="486335" y="2057400"/>
                </a:cubicBezTo>
                <a:cubicBezTo>
                  <a:pt x="703729" y="2039471"/>
                  <a:pt x="1261782" y="629771"/>
                  <a:pt x="1320053" y="874059"/>
                </a:cubicBezTo>
                <a:cubicBezTo>
                  <a:pt x="1378324" y="1118347"/>
                  <a:pt x="591671" y="3502959"/>
                  <a:pt x="835959" y="3523129"/>
                </a:cubicBezTo>
                <a:cubicBezTo>
                  <a:pt x="1080247" y="3543299"/>
                  <a:pt x="2359959" y="1427629"/>
                  <a:pt x="2785782" y="995082"/>
                </a:cubicBezTo>
                <a:cubicBezTo>
                  <a:pt x="3211605" y="562535"/>
                  <a:pt x="3975847" y="1203512"/>
                  <a:pt x="3390900" y="927847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8" name="Picture 10" descr="https://sun9-46.userapi.com/impg/IpR2wh5Lvna3a4qJJsLlmTbAFXZvmwK0xEsrpw/1XgkaNZ5qQQ.jpg?size=735x793&amp;quality=95&amp;sign=df0f4af099e805bece83cc43e788ea70&amp;type=album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427" t="47919" r="6059" b="34330"/>
          <a:stretch>
            <a:fillRect/>
          </a:stretch>
        </p:blipFill>
        <p:spPr bwMode="auto">
          <a:xfrm>
            <a:off x="1619672" y="332656"/>
            <a:ext cx="5904656" cy="1008112"/>
          </a:xfrm>
          <a:prstGeom prst="rect">
            <a:avLst/>
          </a:prstGeom>
          <a:noFill/>
        </p:spPr>
      </p:pic>
      <p:pic>
        <p:nvPicPr>
          <p:cNvPr id="27654" name="Picture 6" descr="https://sun9-74.userapi.com/impg/dvT8ykzz1xzKtBxwygeP1QO5GNmrN_ccUBnnYg/Z-UsfBDu1Xc.jpg?size=1280x1280&amp;quality=95&amp;sign=410ab7830e17f35985faf703e81f8a8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72407" cy="36724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7664" y="404664"/>
            <a:ext cx="611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Переработка бумаги в домашних условиях.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7656" name="Picture 8" descr="https://sun9-23.userapi.com/impg/wdTdxk1o51utaQ74TSPuW2b9pLdunMPU-XBexQ/uuJ5CklwErg.jpg?size=1280x1280&amp;quality=95&amp;sign=15eed38c491ae46b087716e0ecd585b4&amp;type=album"/>
          <p:cNvPicPr>
            <a:picLocks noChangeAspect="1" noChangeArrowheads="1"/>
          </p:cNvPicPr>
          <p:nvPr/>
        </p:nvPicPr>
        <p:blipFill>
          <a:blip r:embed="rId4" cstate="print"/>
          <a:srcRect l="18750" t="25000" b="18750"/>
          <a:stretch>
            <a:fillRect/>
          </a:stretch>
        </p:blipFill>
        <p:spPr bwMode="auto">
          <a:xfrm>
            <a:off x="323528" y="3284984"/>
            <a:ext cx="4680520" cy="324036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0" y="4149080"/>
            <a:ext cx="4032448" cy="2246769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Получившуюся бумагу помещаем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блендер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или миксер и измельчаем до образования однородной массы. Добавляем немного картофельного крахмала, для того чтобы лист был прочнее.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560" y="1700808"/>
            <a:ext cx="410445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Замачивание бумаги. Измельчаем бумагу руками, на мелкие кусочки, заканчиваем в воде. Оставляем на несколько часов либо на ночь.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6006353" y="-171400"/>
            <a:ext cx="3822231" cy="3692288"/>
          </a:xfrm>
          <a:custGeom>
            <a:avLst/>
            <a:gdLst>
              <a:gd name="connsiteX0" fmla="*/ 932329 w 4511488"/>
              <a:gd name="connsiteY0" fmla="*/ 347382 h 3922058"/>
              <a:gd name="connsiteX1" fmla="*/ 152400 w 4511488"/>
              <a:gd name="connsiteY1" fmla="*/ 1463488 h 3922058"/>
              <a:gd name="connsiteX2" fmla="*/ 1846729 w 4511488"/>
              <a:gd name="connsiteY2" fmla="*/ 1302123 h 3922058"/>
              <a:gd name="connsiteX3" fmla="*/ 1228165 w 4511488"/>
              <a:gd name="connsiteY3" fmla="*/ 2727511 h 3922058"/>
              <a:gd name="connsiteX4" fmla="*/ 2895600 w 4511488"/>
              <a:gd name="connsiteY4" fmla="*/ 2552699 h 3922058"/>
              <a:gd name="connsiteX5" fmla="*/ 2922494 w 4511488"/>
              <a:gd name="connsiteY5" fmla="*/ 3816723 h 3922058"/>
              <a:gd name="connsiteX6" fmla="*/ 4280647 w 4511488"/>
              <a:gd name="connsiteY6" fmla="*/ 3184711 h 3922058"/>
              <a:gd name="connsiteX7" fmla="*/ 4307541 w 4511488"/>
              <a:gd name="connsiteY7" fmla="*/ 804582 h 3922058"/>
              <a:gd name="connsiteX8" fmla="*/ 3218329 w 4511488"/>
              <a:gd name="connsiteY8" fmla="*/ 78441 h 3922058"/>
              <a:gd name="connsiteX9" fmla="*/ 932329 w 4511488"/>
              <a:gd name="connsiteY9" fmla="*/ 347382 h 392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488" h="3922058">
                <a:moveTo>
                  <a:pt x="932329" y="347382"/>
                </a:moveTo>
                <a:cubicBezTo>
                  <a:pt x="421341" y="578223"/>
                  <a:pt x="0" y="1304364"/>
                  <a:pt x="152400" y="1463488"/>
                </a:cubicBezTo>
                <a:cubicBezTo>
                  <a:pt x="304800" y="1622612"/>
                  <a:pt x="1667435" y="1091453"/>
                  <a:pt x="1846729" y="1302123"/>
                </a:cubicBezTo>
                <a:cubicBezTo>
                  <a:pt x="2026023" y="1512793"/>
                  <a:pt x="1053353" y="2519082"/>
                  <a:pt x="1228165" y="2727511"/>
                </a:cubicBezTo>
                <a:cubicBezTo>
                  <a:pt x="1402977" y="2935940"/>
                  <a:pt x="2613212" y="2371164"/>
                  <a:pt x="2895600" y="2552699"/>
                </a:cubicBezTo>
                <a:cubicBezTo>
                  <a:pt x="3177988" y="2734234"/>
                  <a:pt x="2691653" y="3711388"/>
                  <a:pt x="2922494" y="3816723"/>
                </a:cubicBezTo>
                <a:cubicBezTo>
                  <a:pt x="3153335" y="3922058"/>
                  <a:pt x="4049806" y="3686734"/>
                  <a:pt x="4280647" y="3184711"/>
                </a:cubicBezTo>
                <a:cubicBezTo>
                  <a:pt x="4511488" y="2682688"/>
                  <a:pt x="4484594" y="1322294"/>
                  <a:pt x="4307541" y="804582"/>
                </a:cubicBezTo>
                <a:cubicBezTo>
                  <a:pt x="4130488" y="286870"/>
                  <a:pt x="3785347" y="156882"/>
                  <a:pt x="3218329" y="78441"/>
                </a:cubicBezTo>
                <a:cubicBezTo>
                  <a:pt x="2651311" y="0"/>
                  <a:pt x="1443317" y="116541"/>
                  <a:pt x="932329" y="34738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QQ2RH4TFuA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sp>
        <p:nvSpPr>
          <p:cNvPr id="28675" name="AutoShape 3" descr="Рамка для изготовления бумаги, 9 размеров, рамка для изготовления бумаги  ручной работы, экран для обучения дереву, искусственная деревянная сетка,  инструменты для формовки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Рамка для изготовления бумаги, 9 размеров, рамка для изготовления бумаги  ручной работы, экран для обучения дереву, искусственная деревянная сетка,  инструменты для формовки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9" name="AutoShape 7" descr="Рамка для изготовления бумаги, 9 размеров, рамка для изготовления бумаги  ручной работы, экран для обучения дереву, искусственная деревянная сетка,  инструменты для формовки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3x2 в 1 деревянная прямоугольная рама с сеткой для производства бумаги |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3" name="AutoShape 11" descr="3x2 в 1 деревянная прямоугольная рама с сеткой для производства бумаги |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5" name="AutoShape 13" descr="3x2 в 1 деревянная прямоугольная рама с сеткой для производства бумаги |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7" name="AutoShape 15" descr="Рамка для бумаги сетка - купить недорого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9" name="AutoShape 17" descr="Рамка для бумаги сетка - купить недорого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1" name="AutoShape 19" descr="Рамка для бумаги сетка - купить недорого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3" name="AutoShape 21" descr="Рамка для бумаги сетка - купить недорого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5" name="AutoShape 23" descr="Рамка для бумаги сетка - купить недорого |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539552" y="858779"/>
            <a:ext cx="37444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Изготовление бумаги.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емкость для формирования бумаги наливаем воду. Далее добавляем в воду часть бумажной пульпы. Перемешиваем, для того, чтобы пульпа равномерно распределилась в воде. Окунаем рамку с сеткой в воду, Формируем лист.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28698" name="Picture 26" descr="https://sun9-77.userapi.com/impg/Fnuysqm1H4InltlMD7NQm_Mpq1fPPkyLOArWSg/5Ng9en-p4bM.jpg?size=429x538&amp;quality=95&amp;sign=79eddfee60045be248e6698ff008e57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17646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MKvLSVj64.jpg"/>
          <p:cNvPicPr>
            <a:picLocks noChangeAspect="1"/>
          </p:cNvPicPr>
          <p:nvPr/>
        </p:nvPicPr>
        <p:blipFill>
          <a:blip r:embed="rId2" cstate="print"/>
          <a:srcRect r="29361" b="23015"/>
          <a:stretch>
            <a:fillRect/>
          </a:stretch>
        </p:blipFill>
        <p:spPr>
          <a:xfrm>
            <a:off x="4932040" y="2780928"/>
            <a:ext cx="4211960" cy="4077072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3697941" y="-78441"/>
            <a:ext cx="5887570" cy="2086536"/>
          </a:xfrm>
          <a:custGeom>
            <a:avLst/>
            <a:gdLst>
              <a:gd name="connsiteX0" fmla="*/ 927847 w 5887570"/>
              <a:gd name="connsiteY0" fmla="*/ 38100 h 2086536"/>
              <a:gd name="connsiteX1" fmla="*/ 67235 w 5887570"/>
              <a:gd name="connsiteY1" fmla="*/ 1342465 h 2086536"/>
              <a:gd name="connsiteX2" fmla="*/ 1331259 w 5887570"/>
              <a:gd name="connsiteY2" fmla="*/ 1046629 h 2086536"/>
              <a:gd name="connsiteX3" fmla="*/ 1546412 w 5887570"/>
              <a:gd name="connsiteY3" fmla="*/ 2041712 h 2086536"/>
              <a:gd name="connsiteX4" fmla="*/ 3442447 w 5887570"/>
              <a:gd name="connsiteY4" fmla="*/ 777688 h 2086536"/>
              <a:gd name="connsiteX5" fmla="*/ 5190565 w 5887570"/>
              <a:gd name="connsiteY5" fmla="*/ 1853453 h 2086536"/>
              <a:gd name="connsiteX6" fmla="*/ 5768788 w 5887570"/>
              <a:gd name="connsiteY6" fmla="*/ 481853 h 2086536"/>
              <a:gd name="connsiteX7" fmla="*/ 5526741 w 5887570"/>
              <a:gd name="connsiteY7" fmla="*/ 78441 h 2086536"/>
              <a:gd name="connsiteX8" fmla="*/ 3603812 w 5887570"/>
              <a:gd name="connsiteY8" fmla="*/ 11206 h 2086536"/>
              <a:gd name="connsiteX9" fmla="*/ 927847 w 5887570"/>
              <a:gd name="connsiteY9" fmla="*/ 38100 h 208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87570" h="2086536">
                <a:moveTo>
                  <a:pt x="927847" y="38100"/>
                </a:moveTo>
                <a:cubicBezTo>
                  <a:pt x="463923" y="606238"/>
                  <a:pt x="0" y="1174377"/>
                  <a:pt x="67235" y="1342465"/>
                </a:cubicBezTo>
                <a:cubicBezTo>
                  <a:pt x="134470" y="1510553"/>
                  <a:pt x="1084730" y="930088"/>
                  <a:pt x="1331259" y="1046629"/>
                </a:cubicBezTo>
                <a:cubicBezTo>
                  <a:pt x="1577789" y="1163170"/>
                  <a:pt x="1194547" y="2086536"/>
                  <a:pt x="1546412" y="2041712"/>
                </a:cubicBezTo>
                <a:cubicBezTo>
                  <a:pt x="1898277" y="1996889"/>
                  <a:pt x="2835088" y="809064"/>
                  <a:pt x="3442447" y="777688"/>
                </a:cubicBezTo>
                <a:cubicBezTo>
                  <a:pt x="4049806" y="746312"/>
                  <a:pt x="4802842" y="1902759"/>
                  <a:pt x="5190565" y="1853453"/>
                </a:cubicBezTo>
                <a:cubicBezTo>
                  <a:pt x="5578288" y="1804147"/>
                  <a:pt x="5712759" y="777688"/>
                  <a:pt x="5768788" y="481853"/>
                </a:cubicBezTo>
                <a:cubicBezTo>
                  <a:pt x="5824817" y="186018"/>
                  <a:pt x="5887570" y="156882"/>
                  <a:pt x="5526741" y="78441"/>
                </a:cubicBezTo>
                <a:cubicBezTo>
                  <a:pt x="5165912" y="0"/>
                  <a:pt x="3603812" y="11206"/>
                  <a:pt x="3603812" y="11206"/>
                </a:cubicBezTo>
                <a:lnTo>
                  <a:pt x="927847" y="381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548680"/>
            <a:ext cx="3995936" cy="55696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Bookman Old Style" pitchFamily="18" charset="0"/>
              </a:rPr>
              <a:t>Достаем раму. Ждем, пока стечет лишняя вода. Переносим рамку на ткань. Листом к ткани. Губкой убираем лишнюю воду. Аккуратно отклеиваем раму. Ткань с листом вешаем на вешалку сушиться.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9698" name="Picture 2" descr="https://sun9-70.userapi.com/impg/u0tBwnhkbUog9nvgyBjcBQI4-l-A5Ctq5UKUyg/iPLMrqjf5Ho.jpg?size=484x1080&amp;quality=95&amp;sign=343a40fe8f1f5ddea7ffa81b5c4a7427&amp;type=album"/>
          <p:cNvPicPr>
            <a:picLocks noChangeAspect="1" noChangeArrowheads="1"/>
          </p:cNvPicPr>
          <p:nvPr/>
        </p:nvPicPr>
        <p:blipFill>
          <a:blip r:embed="rId3" cstate="print"/>
          <a:srcRect t="9100" b="24973"/>
          <a:stretch>
            <a:fillRect/>
          </a:stretch>
        </p:blipFill>
        <p:spPr bwMode="auto">
          <a:xfrm>
            <a:off x="179512" y="248005"/>
            <a:ext cx="4248472" cy="6249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46.userapi.com/impg/yLwC7cU9rq2fykYODhXFYOxkJ2Rs9fawMKXgXg/wV6_o2bOLRk.jpg?size=626x357&amp;quality=95&amp;sign=5a69257f0b10dc6d9cdb23a750051747&amp;type=album"/>
          <p:cNvPicPr>
            <a:picLocks noChangeAspect="1" noChangeArrowheads="1"/>
          </p:cNvPicPr>
          <p:nvPr/>
        </p:nvPicPr>
        <p:blipFill>
          <a:blip r:embed="rId2" cstate="print"/>
          <a:srcRect l="16312" t="31764" r="15464" b="30119"/>
          <a:stretch>
            <a:fillRect/>
          </a:stretch>
        </p:blipFill>
        <p:spPr bwMode="auto">
          <a:xfrm>
            <a:off x="179512" y="332656"/>
            <a:ext cx="4572000" cy="11521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6206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Бумага готова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3528" y="1484784"/>
            <a:ext cx="43204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Переработанная бумага в домашних условиях легко впитывает воду. Тем самым, если рисовать на ней акварелью бумага может вздуваться. При рисовании маркерами бумага так же впитывает жидкость, из-за чего фетровый кончик подсыхает быстрее. Но при использовании других материалов, таких как ручки, карандаши,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линеры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с бумагой ничего не происходит. Приятно рвется, этот процесс легко контролируется.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050" name="Picture 2" descr="https://sun9-75.userapi.com/impg/4KLuY8mjdoCYF86u5B9rZ-fdz3CpH-gS-jg0yA/qWsJyQODgsA.jpg?size=1280x1280&amp;quality=95&amp;sign=263af3bc5f054552c5aa3dded2eef593&amp;type=album"/>
          <p:cNvPicPr>
            <a:picLocks noChangeAspect="1" noChangeArrowheads="1"/>
          </p:cNvPicPr>
          <p:nvPr/>
        </p:nvPicPr>
        <p:blipFill>
          <a:blip r:embed="rId3" cstate="print"/>
          <a:srcRect l="20000" r="5333"/>
          <a:stretch>
            <a:fillRect/>
          </a:stretch>
        </p:blipFill>
        <p:spPr bwMode="auto">
          <a:xfrm>
            <a:off x="4860032" y="980728"/>
            <a:ext cx="403244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https://sun9-75.userapi.com/impg/lVuqhHYjE5LKfdsLmp-vT1Q_kgOm70IxAPNLag/5flf7zodnLg.jpg?size=632x747&amp;quality=95&amp;sign=4f2f166691123a0972e32f15abfd1c66&amp;type=album"/>
          <p:cNvPicPr>
            <a:picLocks noChangeAspect="1" noChangeArrowheads="1"/>
          </p:cNvPicPr>
          <p:nvPr/>
        </p:nvPicPr>
        <p:blipFill>
          <a:blip r:embed="rId2" cstate="print"/>
          <a:srcRect l="40081" t="29733"/>
          <a:stretch>
            <a:fillRect/>
          </a:stretch>
        </p:blipFill>
        <p:spPr bwMode="auto">
          <a:xfrm>
            <a:off x="0" y="0"/>
            <a:ext cx="3607024" cy="4999559"/>
          </a:xfrm>
          <a:prstGeom prst="rect">
            <a:avLst/>
          </a:prstGeom>
          <a:noFill/>
        </p:spPr>
      </p:pic>
      <p:pic>
        <p:nvPicPr>
          <p:cNvPr id="31752" name="Picture 8" descr="https://sun9-48.userapi.com/impg/pO1xtMLDkV0svVFvZbRNcWupywoWisgF6w6UQw/uquX8dWu2nY.jpg?size=736x552&amp;quality=95&amp;sign=00c8238282df200911d4508f010d2993&amp;type=album"/>
          <p:cNvPicPr>
            <a:picLocks noChangeAspect="1" noChangeArrowheads="1"/>
          </p:cNvPicPr>
          <p:nvPr/>
        </p:nvPicPr>
        <p:blipFill>
          <a:blip r:embed="rId3" cstate="print"/>
          <a:srcRect t="21064" r="21430"/>
          <a:stretch>
            <a:fillRect/>
          </a:stretch>
        </p:blipFill>
        <p:spPr bwMode="auto">
          <a:xfrm>
            <a:off x="3635896" y="0"/>
            <a:ext cx="5508104" cy="4150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  <a:solidFill>
            <a:srgbClr val="EEECE1">
              <a:alpha val="50196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i="1" dirty="0" smtClean="0">
                <a:latin typeface="Bookman Old Style" pitchFamily="18" charset="0"/>
              </a:rPr>
              <a:t>Спасибо за внимание!</a:t>
            </a:r>
            <a:endParaRPr lang="ru-RU" sz="4000" i="1" dirty="0">
              <a:latin typeface="Bookman Old Style" pitchFamily="18" charset="0"/>
            </a:endParaRPr>
          </a:p>
        </p:txBody>
      </p:sp>
      <p:pic>
        <p:nvPicPr>
          <p:cNvPr id="31750" name="Picture 6" descr="https://sun9-80.userapi.com/impg/ddaAA07xLDmhsEjImpCWE0sPffVJJ9NyyQZdZg/MbdXSXcCKJ0.jpg?size=600x207&amp;quality=95&amp;sign=8df38a3cc19d61d563d36e77ff99091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yiilzpgI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586" r="1823" b="48137"/>
          <a:stretch>
            <a:fillRect/>
          </a:stretch>
        </p:blipFill>
        <p:spPr>
          <a:xfrm rot="16200000">
            <a:off x="-1084684" y="1993404"/>
            <a:ext cx="5949280" cy="3779912"/>
          </a:xfrm>
        </p:spPr>
      </p:pic>
      <p:pic>
        <p:nvPicPr>
          <p:cNvPr id="6" name="Рисунок 5" descr="tIKmZ-v9t7s.jpg"/>
          <p:cNvPicPr>
            <a:picLocks noChangeAspect="1"/>
          </p:cNvPicPr>
          <p:nvPr/>
        </p:nvPicPr>
        <p:blipFill>
          <a:blip r:embed="rId3" cstate="print"/>
          <a:srcRect l="5901" t="38450" r="4851" b="37400"/>
          <a:stretch>
            <a:fillRect/>
          </a:stretch>
        </p:blipFill>
        <p:spPr>
          <a:xfrm>
            <a:off x="2627784" y="188640"/>
            <a:ext cx="4176464" cy="1130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4766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Введение</a:t>
            </a:r>
            <a:r>
              <a:rPr lang="ru-RU" sz="3600" dirty="0" smtClean="0">
                <a:latin typeface="Bookman Old Style" pitchFamily="18" charset="0"/>
              </a:rPr>
              <a:t>: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700808"/>
            <a:ext cx="3600399" cy="200054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Bookman Old Style" pitchFamily="18" charset="0"/>
              </a:rPr>
              <a:t>Цель</a:t>
            </a:r>
            <a:r>
              <a:rPr lang="ru-RU" sz="2800" i="1" dirty="0" smtClean="0">
                <a:latin typeface="Bookman Old Style" pitchFamily="18" charset="0"/>
              </a:rPr>
              <a:t>:</a:t>
            </a:r>
          </a:p>
          <a:p>
            <a:r>
              <a:rPr lang="ru-RU" sz="2400" dirty="0" smtClean="0">
                <a:latin typeface="Bookman Old Style" pitchFamily="18" charset="0"/>
              </a:rPr>
              <a:t>Изучить </a:t>
            </a:r>
            <a:r>
              <a:rPr lang="ru-RU" sz="2400" dirty="0">
                <a:latin typeface="Bookman Old Style" pitchFamily="18" charset="0"/>
              </a:rPr>
              <a:t>технологию производства бумаги, создать бумагу в домашних условиях</a:t>
            </a:r>
            <a:r>
              <a:rPr lang="ru-RU" sz="2400" dirty="0" smtClean="0">
                <a:latin typeface="Bookman Old Style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11960" y="1695292"/>
            <a:ext cx="4572000" cy="458587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Узнать что такое вторичные материалы.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Изучить технологию переработки отходов во вторичные материалы.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Узнать о применении вторичных материалов в быту промышленности.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Переработать бумагу, изучить её свойства.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3871501"/>
            <a:ext cx="3600400" cy="236988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Гипотеза: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озможно переработать бумагу в домашних условиях и использовать вторично.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6091310" y="4867421"/>
            <a:ext cx="3052690" cy="1990579"/>
          </a:xfrm>
          <a:custGeom>
            <a:avLst/>
            <a:gdLst>
              <a:gd name="connsiteX0" fmla="*/ 3052690 w 3052690"/>
              <a:gd name="connsiteY0" fmla="*/ 663526 h 1990579"/>
              <a:gd name="connsiteX1" fmla="*/ 1364567 w 3052690"/>
              <a:gd name="connsiteY1" fmla="*/ 171157 h 1990579"/>
              <a:gd name="connsiteX2" fmla="*/ 970671 w 3052690"/>
              <a:gd name="connsiteY2" fmla="*/ 1690468 h 1990579"/>
              <a:gd name="connsiteX3" fmla="*/ 0 w 3052690"/>
              <a:gd name="connsiteY3" fmla="*/ 1971822 h 199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690" h="1990579">
                <a:moveTo>
                  <a:pt x="3052690" y="663526"/>
                </a:moveTo>
                <a:cubicBezTo>
                  <a:pt x="2382130" y="331763"/>
                  <a:pt x="1711570" y="0"/>
                  <a:pt x="1364567" y="171157"/>
                </a:cubicBezTo>
                <a:cubicBezTo>
                  <a:pt x="1017564" y="342314"/>
                  <a:pt x="1198099" y="1390357"/>
                  <a:pt x="970671" y="1690468"/>
                </a:cubicBezTo>
                <a:cubicBezTo>
                  <a:pt x="743243" y="1990579"/>
                  <a:pt x="114886" y="1760807"/>
                  <a:pt x="0" y="1971822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899052" y="4668129"/>
            <a:ext cx="3385625" cy="3584917"/>
          </a:xfrm>
          <a:custGeom>
            <a:avLst/>
            <a:gdLst>
              <a:gd name="connsiteX0" fmla="*/ 3385625 w 3385625"/>
              <a:gd name="connsiteY0" fmla="*/ 804203 h 3584917"/>
              <a:gd name="connsiteX1" fmla="*/ 1528690 w 3385625"/>
              <a:gd name="connsiteY1" fmla="*/ 171157 h 3584917"/>
              <a:gd name="connsiteX2" fmla="*/ 994117 w 3385625"/>
              <a:gd name="connsiteY2" fmla="*/ 1831145 h 3584917"/>
              <a:gd name="connsiteX3" fmla="*/ 164123 w 3385625"/>
              <a:gd name="connsiteY3" fmla="*/ 1971822 h 3584917"/>
              <a:gd name="connsiteX4" fmla="*/ 9379 w 3385625"/>
              <a:gd name="connsiteY4" fmla="*/ 2365717 h 358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5625" h="3584917">
                <a:moveTo>
                  <a:pt x="3385625" y="804203"/>
                </a:moveTo>
                <a:cubicBezTo>
                  <a:pt x="2656450" y="402101"/>
                  <a:pt x="1927275" y="0"/>
                  <a:pt x="1528690" y="171157"/>
                </a:cubicBezTo>
                <a:cubicBezTo>
                  <a:pt x="1130105" y="342314"/>
                  <a:pt x="1221545" y="1531034"/>
                  <a:pt x="994117" y="1831145"/>
                </a:cubicBezTo>
                <a:cubicBezTo>
                  <a:pt x="766689" y="2131256"/>
                  <a:pt x="328246" y="1882727"/>
                  <a:pt x="164123" y="1971822"/>
                </a:cubicBezTo>
                <a:cubicBezTo>
                  <a:pt x="0" y="2060917"/>
                  <a:pt x="63305" y="3584917"/>
                  <a:pt x="9379" y="2365717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8217877" y="314179"/>
            <a:ext cx="530587" cy="378517"/>
          </a:xfrm>
          <a:custGeom>
            <a:avLst/>
            <a:gdLst>
              <a:gd name="connsiteX0" fmla="*/ 166468 w 614289"/>
              <a:gd name="connsiteY0" fmla="*/ 473612 h 485335"/>
              <a:gd name="connsiteX1" fmla="*/ 166468 w 614289"/>
              <a:gd name="connsiteY1" fmla="*/ 9378 h 485335"/>
              <a:gd name="connsiteX2" fmla="*/ 588498 w 614289"/>
              <a:gd name="connsiteY2" fmla="*/ 417341 h 485335"/>
              <a:gd name="connsiteX3" fmla="*/ 11723 w 614289"/>
              <a:gd name="connsiteY3" fmla="*/ 290732 h 485335"/>
              <a:gd name="connsiteX4" fmla="*/ 518160 w 614289"/>
              <a:gd name="connsiteY4" fmla="*/ 79716 h 485335"/>
              <a:gd name="connsiteX5" fmla="*/ 166468 w 614289"/>
              <a:gd name="connsiteY5" fmla="*/ 473612 h 48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289" h="485335">
                <a:moveTo>
                  <a:pt x="166468" y="473612"/>
                </a:moveTo>
                <a:cubicBezTo>
                  <a:pt x="107853" y="461889"/>
                  <a:pt x="96130" y="18757"/>
                  <a:pt x="166468" y="9378"/>
                </a:cubicBezTo>
                <a:cubicBezTo>
                  <a:pt x="236806" y="0"/>
                  <a:pt x="614289" y="370449"/>
                  <a:pt x="588498" y="417341"/>
                </a:cubicBezTo>
                <a:cubicBezTo>
                  <a:pt x="562707" y="464233"/>
                  <a:pt x="23446" y="347003"/>
                  <a:pt x="11723" y="290732"/>
                </a:cubicBezTo>
                <a:cubicBezTo>
                  <a:pt x="0" y="234461"/>
                  <a:pt x="492369" y="42202"/>
                  <a:pt x="518160" y="79716"/>
                </a:cubicBezTo>
                <a:cubicBezTo>
                  <a:pt x="543951" y="117230"/>
                  <a:pt x="225083" y="485335"/>
                  <a:pt x="166468" y="47361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FeMKvLSVj64.jpg"/>
          <p:cNvPicPr>
            <a:picLocks noChangeAspect="1"/>
          </p:cNvPicPr>
          <p:nvPr/>
        </p:nvPicPr>
        <p:blipFill>
          <a:blip r:embed="rId3" cstate="print"/>
          <a:srcRect l="6535" t="3386" r="6331" b="4348"/>
          <a:stretch>
            <a:fillRect/>
          </a:stretch>
        </p:blipFill>
        <p:spPr>
          <a:xfrm>
            <a:off x="2915816" y="4690864"/>
            <a:ext cx="2304256" cy="2167136"/>
          </a:xfrm>
          <a:prstGeom prst="rect">
            <a:avLst/>
          </a:prstGeom>
        </p:spPr>
      </p:pic>
      <p:pic>
        <p:nvPicPr>
          <p:cNvPr id="55" name="Рисунок 54" descr="SVYHuyHuAsk.jpg"/>
          <p:cNvPicPr>
            <a:picLocks noChangeAspect="1"/>
          </p:cNvPicPr>
          <p:nvPr/>
        </p:nvPicPr>
        <p:blipFill>
          <a:blip r:embed="rId4" cstate="print"/>
          <a:srcRect l="23599" t="6951" r="16652" b="8001"/>
          <a:stretch>
            <a:fillRect/>
          </a:stretch>
        </p:blipFill>
        <p:spPr>
          <a:xfrm>
            <a:off x="0" y="1907988"/>
            <a:ext cx="2627784" cy="4950012"/>
          </a:xfrm>
          <a:prstGeom prst="rect">
            <a:avLst/>
          </a:prstGeom>
        </p:spPr>
      </p:pic>
      <p:pic>
        <p:nvPicPr>
          <p:cNvPr id="49" name="Рисунок 48" descr="Kd__OUcStH0.jpg"/>
          <p:cNvPicPr>
            <a:picLocks noChangeAspect="1"/>
          </p:cNvPicPr>
          <p:nvPr/>
        </p:nvPicPr>
        <p:blipFill>
          <a:blip r:embed="rId5" cstate="print"/>
          <a:srcRect l="7476" t="19288" r="7476" b="20365"/>
          <a:stretch>
            <a:fillRect/>
          </a:stretch>
        </p:blipFill>
        <p:spPr>
          <a:xfrm rot="5400000">
            <a:off x="4034184" y="1446537"/>
            <a:ext cx="5686881" cy="4035185"/>
          </a:xfrm>
          <a:prstGeom prst="rect">
            <a:avLst/>
          </a:prstGeom>
        </p:spPr>
      </p:pic>
      <p:pic>
        <p:nvPicPr>
          <p:cNvPr id="33" name="Рисунок 32" descr="jdRObW50QLU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l="30251" t="16932" r="32823" b="18636"/>
          <a:stretch>
            <a:fillRect/>
          </a:stretch>
        </p:blipFill>
        <p:spPr>
          <a:xfrm rot="16200000">
            <a:off x="1397562" y="-1208922"/>
            <a:ext cx="1728192" cy="452331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502514"/>
            <a:ext cx="2304256" cy="1107996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 такое вторичные материалы?</a:t>
            </a:r>
            <a:endParaRPr kumimoji="0" lang="ru-RU" sz="220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564904"/>
            <a:ext cx="3888432" cy="2462213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solidFill>
              <a:schemeClr val="bg1">
                <a:lumMod val="75000"/>
                <a:alpha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  Вторичное сырье – </a:t>
            </a:r>
          </a:p>
          <a:p>
            <a:r>
              <a:rPr lang="ru-RU" sz="2200" dirty="0" smtClean="0">
                <a:latin typeface="Bookman Old Style" pitchFamily="18" charset="0"/>
              </a:rPr>
              <a:t>это материалы или отходы, которые могут быть переработаны для повторного использования в различных сферах.</a:t>
            </a:r>
            <a:endParaRPr lang="ru-RU" sz="2200" dirty="0">
              <a:latin typeface="Bookman Old Style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03648" y="332656"/>
            <a:ext cx="273630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03648" y="1772816"/>
            <a:ext cx="273630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55976" y="476672"/>
            <a:ext cx="0" cy="115212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4283968" y="260648"/>
            <a:ext cx="144016" cy="144016"/>
          </a:xfrm>
          <a:custGeom>
            <a:avLst/>
            <a:gdLst>
              <a:gd name="connsiteX0" fmla="*/ 0 w 524163"/>
              <a:gd name="connsiteY0" fmla="*/ 85437 h 431801"/>
              <a:gd name="connsiteX1" fmla="*/ 457200 w 524163"/>
              <a:gd name="connsiteY1" fmla="*/ 168564 h 431801"/>
              <a:gd name="connsiteX2" fmla="*/ 401781 w 524163"/>
              <a:gd name="connsiteY2" fmla="*/ 43873 h 431801"/>
              <a:gd name="connsiteX3" fmla="*/ 290945 w 524163"/>
              <a:gd name="connsiteY3" fmla="*/ 431801 h 431801"/>
              <a:gd name="connsiteX4" fmla="*/ 290945 w 524163"/>
              <a:gd name="connsiteY4" fmla="*/ 431801 h 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163" h="431801">
                <a:moveTo>
                  <a:pt x="0" y="85437"/>
                </a:moveTo>
                <a:cubicBezTo>
                  <a:pt x="195118" y="130464"/>
                  <a:pt x="390237" y="175491"/>
                  <a:pt x="457200" y="168564"/>
                </a:cubicBezTo>
                <a:cubicBezTo>
                  <a:pt x="524163" y="161637"/>
                  <a:pt x="429490" y="0"/>
                  <a:pt x="401781" y="43873"/>
                </a:cubicBezTo>
                <a:cubicBezTo>
                  <a:pt x="374072" y="87746"/>
                  <a:pt x="290945" y="431801"/>
                  <a:pt x="290945" y="431801"/>
                </a:cubicBezTo>
                <a:lnTo>
                  <a:pt x="290945" y="431801"/>
                </a:ln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4861729">
            <a:off x="4231999" y="1677353"/>
            <a:ext cx="175942" cy="190926"/>
          </a:xfrm>
          <a:custGeom>
            <a:avLst/>
            <a:gdLst>
              <a:gd name="connsiteX0" fmla="*/ 0 w 524163"/>
              <a:gd name="connsiteY0" fmla="*/ 85437 h 431801"/>
              <a:gd name="connsiteX1" fmla="*/ 457200 w 524163"/>
              <a:gd name="connsiteY1" fmla="*/ 168564 h 431801"/>
              <a:gd name="connsiteX2" fmla="*/ 401781 w 524163"/>
              <a:gd name="connsiteY2" fmla="*/ 43873 h 431801"/>
              <a:gd name="connsiteX3" fmla="*/ 290945 w 524163"/>
              <a:gd name="connsiteY3" fmla="*/ 431801 h 431801"/>
              <a:gd name="connsiteX4" fmla="*/ 290945 w 524163"/>
              <a:gd name="connsiteY4" fmla="*/ 431801 h 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163" h="431801">
                <a:moveTo>
                  <a:pt x="0" y="85437"/>
                </a:moveTo>
                <a:cubicBezTo>
                  <a:pt x="195118" y="130464"/>
                  <a:pt x="390237" y="175491"/>
                  <a:pt x="457200" y="168564"/>
                </a:cubicBezTo>
                <a:cubicBezTo>
                  <a:pt x="524163" y="161637"/>
                  <a:pt x="429490" y="0"/>
                  <a:pt x="401781" y="43873"/>
                </a:cubicBezTo>
                <a:cubicBezTo>
                  <a:pt x="374072" y="87746"/>
                  <a:pt x="290945" y="431801"/>
                  <a:pt x="290945" y="431801"/>
                </a:cubicBezTo>
                <a:lnTo>
                  <a:pt x="290945" y="431801"/>
                </a:ln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1331640" y="404664"/>
            <a:ext cx="216024" cy="1277354"/>
          </a:xfrm>
          <a:custGeom>
            <a:avLst/>
            <a:gdLst>
              <a:gd name="connsiteX0" fmla="*/ 0 w 427181"/>
              <a:gd name="connsiteY0" fmla="*/ 0 h 1205346"/>
              <a:gd name="connsiteX1" fmla="*/ 346363 w 427181"/>
              <a:gd name="connsiteY1" fmla="*/ 762000 h 1205346"/>
              <a:gd name="connsiteX2" fmla="*/ 374072 w 427181"/>
              <a:gd name="connsiteY2" fmla="*/ 443346 h 1205346"/>
              <a:gd name="connsiteX3" fmla="*/ 27709 w 427181"/>
              <a:gd name="connsiteY3" fmla="*/ 1205346 h 1205346"/>
              <a:gd name="connsiteX4" fmla="*/ 27709 w 427181"/>
              <a:gd name="connsiteY4" fmla="*/ 1205346 h 120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81" h="1205346">
                <a:moveTo>
                  <a:pt x="0" y="0"/>
                </a:moveTo>
                <a:cubicBezTo>
                  <a:pt x="142009" y="344054"/>
                  <a:pt x="284018" y="688109"/>
                  <a:pt x="346363" y="762000"/>
                </a:cubicBezTo>
                <a:cubicBezTo>
                  <a:pt x="408708" y="835891"/>
                  <a:pt x="427181" y="369455"/>
                  <a:pt x="374072" y="443346"/>
                </a:cubicBezTo>
                <a:cubicBezTo>
                  <a:pt x="320963" y="517237"/>
                  <a:pt x="27709" y="1205346"/>
                  <a:pt x="27709" y="1205346"/>
                </a:cubicBezTo>
                <a:lnTo>
                  <a:pt x="27709" y="1205346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flipH="1">
            <a:off x="3995936" y="476672"/>
            <a:ext cx="216024" cy="1205346"/>
          </a:xfrm>
          <a:custGeom>
            <a:avLst/>
            <a:gdLst>
              <a:gd name="connsiteX0" fmla="*/ 0 w 427181"/>
              <a:gd name="connsiteY0" fmla="*/ 0 h 1205346"/>
              <a:gd name="connsiteX1" fmla="*/ 346363 w 427181"/>
              <a:gd name="connsiteY1" fmla="*/ 762000 h 1205346"/>
              <a:gd name="connsiteX2" fmla="*/ 374072 w 427181"/>
              <a:gd name="connsiteY2" fmla="*/ 443346 h 1205346"/>
              <a:gd name="connsiteX3" fmla="*/ 27709 w 427181"/>
              <a:gd name="connsiteY3" fmla="*/ 1205346 h 1205346"/>
              <a:gd name="connsiteX4" fmla="*/ 27709 w 427181"/>
              <a:gd name="connsiteY4" fmla="*/ 1205346 h 120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81" h="1205346">
                <a:moveTo>
                  <a:pt x="0" y="0"/>
                </a:moveTo>
                <a:cubicBezTo>
                  <a:pt x="142009" y="344054"/>
                  <a:pt x="284018" y="688109"/>
                  <a:pt x="346363" y="762000"/>
                </a:cubicBezTo>
                <a:cubicBezTo>
                  <a:pt x="408708" y="835891"/>
                  <a:pt x="427181" y="369455"/>
                  <a:pt x="374072" y="443346"/>
                </a:cubicBezTo>
                <a:cubicBezTo>
                  <a:pt x="320963" y="517237"/>
                  <a:pt x="27709" y="1205346"/>
                  <a:pt x="27709" y="1205346"/>
                </a:cubicBezTo>
                <a:lnTo>
                  <a:pt x="27709" y="1205346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 flipH="1" flipV="1">
            <a:off x="1187624" y="1700808"/>
            <a:ext cx="144016" cy="144016"/>
          </a:xfrm>
          <a:custGeom>
            <a:avLst/>
            <a:gdLst>
              <a:gd name="connsiteX0" fmla="*/ 0 w 524163"/>
              <a:gd name="connsiteY0" fmla="*/ 85437 h 431801"/>
              <a:gd name="connsiteX1" fmla="*/ 457200 w 524163"/>
              <a:gd name="connsiteY1" fmla="*/ 168564 h 431801"/>
              <a:gd name="connsiteX2" fmla="*/ 401781 w 524163"/>
              <a:gd name="connsiteY2" fmla="*/ 43873 h 431801"/>
              <a:gd name="connsiteX3" fmla="*/ 290945 w 524163"/>
              <a:gd name="connsiteY3" fmla="*/ 431801 h 431801"/>
              <a:gd name="connsiteX4" fmla="*/ 290945 w 524163"/>
              <a:gd name="connsiteY4" fmla="*/ 431801 h 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163" h="431801">
                <a:moveTo>
                  <a:pt x="0" y="85437"/>
                </a:moveTo>
                <a:cubicBezTo>
                  <a:pt x="195118" y="130464"/>
                  <a:pt x="390237" y="175491"/>
                  <a:pt x="457200" y="168564"/>
                </a:cubicBezTo>
                <a:cubicBezTo>
                  <a:pt x="524163" y="161637"/>
                  <a:pt x="429490" y="0"/>
                  <a:pt x="401781" y="43873"/>
                </a:cubicBezTo>
                <a:cubicBezTo>
                  <a:pt x="374072" y="87746"/>
                  <a:pt x="290945" y="431801"/>
                  <a:pt x="290945" y="431801"/>
                </a:cubicBezTo>
                <a:lnTo>
                  <a:pt x="290945" y="431801"/>
                </a:ln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 rot="4861729" flipH="1" flipV="1">
            <a:off x="1183955" y="285240"/>
            <a:ext cx="161032" cy="130177"/>
          </a:xfrm>
          <a:custGeom>
            <a:avLst/>
            <a:gdLst>
              <a:gd name="connsiteX0" fmla="*/ 0 w 524163"/>
              <a:gd name="connsiteY0" fmla="*/ 85437 h 431801"/>
              <a:gd name="connsiteX1" fmla="*/ 457200 w 524163"/>
              <a:gd name="connsiteY1" fmla="*/ 168564 h 431801"/>
              <a:gd name="connsiteX2" fmla="*/ 401781 w 524163"/>
              <a:gd name="connsiteY2" fmla="*/ 43873 h 431801"/>
              <a:gd name="connsiteX3" fmla="*/ 290945 w 524163"/>
              <a:gd name="connsiteY3" fmla="*/ 431801 h 431801"/>
              <a:gd name="connsiteX4" fmla="*/ 290945 w 524163"/>
              <a:gd name="connsiteY4" fmla="*/ 431801 h 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163" h="431801">
                <a:moveTo>
                  <a:pt x="0" y="85437"/>
                </a:moveTo>
                <a:cubicBezTo>
                  <a:pt x="195118" y="130464"/>
                  <a:pt x="390237" y="175491"/>
                  <a:pt x="457200" y="168564"/>
                </a:cubicBezTo>
                <a:cubicBezTo>
                  <a:pt x="524163" y="161637"/>
                  <a:pt x="429490" y="0"/>
                  <a:pt x="401781" y="43873"/>
                </a:cubicBezTo>
                <a:cubicBezTo>
                  <a:pt x="374072" y="87746"/>
                  <a:pt x="290945" y="431801"/>
                  <a:pt x="290945" y="431801"/>
                </a:cubicBezTo>
                <a:lnTo>
                  <a:pt x="290945" y="431801"/>
                </a:ln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187624" y="476672"/>
            <a:ext cx="0" cy="50405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187624" y="1124744"/>
            <a:ext cx="0" cy="57606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04048" y="1052736"/>
            <a:ext cx="36724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Картон, бумага, пластик, пленка, ПЭТ, стекло - ТБО, вторичное сырье. Вторичные материальные ресурсы – это материалы и продукты, которые могут быть повторно использованы в производстве в качестве исходных материалов или продуктов после их первоначального использования.</a:t>
            </a:r>
            <a:endParaRPr lang="ru-RU" sz="2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_rPU5r2ymW8.jpg"/>
          <p:cNvPicPr>
            <a:picLocks noChangeAspect="1"/>
          </p:cNvPicPr>
          <p:nvPr/>
        </p:nvPicPr>
        <p:blipFill>
          <a:blip r:embed="rId2" cstate="print"/>
          <a:srcRect l="11266" t="24655" r="2983" b="25430"/>
          <a:stretch>
            <a:fillRect/>
          </a:stretch>
        </p:blipFill>
        <p:spPr>
          <a:xfrm>
            <a:off x="0" y="4005064"/>
            <a:ext cx="3665949" cy="2852936"/>
          </a:xfrm>
          <a:prstGeom prst="rect">
            <a:avLst/>
          </a:prstGeom>
        </p:spPr>
      </p:pic>
      <p:pic>
        <p:nvPicPr>
          <p:cNvPr id="7" name="Рисунок 6" descr="AnxJvN5bvF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41733"/>
          <a:stretch>
            <a:fillRect/>
          </a:stretch>
        </p:blipFill>
        <p:spPr>
          <a:xfrm>
            <a:off x="5148064" y="0"/>
            <a:ext cx="3995936" cy="6858000"/>
          </a:xfrm>
          <a:prstGeom prst="rect">
            <a:avLst/>
          </a:prstGeom>
        </p:spPr>
      </p:pic>
      <p:pic>
        <p:nvPicPr>
          <p:cNvPr id="4" name="Рисунок 3" descr="iWxmidPTRjA.jpg"/>
          <p:cNvPicPr>
            <a:picLocks noChangeAspect="1"/>
          </p:cNvPicPr>
          <p:nvPr/>
        </p:nvPicPr>
        <p:blipFill>
          <a:blip r:embed="rId4" cstate="print"/>
          <a:srcRect l="7107" t="32119" r="7107" b="33940"/>
          <a:stretch>
            <a:fillRect/>
          </a:stretch>
        </p:blipFill>
        <p:spPr>
          <a:xfrm>
            <a:off x="395536" y="0"/>
            <a:ext cx="4427984" cy="1224136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979712" y="188640"/>
            <a:ext cx="2807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Полигонное захоронение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1520" y="2492896"/>
            <a:ext cx="2736304" cy="4154984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Отвод земель на глинистом грунте с дополнительным водонепроницаемым слоем. Сюда вывозят практически весь бытовой мусор и другие виды строительного мусора.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796136" y="2492896"/>
            <a:ext cx="3096344" cy="4154984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Сброс, то есть захоронение нефти, химикатов, радиоактивных и строительных отходов на глубокой воде.  Во многих странах этот способ утилизации запрещен, так как загрязняет воды Мирового океана.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131840" y="2492896"/>
            <a:ext cx="2520280" cy="4154984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Для промышленных отходов: пасты, масла, эмульсии и другие твердые отходы. Сначала их стерилизуют и хранят в герметичных контейнерах.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79512" y="1340768"/>
            <a:ext cx="8712968" cy="1015663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Один из самых популярных способов утилизации.  ТБО утилизируются на специально отведенных для этого полигонах, расположенных за чертой города.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-YSEiKZ7N3A.jpg"/>
          <p:cNvPicPr>
            <a:picLocks noChangeAspect="1"/>
          </p:cNvPicPr>
          <p:nvPr/>
        </p:nvPicPr>
        <p:blipFill>
          <a:blip r:embed="rId2" cstate="print"/>
          <a:srcRect l="27720" t="19379" r="42679"/>
          <a:stretch>
            <a:fillRect/>
          </a:stretch>
        </p:blipFill>
        <p:spPr>
          <a:xfrm>
            <a:off x="7452320" y="0"/>
            <a:ext cx="1691680" cy="4607496"/>
          </a:xfrm>
          <a:prstGeom prst="rect">
            <a:avLst/>
          </a:prstGeom>
        </p:spPr>
      </p:pic>
      <p:pic>
        <p:nvPicPr>
          <p:cNvPr id="12" name="Рисунок 11" descr="SMeWWrSAL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122" name="Picture 2" descr="Переработка мусора – методы и способы утилизации отходов, классифика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3365358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Рисунок 12" descr="YBxrCWpwnLA.jpg"/>
          <p:cNvPicPr>
            <a:picLocks noChangeAspect="1"/>
          </p:cNvPicPr>
          <p:nvPr/>
        </p:nvPicPr>
        <p:blipFill>
          <a:blip r:embed="rId5" cstate="print"/>
          <a:srcRect l="5660" r="5660"/>
          <a:stretch>
            <a:fillRect/>
          </a:stretch>
        </p:blipFill>
        <p:spPr>
          <a:xfrm>
            <a:off x="683568" y="620688"/>
            <a:ext cx="3384376" cy="2551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868144" y="3068960"/>
            <a:ext cx="2584362" cy="43088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Брикетирование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5124" name="Picture 4" descr="Пиролиз ТБО — EG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645024"/>
            <a:ext cx="3384376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6" name="Picture 6" descr="Все, что необходимо знать о газификации отходов"/>
          <p:cNvPicPr>
            <a:picLocks noChangeAspect="1" noChangeArrowheads="1"/>
          </p:cNvPicPr>
          <p:nvPr/>
        </p:nvPicPr>
        <p:blipFill>
          <a:blip r:embed="rId7" cstate="print"/>
          <a:srcRect l="14415" b="2702"/>
          <a:stretch>
            <a:fillRect/>
          </a:stretch>
        </p:blipFill>
        <p:spPr bwMode="auto">
          <a:xfrm>
            <a:off x="683568" y="3717032"/>
            <a:ext cx="3420380" cy="252028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9552" y="6093296"/>
            <a:ext cx="2125903" cy="43088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Газификация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6" name="Рисунок 5" descr="KdbD_xJE5dQ.jpg"/>
          <p:cNvPicPr>
            <a:picLocks noChangeAspect="1"/>
          </p:cNvPicPr>
          <p:nvPr/>
        </p:nvPicPr>
        <p:blipFill>
          <a:blip r:embed="rId8" cstate="print"/>
          <a:srcRect l="9051" t="32150" r="9051" b="36351"/>
          <a:stretch>
            <a:fillRect/>
          </a:stretch>
        </p:blipFill>
        <p:spPr>
          <a:xfrm rot="10800000">
            <a:off x="3059832" y="0"/>
            <a:ext cx="2808312" cy="10801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987824" y="0"/>
            <a:ext cx="29452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Виды переработки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11560" y="3140968"/>
            <a:ext cx="2808312" cy="43088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Компостирование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6021288"/>
            <a:ext cx="1385316" cy="43088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Пиролиз</a:t>
            </a:r>
            <a:endParaRPr lang="ru-RU" sz="2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sun9-12.userapi.com/impg/i0wpeqLpU6jfGL5SGa8rXg2gHzOjEFcDf0cTRg/FtkeFQY7bgQ.jpg?size=736x736&amp;quality=95&amp;sign=c9ae14da213d45edba1bdfdb9b40e5af&amp;type=album"/>
          <p:cNvPicPr>
            <a:picLocks noChangeAspect="1" noChangeArrowheads="1"/>
          </p:cNvPicPr>
          <p:nvPr/>
        </p:nvPicPr>
        <p:blipFill>
          <a:blip r:embed="rId2" cstate="print"/>
          <a:srcRect l="34034" b="32279"/>
          <a:stretch>
            <a:fillRect/>
          </a:stretch>
        </p:blipFill>
        <p:spPr bwMode="auto">
          <a:xfrm>
            <a:off x="0" y="908720"/>
            <a:ext cx="5795120" cy="5949280"/>
          </a:xfrm>
          <a:prstGeom prst="rect">
            <a:avLst/>
          </a:prstGeom>
          <a:noFill/>
        </p:spPr>
      </p:pic>
      <p:pic>
        <p:nvPicPr>
          <p:cNvPr id="16" name="Рисунок 15" descr="SVYHuyHuAsk.jpg"/>
          <p:cNvPicPr>
            <a:picLocks noChangeAspect="1"/>
          </p:cNvPicPr>
          <p:nvPr/>
        </p:nvPicPr>
        <p:blipFill>
          <a:blip r:embed="rId3" cstate="print"/>
          <a:srcRect r="27061"/>
          <a:stretch>
            <a:fillRect/>
          </a:stretch>
        </p:blipFill>
        <p:spPr>
          <a:xfrm>
            <a:off x="5364088" y="0"/>
            <a:ext cx="3779912" cy="6858000"/>
          </a:xfrm>
          <a:prstGeom prst="rect">
            <a:avLst/>
          </a:prstGeom>
        </p:spPr>
      </p:pic>
      <p:pic>
        <p:nvPicPr>
          <p:cNvPr id="5" name="Рисунок 4" descr="iWxmidPTRjA.jpg"/>
          <p:cNvPicPr>
            <a:picLocks noChangeAspect="1"/>
          </p:cNvPicPr>
          <p:nvPr/>
        </p:nvPicPr>
        <p:blipFill>
          <a:blip r:embed="rId4" cstate="print"/>
          <a:srcRect l="11402" t="34851" r="7512" b="34320"/>
          <a:stretch>
            <a:fillRect/>
          </a:stretch>
        </p:blipFill>
        <p:spPr>
          <a:xfrm>
            <a:off x="0" y="188640"/>
            <a:ext cx="4427984" cy="1484784"/>
          </a:xfrm>
          <a:prstGeom prst="rect">
            <a:avLst/>
          </a:prstGeom>
        </p:spPr>
      </p:pic>
      <p:pic>
        <p:nvPicPr>
          <p:cNvPr id="6" name="Рисунок 5" descr="MbUK62YfJ3Q.jpg"/>
          <p:cNvPicPr>
            <a:picLocks noChangeAspect="1"/>
          </p:cNvPicPr>
          <p:nvPr/>
        </p:nvPicPr>
        <p:blipFill>
          <a:blip r:embed="rId5" cstate="print">
            <a:lum bright="10000" contrast="-10000"/>
          </a:blip>
          <a:srcRect l="5259" t="4851" r="50000" b="61550"/>
          <a:stretch>
            <a:fillRect/>
          </a:stretch>
        </p:blipFill>
        <p:spPr>
          <a:xfrm rot="18907579">
            <a:off x="-1196249" y="1986184"/>
            <a:ext cx="327871" cy="317935"/>
          </a:xfrm>
          <a:prstGeom prst="rect">
            <a:avLst/>
          </a:prstGeom>
        </p:spPr>
      </p:pic>
      <p:pic>
        <p:nvPicPr>
          <p:cNvPr id="8" name="Рисунок 7" descr="MbUK62YfJ3Q.jpg"/>
          <p:cNvPicPr>
            <a:picLocks noChangeAspect="1"/>
          </p:cNvPicPr>
          <p:nvPr/>
        </p:nvPicPr>
        <p:blipFill>
          <a:blip r:embed="rId6" cstate="print">
            <a:lum bright="10000" contrast="-10000"/>
          </a:blip>
          <a:srcRect l="55423" t="3801" r="6615" b="62600"/>
          <a:stretch>
            <a:fillRect/>
          </a:stretch>
        </p:blipFill>
        <p:spPr>
          <a:xfrm rot="3121215">
            <a:off x="-1761123" y="2687968"/>
            <a:ext cx="292861" cy="334698"/>
          </a:xfrm>
          <a:prstGeom prst="rect">
            <a:avLst/>
          </a:prstGeom>
        </p:spPr>
      </p:pic>
      <p:pic>
        <p:nvPicPr>
          <p:cNvPr id="11" name="Рисунок 10" descr="MbUK62YfJ3Q.jpg"/>
          <p:cNvPicPr>
            <a:picLocks noChangeAspect="1"/>
          </p:cNvPicPr>
          <p:nvPr/>
        </p:nvPicPr>
        <p:blipFill>
          <a:blip r:embed="rId7" cstate="print">
            <a:lum bright="10000" contrast="-10000"/>
          </a:blip>
          <a:srcRect l="43221" t="64700" r="6615" b="4851"/>
          <a:stretch>
            <a:fillRect/>
          </a:stretch>
        </p:blipFill>
        <p:spPr>
          <a:xfrm rot="12905614">
            <a:off x="-1641856" y="3654800"/>
            <a:ext cx="378257" cy="296471"/>
          </a:xfrm>
          <a:prstGeom prst="rect">
            <a:avLst/>
          </a:prstGeom>
        </p:spPr>
      </p:pic>
      <p:pic>
        <p:nvPicPr>
          <p:cNvPr id="12" name="Рисунок 11" descr="MbUK62YfJ3Q.jpg"/>
          <p:cNvPicPr>
            <a:picLocks noChangeAspect="1"/>
          </p:cNvPicPr>
          <p:nvPr/>
        </p:nvPicPr>
        <p:blipFill>
          <a:blip r:embed="rId8" cstate="print">
            <a:lum bright="10000" contrast="-10000"/>
          </a:blip>
          <a:srcRect l="55423" t="3800" r="6614" b="62600"/>
          <a:stretch>
            <a:fillRect/>
          </a:stretch>
        </p:blipFill>
        <p:spPr>
          <a:xfrm rot="13991446">
            <a:off x="-1400595" y="4415785"/>
            <a:ext cx="295924" cy="338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26064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Применение вторичных материалов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0" y="1484784"/>
            <a:ext cx="4320480" cy="5170646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Сумки, чемоданы и рюкзаки, которые ничем не уступают изделиям из первичного сырья.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Спортивный инвентарь, велосипеды и пр.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Баки для мусора.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Пакеты, упаковочные материалы.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Одежду, обувь.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548680"/>
            <a:ext cx="4104456" cy="707886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 можно изготовить из пластика?</a:t>
            </a:r>
            <a:endParaRPr lang="ru-RU" sz="20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772816"/>
            <a:ext cx="4176464" cy="466281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Пластиковые мелочи, от пишущих ручек и офисных дыроколов до кошачьих туалетов или новых бутылок взамен переработанных.</a:t>
            </a:r>
            <a:endParaRPr lang="ru-RU" sz="2200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Строительные материалы (черепицу, тротуарную плитку и т.д.).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2195736" y="3789040"/>
            <a:ext cx="3811161" cy="3225923"/>
          </a:xfrm>
          <a:custGeom>
            <a:avLst/>
            <a:gdLst>
              <a:gd name="connsiteX0" fmla="*/ 0 w 3523129"/>
              <a:gd name="connsiteY0" fmla="*/ 670112 h 3009899"/>
              <a:gd name="connsiteX1" fmla="*/ 2985247 w 3523129"/>
              <a:gd name="connsiteY1" fmla="*/ 333935 h 3009899"/>
              <a:gd name="connsiteX2" fmla="*/ 1869141 w 3523129"/>
              <a:gd name="connsiteY2" fmla="*/ 2673723 h 3009899"/>
              <a:gd name="connsiteX3" fmla="*/ 3523129 w 3523129"/>
              <a:gd name="connsiteY3" fmla="*/ 2350994 h 30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3129" h="3009899">
                <a:moveTo>
                  <a:pt x="0" y="670112"/>
                </a:moveTo>
                <a:cubicBezTo>
                  <a:pt x="1336862" y="335056"/>
                  <a:pt x="2673724" y="0"/>
                  <a:pt x="2985247" y="333935"/>
                </a:cubicBezTo>
                <a:cubicBezTo>
                  <a:pt x="3296770" y="667870"/>
                  <a:pt x="1779494" y="2337547"/>
                  <a:pt x="1869141" y="2673723"/>
                </a:cubicBezTo>
                <a:cubicBezTo>
                  <a:pt x="1958788" y="3009899"/>
                  <a:pt x="3198159" y="2301688"/>
                  <a:pt x="3523129" y="235099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915816" y="0"/>
            <a:ext cx="5047129" cy="6452347"/>
          </a:xfrm>
          <a:custGeom>
            <a:avLst/>
            <a:gdLst>
              <a:gd name="connsiteX0" fmla="*/ 2451847 w 5047129"/>
              <a:gd name="connsiteY0" fmla="*/ 0 h 6452347"/>
              <a:gd name="connsiteX1" fmla="*/ 381000 w 5047129"/>
              <a:gd name="connsiteY1" fmla="*/ 2864223 h 6452347"/>
              <a:gd name="connsiteX2" fmla="*/ 4737847 w 5047129"/>
              <a:gd name="connsiteY2" fmla="*/ 1990165 h 6452347"/>
              <a:gd name="connsiteX3" fmla="*/ 2156011 w 5047129"/>
              <a:gd name="connsiteY3" fmla="*/ 4948517 h 6452347"/>
              <a:gd name="connsiteX4" fmla="*/ 5047129 w 5047129"/>
              <a:gd name="connsiteY4" fmla="*/ 5526741 h 645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129" h="6452347">
                <a:moveTo>
                  <a:pt x="2451847" y="0"/>
                </a:moveTo>
                <a:cubicBezTo>
                  <a:pt x="1225923" y="1266264"/>
                  <a:pt x="0" y="2532529"/>
                  <a:pt x="381000" y="2864223"/>
                </a:cubicBezTo>
                <a:cubicBezTo>
                  <a:pt x="762000" y="3195917"/>
                  <a:pt x="4442012" y="1642783"/>
                  <a:pt x="4737847" y="1990165"/>
                </a:cubicBezTo>
                <a:cubicBezTo>
                  <a:pt x="5033682" y="2337547"/>
                  <a:pt x="2104464" y="4359088"/>
                  <a:pt x="2156011" y="4948517"/>
                </a:cubicBezTo>
                <a:cubicBezTo>
                  <a:pt x="2207558" y="5537946"/>
                  <a:pt x="4959723" y="6452347"/>
                  <a:pt x="5047129" y="5526741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https://sun9-77.userapi.com/impg/fPxFLjFqjbOzR3bufDnFgphGfkl7fsajrndiAg/3aOfYQch9WM.jpg?size=736x981&amp;quality=95&amp;sign=9306c95e022ef798a1206b24d9a1eab6&amp;type=album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1044" t="14708" r="16382" b="7825"/>
          <a:stretch>
            <a:fillRect/>
          </a:stretch>
        </p:blipFill>
        <p:spPr bwMode="auto">
          <a:xfrm>
            <a:off x="0" y="0"/>
            <a:ext cx="349188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95536" y="1444098"/>
            <a:ext cx="4032448" cy="5015668"/>
          </a:xfrm>
          <a:prstGeom prst="rect">
            <a:avLst/>
          </a:prstGeom>
          <a:solidFill>
            <a:srgbClr val="F2F2F2">
              <a:alpha val="69804"/>
            </a:srgb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Использованные стеклянные бутылки могут стать сырьем для производства: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Посуды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Зеркал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конных стекол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теклобетон </a:t>
            </a:r>
            <a:endParaRPr lang="ru-RU" sz="24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Стекловату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20688"/>
            <a:ext cx="3574763" cy="492443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Bookman Old Style" pitchFamily="18" charset="0"/>
              </a:rPr>
              <a:t>Новая жизнь стекла</a:t>
            </a:r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11" name="Picture 11" descr="https://sun9-27.userapi.com/impg/COS6Zjy8gxnzXZ1xdnrkrVCEBGk80EdMn9yspA/3TGQWL-RvfY.jpg?size=564x1002&amp;quality=95&amp;sign=fdf77e16123a5cc357bc1bc551d1637d&amp;type=album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6764" t="28144" r="18236"/>
          <a:stretch>
            <a:fillRect/>
          </a:stretch>
        </p:blipFill>
        <p:spPr bwMode="auto">
          <a:xfrm>
            <a:off x="5652120" y="0"/>
            <a:ext cx="349188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76056" y="1700808"/>
            <a:ext cx="3600400" cy="4461671"/>
          </a:xfrm>
          <a:prstGeom prst="rect">
            <a:avLst/>
          </a:prstGeom>
          <a:solidFill>
            <a:schemeClr val="bg2">
              <a:alpha val="50196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Bookman Old Style" pitchFamily="18" charset="0"/>
              </a:rPr>
              <a:t>Из древесных отходов можно изготавливать: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Древесно-стружечные плиты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Бумагу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Топливные гранулы 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Брикеты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20072" y="548680"/>
            <a:ext cx="3240360" cy="830997"/>
          </a:xfrm>
          <a:prstGeom prst="rect">
            <a:avLst/>
          </a:prstGeom>
          <a:solidFill>
            <a:srgbClr val="EEECE1">
              <a:alpha val="69804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чего нужна старая древесина?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4139952" y="5880847"/>
            <a:ext cx="1992406" cy="1954306"/>
          </a:xfrm>
          <a:custGeom>
            <a:avLst/>
            <a:gdLst>
              <a:gd name="connsiteX0" fmla="*/ 1992406 w 1992406"/>
              <a:gd name="connsiteY0" fmla="*/ 717176 h 1954306"/>
              <a:gd name="connsiteX1" fmla="*/ 244288 w 1992406"/>
              <a:gd name="connsiteY1" fmla="*/ 206188 h 1954306"/>
              <a:gd name="connsiteX2" fmla="*/ 526676 w 1992406"/>
              <a:gd name="connsiteY2" fmla="*/ 1954306 h 1954306"/>
              <a:gd name="connsiteX3" fmla="*/ 526676 w 1992406"/>
              <a:gd name="connsiteY3" fmla="*/ 1954306 h 195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406" h="1954306">
                <a:moveTo>
                  <a:pt x="1992406" y="717176"/>
                </a:moveTo>
                <a:cubicBezTo>
                  <a:pt x="1240491" y="358588"/>
                  <a:pt x="488576" y="0"/>
                  <a:pt x="244288" y="206188"/>
                </a:cubicBezTo>
                <a:cubicBezTo>
                  <a:pt x="0" y="412376"/>
                  <a:pt x="526676" y="1954306"/>
                  <a:pt x="526676" y="1954306"/>
                </a:cubicBezTo>
                <a:lnTo>
                  <a:pt x="526676" y="1954306"/>
                </a:ln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982571" y="4000500"/>
            <a:ext cx="2915770" cy="4197723"/>
          </a:xfrm>
          <a:custGeom>
            <a:avLst/>
            <a:gdLst>
              <a:gd name="connsiteX0" fmla="*/ 2915770 w 2915770"/>
              <a:gd name="connsiteY0" fmla="*/ 611841 h 4197723"/>
              <a:gd name="connsiteX1" fmla="*/ 1140758 w 2915770"/>
              <a:gd name="connsiteY1" fmla="*/ 221876 h 4197723"/>
              <a:gd name="connsiteX2" fmla="*/ 1194547 w 2915770"/>
              <a:gd name="connsiteY2" fmla="*/ 1943100 h 4197723"/>
              <a:gd name="connsiteX3" fmla="*/ 401170 w 2915770"/>
              <a:gd name="connsiteY3" fmla="*/ 1553135 h 4197723"/>
              <a:gd name="connsiteX4" fmla="*/ 64994 w 2915770"/>
              <a:gd name="connsiteY4" fmla="*/ 2938182 h 4197723"/>
              <a:gd name="connsiteX5" fmla="*/ 791135 w 2915770"/>
              <a:gd name="connsiteY5" fmla="*/ 2951629 h 419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5770" h="4197723">
                <a:moveTo>
                  <a:pt x="2915770" y="611841"/>
                </a:moveTo>
                <a:cubicBezTo>
                  <a:pt x="2171699" y="305920"/>
                  <a:pt x="1427628" y="0"/>
                  <a:pt x="1140758" y="221876"/>
                </a:cubicBezTo>
                <a:cubicBezTo>
                  <a:pt x="853888" y="443752"/>
                  <a:pt x="1317812" y="1721224"/>
                  <a:pt x="1194547" y="1943100"/>
                </a:cubicBezTo>
                <a:cubicBezTo>
                  <a:pt x="1071282" y="2164977"/>
                  <a:pt x="589429" y="1387288"/>
                  <a:pt x="401170" y="1553135"/>
                </a:cubicBezTo>
                <a:cubicBezTo>
                  <a:pt x="212911" y="1718982"/>
                  <a:pt x="0" y="2705100"/>
                  <a:pt x="64994" y="2938182"/>
                </a:cubicBezTo>
                <a:cubicBezTo>
                  <a:pt x="129988" y="3171264"/>
                  <a:pt x="522194" y="4197723"/>
                  <a:pt x="791135" y="295162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-94129" y="-356347"/>
            <a:ext cx="3437964" cy="3478306"/>
          </a:xfrm>
          <a:custGeom>
            <a:avLst/>
            <a:gdLst>
              <a:gd name="connsiteX0" fmla="*/ 0 w 3437964"/>
              <a:gd name="connsiteY0" fmla="*/ 2817159 h 3478306"/>
              <a:gd name="connsiteX1" fmla="*/ 1465729 w 3437964"/>
              <a:gd name="connsiteY1" fmla="*/ 3287806 h 3478306"/>
              <a:gd name="connsiteX2" fmla="*/ 779929 w 3437964"/>
              <a:gd name="connsiteY2" fmla="*/ 1674159 h 3478306"/>
              <a:gd name="connsiteX3" fmla="*/ 3307976 w 3437964"/>
              <a:gd name="connsiteY3" fmla="*/ 1916206 h 3478306"/>
              <a:gd name="connsiteX4" fmla="*/ 1559858 w 3437964"/>
              <a:gd name="connsiteY4" fmla="*/ 275665 h 3478306"/>
              <a:gd name="connsiteX5" fmla="*/ 1223682 w 3437964"/>
              <a:gd name="connsiteY5" fmla="*/ 262218 h 34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964" h="3478306">
                <a:moveTo>
                  <a:pt x="0" y="2817159"/>
                </a:moveTo>
                <a:cubicBezTo>
                  <a:pt x="667870" y="3147732"/>
                  <a:pt x="1335741" y="3478306"/>
                  <a:pt x="1465729" y="3287806"/>
                </a:cubicBezTo>
                <a:cubicBezTo>
                  <a:pt x="1595717" y="3097306"/>
                  <a:pt x="472888" y="1902759"/>
                  <a:pt x="779929" y="1674159"/>
                </a:cubicBezTo>
                <a:cubicBezTo>
                  <a:pt x="1086970" y="1445559"/>
                  <a:pt x="3177988" y="2149288"/>
                  <a:pt x="3307976" y="1916206"/>
                </a:cubicBezTo>
                <a:cubicBezTo>
                  <a:pt x="3437964" y="1683124"/>
                  <a:pt x="1907240" y="551330"/>
                  <a:pt x="1559858" y="275665"/>
                </a:cubicBezTo>
                <a:cubicBezTo>
                  <a:pt x="1212476" y="0"/>
                  <a:pt x="513229" y="338418"/>
                  <a:pt x="1223682" y="2622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2729753" y="-26894"/>
            <a:ext cx="6685430" cy="3424517"/>
          </a:xfrm>
          <a:custGeom>
            <a:avLst/>
            <a:gdLst>
              <a:gd name="connsiteX0" fmla="*/ 4639235 w 6685430"/>
              <a:gd name="connsiteY0" fmla="*/ 0 h 3424517"/>
              <a:gd name="connsiteX1" fmla="*/ 6521824 w 6685430"/>
              <a:gd name="connsiteY1" fmla="*/ 2017059 h 3424517"/>
              <a:gd name="connsiteX2" fmla="*/ 3657600 w 6685430"/>
              <a:gd name="connsiteY2" fmla="*/ 1519518 h 3424517"/>
              <a:gd name="connsiteX3" fmla="*/ 4356847 w 6685430"/>
              <a:gd name="connsiteY3" fmla="*/ 3307976 h 3424517"/>
              <a:gd name="connsiteX4" fmla="*/ 1317812 w 6685430"/>
              <a:gd name="connsiteY4" fmla="*/ 2218765 h 3424517"/>
              <a:gd name="connsiteX5" fmla="*/ 1196788 w 6685430"/>
              <a:gd name="connsiteY5" fmla="*/ 1667435 h 342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5430" h="3424517">
                <a:moveTo>
                  <a:pt x="4639235" y="0"/>
                </a:moveTo>
                <a:cubicBezTo>
                  <a:pt x="5662332" y="881903"/>
                  <a:pt x="6685430" y="1763806"/>
                  <a:pt x="6521824" y="2017059"/>
                </a:cubicBezTo>
                <a:cubicBezTo>
                  <a:pt x="6358218" y="2270312"/>
                  <a:pt x="4018430" y="1304365"/>
                  <a:pt x="3657600" y="1519518"/>
                </a:cubicBezTo>
                <a:cubicBezTo>
                  <a:pt x="3296771" y="1734671"/>
                  <a:pt x="4746812" y="3191435"/>
                  <a:pt x="4356847" y="3307976"/>
                </a:cubicBezTo>
                <a:cubicBezTo>
                  <a:pt x="3966882" y="3424517"/>
                  <a:pt x="1844489" y="2492189"/>
                  <a:pt x="1317812" y="2218765"/>
                </a:cubicBezTo>
                <a:cubicBezTo>
                  <a:pt x="791135" y="1945341"/>
                  <a:pt x="0" y="2135841"/>
                  <a:pt x="1196788" y="1667435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sun9-37.userapi.com/impg/5Ay4ku8UidogxK5E3XBWLE1N20etAPQlV1IV_A/gyHeGoELsfw.jpg?size=346x346&amp;quality=95&amp;sign=8ef9a6c4730f5fbe51e5edaad3d46555&amp;type=album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057" b="13694"/>
          <a:stretch>
            <a:fillRect/>
          </a:stretch>
        </p:blipFill>
        <p:spPr bwMode="auto">
          <a:xfrm>
            <a:off x="0" y="3284984"/>
            <a:ext cx="3599384" cy="3573016"/>
          </a:xfrm>
          <a:prstGeom prst="rect">
            <a:avLst/>
          </a:prstGeom>
          <a:noFill/>
        </p:spPr>
      </p:pic>
      <p:pic>
        <p:nvPicPr>
          <p:cNvPr id="1030" name="Picture 6" descr="https://sun9-64.userapi.com/impg/id4_Wswa7uTyaCX5m3Ef_uf8_7ScseKIB_Cwlw/UhlOu3zpxkg.jpg?size=735x489&amp;quality=95&amp;sign=ae48fb663410d19a1e7007734febad82&amp;type=album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37398" r="2041"/>
          <a:stretch>
            <a:fillRect/>
          </a:stretch>
        </p:blipFill>
        <p:spPr bwMode="auto">
          <a:xfrm rot="5400000">
            <a:off x="4257091" y="1971092"/>
            <a:ext cx="6858000" cy="291581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60032" y="1772816"/>
            <a:ext cx="3960440" cy="4832092"/>
          </a:xfrm>
          <a:prstGeom prst="rect">
            <a:avLst/>
          </a:prstGeom>
          <a:solidFill>
            <a:srgbClr val="DCE6F2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Изготовление продуктов из вторсырья требует меньше энергии по сравнению с производством из первичных сырьевых материалов. Это сокращает выбросы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парниковых газов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других вредных веществ,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снижает 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энергозатраты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 зависимость от нефти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других источников энергии.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3816424" cy="4656788"/>
          </a:xfrm>
          <a:prstGeom prst="rect">
            <a:avLst/>
          </a:prstGeom>
          <a:solidFill>
            <a:srgbClr val="DCE6F2">
              <a:alpha val="40000"/>
            </a:srgbClr>
          </a:solidFill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Большие объемы отходов попадают на свалки, загрязняя почву, воду и воздух. Переработка и использование вторичных материалов помогают сократить объем отходов и минимизировать негативное влияние на окружающую среду.</a:t>
            </a:r>
            <a:endParaRPr lang="ru-RU" sz="20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404664"/>
            <a:ext cx="5256584" cy="1200329"/>
          </a:xfrm>
          <a:prstGeom prst="rect">
            <a:avLst/>
          </a:prstGeom>
          <a:solidFill>
            <a:srgbClr val="DCE6F2">
              <a:alpha val="6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Использование вторичного сырья, как решение экологической  проблемы</a:t>
            </a:r>
            <a:r>
              <a:rPr lang="ru-RU" sz="24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-1609165" y="-13447"/>
            <a:ext cx="5694829" cy="3213847"/>
          </a:xfrm>
          <a:custGeom>
            <a:avLst/>
            <a:gdLst>
              <a:gd name="connsiteX0" fmla="*/ 3922059 w 5694829"/>
              <a:gd name="connsiteY0" fmla="*/ 0 h 3213847"/>
              <a:gd name="connsiteX1" fmla="*/ 5589494 w 5694829"/>
              <a:gd name="connsiteY1" fmla="*/ 1882588 h 3213847"/>
              <a:gd name="connsiteX2" fmla="*/ 3290047 w 5694829"/>
              <a:gd name="connsiteY2" fmla="*/ 1196788 h 3213847"/>
              <a:gd name="connsiteX3" fmla="*/ 3437965 w 5694829"/>
              <a:gd name="connsiteY3" fmla="*/ 2353235 h 3213847"/>
              <a:gd name="connsiteX4" fmla="*/ 1999130 w 5694829"/>
              <a:gd name="connsiteY4" fmla="*/ 1640541 h 3213847"/>
              <a:gd name="connsiteX5" fmla="*/ 2402541 w 5694829"/>
              <a:gd name="connsiteY5" fmla="*/ 3079376 h 3213847"/>
              <a:gd name="connsiteX6" fmla="*/ 1111624 w 5694829"/>
              <a:gd name="connsiteY6" fmla="*/ 2447365 h 3213847"/>
              <a:gd name="connsiteX7" fmla="*/ 1030941 w 5694829"/>
              <a:gd name="connsiteY7" fmla="*/ 1694329 h 321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4829" h="3213847">
                <a:moveTo>
                  <a:pt x="3922059" y="0"/>
                </a:moveTo>
                <a:cubicBezTo>
                  <a:pt x="4808444" y="841561"/>
                  <a:pt x="5694829" y="1683123"/>
                  <a:pt x="5589494" y="1882588"/>
                </a:cubicBezTo>
                <a:cubicBezTo>
                  <a:pt x="5484159" y="2082053"/>
                  <a:pt x="3648635" y="1118347"/>
                  <a:pt x="3290047" y="1196788"/>
                </a:cubicBezTo>
                <a:cubicBezTo>
                  <a:pt x="2931459" y="1275229"/>
                  <a:pt x="3653118" y="2279276"/>
                  <a:pt x="3437965" y="2353235"/>
                </a:cubicBezTo>
                <a:cubicBezTo>
                  <a:pt x="3222812" y="2427194"/>
                  <a:pt x="2171701" y="1519518"/>
                  <a:pt x="1999130" y="1640541"/>
                </a:cubicBezTo>
                <a:cubicBezTo>
                  <a:pt x="1826559" y="1761564"/>
                  <a:pt x="2550459" y="2944905"/>
                  <a:pt x="2402541" y="3079376"/>
                </a:cubicBezTo>
                <a:cubicBezTo>
                  <a:pt x="2254623" y="3213847"/>
                  <a:pt x="1340224" y="2678206"/>
                  <a:pt x="1111624" y="2447365"/>
                </a:cubicBezTo>
                <a:cubicBezTo>
                  <a:pt x="883024" y="2216524"/>
                  <a:pt x="0" y="2207558"/>
                  <a:pt x="1030941" y="1694329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796136" y="4149080"/>
            <a:ext cx="3839870" cy="2885265"/>
          </a:xfrm>
          <a:custGeom>
            <a:avLst/>
            <a:gdLst>
              <a:gd name="connsiteX0" fmla="*/ 3388659 w 3388659"/>
              <a:gd name="connsiteY0" fmla="*/ 898712 h 2492188"/>
              <a:gd name="connsiteX1" fmla="*/ 1210235 w 3388659"/>
              <a:gd name="connsiteY1" fmla="*/ 145676 h 2492188"/>
              <a:gd name="connsiteX2" fmla="*/ 1559859 w 3388659"/>
              <a:gd name="connsiteY2" fmla="*/ 1772771 h 2492188"/>
              <a:gd name="connsiteX3" fmla="*/ 591670 w 3388659"/>
              <a:gd name="connsiteY3" fmla="*/ 1342465 h 2492188"/>
              <a:gd name="connsiteX4" fmla="*/ 591670 w 3388659"/>
              <a:gd name="connsiteY4" fmla="*/ 2324100 h 2492188"/>
              <a:gd name="connsiteX5" fmla="*/ 0 w 3388659"/>
              <a:gd name="connsiteY5" fmla="*/ 2350994 h 24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659" h="2492188">
                <a:moveTo>
                  <a:pt x="3388659" y="898712"/>
                </a:moveTo>
                <a:cubicBezTo>
                  <a:pt x="2451847" y="449356"/>
                  <a:pt x="1515035" y="0"/>
                  <a:pt x="1210235" y="145676"/>
                </a:cubicBezTo>
                <a:cubicBezTo>
                  <a:pt x="905435" y="291352"/>
                  <a:pt x="1662953" y="1573306"/>
                  <a:pt x="1559859" y="1772771"/>
                </a:cubicBezTo>
                <a:cubicBezTo>
                  <a:pt x="1456765" y="1972236"/>
                  <a:pt x="753035" y="1250577"/>
                  <a:pt x="591670" y="1342465"/>
                </a:cubicBezTo>
                <a:cubicBezTo>
                  <a:pt x="430305" y="1434353"/>
                  <a:pt x="690282" y="2156012"/>
                  <a:pt x="591670" y="2324100"/>
                </a:cubicBezTo>
                <a:cubicBezTo>
                  <a:pt x="493058" y="2492188"/>
                  <a:pt x="71717" y="2169459"/>
                  <a:pt x="0" y="2350994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tIKmZ-v9t7s.jpg"/>
          <p:cNvPicPr>
            <a:picLocks noChangeAspect="1"/>
          </p:cNvPicPr>
          <p:nvPr/>
        </p:nvPicPr>
        <p:blipFill>
          <a:blip r:embed="rId3" cstate="print"/>
          <a:srcRect l="6174" t="38450" b="37400"/>
          <a:stretch>
            <a:fillRect/>
          </a:stretch>
        </p:blipFill>
        <p:spPr>
          <a:xfrm>
            <a:off x="0" y="0"/>
            <a:ext cx="4932040" cy="12694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340768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Сбор сырья: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Древесина (предпочтительно хвойная), вторичное волокно (макулатура) или растения, такие как лен или бамбук.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Современное изготовление бумаги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25602" name="Picture 2" descr="Производство бумаги: технология из древесины, оборудование, предприятия в  России"/>
          <p:cNvPicPr>
            <a:picLocks noChangeAspect="1" noChangeArrowheads="1"/>
          </p:cNvPicPr>
          <p:nvPr/>
        </p:nvPicPr>
        <p:blipFill>
          <a:blip r:embed="rId4" cstate="print"/>
          <a:srcRect l="7415"/>
          <a:stretch>
            <a:fillRect/>
          </a:stretch>
        </p:blipFill>
        <p:spPr bwMode="auto">
          <a:xfrm>
            <a:off x="4716016" y="332656"/>
            <a:ext cx="4238009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2924944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Размол и обработка: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 Сырье измельчается и превращается в пульпу (смесь волокон и воды).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 Пульпа обрабатывается для удаления лигнина (компонент, придающий древесине жесткость), отбеливается и окрашивается (по желанию).</a:t>
            </a:r>
            <a:endParaRPr lang="ru-RU" sz="2000" dirty="0"/>
          </a:p>
        </p:txBody>
      </p:sp>
      <p:pic>
        <p:nvPicPr>
          <p:cNvPr id="25604" name="Picture 4" descr="О бумаге внукам. Часть 2. Подготовка древесины - Все о бумаге"/>
          <p:cNvPicPr>
            <a:picLocks noChangeAspect="1" noChangeArrowheads="1"/>
          </p:cNvPicPr>
          <p:nvPr/>
        </p:nvPicPr>
        <p:blipFill>
          <a:blip r:embed="rId5" cstate="print"/>
          <a:srcRect l="6112" r="43113"/>
          <a:stretch>
            <a:fillRect/>
          </a:stretch>
        </p:blipFill>
        <p:spPr bwMode="auto">
          <a:xfrm>
            <a:off x="251520" y="3212976"/>
            <a:ext cx="5256584" cy="337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684</Words>
  <Application>Microsoft Office PowerPoint</Application>
  <PresentationFormat>Экран (4:3)</PresentationFormat>
  <Paragraphs>73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«Вторичное                 использование сырья»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«Вторичное использование сырья»</dc:title>
  <dc:creator>Айдер</dc:creator>
  <cp:lastModifiedBy>Айдер</cp:lastModifiedBy>
  <cp:revision>182</cp:revision>
  <dcterms:created xsi:type="dcterms:W3CDTF">2024-04-15T17:55:28Z</dcterms:created>
  <dcterms:modified xsi:type="dcterms:W3CDTF">2024-05-17T08:02:18Z</dcterms:modified>
</cp:coreProperties>
</file>