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74" r:id="rId14"/>
    <p:sldId id="273" r:id="rId15"/>
    <p:sldId id="269" r:id="rId16"/>
    <p:sldId id="270" r:id="rId17"/>
    <p:sldId id="271" r:id="rId18"/>
    <p:sldId id="275" r:id="rId19"/>
    <p:sldId id="272" r:id="rId20"/>
  </p:sldIdLst>
  <p:sldSz cx="18288000" cy="10287000"/>
  <p:notesSz cx="6858000" cy="9144000"/>
  <p:embeddedFontLst>
    <p:embeddedFont>
      <p:font typeface="Arimo" panose="020B0604020202020204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arta" panose="02000503060000020003" pitchFamily="2" charset="0"/>
      <p:regular r:id="rId26"/>
    </p:embeddedFont>
    <p:embeddedFont>
      <p:font typeface="Marta Bold" panose="02000503060000020003" pitchFamily="2" charset="0"/>
      <p:regular r:id="rId27"/>
    </p:embeddedFont>
    <p:embeddedFont>
      <p:font typeface="Marta Italics" panose="02000503060000020003" pitchFamily="2" charset="0"/>
      <p:regular r:id="rId28"/>
    </p:embeddedFont>
    <p:embeddedFont>
      <p:font typeface="Matura MT Script Capitals" panose="03020802060602070202" pitchFamily="66" charset="0"/>
      <p:regular r:id="rId29"/>
    </p:embeddedFont>
    <p:embeddedFont>
      <p:font typeface="Open Sans Bold Bold" pitchFamily="2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73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font" Target="fonts/font6.fntdata" /><Relationship Id="rId3" Type="http://schemas.openxmlformats.org/officeDocument/2006/relationships/slide" Target="slides/slide2.xml" /><Relationship Id="rId21" Type="http://schemas.openxmlformats.org/officeDocument/2006/relationships/font" Target="fonts/font1.fntdata" /><Relationship Id="rId34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font" Target="fonts/font5.fntdata" /><Relationship Id="rId33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font" Target="fonts/font9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font" Target="fonts/font4.fntdata" /><Relationship Id="rId32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font" Target="fonts/font3.fntdata" /><Relationship Id="rId28" Type="http://schemas.openxmlformats.org/officeDocument/2006/relationships/font" Target="fonts/font8.fntdata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font" Target="fonts/font2.fntdata" /><Relationship Id="rId27" Type="http://schemas.openxmlformats.org/officeDocument/2006/relationships/font" Target="fonts/font7.fntdata" /><Relationship Id="rId30" Type="http://schemas.openxmlformats.org/officeDocument/2006/relationships/font" Target="fonts/font10.fntdata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svg" /><Relationship Id="rId5" Type="http://schemas.openxmlformats.org/officeDocument/2006/relationships/image" Target="../media/image4.png" /><Relationship Id="rId4" Type="http://schemas.openxmlformats.org/officeDocument/2006/relationships/image" Target="../media/image3.sv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 /><Relationship Id="rId3" Type="http://schemas.openxmlformats.org/officeDocument/2006/relationships/image" Target="../media/image41.jpeg" /><Relationship Id="rId7" Type="http://schemas.openxmlformats.org/officeDocument/2006/relationships/image" Target="../media/image44.png" /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3.svg" /><Relationship Id="rId5" Type="http://schemas.openxmlformats.org/officeDocument/2006/relationships/image" Target="../media/image7.png" /><Relationship Id="rId4" Type="http://schemas.openxmlformats.org/officeDocument/2006/relationships/image" Target="../media/image42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 /><Relationship Id="rId2" Type="http://schemas.openxmlformats.org/officeDocument/2006/relationships/image" Target="../media/image46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8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 /><Relationship Id="rId2" Type="http://schemas.openxmlformats.org/officeDocument/2006/relationships/image" Target="../media/image49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 /><Relationship Id="rId2" Type="http://schemas.openxmlformats.org/officeDocument/2006/relationships/image" Target="../media/image51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 /><Relationship Id="rId2" Type="http://schemas.openxmlformats.org/officeDocument/2006/relationships/image" Target="../media/image53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 /><Relationship Id="rId2" Type="http://schemas.openxmlformats.org/officeDocument/2006/relationships/image" Target="../media/image55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57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 /><Relationship Id="rId7" Type="http://schemas.openxmlformats.org/officeDocument/2006/relationships/image" Target="../media/image63.svg" /><Relationship Id="rId2" Type="http://schemas.openxmlformats.org/officeDocument/2006/relationships/image" Target="../media/image5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2.png" /><Relationship Id="rId5" Type="http://schemas.openxmlformats.org/officeDocument/2006/relationships/image" Target="../media/image61.svg" /><Relationship Id="rId4" Type="http://schemas.openxmlformats.org/officeDocument/2006/relationships/image" Target="../media/image60.png" 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 /><Relationship Id="rId3" Type="http://schemas.openxmlformats.org/officeDocument/2006/relationships/image" Target="../media/image65.svg" /><Relationship Id="rId7" Type="http://schemas.openxmlformats.org/officeDocument/2006/relationships/image" Target="../media/image69.svg" /><Relationship Id="rId2" Type="http://schemas.openxmlformats.org/officeDocument/2006/relationships/image" Target="../media/image6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8.png" /><Relationship Id="rId11" Type="http://schemas.openxmlformats.org/officeDocument/2006/relationships/image" Target="../media/image73.svg" /><Relationship Id="rId5" Type="http://schemas.openxmlformats.org/officeDocument/2006/relationships/image" Target="../media/image67.svg" /><Relationship Id="rId10" Type="http://schemas.openxmlformats.org/officeDocument/2006/relationships/image" Target="../media/image72.png" /><Relationship Id="rId4" Type="http://schemas.openxmlformats.org/officeDocument/2006/relationships/image" Target="../media/image66.png" /><Relationship Id="rId9" Type="http://schemas.openxmlformats.org/officeDocument/2006/relationships/image" Target="../media/image71.svg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 /><Relationship Id="rId2" Type="http://schemas.openxmlformats.org/officeDocument/2006/relationships/image" Target="../media/image75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77.sv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0.svg" /><Relationship Id="rId5" Type="http://schemas.openxmlformats.org/officeDocument/2006/relationships/image" Target="../media/image9.png" /><Relationship Id="rId4" Type="http://schemas.openxmlformats.org/officeDocument/2006/relationships/image" Target="../media/image8.sv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3.sv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7.svg" /><Relationship Id="rId5" Type="http://schemas.openxmlformats.org/officeDocument/2006/relationships/image" Target="../media/image16.png" /><Relationship Id="rId4" Type="http://schemas.openxmlformats.org/officeDocument/2006/relationships/image" Target="../media/image15.sv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 /><Relationship Id="rId3" Type="http://schemas.openxmlformats.org/officeDocument/2006/relationships/image" Target="../media/image9.png" /><Relationship Id="rId7" Type="http://schemas.openxmlformats.org/officeDocument/2006/relationships/image" Target="../media/image21.sv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.png" /><Relationship Id="rId5" Type="http://schemas.openxmlformats.org/officeDocument/2006/relationships/image" Target="../media/image20.svg" /><Relationship Id="rId4" Type="http://schemas.openxmlformats.org/officeDocument/2006/relationships/image" Target="../media/image19.svg" /><Relationship Id="rId9" Type="http://schemas.openxmlformats.org/officeDocument/2006/relationships/image" Target="../media/image23.sv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7.svg" /><Relationship Id="rId5" Type="http://schemas.openxmlformats.org/officeDocument/2006/relationships/image" Target="../media/image9.png" /><Relationship Id="rId4" Type="http://schemas.openxmlformats.org/officeDocument/2006/relationships/image" Target="../media/image26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1.jpeg" /><Relationship Id="rId5" Type="http://schemas.openxmlformats.org/officeDocument/2006/relationships/image" Target="../media/image30.jpeg" /><Relationship Id="rId4" Type="http://schemas.openxmlformats.org/officeDocument/2006/relationships/image" Target="../media/image29.sv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0.svg" /><Relationship Id="rId5" Type="http://schemas.openxmlformats.org/officeDocument/2006/relationships/image" Target="../media/image9.png" /><Relationship Id="rId4" Type="http://schemas.openxmlformats.org/officeDocument/2006/relationships/image" Target="../media/image33.sv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 /><Relationship Id="rId3" Type="http://schemas.openxmlformats.org/officeDocument/2006/relationships/image" Target="../media/image34.svg" /><Relationship Id="rId7" Type="http://schemas.openxmlformats.org/officeDocument/2006/relationships/image" Target="../media/image38.jpe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7.jpeg" /><Relationship Id="rId5" Type="http://schemas.openxmlformats.org/officeDocument/2006/relationships/image" Target="../media/image36.svg" /><Relationship Id="rId4" Type="http://schemas.openxmlformats.org/officeDocument/2006/relationships/image" Target="../media/image35.sv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B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512876" y="0"/>
            <a:ext cx="7775124" cy="10287000"/>
            <a:chOff x="0" y="0"/>
            <a:chExt cx="10366832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66883" cy="13716000"/>
            </a:xfrm>
            <a:custGeom>
              <a:avLst/>
              <a:gdLst/>
              <a:ahLst/>
              <a:cxnLst/>
              <a:rect l="l" t="t" r="r" b="b"/>
              <a:pathLst>
                <a:path w="10366883" h="13716000">
                  <a:moveTo>
                    <a:pt x="0" y="0"/>
                  </a:moveTo>
                  <a:lnTo>
                    <a:pt x="0" y="13716000"/>
                  </a:lnTo>
                  <a:lnTo>
                    <a:pt x="10366883" y="13716000"/>
                  </a:lnTo>
                  <a:lnTo>
                    <a:pt x="10366883" y="0"/>
                  </a:lnTo>
                  <a:close/>
                </a:path>
              </a:pathLst>
            </a:custGeom>
            <a:blipFill>
              <a:blip r:embed="rId2">
                <a:alphaModFix amt="89800"/>
              </a:blip>
              <a:stretch>
                <a:fillRect l="-239" t="-18546" r="-5604" b="-228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0" y="9591361"/>
            <a:ext cx="18288000" cy="695639"/>
          </a:xfrm>
          <a:custGeom>
            <a:avLst/>
            <a:gdLst/>
            <a:ahLst/>
            <a:cxnLst/>
            <a:rect l="l" t="t" r="r" b="b"/>
            <a:pathLst>
              <a:path w="18288000" h="695639">
                <a:moveTo>
                  <a:pt x="0" y="0"/>
                </a:moveTo>
                <a:lnTo>
                  <a:pt x="18288000" y="0"/>
                </a:lnTo>
                <a:lnTo>
                  <a:pt x="18288000" y="695639"/>
                </a:lnTo>
                <a:lnTo>
                  <a:pt x="0" y="6956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4796" y="966140"/>
            <a:ext cx="1955140" cy="1820570"/>
          </a:xfrm>
          <a:custGeom>
            <a:avLst/>
            <a:gdLst/>
            <a:ahLst/>
            <a:cxnLst/>
            <a:rect l="l" t="t" r="r" b="b"/>
            <a:pathLst>
              <a:path w="1955140" h="1820570">
                <a:moveTo>
                  <a:pt x="0" y="0"/>
                </a:moveTo>
                <a:lnTo>
                  <a:pt x="1955139" y="0"/>
                </a:lnTo>
                <a:lnTo>
                  <a:pt x="1955139" y="1820570"/>
                </a:lnTo>
                <a:lnTo>
                  <a:pt x="0" y="18205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51599" y="2004946"/>
            <a:ext cx="8392401" cy="743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72"/>
              </a:lnSpc>
            </a:pPr>
            <a:r>
              <a:rPr lang="en-US" sz="6000" dirty="0" err="1">
                <a:solidFill>
                  <a:srgbClr val="FAF3F0"/>
                </a:solidFill>
                <a:latin typeface="Marta Italics"/>
              </a:rPr>
              <a:t>Эфирные</a:t>
            </a:r>
            <a:r>
              <a:rPr lang="en-US" sz="6000" dirty="0">
                <a:solidFill>
                  <a:srgbClr val="FAF3F0"/>
                </a:solidFill>
                <a:latin typeface="Marta Italics"/>
              </a:rPr>
              <a:t> </a:t>
            </a:r>
            <a:r>
              <a:rPr lang="en-US" sz="6000" dirty="0" err="1">
                <a:solidFill>
                  <a:srgbClr val="FAF3F0"/>
                </a:solidFill>
                <a:latin typeface="Marta Italics"/>
              </a:rPr>
              <a:t>масла</a:t>
            </a:r>
            <a:r>
              <a:rPr lang="en-US" sz="6000" dirty="0">
                <a:solidFill>
                  <a:srgbClr val="FAF3F0"/>
                </a:solidFill>
                <a:latin typeface="Marta Italics"/>
              </a:rPr>
              <a:t> и </a:t>
            </a:r>
            <a:r>
              <a:rPr lang="en-US" sz="6000" dirty="0" err="1">
                <a:solidFill>
                  <a:srgbClr val="FAF3F0"/>
                </a:solidFill>
                <a:latin typeface="Marta Italics"/>
              </a:rPr>
              <a:t>ароматерапия</a:t>
            </a:r>
            <a:endParaRPr lang="en-US" sz="6000" dirty="0">
              <a:solidFill>
                <a:srgbClr val="FAF3F0"/>
              </a:solidFill>
              <a:latin typeface="Marta Italics"/>
            </a:endParaRPr>
          </a:p>
          <a:p>
            <a:pPr algn="l">
              <a:lnSpc>
                <a:spcPts val="6999"/>
              </a:lnSpc>
            </a:pPr>
            <a:r>
              <a:rPr lang="ru-RU" sz="2799" dirty="0">
                <a:solidFill>
                  <a:srgbClr val="FAF3F0"/>
                </a:solidFill>
                <a:latin typeface="Marta"/>
              </a:rPr>
              <a:t>ИССЛЕДОВАТЕЛЬСКИЙ</a:t>
            </a:r>
            <a:r>
              <a:rPr lang="en-US" sz="2799" dirty="0">
                <a:solidFill>
                  <a:srgbClr val="FAF3F0"/>
                </a:solidFill>
                <a:latin typeface="Marta"/>
              </a:rPr>
              <a:t> ПРОЕКТ </a:t>
            </a:r>
          </a:p>
          <a:p>
            <a:pPr algn="l">
              <a:lnSpc>
                <a:spcPts val="6999"/>
              </a:lnSpc>
            </a:pPr>
            <a:r>
              <a:rPr lang="ru-RU" sz="2799" dirty="0">
                <a:solidFill>
                  <a:srgbClr val="FAF3F0"/>
                </a:solidFill>
                <a:latin typeface="Marta"/>
              </a:rPr>
              <a:t>Выполнила: Важжова Екатерина</a:t>
            </a:r>
          </a:p>
          <a:p>
            <a:pPr algn="l">
              <a:lnSpc>
                <a:spcPts val="6999"/>
              </a:lnSpc>
            </a:pPr>
            <a:r>
              <a:rPr lang="ru-RU" sz="2799" dirty="0">
                <a:solidFill>
                  <a:srgbClr val="FAF3F0"/>
                </a:solidFill>
                <a:latin typeface="Marta"/>
              </a:rPr>
              <a:t>Ученица 11 класса</a:t>
            </a:r>
          </a:p>
          <a:p>
            <a:pPr algn="l">
              <a:lnSpc>
                <a:spcPts val="6999"/>
              </a:lnSpc>
            </a:pPr>
            <a:r>
              <a:rPr lang="ru-RU" sz="2799" dirty="0">
                <a:solidFill>
                  <a:srgbClr val="FAF3F0"/>
                </a:solidFill>
                <a:latin typeface="Marta"/>
              </a:rPr>
              <a:t>Научный руководитель:</a:t>
            </a:r>
          </a:p>
          <a:p>
            <a:pPr algn="l">
              <a:lnSpc>
                <a:spcPts val="6999"/>
              </a:lnSpc>
            </a:pPr>
            <a:r>
              <a:rPr lang="ru-RU" sz="2799" dirty="0" err="1">
                <a:solidFill>
                  <a:srgbClr val="FAF3F0"/>
                </a:solidFill>
                <a:latin typeface="Marta"/>
              </a:rPr>
              <a:t>Парицкая</a:t>
            </a:r>
            <a:r>
              <a:rPr lang="ru-RU" sz="2799" dirty="0">
                <a:solidFill>
                  <a:srgbClr val="FAF3F0"/>
                </a:solidFill>
                <a:latin typeface="Marta"/>
              </a:rPr>
              <a:t> Светлана Анатольевна </a:t>
            </a:r>
            <a:endParaRPr lang="en-US" sz="2799" dirty="0">
              <a:solidFill>
                <a:srgbClr val="FAF3F0"/>
              </a:solidFill>
              <a:latin typeface="Mart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4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5984262" cy="10287000"/>
            <a:chOff x="0" y="0"/>
            <a:chExt cx="797901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79029" cy="13716000"/>
            </a:xfrm>
            <a:custGeom>
              <a:avLst/>
              <a:gdLst/>
              <a:ahLst/>
              <a:cxnLst/>
              <a:rect l="l" t="t" r="r" b="b"/>
              <a:pathLst>
                <a:path w="7979029" h="13716000">
                  <a:moveTo>
                    <a:pt x="0" y="0"/>
                  </a:moveTo>
                  <a:lnTo>
                    <a:pt x="0" y="13716000"/>
                  </a:lnTo>
                  <a:lnTo>
                    <a:pt x="7979029" y="13716000"/>
                  </a:lnTo>
                  <a:lnTo>
                    <a:pt x="7979029" y="0"/>
                  </a:lnTo>
                  <a:close/>
                </a:path>
              </a:pathLst>
            </a:custGeom>
            <a:blipFill>
              <a:blip r:embed="rId2">
                <a:alphaModFix amt="69800"/>
              </a:blip>
              <a:stretch>
                <a:fillRect l="-101086" t="-7261" r="-95601" b="-7275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984262" y="0"/>
            <a:ext cx="6315075" cy="10287000"/>
            <a:chOff x="0" y="0"/>
            <a:chExt cx="84201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420100" cy="13716000"/>
            </a:xfrm>
            <a:custGeom>
              <a:avLst/>
              <a:gdLst/>
              <a:ahLst/>
              <a:cxnLst/>
              <a:rect l="l" t="t" r="r" b="b"/>
              <a:pathLst>
                <a:path w="8420100" h="13716000">
                  <a:moveTo>
                    <a:pt x="0" y="0"/>
                  </a:moveTo>
                  <a:lnTo>
                    <a:pt x="0" y="13716000"/>
                  </a:lnTo>
                  <a:lnTo>
                    <a:pt x="8420100" y="13716000"/>
                  </a:lnTo>
                  <a:lnTo>
                    <a:pt x="8420100" y="0"/>
                  </a:lnTo>
                  <a:close/>
                </a:path>
              </a:pathLst>
            </a:custGeom>
            <a:blipFill>
              <a:blip r:embed="rId3">
                <a:alphaModFix amt="69800"/>
              </a:blip>
              <a:stretch>
                <a:fillRect l="-12053" t="-7261" r="-12079" b="-7275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299337" y="0"/>
            <a:ext cx="5988663" cy="10287000"/>
            <a:chOff x="0" y="0"/>
            <a:chExt cx="7984884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984871" cy="13716000"/>
            </a:xfrm>
            <a:custGeom>
              <a:avLst/>
              <a:gdLst/>
              <a:ahLst/>
              <a:cxnLst/>
              <a:rect l="l" t="t" r="r" b="b"/>
              <a:pathLst>
                <a:path w="7984871" h="13716000">
                  <a:moveTo>
                    <a:pt x="0" y="0"/>
                  </a:moveTo>
                  <a:lnTo>
                    <a:pt x="0" y="13716000"/>
                  </a:lnTo>
                  <a:lnTo>
                    <a:pt x="7984871" y="13716000"/>
                  </a:lnTo>
                  <a:lnTo>
                    <a:pt x="7984871" y="0"/>
                  </a:lnTo>
                  <a:close/>
                </a:path>
              </a:pathLst>
            </a:custGeom>
            <a:blipFill>
              <a:blip r:embed="rId4">
                <a:alphaModFix amt="69800"/>
              </a:blip>
              <a:stretch>
                <a:fillRect l="-22026" t="-7261" r="-8553" b="-7275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0" y="9591370"/>
            <a:ext cx="18288000" cy="695630"/>
          </a:xfrm>
          <a:custGeom>
            <a:avLst/>
            <a:gdLst/>
            <a:ahLst/>
            <a:cxnLst/>
            <a:rect l="l" t="t" r="r" b="b"/>
            <a:pathLst>
              <a:path w="18288000" h="695630">
                <a:moveTo>
                  <a:pt x="0" y="0"/>
                </a:moveTo>
                <a:lnTo>
                  <a:pt x="18288000" y="0"/>
                </a:lnTo>
                <a:lnTo>
                  <a:pt x="18288000" y="695630"/>
                </a:lnTo>
                <a:lnTo>
                  <a:pt x="0" y="695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63503" y="1815970"/>
            <a:ext cx="9422025" cy="6270622"/>
          </a:xfrm>
          <a:custGeom>
            <a:avLst/>
            <a:gdLst/>
            <a:ahLst/>
            <a:cxnLst/>
            <a:rect l="l" t="t" r="r" b="b"/>
            <a:pathLst>
              <a:path w="9422025" h="6270622">
                <a:moveTo>
                  <a:pt x="0" y="0"/>
                </a:moveTo>
                <a:lnTo>
                  <a:pt x="9422025" y="0"/>
                </a:lnTo>
                <a:lnTo>
                  <a:pt x="9422025" y="6270622"/>
                </a:lnTo>
                <a:lnTo>
                  <a:pt x="0" y="62706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3654628"/>
            <a:ext cx="6628038" cy="251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5"/>
              </a:lnSpc>
            </a:pPr>
            <a:r>
              <a:rPr lang="en-US" sz="3600">
                <a:solidFill>
                  <a:srgbClr val="844057"/>
                </a:solidFill>
                <a:latin typeface="Marta Bold"/>
              </a:rPr>
              <a:t>ИЗГОТОВЛЕНИЕ АРОМАСВЕЧЕЙ И ИХ ВОЗДЕЙСТВИЕ (МЕТОДИКА СОЗДАНИЯ)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0D183B-66D6-60B8-DB9C-F0AD8DEA5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959" y="0"/>
            <a:ext cx="5818909" cy="105086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B50C81-2D08-47A1-7B2B-D083AEB676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951" y="0"/>
            <a:ext cx="6590487" cy="10287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5979E7-D811-37E7-EB57-159FEEA2FF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8" y="0"/>
            <a:ext cx="6849771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35D58A-FEBD-F502-FCED-5BB9E51B77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01" y="1240559"/>
            <a:ext cx="8180225" cy="827174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110173-DDCF-C4F3-115B-7EFA1910EE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76" y="1240559"/>
            <a:ext cx="7637086" cy="82717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E57004-64EC-6B6B-2FE7-407BD28248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5" y="308264"/>
            <a:ext cx="6345382" cy="967047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D8D30F-6327-A6FC-F13E-2D5A4DDCB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08265"/>
            <a:ext cx="7426036" cy="94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5B9258-51CE-BB39-7306-7DB26FF7F8B2}"/>
              </a:ext>
            </a:extLst>
          </p:cNvPr>
          <p:cNvSpPr txBox="1"/>
          <p:nvPr/>
        </p:nvSpPr>
        <p:spPr>
          <a:xfrm>
            <a:off x="4488872" y="193964"/>
            <a:ext cx="12275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/>
              <a:t>Влияние </a:t>
            </a:r>
            <a:r>
              <a:rPr lang="en-US" sz="3600" b="1" dirty="0" err="1"/>
              <a:t>аромасвечей</a:t>
            </a:r>
            <a:r>
              <a:rPr lang="en-US" sz="3600" b="1" dirty="0"/>
              <a:t> </a:t>
            </a:r>
            <a:r>
              <a:rPr lang="en-US" sz="3600" b="1" dirty="0" err="1"/>
              <a:t>на</a:t>
            </a:r>
            <a:r>
              <a:rPr lang="en-US" sz="3600" b="1" dirty="0"/>
              <a:t> </a:t>
            </a:r>
            <a:r>
              <a:rPr lang="en-US" sz="3600" b="1" dirty="0" err="1"/>
              <a:t>организм</a:t>
            </a:r>
            <a:r>
              <a:rPr lang="en-US" sz="3600" b="1" dirty="0"/>
              <a:t> человека</a:t>
            </a:r>
            <a:endParaRPr lang="ru-RU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23718-5F99-9541-F975-ED7A1848D91C}"/>
              </a:ext>
            </a:extLst>
          </p:cNvPr>
          <p:cNvSpPr txBox="1"/>
          <p:nvPr/>
        </p:nvSpPr>
        <p:spPr>
          <a:xfrm>
            <a:off x="8229600" y="422563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. 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99D442-F057-FF29-ED78-82CAAF93F414}"/>
              </a:ext>
            </a:extLst>
          </p:cNvPr>
          <p:cNvSpPr txBox="1"/>
          <p:nvPr/>
        </p:nvSpPr>
        <p:spPr>
          <a:xfrm>
            <a:off x="0" y="1065249"/>
            <a:ext cx="12884728" cy="9941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effectLst/>
                <a:latin typeface="Matura MT Script Capitals" panose="02000000000000000000" pitchFamily="2" charset="0"/>
                <a:ea typeface="Matura MT Script Capitals" panose="02000000000000000000" pitchFamily="2" charset="0"/>
              </a:rPr>
              <a:t>       В течение 3 дней я проводила эксперимент. Я и мои друзья наблюдали  за своим </a:t>
            </a:r>
            <a:r>
              <a:rPr lang="ru-RU" sz="3200" dirty="0" err="1">
                <a:solidFill>
                  <a:srgbClr val="000000"/>
                </a:solidFill>
                <a:effectLst/>
                <a:latin typeface="Matura MT Script Capitals" panose="02000000000000000000" pitchFamily="2" charset="0"/>
                <a:ea typeface="Matura MT Script Capitals" panose="02000000000000000000" pitchFamily="2" charset="0"/>
              </a:rPr>
              <a:t>сомочувствием</a:t>
            </a:r>
            <a:r>
              <a:rPr lang="ru-RU" sz="3200" dirty="0">
                <a:solidFill>
                  <a:srgbClr val="000000"/>
                </a:solidFill>
                <a:effectLst/>
                <a:latin typeface="Matura MT Script Capitals" panose="02000000000000000000" pitchFamily="2" charset="0"/>
                <a:ea typeface="Matura MT Script Capitals" panose="02000000000000000000" pitchFamily="2" charset="0"/>
              </a:rPr>
              <a:t> во время использования </a:t>
            </a:r>
            <a:r>
              <a:rPr lang="ru-RU" sz="3200" dirty="0" err="1">
                <a:solidFill>
                  <a:srgbClr val="000000"/>
                </a:solidFill>
                <a:effectLst/>
                <a:latin typeface="Matura MT Script Capitals" panose="02000000000000000000" pitchFamily="2" charset="0"/>
                <a:ea typeface="Matura MT Script Capitals" panose="02000000000000000000" pitchFamily="2" charset="0"/>
              </a:rPr>
              <a:t>аромасвечей</a:t>
            </a:r>
            <a:r>
              <a:rPr lang="ru-RU" sz="3200" dirty="0">
                <a:solidFill>
                  <a:srgbClr val="000000"/>
                </a:solidFill>
                <a:effectLst/>
                <a:latin typeface="Matura MT Script Capitals" panose="02000000000000000000" pitchFamily="2" charset="0"/>
                <a:ea typeface="Matura MT Script Capitals" panose="02000000000000000000" pitchFamily="2" charset="0"/>
              </a:rPr>
              <a:t>. Результаты будут представлены ниже:</a:t>
            </a:r>
          </a:p>
          <a:p>
            <a:r>
              <a:rPr lang="ru-RU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Аромасвеча</a:t>
            </a:r>
            <a:r>
              <a:rPr lang="ru-RU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 вкусом ванили</a:t>
            </a:r>
            <a:endParaRPr lang="ru-RU" sz="3200" b="1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Ванильный повышает жизненную силу и помогает расслабиться после тяжёлого дня. Данный аромат на состояние каждой моей подруги, участвующей в эксперименте повлиял положительно, так как этот аромат имеет успокаивающее действие. А также этот запах сладкий и ненавязчивый</a:t>
            </a:r>
            <a:endParaRPr lang="ru-RU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Аромасвеча</a:t>
            </a:r>
            <a:r>
              <a:rPr lang="ru-RU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«Мандариновое дерево»</a:t>
            </a:r>
            <a:endParaRPr lang="ru-RU" sz="3200" b="1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Данный аромат не на всех повлиял положительно. У моих подруг  аромат вызвал положительные эмоции, поднятие настроения. На меня же аромат повлиял негативно, скорее всего так получилось потому что у меня аллергия на цитрусовые.</a:t>
            </a:r>
            <a:endParaRPr lang="ru-RU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Аромасвеча</a:t>
            </a:r>
            <a:r>
              <a:rPr lang="ru-RU" sz="3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лавандой:</a:t>
            </a:r>
            <a:endParaRPr lang="ru-RU" sz="3200" b="1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У этой свечи тонкий и ненавязчивый аромат, она хорошо расслабляет и успокаивает. Только одна подруга плохо себя чувствовала после горения свечи. Так как лаванда считается целебные растением, поэтому она достаточно хорошо влияет на организм.</a:t>
            </a:r>
            <a:endParaRPr lang="ru-RU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rgbClr val="000000"/>
              </a:solidFill>
              <a:effectLst/>
              <a:latin typeface="Matura MT Script Capitals" panose="02000000000000000000" pitchFamily="2" charset="0"/>
              <a:ea typeface="Matura MT Script Capitals" panose="020000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65E271-2607-64AE-1719-1D9CF82A5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629" y="6035840"/>
            <a:ext cx="4138198" cy="39948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948E74-0A87-C690-9F0A-0DC4B1C55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585" y="755035"/>
            <a:ext cx="4769143" cy="438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2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9036" y="592001"/>
            <a:ext cx="6073807" cy="1073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25"/>
              </a:lnSpc>
            </a:pPr>
            <a:r>
              <a:rPr lang="en-US" sz="6375">
                <a:solidFill>
                  <a:srgbClr val="EA5B8C"/>
                </a:solidFill>
                <a:latin typeface="Marta Italics"/>
              </a:rPr>
              <a:t>Анкетирование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4449308"/>
            <a:ext cx="8711575" cy="570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4"/>
              </a:lnSpc>
            </a:pPr>
            <a:endParaRPr lang="en-US" sz="1599" spc="15" dirty="0">
              <a:solidFill>
                <a:srgbClr val="844057"/>
              </a:solidFill>
              <a:ea typeface="Marta"/>
            </a:endParaRPr>
          </a:p>
          <a:p>
            <a:pPr algn="l">
              <a:lnSpc>
                <a:spcPts val="2324"/>
              </a:lnSpc>
            </a:pPr>
            <a:endParaRPr lang="en-US" sz="1599" spc="15" dirty="0">
              <a:solidFill>
                <a:srgbClr val="844057"/>
              </a:solidFill>
              <a:ea typeface="Marta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85354" y="1769543"/>
            <a:ext cx="16358597" cy="1712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4"/>
              </a:lnSpc>
            </a:pPr>
            <a:r>
              <a:rPr lang="en-US" sz="3199" dirty="0">
                <a:solidFill>
                  <a:srgbClr val="844057"/>
                </a:solidFill>
                <a:latin typeface="Marta Bold"/>
              </a:rPr>
              <a:t>ЦЕЛЬ АНКЕТИРОВАНИЯ: С ПОМОЩЬЮ ПРОВЕДЁННОГО ИССЛЕДОВАНИЯ ВЫЯСНИТЬ УРОВЕНЬ ЗНАНИЙ В СФЕРЕ АРОМАТЕРАПИИ НА УЧАЩИХСЯ </a:t>
            </a:r>
          </a:p>
          <a:p>
            <a:pPr algn="l">
              <a:lnSpc>
                <a:spcPts val="4424"/>
              </a:lnSpc>
            </a:pPr>
            <a:r>
              <a:rPr lang="en-US" sz="3199" dirty="0">
                <a:solidFill>
                  <a:srgbClr val="844057"/>
                </a:solidFill>
                <a:latin typeface="Marta Bold"/>
              </a:rPr>
              <a:t>9-11-Х КЛАССОВ НАШЕЙ </a:t>
            </a:r>
            <a:r>
              <a:rPr lang="ru-RU" sz="4400" dirty="0">
                <a:solidFill>
                  <a:srgbClr val="844057"/>
                </a:solidFill>
                <a:latin typeface="Marta Bold"/>
              </a:rPr>
              <a:t>школы</a:t>
            </a:r>
            <a:endParaRPr lang="en-US" sz="4400" dirty="0">
              <a:solidFill>
                <a:srgbClr val="844057"/>
              </a:solidFill>
              <a:latin typeface="Marta Bold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288BF5-6858-EDD6-63EA-BBCE4AFBA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54" y="3585789"/>
            <a:ext cx="4402282" cy="66204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C3D923-D6D1-C1EA-91E5-925F4D50A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39" y="3493606"/>
            <a:ext cx="4402282" cy="68048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1F39D0-D72D-AFB3-09C6-36BA23CC0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9" y="2938814"/>
            <a:ext cx="4572000" cy="7731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5197" y="965206"/>
            <a:ext cx="4853845" cy="4853845"/>
          </a:xfrm>
          <a:custGeom>
            <a:avLst/>
            <a:gdLst/>
            <a:ahLst/>
            <a:cxnLst/>
            <a:rect l="l" t="t" r="r" b="b"/>
            <a:pathLst>
              <a:path w="4853845" h="4853845">
                <a:moveTo>
                  <a:pt x="0" y="0"/>
                </a:moveTo>
                <a:lnTo>
                  <a:pt x="4853845" y="0"/>
                </a:lnTo>
                <a:lnTo>
                  <a:pt x="4853845" y="4853845"/>
                </a:lnTo>
                <a:lnTo>
                  <a:pt x="0" y="48538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66997" y="3527269"/>
            <a:ext cx="4185837" cy="4185837"/>
          </a:xfrm>
          <a:custGeom>
            <a:avLst/>
            <a:gdLst/>
            <a:ahLst/>
            <a:cxnLst/>
            <a:rect l="l" t="t" r="r" b="b"/>
            <a:pathLst>
              <a:path w="4185837" h="4185837">
                <a:moveTo>
                  <a:pt x="0" y="0"/>
                </a:moveTo>
                <a:lnTo>
                  <a:pt x="4185837" y="0"/>
                </a:lnTo>
                <a:lnTo>
                  <a:pt x="4185837" y="4185838"/>
                </a:lnTo>
                <a:lnTo>
                  <a:pt x="0" y="41858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16772" y="5968679"/>
            <a:ext cx="3969772" cy="3969772"/>
          </a:xfrm>
          <a:custGeom>
            <a:avLst/>
            <a:gdLst/>
            <a:ahLst/>
            <a:cxnLst/>
            <a:rect l="l" t="t" r="r" b="b"/>
            <a:pathLst>
              <a:path w="3969772" h="3969772">
                <a:moveTo>
                  <a:pt x="0" y="0"/>
                </a:moveTo>
                <a:lnTo>
                  <a:pt x="3969773" y="0"/>
                </a:lnTo>
                <a:lnTo>
                  <a:pt x="3969773" y="3969773"/>
                </a:lnTo>
                <a:lnTo>
                  <a:pt x="0" y="3969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65197" y="393692"/>
            <a:ext cx="915381" cy="1203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32"/>
              </a:lnSpc>
            </a:pPr>
            <a:r>
              <a:rPr lang="en-US" sz="3399">
                <a:solidFill>
                  <a:srgbClr val="000000"/>
                </a:solidFill>
                <a:latin typeface="Open Sans Bold Bold"/>
              </a:rPr>
              <a:t>Нет 26%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16408" y="5902004"/>
            <a:ext cx="915381" cy="1203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32"/>
              </a:lnSpc>
            </a:pPr>
            <a:r>
              <a:rPr lang="en-US" sz="3399">
                <a:solidFill>
                  <a:srgbClr val="000000"/>
                </a:solidFill>
                <a:latin typeface="Open Sans Bold Bold"/>
              </a:rPr>
              <a:t>Да 74%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66997" y="7186725"/>
            <a:ext cx="1257150" cy="100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3"/>
              </a:lnSpc>
            </a:pPr>
            <a:r>
              <a:rPr lang="en-US" sz="2919">
                <a:solidFill>
                  <a:srgbClr val="000000"/>
                </a:solidFill>
                <a:latin typeface="Open Sans Bold Bold"/>
              </a:rPr>
              <a:t>Нет 67%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66997" y="2679710"/>
            <a:ext cx="1723453" cy="1023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3"/>
              </a:lnSpc>
            </a:pPr>
            <a:r>
              <a:rPr lang="en-US" sz="2919">
                <a:solidFill>
                  <a:srgbClr val="000000"/>
                </a:solidFill>
                <a:latin typeface="Open Sans Bold Bold"/>
              </a:rPr>
              <a:t>Не знаю 13%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78538" y="3479644"/>
            <a:ext cx="1138234" cy="100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3"/>
              </a:lnSpc>
            </a:pPr>
            <a:r>
              <a:rPr lang="en-US" sz="2919">
                <a:solidFill>
                  <a:srgbClr val="000000"/>
                </a:solidFill>
                <a:latin typeface="Open Sans Bold Bold"/>
              </a:rPr>
              <a:t>Да 20%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26228" y="6734648"/>
            <a:ext cx="1152489" cy="951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47"/>
              </a:lnSpc>
            </a:pPr>
            <a:r>
              <a:rPr lang="en-US" sz="2763">
                <a:solidFill>
                  <a:srgbClr val="000000"/>
                </a:solidFill>
                <a:latin typeface="Open Sans Bold Bold"/>
              </a:rPr>
              <a:t>Нет 40%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476241" y="8748636"/>
            <a:ext cx="1402451" cy="971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7"/>
              </a:lnSpc>
            </a:pPr>
            <a:r>
              <a:rPr lang="en-US" sz="2763">
                <a:solidFill>
                  <a:srgbClr val="000000"/>
                </a:solidFill>
                <a:latin typeface="Open Sans Bold Bold"/>
              </a:rPr>
              <a:t>Иногда 45%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657544" y="5309387"/>
            <a:ext cx="3039847" cy="971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7"/>
              </a:lnSpc>
            </a:pPr>
            <a:r>
              <a:rPr lang="en-US" sz="2763">
                <a:solidFill>
                  <a:srgbClr val="000000"/>
                </a:solidFill>
                <a:latin typeface="Open Sans Bold Bold"/>
              </a:rPr>
              <a:t>Довольно часто</a:t>
            </a:r>
          </a:p>
          <a:p>
            <a:pPr algn="l">
              <a:lnSpc>
                <a:spcPts val="3847"/>
              </a:lnSpc>
            </a:pPr>
            <a:r>
              <a:rPr lang="en-US" sz="2763">
                <a:solidFill>
                  <a:srgbClr val="000000"/>
                </a:solidFill>
                <a:latin typeface="Open Sans Bold Bold"/>
              </a:rPr>
              <a:t>15%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451" y="6076293"/>
            <a:ext cx="3812743" cy="3666515"/>
          </a:xfrm>
          <a:custGeom>
            <a:avLst/>
            <a:gdLst/>
            <a:ahLst/>
            <a:cxnLst/>
            <a:rect l="l" t="t" r="r" b="b"/>
            <a:pathLst>
              <a:path w="3812743" h="3666515">
                <a:moveTo>
                  <a:pt x="0" y="0"/>
                </a:moveTo>
                <a:lnTo>
                  <a:pt x="3812743" y="0"/>
                </a:lnTo>
                <a:lnTo>
                  <a:pt x="3812743" y="3666515"/>
                </a:lnTo>
                <a:lnTo>
                  <a:pt x="0" y="36665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5197" y="965197"/>
            <a:ext cx="5270497" cy="692782"/>
          </a:xfrm>
          <a:custGeom>
            <a:avLst/>
            <a:gdLst/>
            <a:ahLst/>
            <a:cxnLst/>
            <a:rect l="l" t="t" r="r" b="b"/>
            <a:pathLst>
              <a:path w="5270497" h="692782">
                <a:moveTo>
                  <a:pt x="0" y="0"/>
                </a:moveTo>
                <a:lnTo>
                  <a:pt x="5270497" y="0"/>
                </a:lnTo>
                <a:lnTo>
                  <a:pt x="5270497" y="692782"/>
                </a:lnTo>
                <a:lnTo>
                  <a:pt x="0" y="692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52198" y="5709380"/>
            <a:ext cx="1644044" cy="4241797"/>
          </a:xfrm>
          <a:custGeom>
            <a:avLst/>
            <a:gdLst/>
            <a:ahLst/>
            <a:cxnLst/>
            <a:rect l="l" t="t" r="r" b="b"/>
            <a:pathLst>
              <a:path w="1644044" h="4241797">
                <a:moveTo>
                  <a:pt x="0" y="0"/>
                </a:moveTo>
                <a:lnTo>
                  <a:pt x="1644044" y="0"/>
                </a:lnTo>
                <a:lnTo>
                  <a:pt x="1644044" y="4241797"/>
                </a:lnTo>
                <a:lnTo>
                  <a:pt x="0" y="42417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592682" y="3981088"/>
            <a:ext cx="2422522" cy="5969889"/>
          </a:xfrm>
          <a:custGeom>
            <a:avLst/>
            <a:gdLst/>
            <a:ahLst/>
            <a:cxnLst/>
            <a:rect l="l" t="t" r="r" b="b"/>
            <a:pathLst>
              <a:path w="2422522" h="5969889">
                <a:moveTo>
                  <a:pt x="0" y="0"/>
                </a:moveTo>
                <a:lnTo>
                  <a:pt x="2422522" y="0"/>
                </a:lnTo>
                <a:lnTo>
                  <a:pt x="2422522" y="5969889"/>
                </a:lnTo>
                <a:lnTo>
                  <a:pt x="0" y="59698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40842" y="2465137"/>
            <a:ext cx="5781961" cy="5781961"/>
          </a:xfrm>
          <a:custGeom>
            <a:avLst/>
            <a:gdLst/>
            <a:ahLst/>
            <a:cxnLst/>
            <a:rect l="l" t="t" r="r" b="b"/>
            <a:pathLst>
              <a:path w="5781961" h="5781961">
                <a:moveTo>
                  <a:pt x="0" y="0"/>
                </a:moveTo>
                <a:lnTo>
                  <a:pt x="5781961" y="0"/>
                </a:lnTo>
                <a:lnTo>
                  <a:pt x="5781961" y="5781960"/>
                </a:lnTo>
                <a:lnTo>
                  <a:pt x="0" y="5781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429375" y="682657"/>
            <a:ext cx="1934366" cy="113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>
                <a:solidFill>
                  <a:srgbClr val="000000"/>
                </a:solidFill>
                <a:latin typeface="Open Sans Bold Bold"/>
              </a:rPr>
              <a:t>34 %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02300" y="1572808"/>
            <a:ext cx="3264094" cy="1405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61"/>
              </a:lnSpc>
            </a:pPr>
            <a:r>
              <a:rPr lang="en-US" sz="4067">
                <a:solidFill>
                  <a:srgbClr val="000000"/>
                </a:solidFill>
                <a:latin typeface="Open Sans Bold Bold"/>
              </a:rPr>
              <a:t>Более 3 </a:t>
            </a:r>
          </a:p>
          <a:p>
            <a:pPr algn="r">
              <a:lnSpc>
                <a:spcPts val="5661"/>
              </a:lnSpc>
            </a:pPr>
            <a:r>
              <a:rPr lang="en-US" sz="4067">
                <a:solidFill>
                  <a:srgbClr val="000000"/>
                </a:solidFill>
                <a:latin typeface="Open Sans Bold Bold"/>
              </a:rPr>
              <a:t>5%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496288" y="8462705"/>
            <a:ext cx="1095118" cy="1436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61"/>
              </a:lnSpc>
            </a:pPr>
            <a:r>
              <a:rPr lang="en-US" sz="4067">
                <a:solidFill>
                  <a:srgbClr val="000000"/>
                </a:solidFill>
                <a:latin typeface="Open Sans Bold Bold"/>
              </a:rPr>
              <a:t>1-3 85%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62179" y="1733398"/>
            <a:ext cx="3826316" cy="580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Bold Bold"/>
              </a:rPr>
              <a:t>Нет.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92486" y="1733398"/>
            <a:ext cx="3826316" cy="580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Bold Bold"/>
              </a:rPr>
              <a:t>На дому.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47706" y="1315948"/>
            <a:ext cx="3264094" cy="1405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61"/>
              </a:lnSpc>
            </a:pPr>
            <a:r>
              <a:rPr lang="en-US" sz="4067">
                <a:solidFill>
                  <a:srgbClr val="000000"/>
                </a:solidFill>
                <a:latin typeface="Open Sans Bold Bold"/>
              </a:rPr>
              <a:t>«0»</a:t>
            </a:r>
          </a:p>
          <a:p>
            <a:pPr algn="r">
              <a:lnSpc>
                <a:spcPts val="5661"/>
              </a:lnSpc>
            </a:pPr>
            <a:r>
              <a:rPr lang="en-US" sz="4067">
                <a:solidFill>
                  <a:srgbClr val="000000"/>
                </a:solidFill>
                <a:latin typeface="Open Sans Bold Bold"/>
              </a:rPr>
              <a:t>10%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59681C-55D9-AFDD-90CE-57A709158301}"/>
              </a:ext>
            </a:extLst>
          </p:cNvPr>
          <p:cNvSpPr txBox="1"/>
          <p:nvPr/>
        </p:nvSpPr>
        <p:spPr>
          <a:xfrm>
            <a:off x="609599" y="554182"/>
            <a:ext cx="10861965" cy="898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4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Все поставленные цели и задачи выполнены в полном объёме:</a:t>
            </a:r>
            <a:endParaRPr lang="ru-RU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Я изучила теоретические материалы об истории, составе и свойствах ароматических масел.</a:t>
            </a:r>
            <a:endParaRPr lang="ru-RU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Выяснила психофизиологическое действие эфирных масел на здоровье человека.</a:t>
            </a:r>
            <a:endParaRPr lang="ru-RU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Провела анкетирование обучающихся 9 </a:t>
            </a:r>
            <a:r>
              <a:rPr lang="en-US" sz="3200" kern="100" dirty="0">
                <a:effectLst/>
                <a:latin typeface="Matura MT Script Capitals" panose="030208020606020702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11-х классов об ароматерапии.</a:t>
            </a:r>
            <a:endParaRPr lang="ru-RU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Моя исследовательская гипотеза опровергалась. </a:t>
            </a:r>
          </a:p>
          <a:p>
            <a:r>
              <a:rPr lang="ru-RU" sz="3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Запахи оказывают воздействие на физическое и эмоциональное состояние человека. </a:t>
            </a:r>
          </a:p>
          <a:p>
            <a:r>
              <a:rPr lang="ru-RU" sz="32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2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исследований показывают, что некоторые ароматы могут заставить человека чувствовать себя напряженно или расслабленно. Запах мяты, например, пробуждает нас, а запах ландыша расслабляет. </a:t>
            </a:r>
            <a:endParaRPr lang="ru-RU" sz="32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AB6FE3-D569-868C-41A0-58EFB0C4C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564" y="1238185"/>
            <a:ext cx="6677892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5B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9148601" cy="10287000"/>
            <a:chOff x="0" y="0"/>
            <a:chExt cx="1219813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8096" cy="13716000"/>
            </a:xfrm>
            <a:custGeom>
              <a:avLst/>
              <a:gdLst/>
              <a:ahLst/>
              <a:cxnLst/>
              <a:rect l="l" t="t" r="r" b="b"/>
              <a:pathLst>
                <a:path w="12198096" h="13716000">
                  <a:moveTo>
                    <a:pt x="0" y="0"/>
                  </a:moveTo>
                  <a:lnTo>
                    <a:pt x="0" y="13716000"/>
                  </a:lnTo>
                  <a:lnTo>
                    <a:pt x="12198096" y="13716000"/>
                  </a:lnTo>
                  <a:lnTo>
                    <a:pt x="12198096" y="0"/>
                  </a:lnTo>
                  <a:close/>
                </a:path>
              </a:pathLst>
            </a:custGeom>
            <a:blipFill>
              <a:blip r:embed="rId2">
                <a:alphaModFix amt="84700"/>
              </a:blip>
              <a:stretch>
                <a:fillRect l="-45406" t="-9227" r="-32420" b="-9198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965197" y="965197"/>
            <a:ext cx="16357597" cy="8356597"/>
          </a:xfrm>
          <a:custGeom>
            <a:avLst/>
            <a:gdLst/>
            <a:ahLst/>
            <a:cxnLst/>
            <a:rect l="l" t="t" r="r" b="b"/>
            <a:pathLst>
              <a:path w="16357597" h="8356597">
                <a:moveTo>
                  <a:pt x="0" y="0"/>
                </a:moveTo>
                <a:lnTo>
                  <a:pt x="16357597" y="0"/>
                </a:lnTo>
                <a:lnTo>
                  <a:pt x="16357597" y="8356597"/>
                </a:lnTo>
                <a:lnTo>
                  <a:pt x="0" y="8356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057400" y="4552274"/>
            <a:ext cx="13158206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dirty="0">
                <a:solidFill>
                  <a:srgbClr val="844057"/>
                </a:solidFill>
                <a:latin typeface="Marta Italics"/>
              </a:rPr>
              <a:t>СПАСИБО ЗА </a:t>
            </a:r>
            <a:r>
              <a:rPr lang="ru-RU" sz="7200" dirty="0">
                <a:solidFill>
                  <a:srgbClr val="844057"/>
                </a:solidFill>
                <a:latin typeface="Marta Italics"/>
              </a:rPr>
              <a:t>   </a:t>
            </a:r>
            <a:r>
              <a:rPr lang="en-US" sz="7200" dirty="0">
                <a:solidFill>
                  <a:srgbClr val="844057"/>
                </a:solidFill>
                <a:latin typeface="Marta Italics"/>
              </a:rPr>
              <a:t>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53721" y="0"/>
            <a:ext cx="7334279" cy="10287000"/>
            <a:chOff x="0" y="0"/>
            <a:chExt cx="9779038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79000" cy="13716000"/>
            </a:xfrm>
            <a:custGeom>
              <a:avLst/>
              <a:gdLst/>
              <a:ahLst/>
              <a:cxnLst/>
              <a:rect l="l" t="t" r="r" b="b"/>
              <a:pathLst>
                <a:path w="9779000" h="13716000">
                  <a:moveTo>
                    <a:pt x="0" y="0"/>
                  </a:moveTo>
                  <a:lnTo>
                    <a:pt x="0" y="13716000"/>
                  </a:lnTo>
                  <a:lnTo>
                    <a:pt x="9779000" y="13716000"/>
                  </a:lnTo>
                  <a:lnTo>
                    <a:pt x="9779000" y="0"/>
                  </a:lnTo>
                  <a:close/>
                </a:path>
              </a:pathLst>
            </a:custGeom>
            <a:blipFill>
              <a:blip r:embed="rId2">
                <a:alphaModFix amt="89800"/>
              </a:blip>
              <a:stretch>
                <a:fillRect l="-61094" t="-4285" r="-67347" b="-4325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0" y="9591361"/>
            <a:ext cx="18288000" cy="695639"/>
          </a:xfrm>
          <a:custGeom>
            <a:avLst/>
            <a:gdLst/>
            <a:ahLst/>
            <a:cxnLst/>
            <a:rect l="l" t="t" r="r" b="b"/>
            <a:pathLst>
              <a:path w="18288000" h="695639">
                <a:moveTo>
                  <a:pt x="0" y="0"/>
                </a:moveTo>
                <a:lnTo>
                  <a:pt x="18288000" y="0"/>
                </a:lnTo>
                <a:lnTo>
                  <a:pt x="18288000" y="695639"/>
                </a:lnTo>
                <a:lnTo>
                  <a:pt x="0" y="6956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3970" y="2025802"/>
            <a:ext cx="2603194" cy="158973"/>
          </a:xfrm>
          <a:custGeom>
            <a:avLst/>
            <a:gdLst/>
            <a:ahLst/>
            <a:cxnLst/>
            <a:rect l="l" t="t" r="r" b="b"/>
            <a:pathLst>
              <a:path w="1076325" h="57150">
                <a:moveTo>
                  <a:pt x="0" y="0"/>
                </a:moveTo>
                <a:lnTo>
                  <a:pt x="1076325" y="0"/>
                </a:lnTo>
                <a:lnTo>
                  <a:pt x="1076325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33970" y="187536"/>
            <a:ext cx="3542109" cy="1073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25"/>
              </a:lnSpc>
            </a:pPr>
            <a:r>
              <a:rPr lang="en-US" sz="5400" dirty="0" err="1">
                <a:solidFill>
                  <a:srgbClr val="EA5B8C"/>
                </a:solidFill>
                <a:latin typeface="Marta Italics"/>
              </a:rPr>
              <a:t>Введение</a:t>
            </a:r>
            <a:endParaRPr lang="en-US" sz="5400" dirty="0">
              <a:solidFill>
                <a:srgbClr val="EA5B8C"/>
              </a:solidFill>
              <a:latin typeface="Marta Itali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0854" y="3308350"/>
            <a:ext cx="10441189" cy="4514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25"/>
              </a:lnSpc>
            </a:pP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Цель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: </a:t>
            </a:r>
            <a:endParaRPr lang="ru-RU" sz="2400" spc="21" dirty="0">
              <a:latin typeface="Amasis MT Pro Medium" panose="02000000000000000000" pitchFamily="2" charset="0"/>
              <a:ea typeface="Amasis MT Pro Medium" panose="02000000000000000000" pitchFamily="2" charset="0"/>
            </a:endParaRPr>
          </a:p>
          <a:p>
            <a:pPr algn="l">
              <a:lnSpc>
                <a:spcPts val="3225"/>
              </a:lnSpc>
            </a:pP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Выяснить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, 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могут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ли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эфирное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масла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оказывать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влияние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на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общее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состояние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человека.</a:t>
            </a:r>
          </a:p>
          <a:p>
            <a:pPr algn="r">
              <a:lnSpc>
                <a:spcPts val="3225"/>
              </a:lnSpc>
            </a:pPr>
            <a:endParaRPr lang="en-US" sz="2400" spc="21" dirty="0">
              <a:latin typeface="Amasis MT Pro Medium" panose="02000000000000000000" pitchFamily="2" charset="0"/>
              <a:ea typeface="Amasis MT Pro Medium" panose="02000000000000000000" pitchFamily="2" charset="0"/>
            </a:endParaRPr>
          </a:p>
          <a:p>
            <a:pPr algn="l">
              <a:lnSpc>
                <a:spcPts val="3225"/>
              </a:lnSpc>
            </a:pP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Задачи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: </a:t>
            </a:r>
          </a:p>
          <a:p>
            <a:pPr algn="l">
              <a:lnSpc>
                <a:spcPts val="3225"/>
              </a:lnSpc>
            </a:pP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1)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Изучить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теоретические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источники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информации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по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данной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теме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.</a:t>
            </a:r>
          </a:p>
          <a:p>
            <a:pPr algn="l">
              <a:lnSpc>
                <a:spcPts val="3225"/>
              </a:lnSpc>
            </a:pP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2)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Найти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технологию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изготовления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свеч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в 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домашних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условиях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.</a:t>
            </a:r>
            <a:endParaRPr lang="ru-RU" sz="2400" spc="21" dirty="0">
              <a:latin typeface="Amasis MT Pro Medium" panose="02000000000000000000" pitchFamily="2" charset="0"/>
              <a:ea typeface="Amasis MT Pro Medium" panose="02000000000000000000" pitchFamily="2" charset="0"/>
            </a:endParaRPr>
          </a:p>
          <a:p>
            <a:pPr>
              <a:lnSpc>
                <a:spcPts val="3225"/>
              </a:lnSpc>
            </a:pP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3)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Изготовить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</a:t>
            </a:r>
            <a:r>
              <a:rPr lang="ru-RU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аромасвечу</a:t>
            </a:r>
            <a:r>
              <a:rPr lang="ru-RU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и </a:t>
            </a:r>
            <a:r>
              <a:rPr lang="ru-RU" sz="2400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определить влияние запахов на самочувствие и настроение человека</a:t>
            </a:r>
            <a:endParaRPr lang="ru-RU" sz="2400" spc="21" dirty="0">
              <a:latin typeface="Amasis MT Pro Medium" panose="02000000000000000000" pitchFamily="2" charset="0"/>
              <a:ea typeface="Amasis MT Pro Medium" panose="02000000000000000000" pitchFamily="2" charset="0"/>
            </a:endParaRPr>
          </a:p>
          <a:p>
            <a:pPr algn="l">
              <a:lnSpc>
                <a:spcPts val="3225"/>
              </a:lnSpc>
            </a:pP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4)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Провести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 </a:t>
            </a:r>
            <a:r>
              <a:rPr lang="en-US" sz="2400" spc="21" dirty="0" err="1">
                <a:latin typeface="Amasis MT Pro Medium" panose="02000000000000000000" pitchFamily="2" charset="0"/>
                <a:ea typeface="Amasis MT Pro Medium" panose="02000000000000000000" pitchFamily="2" charset="0"/>
              </a:rPr>
              <a:t>анкетирование</a:t>
            </a:r>
            <a:r>
              <a:rPr lang="en-US" sz="2400" spc="21" dirty="0">
                <a:latin typeface="Amasis MT Pro Medium" panose="02000000000000000000" pitchFamily="2" charset="0"/>
                <a:ea typeface="Amasis MT Pro Medium" panose="02000000000000000000" pitchFamily="2" charset="0"/>
              </a:rPr>
              <a:t>.</a:t>
            </a:r>
          </a:p>
          <a:p>
            <a:pPr algn="l">
              <a:lnSpc>
                <a:spcPts val="3225"/>
              </a:lnSpc>
            </a:pPr>
            <a:endParaRPr lang="en-US" sz="2175" spc="21" dirty="0">
              <a:solidFill>
                <a:srgbClr val="844057"/>
              </a:solidFill>
              <a:latin typeface="Mart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09901" y="1451384"/>
            <a:ext cx="3444640" cy="543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2800" dirty="0">
                <a:solidFill>
                  <a:srgbClr val="844057"/>
                </a:solidFill>
                <a:latin typeface="Marta Bold"/>
              </a:rPr>
              <a:t>ЦЕЛЬ И ЗАДАЧИ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4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13716000"/>
            </a:xfrm>
            <a:custGeom>
              <a:avLst/>
              <a:gdLst/>
              <a:ahLst/>
              <a:cxnLst/>
              <a:rect l="l" t="t" r="r" b="b"/>
              <a:pathLst>
                <a:path w="12192000" h="13716000">
                  <a:moveTo>
                    <a:pt x="0" y="0"/>
                  </a:moveTo>
                  <a:lnTo>
                    <a:pt x="0" y="13716000"/>
                  </a:lnTo>
                  <a:lnTo>
                    <a:pt x="12192000" y="13716000"/>
                  </a:lnTo>
                  <a:lnTo>
                    <a:pt x="12192000" y="0"/>
                  </a:lnTo>
                  <a:close/>
                </a:path>
              </a:pathLst>
            </a:custGeom>
            <a:blipFill>
              <a:blip r:embed="rId2">
                <a:alphaModFix amt="84700"/>
              </a:blip>
              <a:stretch>
                <a:fillRect l="-49828" t="-9227" r="-50379" b="-9198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965197" y="965206"/>
            <a:ext cx="16357597" cy="8356597"/>
          </a:xfrm>
          <a:custGeom>
            <a:avLst/>
            <a:gdLst/>
            <a:ahLst/>
            <a:cxnLst/>
            <a:rect l="l" t="t" r="r" b="b"/>
            <a:pathLst>
              <a:path w="16357597" h="8356597">
                <a:moveTo>
                  <a:pt x="0" y="0"/>
                </a:moveTo>
                <a:lnTo>
                  <a:pt x="16357597" y="0"/>
                </a:lnTo>
                <a:lnTo>
                  <a:pt x="16357597" y="8356597"/>
                </a:lnTo>
                <a:lnTo>
                  <a:pt x="0" y="8356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276600" y="3623186"/>
            <a:ext cx="11810999" cy="1640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439"/>
              </a:lnSpc>
            </a:pPr>
            <a:r>
              <a:rPr lang="ru-RU" sz="9600" dirty="0">
                <a:solidFill>
                  <a:srgbClr val="EA5B8C"/>
                </a:solidFill>
                <a:latin typeface="Marta Italics"/>
              </a:rPr>
              <a:t>         </a:t>
            </a:r>
            <a:r>
              <a:rPr lang="en-US" sz="9600" dirty="0" err="1">
                <a:solidFill>
                  <a:srgbClr val="EA5B8C"/>
                </a:solidFill>
                <a:latin typeface="Marta Italics"/>
              </a:rPr>
              <a:t>Гипотеза</a:t>
            </a:r>
            <a:endParaRPr lang="en-US" sz="9600" dirty="0">
              <a:solidFill>
                <a:srgbClr val="EA5B8C"/>
              </a:solidFill>
              <a:latin typeface="Marta Itali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284737" y="5795458"/>
            <a:ext cx="7718441" cy="183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599" dirty="0">
                <a:solidFill>
                  <a:srgbClr val="844057"/>
                </a:solidFill>
                <a:latin typeface="Marta"/>
              </a:rPr>
              <a:t> ИССЛЕДОВАНИЕ АРОМАТИЧЕСКИХ СВЕЧ </a:t>
            </a:r>
          </a:p>
          <a:p>
            <a:pPr algn="ctr">
              <a:lnSpc>
                <a:spcPts val="3600"/>
              </a:lnSpc>
            </a:pPr>
            <a:r>
              <a:rPr lang="en-US" sz="2599" dirty="0">
                <a:solidFill>
                  <a:srgbClr val="844057"/>
                </a:solidFill>
                <a:latin typeface="Marta"/>
              </a:rPr>
              <a:t>НЕ ОКАЗЫВАЕТ ВЛИЯНИЕ </a:t>
            </a:r>
          </a:p>
          <a:p>
            <a:pPr algn="ctr">
              <a:lnSpc>
                <a:spcPts val="3600"/>
              </a:lnSpc>
            </a:pPr>
            <a:r>
              <a:rPr lang="en-US" sz="2599" dirty="0">
                <a:solidFill>
                  <a:srgbClr val="844057"/>
                </a:solidFill>
                <a:latin typeface="Marta"/>
              </a:rPr>
              <a:t>НА ЭМОЦИОНАЛЬНОЕ </a:t>
            </a:r>
          </a:p>
          <a:p>
            <a:pPr algn="ctr">
              <a:lnSpc>
                <a:spcPts val="3600"/>
              </a:lnSpc>
            </a:pPr>
            <a:r>
              <a:rPr lang="en-US" sz="2599" dirty="0">
                <a:solidFill>
                  <a:srgbClr val="844057"/>
                </a:solidFill>
                <a:latin typeface="Marta"/>
              </a:rPr>
              <a:t>СОСТОЯНИЕ ЧЕЛОВЕКА.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4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741591" y="0"/>
            <a:ext cx="14546409" cy="10287000"/>
            <a:chOff x="0" y="0"/>
            <a:chExt cx="19395211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95187" cy="13716000"/>
            </a:xfrm>
            <a:custGeom>
              <a:avLst/>
              <a:gdLst/>
              <a:ahLst/>
              <a:cxnLst/>
              <a:rect l="l" t="t" r="r" b="b"/>
              <a:pathLst>
                <a:path w="19395187" h="13716000">
                  <a:moveTo>
                    <a:pt x="0" y="0"/>
                  </a:moveTo>
                  <a:lnTo>
                    <a:pt x="0" y="13716000"/>
                  </a:lnTo>
                  <a:lnTo>
                    <a:pt x="19395187" y="13716000"/>
                  </a:lnTo>
                  <a:lnTo>
                    <a:pt x="19395187" y="0"/>
                  </a:lnTo>
                  <a:close/>
                </a:path>
              </a:pathLst>
            </a:custGeom>
            <a:blipFill>
              <a:blip r:embed="rId2">
                <a:alphaModFix amt="84700"/>
              </a:blip>
              <a:stretch>
                <a:fillRect l="-10754" t="-10508" r="-14770" b="-791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0" y="9591361"/>
            <a:ext cx="18288000" cy="695639"/>
          </a:xfrm>
          <a:custGeom>
            <a:avLst/>
            <a:gdLst/>
            <a:ahLst/>
            <a:cxnLst/>
            <a:rect l="l" t="t" r="r" b="b"/>
            <a:pathLst>
              <a:path w="18288000" h="695639">
                <a:moveTo>
                  <a:pt x="0" y="0"/>
                </a:moveTo>
                <a:lnTo>
                  <a:pt x="18288000" y="0"/>
                </a:lnTo>
                <a:lnTo>
                  <a:pt x="18288000" y="695639"/>
                </a:lnTo>
                <a:lnTo>
                  <a:pt x="0" y="6956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5197" y="965197"/>
            <a:ext cx="6880222" cy="7670797"/>
          </a:xfrm>
          <a:custGeom>
            <a:avLst/>
            <a:gdLst/>
            <a:ahLst/>
            <a:cxnLst/>
            <a:rect l="l" t="t" r="r" b="b"/>
            <a:pathLst>
              <a:path w="6880222" h="7670797">
                <a:moveTo>
                  <a:pt x="0" y="0"/>
                </a:moveTo>
                <a:lnTo>
                  <a:pt x="6880222" y="0"/>
                </a:lnTo>
                <a:lnTo>
                  <a:pt x="6880222" y="7670797"/>
                </a:lnTo>
                <a:lnTo>
                  <a:pt x="0" y="76707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11437" y="3175513"/>
            <a:ext cx="5226949" cy="489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 spc="21">
                <a:solidFill>
                  <a:srgbClr val="844057"/>
                </a:solidFill>
                <a:latin typeface="Marta"/>
              </a:rPr>
              <a:t>Ароматерапия - это древнее, отточенное веками искусство использования натуральных эфирных масел для улучшения психического и физического здоровья, косметического ухода за телом.</a:t>
            </a:r>
          </a:p>
          <a:p>
            <a:pPr algn="l">
              <a:lnSpc>
                <a:spcPts val="3299"/>
              </a:lnSpc>
            </a:pPr>
            <a:endParaRPr lang="en-US" sz="2199" spc="21">
              <a:solidFill>
                <a:srgbClr val="844057"/>
              </a:solidFill>
              <a:latin typeface="Marta"/>
            </a:endParaRPr>
          </a:p>
          <a:p>
            <a:pPr algn="l">
              <a:lnSpc>
                <a:spcPts val="3299"/>
              </a:lnSpc>
            </a:pPr>
            <a:r>
              <a:rPr lang="en-US" sz="2199" spc="21">
                <a:solidFill>
                  <a:srgbClr val="844057"/>
                </a:solidFill>
                <a:latin typeface="Marta"/>
              </a:rPr>
              <a:t>Ароматерапия является одним из популярнейших и быстроразвивающихся направлений нетрадиционной медицины, она безвредна и проста в применении.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11437" y="1728292"/>
            <a:ext cx="5788904" cy="1038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79"/>
              </a:lnSpc>
            </a:pPr>
            <a:r>
              <a:rPr lang="en-US" sz="6199">
                <a:solidFill>
                  <a:srgbClr val="EA5B8C"/>
                </a:solidFill>
                <a:latin typeface="Marta Italics"/>
              </a:rPr>
              <a:t>Ароматерапия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53721" y="0"/>
            <a:ext cx="7334279" cy="10046132"/>
            <a:chOff x="0" y="0"/>
            <a:chExt cx="9779038" cy="133948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79000" cy="13394817"/>
            </a:xfrm>
            <a:custGeom>
              <a:avLst/>
              <a:gdLst/>
              <a:ahLst/>
              <a:cxnLst/>
              <a:rect l="l" t="t" r="r" b="b"/>
              <a:pathLst>
                <a:path w="9779000" h="13394817">
                  <a:moveTo>
                    <a:pt x="0" y="0"/>
                  </a:moveTo>
                  <a:lnTo>
                    <a:pt x="0" y="13394817"/>
                  </a:lnTo>
                  <a:lnTo>
                    <a:pt x="9779000" y="13394817"/>
                  </a:lnTo>
                  <a:lnTo>
                    <a:pt x="9779000" y="0"/>
                  </a:lnTo>
                  <a:close/>
                </a:path>
              </a:pathLst>
            </a:custGeom>
            <a:blipFill>
              <a:blip r:embed="rId2"/>
              <a:stretch>
                <a:fillRect l="-28738" t="-4900" r="-86976" b="-24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flipH="1" flipV="1">
            <a:off x="1028700" y="3925586"/>
            <a:ext cx="4434320" cy="78896"/>
          </a:xfrm>
          <a:custGeom>
            <a:avLst/>
            <a:gdLst/>
            <a:ahLst/>
            <a:cxnLst/>
            <a:rect l="l" t="t" r="r" b="b"/>
            <a:pathLst>
              <a:path w="1076325" h="57150">
                <a:moveTo>
                  <a:pt x="0" y="0"/>
                </a:moveTo>
                <a:lnTo>
                  <a:pt x="1076325" y="0"/>
                </a:lnTo>
                <a:lnTo>
                  <a:pt x="1076325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8883720"/>
            <a:ext cx="1076325" cy="57150"/>
          </a:xfrm>
          <a:custGeom>
            <a:avLst/>
            <a:gdLst/>
            <a:ahLst/>
            <a:cxnLst/>
            <a:rect l="l" t="t" r="r" b="b"/>
            <a:pathLst>
              <a:path w="1076325" h="57150">
                <a:moveTo>
                  <a:pt x="0" y="0"/>
                </a:moveTo>
                <a:lnTo>
                  <a:pt x="1076325" y="0"/>
                </a:lnTo>
                <a:lnTo>
                  <a:pt x="1076325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9591370"/>
            <a:ext cx="18288000" cy="695630"/>
          </a:xfrm>
          <a:custGeom>
            <a:avLst/>
            <a:gdLst/>
            <a:ahLst/>
            <a:cxnLst/>
            <a:rect l="l" t="t" r="r" b="b"/>
            <a:pathLst>
              <a:path w="18288000" h="695630">
                <a:moveTo>
                  <a:pt x="0" y="0"/>
                </a:moveTo>
                <a:lnTo>
                  <a:pt x="18288000" y="0"/>
                </a:lnTo>
                <a:lnTo>
                  <a:pt x="18288000" y="695630"/>
                </a:lnTo>
                <a:lnTo>
                  <a:pt x="0" y="6956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338414" y="752713"/>
            <a:ext cx="1955140" cy="1820570"/>
          </a:xfrm>
          <a:custGeom>
            <a:avLst/>
            <a:gdLst/>
            <a:ahLst/>
            <a:cxnLst/>
            <a:rect l="l" t="t" r="r" b="b"/>
            <a:pathLst>
              <a:path w="1955140" h="1820570">
                <a:moveTo>
                  <a:pt x="0" y="0"/>
                </a:moveTo>
                <a:lnTo>
                  <a:pt x="1955139" y="0"/>
                </a:lnTo>
                <a:lnTo>
                  <a:pt x="1955139" y="1820571"/>
                </a:lnTo>
                <a:lnTo>
                  <a:pt x="0" y="18205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032367"/>
            <a:ext cx="5636609" cy="2893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50"/>
              </a:lnSpc>
            </a:pPr>
            <a:r>
              <a:rPr lang="en-US" sz="5400" dirty="0" err="1">
                <a:solidFill>
                  <a:srgbClr val="EA5B8C"/>
                </a:solidFill>
                <a:latin typeface="Marta Italics"/>
              </a:rPr>
              <a:t>Полезные</a:t>
            </a:r>
            <a:r>
              <a:rPr lang="en-US" sz="5400" dirty="0">
                <a:solidFill>
                  <a:srgbClr val="EA5B8C"/>
                </a:solidFill>
                <a:latin typeface="Marta Italics"/>
              </a:rPr>
              <a:t> </a:t>
            </a:r>
            <a:r>
              <a:rPr lang="en-US" sz="5400" dirty="0" err="1">
                <a:solidFill>
                  <a:srgbClr val="EA5B8C"/>
                </a:solidFill>
                <a:latin typeface="Marta Italics"/>
              </a:rPr>
              <a:t>свойства</a:t>
            </a:r>
            <a:r>
              <a:rPr lang="en-US" sz="5400" dirty="0">
                <a:solidFill>
                  <a:srgbClr val="EA5B8C"/>
                </a:solidFill>
                <a:latin typeface="Marta Italics"/>
              </a:rPr>
              <a:t> </a:t>
            </a:r>
            <a:r>
              <a:rPr lang="en-US" sz="5400" dirty="0" err="1">
                <a:solidFill>
                  <a:srgbClr val="EA5B8C"/>
                </a:solidFill>
                <a:latin typeface="Marta Italics"/>
              </a:rPr>
              <a:t>эфирных</a:t>
            </a:r>
            <a:r>
              <a:rPr lang="en-US" sz="5400" dirty="0">
                <a:solidFill>
                  <a:srgbClr val="EA5B8C"/>
                </a:solidFill>
                <a:latin typeface="Marta Italics"/>
              </a:rPr>
              <a:t> </a:t>
            </a:r>
            <a:r>
              <a:rPr lang="en-US" sz="5400" dirty="0" err="1">
                <a:solidFill>
                  <a:srgbClr val="EA5B8C"/>
                </a:solidFill>
                <a:latin typeface="Marta Italics"/>
              </a:rPr>
              <a:t>масел</a:t>
            </a:r>
            <a:endParaRPr lang="en-US" sz="5400" dirty="0">
              <a:solidFill>
                <a:srgbClr val="EA5B8C"/>
              </a:solidFill>
              <a:latin typeface="Marta Itali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9787414"/>
            <a:ext cx="1886750" cy="368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21">
                <a:solidFill>
                  <a:srgbClr val="844057"/>
                </a:solidFill>
                <a:latin typeface="Marta"/>
              </a:rPr>
              <a:t>(123) 456-7890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5435" y="4495627"/>
            <a:ext cx="8034080" cy="3664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4"/>
              </a:lnSpc>
            </a:pPr>
            <a:r>
              <a:rPr lang="en-US" sz="2199" spc="21">
                <a:solidFill>
                  <a:srgbClr val="844057"/>
                </a:solidFill>
                <a:latin typeface="Marta"/>
              </a:rPr>
              <a:t>• Антибактериальное. Активно помогают справиться с вирусами и инфекциями, обеспечивают крепкую защиту организму и действуют как мощный антисептик масла тополя, гвоздики, эвкалипта, аира, масла сосновых деревьев. • Седативное. Успокаивают нервную систему масла валерианы, лаванды, мелиссы. </a:t>
            </a:r>
          </a:p>
          <a:p>
            <a:pPr algn="l">
              <a:lnSpc>
                <a:spcPts val="3224"/>
              </a:lnSpc>
            </a:pPr>
            <a:r>
              <a:rPr lang="en-US" sz="2199" spc="21">
                <a:solidFill>
                  <a:srgbClr val="844057"/>
                </a:solidFill>
                <a:latin typeface="Marta"/>
              </a:rPr>
              <a:t>• Ранозаживляющее и противовоспалительное</a:t>
            </a:r>
          </a:p>
          <a:p>
            <a:pPr algn="l">
              <a:lnSpc>
                <a:spcPts val="3224"/>
              </a:lnSpc>
            </a:pPr>
            <a:r>
              <a:rPr lang="en-US" sz="2199" spc="21">
                <a:solidFill>
                  <a:srgbClr val="844057"/>
                </a:solidFill>
                <a:latin typeface="Marta"/>
              </a:rPr>
              <a:t>• Спазмолитическое</a:t>
            </a:r>
          </a:p>
          <a:p>
            <a:pPr algn="l">
              <a:lnSpc>
                <a:spcPts val="3224"/>
              </a:lnSpc>
            </a:pPr>
            <a:r>
              <a:rPr lang="en-US" sz="2199" spc="21">
                <a:solidFill>
                  <a:srgbClr val="844057"/>
                </a:solidFill>
                <a:latin typeface="Marta"/>
              </a:rPr>
              <a:t>• Отхаркивающее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07338" cy="10287000"/>
          </a:xfrm>
          <a:custGeom>
            <a:avLst/>
            <a:gdLst/>
            <a:ahLst/>
            <a:cxnLst/>
            <a:rect l="l" t="t" r="r" b="b"/>
            <a:pathLst>
              <a:path w="9107338" h="10287000">
                <a:moveTo>
                  <a:pt x="0" y="0"/>
                </a:moveTo>
                <a:lnTo>
                  <a:pt x="9107338" y="0"/>
                </a:lnTo>
                <a:lnTo>
                  <a:pt x="91073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8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99377" y="476317"/>
            <a:ext cx="8134350" cy="9277350"/>
            <a:chOff x="0" y="0"/>
            <a:chExt cx="10845800" cy="1236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45800" cy="12369800"/>
            </a:xfrm>
            <a:custGeom>
              <a:avLst/>
              <a:gdLst/>
              <a:ahLst/>
              <a:cxnLst/>
              <a:rect l="l" t="t" r="r" b="b"/>
              <a:pathLst>
                <a:path w="10845800" h="12369800">
                  <a:moveTo>
                    <a:pt x="0" y="0"/>
                  </a:moveTo>
                  <a:lnTo>
                    <a:pt x="0" y="12369800"/>
                  </a:lnTo>
                  <a:lnTo>
                    <a:pt x="10845800" y="12369800"/>
                  </a:lnTo>
                  <a:lnTo>
                    <a:pt x="10845800" y="0"/>
                  </a:lnTo>
                  <a:close/>
                </a:path>
              </a:pathLst>
            </a:custGeom>
            <a:blipFill>
              <a:blip r:embed="rId4">
                <a:alphaModFix amt="89800"/>
              </a:blip>
              <a:stretch>
                <a:fillRect t="-15695" b="-15721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0156603" y="5340839"/>
            <a:ext cx="1076325" cy="57150"/>
          </a:xfrm>
          <a:custGeom>
            <a:avLst/>
            <a:gdLst/>
            <a:ahLst/>
            <a:cxnLst/>
            <a:rect l="l" t="t" r="r" b="b"/>
            <a:pathLst>
              <a:path w="1076325" h="57150">
                <a:moveTo>
                  <a:pt x="0" y="0"/>
                </a:moveTo>
                <a:lnTo>
                  <a:pt x="1076325" y="0"/>
                </a:lnTo>
                <a:lnTo>
                  <a:pt x="1076325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156603" y="1032367"/>
            <a:ext cx="5382387" cy="2893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50"/>
              </a:lnSpc>
            </a:pPr>
            <a:r>
              <a:rPr lang="en-US" sz="4800" dirty="0" err="1">
                <a:solidFill>
                  <a:srgbClr val="EA5B8C"/>
                </a:solidFill>
                <a:latin typeface="Marta Italics"/>
              </a:rPr>
              <a:t>Применение</a:t>
            </a:r>
            <a:r>
              <a:rPr lang="en-US" sz="4800" dirty="0">
                <a:solidFill>
                  <a:srgbClr val="EA5B8C"/>
                </a:solidFill>
                <a:latin typeface="Marta Italics"/>
              </a:rPr>
              <a:t> и </a:t>
            </a:r>
            <a:r>
              <a:rPr lang="en-US" sz="4800" dirty="0" err="1">
                <a:solidFill>
                  <a:srgbClr val="EA5B8C"/>
                </a:solidFill>
                <a:latin typeface="Marta Italics"/>
              </a:rPr>
              <a:t>свойства</a:t>
            </a:r>
            <a:r>
              <a:rPr lang="en-US" sz="4800" dirty="0">
                <a:solidFill>
                  <a:srgbClr val="EA5B8C"/>
                </a:solidFill>
                <a:latin typeface="Marta Italics"/>
              </a:rPr>
              <a:t> </a:t>
            </a:r>
            <a:r>
              <a:rPr lang="en-US" sz="4800" dirty="0" err="1">
                <a:solidFill>
                  <a:srgbClr val="EA5B8C"/>
                </a:solidFill>
                <a:latin typeface="Marta Italics"/>
              </a:rPr>
              <a:t>аромамасел</a:t>
            </a:r>
            <a:endParaRPr lang="en-US" sz="4800" dirty="0">
              <a:solidFill>
                <a:srgbClr val="EA5B8C"/>
              </a:solidFill>
              <a:latin typeface="Marta Itali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156603" y="4484046"/>
            <a:ext cx="6672882" cy="3479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49"/>
              </a:lnSpc>
            </a:pPr>
            <a:r>
              <a:rPr lang="en-US" sz="2299" spc="22">
                <a:solidFill>
                  <a:srgbClr val="844057"/>
                </a:solidFill>
                <a:latin typeface="Marta"/>
              </a:rPr>
              <a:t>Цветочные: пион, липа, ирис. Используются для изготовления косметических средств, являются афродизиаками. </a:t>
            </a:r>
          </a:p>
          <a:p>
            <a:pPr algn="l">
              <a:lnSpc>
                <a:spcPts val="3449"/>
              </a:lnSpc>
            </a:pPr>
            <a:r>
              <a:rPr lang="en-US" sz="2299" spc="22">
                <a:solidFill>
                  <a:srgbClr val="844057"/>
                </a:solidFill>
                <a:latin typeface="Marta"/>
              </a:rPr>
              <a:t>Очищающие: лимон, лаванда, розмарин, герань, шалфей. Применяют для изготовления косметических средств по уходу за кожей. Цитрусовые: апельсин, лемонграсс, лимон. Широко применяют в косметологии.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028700" y="1585727"/>
            <a:ext cx="1607126" cy="69610"/>
          </a:xfrm>
          <a:custGeom>
            <a:avLst/>
            <a:gdLst/>
            <a:ahLst/>
            <a:cxnLst/>
            <a:rect l="l" t="t" r="r" b="b"/>
            <a:pathLst>
              <a:path w="1076325" h="57150">
                <a:moveTo>
                  <a:pt x="0" y="0"/>
                </a:moveTo>
                <a:lnTo>
                  <a:pt x="1076325" y="0"/>
                </a:lnTo>
                <a:lnTo>
                  <a:pt x="1076325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47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3965382" y="6340618"/>
            <a:ext cx="2549235" cy="87891"/>
          </a:xfrm>
          <a:custGeom>
            <a:avLst/>
            <a:gdLst/>
            <a:ahLst/>
            <a:cxnLst/>
            <a:rect l="l" t="t" r="r" b="b"/>
            <a:pathLst>
              <a:path w="1076325" h="57150">
                <a:moveTo>
                  <a:pt x="0" y="0"/>
                </a:moveTo>
                <a:lnTo>
                  <a:pt x="1076325" y="0"/>
                </a:lnTo>
                <a:lnTo>
                  <a:pt x="1076325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47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568148" y="1028700"/>
            <a:ext cx="8719852" cy="3629025"/>
            <a:chOff x="0" y="0"/>
            <a:chExt cx="11626469" cy="48387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626469" cy="4838700"/>
            </a:xfrm>
            <a:custGeom>
              <a:avLst/>
              <a:gdLst/>
              <a:ahLst/>
              <a:cxnLst/>
              <a:rect l="l" t="t" r="r" b="b"/>
              <a:pathLst>
                <a:path w="11626469" h="4838700">
                  <a:moveTo>
                    <a:pt x="0" y="0"/>
                  </a:moveTo>
                  <a:lnTo>
                    <a:pt x="0" y="4838700"/>
                  </a:lnTo>
                  <a:lnTo>
                    <a:pt x="11626469" y="4838700"/>
                  </a:lnTo>
                  <a:lnTo>
                    <a:pt x="11626469" y="0"/>
                  </a:lnTo>
                  <a:close/>
                </a:path>
              </a:pathLst>
            </a:custGeom>
            <a:blipFill>
              <a:blip r:embed="rId5">
                <a:alphaModFix amt="84700"/>
              </a:blip>
              <a:stretch>
                <a:fillRect t="-33229" r="-12619" b="-46823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0" y="5634380"/>
            <a:ext cx="8624021" cy="3629025"/>
            <a:chOff x="0" y="0"/>
            <a:chExt cx="11498694" cy="48387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498707" cy="4838700"/>
            </a:xfrm>
            <a:custGeom>
              <a:avLst/>
              <a:gdLst/>
              <a:ahLst/>
              <a:cxnLst/>
              <a:rect l="l" t="t" r="r" b="b"/>
              <a:pathLst>
                <a:path w="11498707" h="4838700">
                  <a:moveTo>
                    <a:pt x="0" y="0"/>
                  </a:moveTo>
                  <a:lnTo>
                    <a:pt x="0" y="4838700"/>
                  </a:lnTo>
                  <a:lnTo>
                    <a:pt x="11498707" y="4838700"/>
                  </a:lnTo>
                  <a:lnTo>
                    <a:pt x="11498707" y="0"/>
                  </a:lnTo>
                  <a:close/>
                </a:path>
              </a:pathLst>
            </a:custGeom>
            <a:blipFill>
              <a:blip r:embed="rId6">
                <a:alphaModFix amt="84700"/>
              </a:blip>
              <a:stretch>
                <a:fillRect l="-10889" t="-241233" b="-53779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28700" y="2631815"/>
            <a:ext cx="6599406" cy="2030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 spc="21">
                <a:solidFill>
                  <a:srgbClr val="844057"/>
                </a:solidFill>
                <a:latin typeface="Marta"/>
              </a:rPr>
              <a:t>Береза, кедр, можжевельник, кипарис, пихтовое масло. Имеют своеобразный «тяжелый» запах. Используют в качестве афродизиаков, а также</a:t>
            </a:r>
          </a:p>
          <a:p>
            <a:pPr algn="l">
              <a:lnSpc>
                <a:spcPts val="3299"/>
              </a:lnSpc>
            </a:pPr>
            <a:r>
              <a:rPr lang="en-US" sz="2199" spc="21">
                <a:solidFill>
                  <a:srgbClr val="844057"/>
                </a:solidFill>
                <a:latin typeface="Marta"/>
              </a:rPr>
              <a:t> для улучшения настроения, расслабления, нормализации нервной системы.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66856" y="6926463"/>
            <a:ext cx="6857876" cy="162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99"/>
              </a:lnSpc>
            </a:pPr>
            <a:r>
              <a:rPr lang="en-US" sz="2199" spc="21">
                <a:solidFill>
                  <a:srgbClr val="844057"/>
                </a:solidFill>
                <a:latin typeface="Marta"/>
              </a:rPr>
              <a:t>Гвоздика, шалфей, пихта, корица, имбирь, османтус. Оказывают стимулирующее воздействие </a:t>
            </a:r>
          </a:p>
          <a:p>
            <a:pPr algn="r">
              <a:lnSpc>
                <a:spcPts val="3299"/>
              </a:lnSpc>
            </a:pPr>
            <a:r>
              <a:rPr lang="en-US" sz="2199" spc="21">
                <a:solidFill>
                  <a:srgbClr val="844057"/>
                </a:solidFill>
                <a:latin typeface="Marta"/>
              </a:rPr>
              <a:t>на организм, придают бодрости и сил, поднимают настроение.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916295"/>
            <a:ext cx="2563368" cy="505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ru-RU" sz="2000" dirty="0">
                <a:solidFill>
                  <a:srgbClr val="844057"/>
                </a:solidFill>
                <a:latin typeface="Marta Bold"/>
              </a:rPr>
              <a:t>ДРЕВЕСНЫЕ</a:t>
            </a:r>
            <a:endParaRPr lang="en-US" sz="2000" dirty="0">
              <a:solidFill>
                <a:srgbClr val="844057"/>
              </a:solidFill>
              <a:latin typeface="Marta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551932" y="5731535"/>
            <a:ext cx="3802590" cy="52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2400" dirty="0">
                <a:solidFill>
                  <a:srgbClr val="844057"/>
                </a:solidFill>
                <a:latin typeface="Marta Bold"/>
              </a:rPr>
              <a:t>ТОНИЗИРУЮЩИЕ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782976" y="498605"/>
            <a:ext cx="7048500" cy="9286875"/>
            <a:chOff x="0" y="0"/>
            <a:chExt cx="9398000" cy="12382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98000" cy="12382500"/>
            </a:xfrm>
            <a:custGeom>
              <a:avLst/>
              <a:gdLst/>
              <a:ahLst/>
              <a:cxnLst/>
              <a:rect l="l" t="t" r="r" b="b"/>
              <a:pathLst>
                <a:path w="9398000" h="12382500">
                  <a:moveTo>
                    <a:pt x="0" y="0"/>
                  </a:moveTo>
                  <a:lnTo>
                    <a:pt x="0" y="12382500"/>
                  </a:lnTo>
                  <a:lnTo>
                    <a:pt x="9398000" y="12382500"/>
                  </a:lnTo>
                  <a:lnTo>
                    <a:pt x="9398000" y="0"/>
                  </a:lnTo>
                  <a:close/>
                </a:path>
              </a:pathLst>
            </a:custGeom>
            <a:blipFill>
              <a:blip r:embed="rId2"/>
              <a:stretch>
                <a:fillRect l="-49051" r="-49057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0" y="9591361"/>
            <a:ext cx="18288000" cy="695639"/>
          </a:xfrm>
          <a:custGeom>
            <a:avLst/>
            <a:gdLst/>
            <a:ahLst/>
            <a:cxnLst/>
            <a:rect l="l" t="t" r="r" b="b"/>
            <a:pathLst>
              <a:path w="18288000" h="695639">
                <a:moveTo>
                  <a:pt x="0" y="0"/>
                </a:moveTo>
                <a:lnTo>
                  <a:pt x="18288000" y="0"/>
                </a:lnTo>
                <a:lnTo>
                  <a:pt x="18288000" y="695639"/>
                </a:lnTo>
                <a:lnTo>
                  <a:pt x="0" y="6956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3397739"/>
            <a:ext cx="1076325" cy="57150"/>
          </a:xfrm>
          <a:custGeom>
            <a:avLst/>
            <a:gdLst/>
            <a:ahLst/>
            <a:cxnLst/>
            <a:rect l="l" t="t" r="r" b="b"/>
            <a:pathLst>
              <a:path w="1076325" h="57150">
                <a:moveTo>
                  <a:pt x="0" y="0"/>
                </a:moveTo>
                <a:lnTo>
                  <a:pt x="1076325" y="0"/>
                </a:lnTo>
                <a:lnTo>
                  <a:pt x="1076325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5054822"/>
            <a:ext cx="7191061" cy="239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4"/>
              </a:lnSpc>
            </a:pPr>
            <a:r>
              <a:rPr lang="en-US" sz="2199" spc="21">
                <a:solidFill>
                  <a:srgbClr val="844057"/>
                </a:solidFill>
                <a:latin typeface="Marta"/>
              </a:rPr>
              <a:t>Валериана, мимоза, можжевельник, герань, зизифора, хризантема. Помогают успокоить и восстановить нервную систему. </a:t>
            </a:r>
          </a:p>
          <a:p>
            <a:pPr algn="r">
              <a:lnSpc>
                <a:spcPts val="3224"/>
              </a:lnSpc>
            </a:pPr>
            <a:endParaRPr lang="en-US" sz="2199" spc="21">
              <a:solidFill>
                <a:srgbClr val="844057"/>
              </a:solidFill>
              <a:latin typeface="Marta"/>
            </a:endParaRPr>
          </a:p>
          <a:p>
            <a:pPr algn="just">
              <a:lnSpc>
                <a:spcPts val="3224"/>
              </a:lnSpc>
            </a:pPr>
            <a:r>
              <a:rPr lang="en-US" sz="2199" spc="21">
                <a:solidFill>
                  <a:srgbClr val="844057"/>
                </a:solidFill>
                <a:latin typeface="Marta"/>
              </a:rPr>
              <a:t>Имбирь, перец, мускатный орех, жасмин. Тонизируют организм, помогают в борьбе с инфекциями.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772822"/>
            <a:ext cx="7117032" cy="1211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 spc="21">
                <a:solidFill>
                  <a:srgbClr val="844057"/>
                </a:solidFill>
                <a:latin typeface="Marta"/>
              </a:rPr>
              <a:t>Мята перечная, дикая ромашка, тимьян, василек. Являются отличными обезболивающими средствами, помогают улучшить настроение и снять напряжение.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960072"/>
            <a:ext cx="2375249" cy="52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2400" dirty="0">
                <a:solidFill>
                  <a:srgbClr val="844057"/>
                </a:solidFill>
                <a:latin typeface="Marta Bold"/>
              </a:rPr>
              <a:t>ТРАВЯНЫЕ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976116"/>
            <a:ext cx="6451187" cy="52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2400" dirty="0">
                <a:solidFill>
                  <a:srgbClr val="844057"/>
                </a:solidFill>
                <a:latin typeface="Marta Bold"/>
              </a:rPr>
              <a:t>РАССЛАБЛЯЮЩИЕ И ПРЯНЫЕ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616341"/>
            <a:ext cx="1076325" cy="57150"/>
          </a:xfrm>
          <a:custGeom>
            <a:avLst/>
            <a:gdLst/>
            <a:ahLst/>
            <a:cxnLst/>
            <a:rect l="l" t="t" r="r" b="b"/>
            <a:pathLst>
              <a:path w="1076325" h="57150">
                <a:moveTo>
                  <a:pt x="0" y="0"/>
                </a:moveTo>
                <a:lnTo>
                  <a:pt x="1076325" y="0"/>
                </a:lnTo>
                <a:lnTo>
                  <a:pt x="1076325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09184" y="6616341"/>
            <a:ext cx="1076325" cy="57150"/>
          </a:xfrm>
          <a:custGeom>
            <a:avLst/>
            <a:gdLst/>
            <a:ahLst/>
            <a:cxnLst/>
            <a:rect l="l" t="t" r="r" b="b"/>
            <a:pathLst>
              <a:path w="1076325" h="57150">
                <a:moveTo>
                  <a:pt x="0" y="0"/>
                </a:moveTo>
                <a:lnTo>
                  <a:pt x="1076325" y="0"/>
                </a:lnTo>
                <a:lnTo>
                  <a:pt x="1076325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89669" y="6616341"/>
            <a:ext cx="1076325" cy="57150"/>
          </a:xfrm>
          <a:custGeom>
            <a:avLst/>
            <a:gdLst/>
            <a:ahLst/>
            <a:cxnLst/>
            <a:rect l="l" t="t" r="r" b="b"/>
            <a:pathLst>
              <a:path w="1076325" h="57150">
                <a:moveTo>
                  <a:pt x="0" y="0"/>
                </a:moveTo>
                <a:lnTo>
                  <a:pt x="1076325" y="0"/>
                </a:lnTo>
                <a:lnTo>
                  <a:pt x="1076325" y="57150"/>
                </a:lnTo>
                <a:lnTo>
                  <a:pt x="0" y="57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8700" y="2623566"/>
            <a:ext cx="4686300" cy="3352800"/>
            <a:chOff x="0" y="0"/>
            <a:chExt cx="6248400" cy="447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48400" cy="4470400"/>
            </a:xfrm>
            <a:custGeom>
              <a:avLst/>
              <a:gdLst/>
              <a:ahLst/>
              <a:cxnLst/>
              <a:rect l="l" t="t" r="r" b="b"/>
              <a:pathLst>
                <a:path w="6248400" h="4470400">
                  <a:moveTo>
                    <a:pt x="0" y="0"/>
                  </a:moveTo>
                  <a:lnTo>
                    <a:pt x="0" y="4470400"/>
                  </a:lnTo>
                  <a:lnTo>
                    <a:pt x="6248400" y="4470400"/>
                  </a:lnTo>
                  <a:lnTo>
                    <a:pt x="6248400" y="0"/>
                  </a:lnTo>
                  <a:close/>
                </a:path>
              </a:pathLst>
            </a:custGeom>
            <a:blipFill>
              <a:blip r:embed="rId6"/>
              <a:stretch>
                <a:fillRect l="-5284" t="-2808" r="-5284" b="-32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809184" y="2623566"/>
            <a:ext cx="4686300" cy="3352800"/>
            <a:chOff x="0" y="0"/>
            <a:chExt cx="6248400" cy="4470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248400" cy="4470400"/>
            </a:xfrm>
            <a:custGeom>
              <a:avLst/>
              <a:gdLst/>
              <a:ahLst/>
              <a:cxnLst/>
              <a:rect l="l" t="t" r="r" b="b"/>
              <a:pathLst>
                <a:path w="6248400" h="4470400">
                  <a:moveTo>
                    <a:pt x="0" y="0"/>
                  </a:moveTo>
                  <a:lnTo>
                    <a:pt x="0" y="4470400"/>
                  </a:lnTo>
                  <a:lnTo>
                    <a:pt x="6248400" y="4470400"/>
                  </a:lnTo>
                  <a:lnTo>
                    <a:pt x="6248400" y="0"/>
                  </a:lnTo>
                  <a:close/>
                </a:path>
              </a:pathLst>
            </a:custGeom>
            <a:blipFill>
              <a:blip r:embed="rId7"/>
              <a:stretch>
                <a:fillRect l="-3591" r="-3522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589669" y="2698128"/>
            <a:ext cx="4686300" cy="3352800"/>
            <a:chOff x="0" y="0"/>
            <a:chExt cx="6248400" cy="4470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48400" cy="4470400"/>
            </a:xfrm>
            <a:custGeom>
              <a:avLst/>
              <a:gdLst/>
              <a:ahLst/>
              <a:cxnLst/>
              <a:rect l="l" t="t" r="r" b="b"/>
              <a:pathLst>
                <a:path w="6248400" h="4470400">
                  <a:moveTo>
                    <a:pt x="0" y="0"/>
                  </a:moveTo>
                  <a:lnTo>
                    <a:pt x="0" y="4470400"/>
                  </a:lnTo>
                  <a:lnTo>
                    <a:pt x="6248400" y="4470400"/>
                  </a:lnTo>
                  <a:lnTo>
                    <a:pt x="6248400" y="0"/>
                  </a:lnTo>
                  <a:close/>
                </a:path>
              </a:pathLst>
            </a:custGeom>
            <a:blipFill>
              <a:blip r:embed="rId8"/>
              <a:stretch>
                <a:fillRect l="-3589" r="-3524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028700" y="7037718"/>
            <a:ext cx="15518530" cy="222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25"/>
              </a:lnSpc>
            </a:pPr>
            <a:r>
              <a:rPr lang="en-US" sz="2100" dirty="0" err="1">
                <a:solidFill>
                  <a:srgbClr val="844057"/>
                </a:solidFill>
                <a:latin typeface="Marta"/>
              </a:rPr>
              <a:t>Действие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эфирных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масел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на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организм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многогранно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, в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частности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,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оказывает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влияние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на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психологическую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сторону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. </a:t>
            </a:r>
          </a:p>
          <a:p>
            <a:pPr algn="just">
              <a:lnSpc>
                <a:spcPts val="2925"/>
              </a:lnSpc>
            </a:pPr>
            <a:r>
              <a:rPr lang="en-US" sz="2100" dirty="0" err="1">
                <a:solidFill>
                  <a:srgbClr val="844057"/>
                </a:solidFill>
                <a:latin typeface="Marta"/>
              </a:rPr>
              <a:t>Действие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выражено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в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двух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аспектах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: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общем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и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индивидуальном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действии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эфирного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масла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.</a:t>
            </a:r>
          </a:p>
          <a:p>
            <a:pPr algn="just">
              <a:lnSpc>
                <a:spcPts val="2925"/>
              </a:lnSpc>
            </a:pPr>
            <a:r>
              <a:rPr lang="en-US" sz="2100" dirty="0" err="1">
                <a:solidFill>
                  <a:srgbClr val="844057"/>
                </a:solidFill>
                <a:latin typeface="Marta"/>
              </a:rPr>
              <a:t>Общее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действие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проявляется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в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характерных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особенностях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лечебного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эффекта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отдельного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эфирного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масла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. </a:t>
            </a:r>
          </a:p>
          <a:p>
            <a:pPr algn="just">
              <a:lnSpc>
                <a:spcPts val="2925"/>
              </a:lnSpc>
            </a:pPr>
            <a:r>
              <a:rPr lang="en-US" sz="2100" dirty="0">
                <a:solidFill>
                  <a:srgbClr val="844057"/>
                </a:solidFill>
                <a:latin typeface="Arimo"/>
              </a:rPr>
              <a:t> </a:t>
            </a:r>
          </a:p>
          <a:p>
            <a:pPr algn="l">
              <a:lnSpc>
                <a:spcPts val="2925"/>
              </a:lnSpc>
            </a:pPr>
            <a:r>
              <a:rPr lang="en-US" sz="2100" dirty="0" err="1">
                <a:solidFill>
                  <a:srgbClr val="844057"/>
                </a:solidFill>
                <a:latin typeface="Marta"/>
              </a:rPr>
              <a:t>Аромапрофилактика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расширяет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адаптационные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возможности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человека,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является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одним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из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путей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укрепления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здоровья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и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повышения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устойчивости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организма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к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воздействию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неблагоприятных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факторов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внешней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 </a:t>
            </a:r>
            <a:r>
              <a:rPr lang="en-US" sz="2100" dirty="0" err="1">
                <a:solidFill>
                  <a:srgbClr val="844057"/>
                </a:solidFill>
                <a:latin typeface="Marta"/>
              </a:rPr>
              <a:t>среды</a:t>
            </a:r>
            <a:r>
              <a:rPr lang="en-US" sz="2100" dirty="0">
                <a:solidFill>
                  <a:srgbClr val="844057"/>
                </a:solidFill>
                <a:latin typeface="Marta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1043788"/>
            <a:ext cx="11818906" cy="1455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02"/>
              </a:lnSpc>
            </a:pPr>
            <a:r>
              <a:rPr lang="en-US" sz="4800" dirty="0" err="1">
                <a:solidFill>
                  <a:srgbClr val="EA5B8C"/>
                </a:solidFill>
                <a:latin typeface="Marta Italics"/>
              </a:rPr>
              <a:t>Механизм</a:t>
            </a:r>
            <a:r>
              <a:rPr lang="en-US" sz="4800" dirty="0">
                <a:solidFill>
                  <a:srgbClr val="EA5B8C"/>
                </a:solidFill>
                <a:latin typeface="Marta Italics"/>
              </a:rPr>
              <a:t> </a:t>
            </a:r>
            <a:r>
              <a:rPr lang="en-US" sz="4800" dirty="0" err="1">
                <a:solidFill>
                  <a:srgbClr val="EA5B8C"/>
                </a:solidFill>
                <a:latin typeface="Marta Italics"/>
              </a:rPr>
              <a:t>воздействия</a:t>
            </a:r>
            <a:r>
              <a:rPr lang="en-US" sz="4800" dirty="0">
                <a:solidFill>
                  <a:srgbClr val="EA5B8C"/>
                </a:solidFill>
                <a:latin typeface="Marta Italics"/>
              </a:rPr>
              <a:t> </a:t>
            </a:r>
            <a:r>
              <a:rPr lang="en-US" sz="4800" dirty="0" err="1">
                <a:solidFill>
                  <a:srgbClr val="EA5B8C"/>
                </a:solidFill>
                <a:latin typeface="Marta Italics"/>
              </a:rPr>
              <a:t>эфирных</a:t>
            </a:r>
            <a:r>
              <a:rPr lang="en-US" sz="4800" dirty="0">
                <a:solidFill>
                  <a:srgbClr val="EA5B8C"/>
                </a:solidFill>
                <a:latin typeface="Marta Italics"/>
              </a:rPr>
              <a:t> </a:t>
            </a:r>
            <a:r>
              <a:rPr lang="en-US" sz="4800" dirty="0" err="1">
                <a:solidFill>
                  <a:srgbClr val="EA5B8C"/>
                </a:solidFill>
                <a:latin typeface="Marta Italics"/>
              </a:rPr>
              <a:t>масел</a:t>
            </a:r>
            <a:endParaRPr lang="en-US" sz="4800" dirty="0">
              <a:solidFill>
                <a:srgbClr val="EA5B8C"/>
              </a:solidFill>
              <a:latin typeface="Marta Italics"/>
            </a:endParaRPr>
          </a:p>
          <a:p>
            <a:pPr algn="just">
              <a:lnSpc>
                <a:spcPts val="5702"/>
              </a:lnSpc>
            </a:pPr>
            <a:r>
              <a:rPr lang="en-US" sz="4800" dirty="0" err="1">
                <a:solidFill>
                  <a:srgbClr val="EA5B8C"/>
                </a:solidFill>
                <a:latin typeface="Marta Italics"/>
              </a:rPr>
              <a:t>на</a:t>
            </a:r>
            <a:r>
              <a:rPr lang="en-US" sz="4800" dirty="0">
                <a:solidFill>
                  <a:srgbClr val="EA5B8C"/>
                </a:solidFill>
                <a:latin typeface="Marta Italics"/>
              </a:rPr>
              <a:t> </a:t>
            </a:r>
            <a:r>
              <a:rPr lang="en-US" sz="4800" dirty="0" err="1">
                <a:solidFill>
                  <a:srgbClr val="EA5B8C"/>
                </a:solidFill>
                <a:latin typeface="Marta Italics"/>
              </a:rPr>
              <a:t>состояние</a:t>
            </a:r>
            <a:r>
              <a:rPr lang="en-US" sz="4800" dirty="0">
                <a:solidFill>
                  <a:srgbClr val="EA5B8C"/>
                </a:solidFill>
                <a:latin typeface="Marta Italics"/>
              </a:rPr>
              <a:t> человека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781</Words>
  <Application>Microsoft Office PowerPoint</Application>
  <PresentationFormat>Произвольный</PresentationFormat>
  <Paragraphs>93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Эфирные масла и ароматерапия ИТОГОВЫЙ ПРОЕКТ 2023 Выполнили: Абузярова Самира и Настас Андрей</dc:title>
  <cp:lastModifiedBy>vazhzhovak@bk.ru</cp:lastModifiedBy>
  <cp:revision>23</cp:revision>
  <dcterms:created xsi:type="dcterms:W3CDTF">2006-08-16T00:00:00Z</dcterms:created>
  <dcterms:modified xsi:type="dcterms:W3CDTF">2024-04-18T13:14:40Z</dcterms:modified>
  <dc:identifier>DAFV1TQWphM</dc:identifier>
</cp:coreProperties>
</file>