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73" r:id="rId3"/>
    <p:sldId id="293" r:id="rId4"/>
    <p:sldId id="292" r:id="rId5"/>
    <p:sldId id="294" r:id="rId6"/>
    <p:sldId id="305" r:id="rId7"/>
    <p:sldId id="303" r:id="rId8"/>
    <p:sldId id="295" r:id="rId9"/>
    <p:sldId id="301" r:id="rId10"/>
    <p:sldId id="307" r:id="rId11"/>
    <p:sldId id="302" r:id="rId12"/>
    <p:sldId id="296" r:id="rId13"/>
    <p:sldId id="306" r:id="rId14"/>
    <p:sldId id="297" r:id="rId15"/>
    <p:sldId id="299" r:id="rId16"/>
    <p:sldId id="304" r:id="rId17"/>
    <p:sldId id="300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92254" autoAdjust="0"/>
  </p:normalViewPr>
  <p:slideViewPr>
    <p:cSldViewPr>
      <p:cViewPr varScale="1">
        <p:scale>
          <a:sx n="69" d="100"/>
          <a:sy n="69" d="100"/>
        </p:scale>
        <p:origin x="1428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4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20.05.2026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20.05.2026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44860" y="2054367"/>
            <a:ext cx="8305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Обзорная экскурсия по школьному музею</a:t>
            </a:r>
            <a:endPara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5760" y="3759517"/>
            <a:ext cx="8892480" cy="208823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altLang="ru-RU" sz="54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МБОУ«Красноярская</a:t>
            </a:r>
            <a:r>
              <a:rPr lang="ru-RU" altLang="ru-RU" sz="5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средняя школа </a:t>
            </a:r>
            <a:r>
              <a:rPr lang="ru-RU" altLang="ru-RU" sz="54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им.Бых</a:t>
            </a:r>
            <a:r>
              <a:rPr lang="ru-RU" altLang="ru-RU" sz="5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Н.Н»</a:t>
            </a:r>
            <a:endParaRPr lang="ru-RU" sz="54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479635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4406" y="835577"/>
            <a:ext cx="5724128" cy="32198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4055399"/>
            <a:ext cx="4443986" cy="24997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6470" y="4144563"/>
            <a:ext cx="4096455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534250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863334"/>
            <a:ext cx="7560840" cy="5670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613176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4400" kern="100" dirty="0">
                <a:latin typeface="Aptos"/>
                <a:ea typeface="Aptos"/>
                <a:cs typeface="Times New Roman" panose="02020603050405020304" pitchFamily="18" charset="0"/>
              </a:rPr>
              <a:t/>
            </a:r>
            <a:br>
              <a:rPr lang="ru-RU" sz="4400" kern="100" dirty="0">
                <a:latin typeface="Aptos"/>
                <a:ea typeface="Aptos"/>
                <a:cs typeface="Times New Roman" panose="02020603050405020304" pitchFamily="18" charset="0"/>
              </a:rPr>
            </a:br>
            <a:r>
              <a:rPr lang="ru-RU" sz="4400" kern="100" dirty="0">
                <a:latin typeface="Aptos"/>
                <a:ea typeface="Aptos"/>
                <a:cs typeface="Times New Roman" panose="02020603050405020304" pitchFamily="18" charset="0"/>
              </a:rPr>
              <a:t/>
            </a:r>
            <a:br>
              <a:rPr lang="ru-RU" sz="4400" kern="100" dirty="0">
                <a:latin typeface="Aptos"/>
                <a:ea typeface="Aptos"/>
                <a:cs typeface="Times New Roman" panose="02020603050405020304" pitchFamily="18" charset="0"/>
              </a:rPr>
            </a:br>
            <a:r>
              <a:rPr lang="ru-RU" sz="4400" kern="100" dirty="0">
                <a:latin typeface="Aptos"/>
                <a:ea typeface="Aptos"/>
                <a:cs typeface="Times New Roman" panose="02020603050405020304" pitchFamily="18" charset="0"/>
              </a:rPr>
              <a:t> </a:t>
            </a:r>
            <a:br>
              <a:rPr lang="ru-RU" sz="4400" kern="100" dirty="0">
                <a:latin typeface="Aptos"/>
                <a:ea typeface="Aptos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700808"/>
            <a:ext cx="8581981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8600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7256" y="891100"/>
            <a:ext cx="6696744" cy="5966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052736"/>
            <a:ext cx="2267744" cy="1961836"/>
          </a:xfrm>
        </p:spPr>
        <p:txBody>
          <a:bodyPr>
            <a:normAutofit fontScale="90000"/>
          </a:bodyPr>
          <a:lstStyle/>
          <a:p>
            <a:r>
              <a:rPr lang="ru-RU" sz="3700" dirty="0" err="1" smtClean="0">
                <a:solidFill>
                  <a:srgbClr val="FF0000"/>
                </a:solidFill>
              </a:rPr>
              <a:t>Бых</a:t>
            </a:r>
            <a:r>
              <a:rPr lang="ru-RU" sz="3700" dirty="0" smtClean="0">
                <a:solidFill>
                  <a:srgbClr val="FF0000"/>
                </a:solidFill>
              </a:rPr>
              <a:t> Николай </a:t>
            </a:r>
            <a:r>
              <a:rPr lang="ru-RU" sz="3700" dirty="0" err="1" smtClean="0">
                <a:solidFill>
                  <a:srgbClr val="FF0000"/>
                </a:solidFill>
              </a:rPr>
              <a:t>Никифрович</a:t>
            </a:r>
            <a:endParaRPr lang="ru-RU" sz="37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9135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528" y="1196752"/>
            <a:ext cx="8568952" cy="46651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ru-RU" sz="2000" kern="100" dirty="0">
                <a:solidFill>
                  <a:prstClr val="black"/>
                </a:solidFill>
                <a:latin typeface="Aptos"/>
                <a:ea typeface="Aptos"/>
                <a:cs typeface="Times New Roman" panose="02020603050405020304" pitchFamily="18" charset="0"/>
              </a:rPr>
              <a:t>Освобождал: Крым, </a:t>
            </a:r>
            <a:r>
              <a:rPr lang="ru-RU" sz="2000" kern="100" dirty="0" err="1">
                <a:solidFill>
                  <a:prstClr val="black"/>
                </a:solidFill>
                <a:latin typeface="Aptos"/>
                <a:ea typeface="Aptos"/>
                <a:cs typeface="Times New Roman" panose="02020603050405020304" pitchFamily="18" charset="0"/>
              </a:rPr>
              <a:t>г.Керчь</a:t>
            </a:r>
            <a:r>
              <a:rPr lang="ru-RU" sz="2000" kern="100" dirty="0">
                <a:solidFill>
                  <a:prstClr val="black"/>
                </a:solidFill>
                <a:latin typeface="Aptos"/>
                <a:ea typeface="Aptos"/>
                <a:cs typeface="Times New Roman" panose="02020603050405020304" pitchFamily="18" charset="0"/>
              </a:rPr>
              <a:t>, Тамань, Кавказ, города Изюм, Ростов, Таганрог, Будапешт, Прагу, в Японии – г. Чан-Чук.</a:t>
            </a:r>
          </a:p>
          <a:p>
            <a:pPr lvl="0">
              <a:lnSpc>
                <a:spcPct val="115000"/>
              </a:lnSpc>
            </a:pPr>
            <a:r>
              <a:rPr lang="ru-RU" sz="2000" kern="100" dirty="0">
                <a:solidFill>
                  <a:prstClr val="black"/>
                </a:solidFill>
                <a:latin typeface="Aptos"/>
                <a:ea typeface="Aptos"/>
                <a:cs typeface="Times New Roman" panose="02020603050405020304" pitchFamily="18" charset="0"/>
              </a:rPr>
              <a:t>Принимал участие в двух морских операциях.</a:t>
            </a:r>
          </a:p>
          <a:p>
            <a:pPr lvl="0">
              <a:lnSpc>
                <a:spcPct val="115000"/>
              </a:lnSpc>
            </a:pPr>
            <a:r>
              <a:rPr lang="ru-RU" sz="2000" kern="100" dirty="0">
                <a:solidFill>
                  <a:prstClr val="black"/>
                </a:solidFill>
                <a:latin typeface="Aptos"/>
                <a:ea typeface="Aptos"/>
                <a:cs typeface="Times New Roman" panose="02020603050405020304" pitchFamily="18" charset="0"/>
              </a:rPr>
              <a:t>Награжден: </a:t>
            </a:r>
          </a:p>
          <a:p>
            <a:pPr lvl="0">
              <a:lnSpc>
                <a:spcPct val="115000"/>
              </a:lnSpc>
            </a:pPr>
            <a:r>
              <a:rPr lang="ru-RU" sz="2000" kern="100" dirty="0">
                <a:solidFill>
                  <a:prstClr val="black"/>
                </a:solidFill>
                <a:latin typeface="Aptos"/>
                <a:ea typeface="Aptos"/>
                <a:cs typeface="Times New Roman" panose="02020603050405020304" pitchFamily="18" charset="0"/>
              </a:rPr>
              <a:t>-медалью «За отвагу» (28.02.19943г.);</a:t>
            </a:r>
          </a:p>
          <a:p>
            <a:pPr lvl="0">
              <a:lnSpc>
                <a:spcPct val="115000"/>
              </a:lnSpc>
            </a:pPr>
            <a:r>
              <a:rPr lang="ru-RU" sz="2000" kern="100" dirty="0">
                <a:solidFill>
                  <a:prstClr val="black"/>
                </a:solidFill>
                <a:latin typeface="Aptos"/>
                <a:ea typeface="Aptos"/>
                <a:cs typeface="Times New Roman" panose="02020603050405020304" pitchFamily="18" charset="0"/>
              </a:rPr>
              <a:t>-орденом Красной звезды (17.01.1944г.);</a:t>
            </a:r>
          </a:p>
          <a:p>
            <a:pPr lvl="0">
              <a:lnSpc>
                <a:spcPct val="115000"/>
              </a:lnSpc>
            </a:pPr>
            <a:r>
              <a:rPr lang="ru-RU" sz="2000" kern="100" dirty="0">
                <a:solidFill>
                  <a:prstClr val="black"/>
                </a:solidFill>
                <a:latin typeface="Aptos"/>
                <a:ea typeface="Aptos"/>
                <a:cs typeface="Times New Roman" panose="02020603050405020304" pitchFamily="18" charset="0"/>
              </a:rPr>
              <a:t>-медалью «За оборону Кавказа» (01.05.1944г.);</a:t>
            </a:r>
          </a:p>
          <a:p>
            <a:pPr lvl="0">
              <a:lnSpc>
                <a:spcPct val="115000"/>
              </a:lnSpc>
            </a:pPr>
            <a:r>
              <a:rPr lang="ru-RU" sz="2000" kern="100" dirty="0">
                <a:solidFill>
                  <a:prstClr val="black"/>
                </a:solidFill>
                <a:latin typeface="Aptos"/>
                <a:ea typeface="Aptos"/>
                <a:cs typeface="Times New Roman" panose="02020603050405020304" pitchFamily="18" charset="0"/>
              </a:rPr>
              <a:t>-медалью «За отвагу» (26.05.1944г.);</a:t>
            </a:r>
          </a:p>
          <a:p>
            <a:pPr lvl="0">
              <a:lnSpc>
                <a:spcPct val="115000"/>
              </a:lnSpc>
            </a:pPr>
            <a:r>
              <a:rPr lang="ru-RU" sz="2000" kern="100" dirty="0">
                <a:solidFill>
                  <a:prstClr val="black"/>
                </a:solidFill>
                <a:latin typeface="Aptos"/>
                <a:ea typeface="Aptos"/>
                <a:cs typeface="Times New Roman" panose="02020603050405020304" pitchFamily="18" charset="0"/>
              </a:rPr>
              <a:t>-медалью «За победу над Германией в Великой Отечественной войне 1941-1945 гг.» (09.05.1945г.);</a:t>
            </a:r>
          </a:p>
          <a:p>
            <a:pPr lvl="0">
              <a:lnSpc>
                <a:spcPct val="115000"/>
              </a:lnSpc>
            </a:pPr>
            <a:r>
              <a:rPr lang="ru-RU" sz="2000" kern="100" dirty="0">
                <a:solidFill>
                  <a:prstClr val="black"/>
                </a:solidFill>
                <a:latin typeface="Aptos"/>
                <a:ea typeface="Aptos"/>
                <a:cs typeface="Times New Roman" panose="02020603050405020304" pitchFamily="18" charset="0"/>
              </a:rPr>
              <a:t>-медалью «За взятие Берлина» (09.05.1945г.);</a:t>
            </a:r>
          </a:p>
          <a:p>
            <a:pPr lvl="0">
              <a:lnSpc>
                <a:spcPct val="115000"/>
              </a:lnSpc>
            </a:pPr>
            <a:r>
              <a:rPr lang="ru-RU" sz="2000" kern="100" dirty="0">
                <a:solidFill>
                  <a:prstClr val="black"/>
                </a:solidFill>
                <a:latin typeface="Aptos"/>
                <a:ea typeface="Aptos"/>
                <a:cs typeface="Times New Roman" panose="02020603050405020304" pitchFamily="18" charset="0"/>
              </a:rPr>
              <a:t>-медалью «За победу над Японией» (30.09.1945г.);</a:t>
            </a:r>
          </a:p>
          <a:p>
            <a:pPr lvl="0">
              <a:lnSpc>
                <a:spcPct val="115000"/>
              </a:lnSpc>
            </a:pPr>
            <a:r>
              <a:rPr lang="ru-RU" sz="2000" kern="100" dirty="0">
                <a:solidFill>
                  <a:prstClr val="black"/>
                </a:solidFill>
                <a:latin typeface="Aptos"/>
                <a:ea typeface="Aptos"/>
                <a:cs typeface="Times New Roman" panose="02020603050405020304" pitchFamily="18" charset="0"/>
              </a:rPr>
              <a:t>-орденом Отечественной войны </a:t>
            </a:r>
            <a:r>
              <a:rPr lang="en-US" sz="2000" kern="100" dirty="0">
                <a:solidFill>
                  <a:prstClr val="black"/>
                </a:solidFill>
                <a:latin typeface="Aptos"/>
                <a:ea typeface="Aptos"/>
                <a:cs typeface="Times New Roman" panose="02020603050405020304" pitchFamily="18" charset="0"/>
              </a:rPr>
              <a:t>I</a:t>
            </a:r>
            <a:r>
              <a:rPr lang="ru-RU" sz="2000" kern="100" dirty="0">
                <a:solidFill>
                  <a:prstClr val="black"/>
                </a:solidFill>
                <a:latin typeface="Aptos"/>
                <a:ea typeface="Aptos"/>
                <a:cs typeface="Times New Roman" panose="02020603050405020304" pitchFamily="18" charset="0"/>
              </a:rPr>
              <a:t> степени.</a:t>
            </a:r>
          </a:p>
        </p:txBody>
      </p:sp>
    </p:spTree>
    <p:extLst>
      <p:ext uri="{BB962C8B-B14F-4D97-AF65-F5344CB8AC3E}">
        <p14:creationId xmlns:p14="http://schemas.microsoft.com/office/powerpoint/2010/main" val="28590196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1772816"/>
            <a:ext cx="2736304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ru-RU" sz="2000" kern="100" dirty="0">
                <a:latin typeface="Aptos"/>
                <a:ea typeface="Aptos"/>
                <a:cs typeface="Times New Roman" panose="02020603050405020304" pitchFamily="18" charset="0"/>
              </a:rPr>
              <a:t>Стенд «Геноцид граждан СССР в годы ВОВ» рассказывает нам о Дымченко Нине Фёдоровне, несовершеннолетней, угнанной в Германию на работы.</a:t>
            </a:r>
            <a:endParaRPr lang="ru-RU" sz="2000" kern="100" dirty="0">
              <a:effectLst/>
              <a:latin typeface="Aptos"/>
              <a:ea typeface="Aptos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824" y="1340768"/>
            <a:ext cx="5714576" cy="42859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419369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980728"/>
            <a:ext cx="7473484" cy="5605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161928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5373216"/>
            <a:ext cx="8305800" cy="1143000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5400" kern="100" dirty="0">
                <a:latin typeface="Aptos"/>
                <a:ea typeface="Aptos"/>
                <a:cs typeface="Times New Roman" panose="02020603050405020304" pitchFamily="18" charset="0"/>
              </a:rPr>
              <a:t>Наша обзорная экскурсия на этом заканчивается. </a:t>
            </a:r>
            <a:r>
              <a:rPr lang="ru-RU" sz="4400" kern="100" dirty="0">
                <a:latin typeface="Aptos"/>
                <a:ea typeface="Aptos"/>
                <a:cs typeface="Times New Roman" panose="02020603050405020304" pitchFamily="18" charset="0"/>
              </a:rPr>
              <a:t/>
            </a:r>
            <a:br>
              <a:rPr lang="ru-RU" sz="4400" kern="100" dirty="0">
                <a:latin typeface="Aptos"/>
                <a:ea typeface="Aptos"/>
                <a:cs typeface="Times New Roman" panose="02020603050405020304" pitchFamily="18" charset="0"/>
              </a:rPr>
            </a:br>
            <a:r>
              <a:rPr lang="ru-RU" sz="5400" kern="100" dirty="0">
                <a:solidFill>
                  <a:srgbClr val="FF0000"/>
                </a:solidFill>
                <a:latin typeface="Aptos"/>
                <a:ea typeface="Aptos"/>
                <a:cs typeface="Times New Roman" panose="02020603050405020304" pitchFamily="18" charset="0"/>
              </a:rPr>
              <a:t>Спасибо за внимание. </a:t>
            </a:r>
            <a:r>
              <a:rPr lang="ru-RU" sz="4400" kern="100" dirty="0">
                <a:latin typeface="Aptos"/>
                <a:ea typeface="Aptos"/>
                <a:cs typeface="Times New Roman" panose="02020603050405020304" pitchFamily="18" charset="0"/>
              </a:rPr>
              <a:t/>
            </a:r>
            <a:br>
              <a:rPr lang="ru-RU" sz="4400" kern="100" dirty="0">
                <a:latin typeface="Aptos"/>
                <a:ea typeface="Aptos"/>
                <a:cs typeface="Times New Roman" panose="02020603050405020304" pitchFamily="18" charset="0"/>
              </a:rPr>
            </a:br>
            <a:r>
              <a:rPr lang="ru-RU" sz="4400" kern="100" dirty="0">
                <a:latin typeface="Aptos"/>
                <a:ea typeface="Aptos"/>
                <a:cs typeface="Times New Roman" panose="02020603050405020304" pitchFamily="18" charset="0"/>
              </a:rPr>
              <a:t> </a:t>
            </a:r>
            <a:br>
              <a:rPr lang="ru-RU" sz="4400" kern="100" dirty="0">
                <a:latin typeface="Aptos"/>
                <a:ea typeface="Aptos"/>
                <a:cs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80837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8229600" cy="67056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углубленное изучение истории родного края. </a:t>
            </a:r>
            <a:r>
              <a:rPr lang="ru-RU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  <a:r>
              <a:rPr lang="ru-RU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- гражданско-патриотическая направленность воспитания детей на основе развития исторической памяти;</a:t>
            </a:r>
            <a:b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- укрепление связи поколений для осознания школьником себя как преемника наследия прошлого;</a:t>
            </a:r>
            <a:b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- формирование у обучающихся объективно-исторического подхода к изучению прошлого нашей Родины через различные формы поисковой и музейной работы;</a:t>
            </a:r>
            <a:b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- развитие личности, творческой активности детей;</a:t>
            </a:r>
            <a:b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- непосредственное участие школьников в поисковой исследовательской работе по изучению отдельных событий и этапов истории края;</a:t>
            </a:r>
            <a:b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- развитие чувства коллективизма;</a:t>
            </a:r>
            <a:b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- воспитание бережного отношения к природе и памятникам старины, уважения к старшим;</a:t>
            </a:r>
            <a:b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b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6139" r="31099" b="2400"/>
          <a:stretch/>
        </p:blipFill>
        <p:spPr>
          <a:xfrm>
            <a:off x="3131840" y="764704"/>
            <a:ext cx="5688632" cy="59191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75467" y="1556792"/>
            <a:ext cx="2952328" cy="3385917"/>
          </a:xfrm>
        </p:spPr>
        <p:txBody>
          <a:bodyPr>
            <a:normAutofit/>
          </a:bodyPr>
          <a:lstStyle/>
          <a:p>
            <a:r>
              <a:rPr lang="ru-RU" sz="3500" dirty="0" smtClean="0">
                <a:latin typeface="Aptos"/>
              </a:rPr>
              <a:t>Наш экскурсовод-</a:t>
            </a:r>
            <a:r>
              <a:rPr lang="ru-RU" sz="3500" dirty="0" err="1" smtClean="0">
                <a:latin typeface="Aptos"/>
              </a:rPr>
              <a:t>Усеинова</a:t>
            </a:r>
            <a:r>
              <a:rPr lang="ru-RU" sz="3500" dirty="0" smtClean="0">
                <a:latin typeface="Aptos"/>
              </a:rPr>
              <a:t> Регина,6 класс.</a:t>
            </a:r>
            <a:endParaRPr lang="ru-RU" sz="3500" dirty="0">
              <a:latin typeface="Aptos"/>
            </a:endParaRPr>
          </a:p>
        </p:txBody>
      </p:sp>
    </p:spTree>
    <p:extLst>
      <p:ext uri="{BB962C8B-B14F-4D97-AF65-F5344CB8AC3E}">
        <p14:creationId xmlns:p14="http://schemas.microsoft.com/office/powerpoint/2010/main" val="5292167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5715000"/>
            <a:ext cx="8305800" cy="1143000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3700" dirty="0" smtClean="0">
                <a:solidFill>
                  <a:srgbClr val="FF0000"/>
                </a:solidFill>
              </a:rPr>
              <a:t>История музея</a:t>
            </a:r>
            <a:r>
              <a:rPr lang="ru-RU" sz="2400" dirty="0" smtClean="0">
                <a:solidFill>
                  <a:srgbClr val="04617B"/>
                </a:solidFill>
              </a:rPr>
              <a:t/>
            </a:r>
            <a:br>
              <a:rPr lang="ru-RU" sz="2400" dirty="0" smtClean="0">
                <a:solidFill>
                  <a:srgbClr val="04617B"/>
                </a:solidFill>
              </a:rPr>
            </a:br>
            <a:r>
              <a:rPr lang="ru-RU" sz="2400" kern="100" dirty="0" smtClean="0">
                <a:latin typeface="Aptos"/>
                <a:ea typeface="Aptos"/>
                <a:cs typeface="Times New Roman" panose="02020603050405020304" pitchFamily="18" charset="0"/>
              </a:rPr>
              <a:t>Уважаемые гости! </a:t>
            </a:r>
            <a:br>
              <a:rPr lang="ru-RU" sz="2400" kern="100" dirty="0" smtClean="0">
                <a:latin typeface="Aptos"/>
                <a:ea typeface="Aptos"/>
                <a:cs typeface="Times New Roman" panose="02020603050405020304" pitchFamily="18" charset="0"/>
              </a:rPr>
            </a:br>
            <a:r>
              <a:rPr lang="ru-RU" sz="2400" kern="100" dirty="0" smtClean="0">
                <a:latin typeface="Aptos"/>
                <a:ea typeface="Aptos"/>
                <a:cs typeface="Times New Roman" panose="02020603050405020304" pitchFamily="18" charset="0"/>
              </a:rPr>
              <a:t>Вы находитесь в Школьном Музее МБОУ «Красноярская средняя школа им. </a:t>
            </a:r>
            <a:r>
              <a:rPr lang="ru-RU" sz="2400" kern="100" dirty="0" err="1" smtClean="0">
                <a:latin typeface="Aptos"/>
                <a:ea typeface="Aptos"/>
                <a:cs typeface="Times New Roman" panose="02020603050405020304" pitchFamily="18" charset="0"/>
              </a:rPr>
              <a:t>Бых</a:t>
            </a:r>
            <a:r>
              <a:rPr lang="ru-RU" sz="2400" kern="100" dirty="0" smtClean="0">
                <a:latin typeface="Aptos"/>
                <a:ea typeface="Aptos"/>
                <a:cs typeface="Times New Roman" panose="02020603050405020304" pitchFamily="18" charset="0"/>
              </a:rPr>
              <a:t> Н.Н.» МО Черноморский район Республики Крым.</a:t>
            </a:r>
            <a:br>
              <a:rPr lang="ru-RU" sz="2400" kern="100" dirty="0" smtClean="0">
                <a:latin typeface="Aptos"/>
                <a:ea typeface="Aptos"/>
                <a:cs typeface="Times New Roman" panose="02020603050405020304" pitchFamily="18" charset="0"/>
              </a:rPr>
            </a:br>
            <a:r>
              <a:rPr lang="ru-RU" sz="2400" kern="100" dirty="0" smtClean="0">
                <a:latin typeface="Aptos"/>
                <a:ea typeface="Aptos"/>
                <a:cs typeface="Times New Roman" panose="02020603050405020304" pitchFamily="18" charset="0"/>
              </a:rPr>
              <a:t>Музей был открыт 26 июля 2022 года. </a:t>
            </a:r>
            <a:br>
              <a:rPr lang="ru-RU" sz="2400" kern="100" dirty="0" smtClean="0">
                <a:latin typeface="Aptos"/>
                <a:ea typeface="Aptos"/>
                <a:cs typeface="Times New Roman" panose="02020603050405020304" pitchFamily="18" charset="0"/>
              </a:rPr>
            </a:br>
            <a:r>
              <a:rPr lang="ru-RU" sz="2400" kern="100" dirty="0" smtClean="0">
                <a:latin typeface="Aptos"/>
                <a:ea typeface="Aptos"/>
                <a:cs typeface="Times New Roman" panose="02020603050405020304" pitchFamily="18" charset="0"/>
              </a:rPr>
              <a:t>В создании музея принимали участие учителя и ученики нашей школы. </a:t>
            </a:r>
            <a:br>
              <a:rPr lang="ru-RU" sz="2400" kern="100" dirty="0" smtClean="0">
                <a:latin typeface="Aptos"/>
                <a:ea typeface="Aptos"/>
                <a:cs typeface="Times New Roman" panose="02020603050405020304" pitchFamily="18" charset="0"/>
              </a:rPr>
            </a:br>
            <a:r>
              <a:rPr lang="ru-RU" sz="2400" kern="100" dirty="0" smtClean="0">
                <a:latin typeface="Aptos"/>
                <a:ea typeface="Aptos"/>
                <a:cs typeface="Times New Roman" panose="02020603050405020304" pitchFamily="18" charset="0"/>
              </a:rPr>
              <a:t>Первым руководителем музея была Котик Надежда Аркадьевна, заместитель директора по воспитательной работе. Сейчас руководит музеем Самохвал Наталия Павловна, заместитель директора по учебно-воспитательной работе.</a:t>
            </a:r>
            <a:r>
              <a:rPr lang="ru-RU" sz="4400" kern="100" dirty="0">
                <a:latin typeface="Aptos"/>
                <a:ea typeface="Aptos"/>
                <a:cs typeface="Times New Roman" panose="02020603050405020304" pitchFamily="18" charset="0"/>
              </a:rPr>
              <a:t/>
            </a:r>
            <a:br>
              <a:rPr lang="ru-RU" sz="4400" kern="100" dirty="0">
                <a:latin typeface="Aptos"/>
                <a:ea typeface="Aptos"/>
                <a:cs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55592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764704"/>
            <a:ext cx="8124394" cy="6093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074959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764704"/>
            <a:ext cx="7884368" cy="5913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631030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876253"/>
            <a:ext cx="7968885" cy="5976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559849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268760"/>
            <a:ext cx="8425402" cy="460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9103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863334"/>
            <a:ext cx="7992888" cy="59946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3918298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8330</TotalTime>
  <Words>169</Words>
  <Application>Microsoft Office PowerPoint</Application>
  <PresentationFormat>Экран (4:3)</PresentationFormat>
  <Paragraphs>20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Aptos</vt:lpstr>
      <vt:lpstr>Calibri</vt:lpstr>
      <vt:lpstr>Constantia</vt:lpstr>
      <vt:lpstr>Times New Roman</vt:lpstr>
      <vt:lpstr>Wingdings 2</vt:lpstr>
      <vt:lpstr>Поток</vt:lpstr>
      <vt:lpstr>Обзорная экскурсия по школьному музею</vt:lpstr>
      <vt:lpstr>   Цель: углубленное изучение истории родного края.  Задачи:     - гражданско-патриотическая направленность воспитания детей на основе развития исторической памяти;      - укрепление связи поколений для осознания школьником себя как преемника наследия прошлого;      - формирование у обучающихся объективно-исторического подхода к изучению прошлого нашей Родины через различные формы поисковой и музейной работы;      - развитие личности, творческой активности детей;      - непосредственное участие школьников в поисковой исследовательской работе по изучению отдельных событий и этапов истории края;      - развитие чувства коллективизма;      - воспитание бережного отношения к природе и памятникам старины, уважения к старшим;       </vt:lpstr>
      <vt:lpstr>Наш экскурсовод-Усеинова Регина,6 класс.</vt:lpstr>
      <vt:lpstr>История музея Уважаемые гости!  Вы находитесь в Школьном Музее МБОУ «Красноярская средняя школа им. Бых Н.Н.» МО Черноморский район Республики Крым. Музей был открыт 26 июля 2022 года.  В создании музея принимали участие учителя и ученики нашей школы.  Первым руководителем музея была Котик Надежда Аркадьевна, заместитель директора по воспитательной работе. Сейчас руководит музеем Самохвал Наталия Павловна, заместитель директора по учебно-воспитательной работе.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  </vt:lpstr>
      <vt:lpstr>Бых Николай Никифрович</vt:lpstr>
      <vt:lpstr>Презентация PowerPoint</vt:lpstr>
      <vt:lpstr>Презентация PowerPoint</vt:lpstr>
      <vt:lpstr>Презентация PowerPoint</vt:lpstr>
      <vt:lpstr>Наша обзорная экскурсия на этом заканчивается.  Спасибо за внимание.   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МБОУ«Пролетарская СОШ»</dc:title>
  <dc:creator>Пользователь</dc:creator>
  <cp:lastModifiedBy>User</cp:lastModifiedBy>
  <cp:revision>819</cp:revision>
  <dcterms:created xsi:type="dcterms:W3CDTF">2019-04-24T07:45:36Z</dcterms:created>
  <dcterms:modified xsi:type="dcterms:W3CDTF">2026-05-20T19:06:37Z</dcterms:modified>
</cp:coreProperties>
</file>