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82" r:id="rId16"/>
    <p:sldId id="283" r:id="rId17"/>
    <p:sldId id="284" r:id="rId18"/>
    <p:sldId id="271" r:id="rId19"/>
    <p:sldId id="285" r:id="rId20"/>
    <p:sldId id="272" r:id="rId21"/>
    <p:sldId id="273" r:id="rId22"/>
    <p:sldId id="274" r:id="rId23"/>
    <p:sldId id="275" r:id="rId24"/>
    <p:sldId id="276" r:id="rId25"/>
    <p:sldId id="278" r:id="rId26"/>
    <p:sldId id="279" r:id="rId27"/>
    <p:sldId id="28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490"/>
    <a:srgbClr val="112E4C"/>
    <a:srgbClr val="E3AE3C"/>
    <a:srgbClr val="2788C5"/>
    <a:srgbClr val="605AD6"/>
    <a:srgbClr val="547BFE"/>
    <a:srgbClr val="587384"/>
    <a:srgbClr val="F07877"/>
    <a:srgbClr val="006F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9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3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0120-34BC-4D2D-A004-D755CDB5BD4A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FA45-C57A-445D-B033-07741907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24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0120-34BC-4D2D-A004-D755CDB5BD4A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FA45-C57A-445D-B033-07741907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0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0120-34BC-4D2D-A004-D755CDB5BD4A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FA45-C57A-445D-B033-07741907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73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0120-34BC-4D2D-A004-D755CDB5BD4A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FA45-C57A-445D-B033-07741907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94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0120-34BC-4D2D-A004-D755CDB5BD4A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FA45-C57A-445D-B033-07741907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00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0120-34BC-4D2D-A004-D755CDB5BD4A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FA45-C57A-445D-B033-07741907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4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0120-34BC-4D2D-A004-D755CDB5BD4A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FA45-C57A-445D-B033-07741907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02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0120-34BC-4D2D-A004-D755CDB5BD4A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FA45-C57A-445D-B033-07741907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36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0120-34BC-4D2D-A004-D755CDB5BD4A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FA45-C57A-445D-B033-07741907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62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0120-34BC-4D2D-A004-D755CDB5BD4A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FA45-C57A-445D-B033-07741907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39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0120-34BC-4D2D-A004-D755CDB5BD4A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FA45-C57A-445D-B033-07741907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66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B0120-34BC-4D2D-A004-D755CDB5BD4A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6FA45-C57A-445D-B033-07741907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6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124635"/>
            <a:ext cx="7581900" cy="212351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b="1" dirty="0">
                <a:solidFill>
                  <a:srgbClr val="112E4C"/>
                </a:solidFill>
                <a:latin typeface="Times New Roman" pitchFamily="18" charset="0"/>
                <a:cs typeface="Times New Roman" pitchFamily="18" charset="0"/>
              </a:rPr>
              <a:t>Проект АЛЛЕЯ СЛАВЫ </a:t>
            </a:r>
            <a:br>
              <a:rPr lang="ru-RU" sz="2800" b="1" dirty="0">
                <a:solidFill>
                  <a:srgbClr val="112E4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112E4C"/>
                </a:solidFill>
                <a:latin typeface="Times New Roman" pitchFamily="18" charset="0"/>
                <a:cs typeface="Times New Roman" pitchFamily="18" charset="0"/>
              </a:rPr>
              <a:t>(Благоустройство                                      (капитальный ремонт) дворовой территории МОУ «СШ №3 им. </a:t>
            </a:r>
            <a:r>
              <a:rPr lang="ru-RU" sz="2800" b="1" dirty="0" err="1">
                <a:solidFill>
                  <a:srgbClr val="112E4C"/>
                </a:solidFill>
                <a:latin typeface="Times New Roman" pitchFamily="18" charset="0"/>
                <a:cs typeface="Times New Roman" pitchFamily="18" charset="0"/>
              </a:rPr>
              <a:t>Я.И.Чапичева</a:t>
            </a:r>
            <a:r>
              <a:rPr lang="ru-RU" sz="2800" b="1" dirty="0">
                <a:solidFill>
                  <a:srgbClr val="112E4C"/>
                </a:solidFill>
                <a:latin typeface="Times New Roman" pitchFamily="18" charset="0"/>
                <a:cs typeface="Times New Roman" pitchFamily="18" charset="0"/>
              </a:rPr>
              <a:t>»                                                </a:t>
            </a:r>
            <a:r>
              <a:rPr lang="ru-RU" sz="2800" b="1">
                <a:solidFill>
                  <a:srgbClr val="112E4C"/>
                </a:solidFill>
                <a:latin typeface="Times New Roman" pitchFamily="18" charset="0"/>
                <a:cs typeface="Times New Roman" pitchFamily="18" charset="0"/>
              </a:rPr>
              <a:t>по адресу: </a:t>
            </a:r>
            <a:r>
              <a:rPr lang="ru-RU" sz="2800" b="1" dirty="0" err="1">
                <a:solidFill>
                  <a:srgbClr val="112E4C"/>
                </a:solidFill>
                <a:latin typeface="Times New Roman" pitchFamily="18" charset="0"/>
                <a:cs typeface="Times New Roman" pitchFamily="18" charset="0"/>
              </a:rPr>
              <a:t>ул.Чапичева</a:t>
            </a:r>
            <a:r>
              <a:rPr lang="ru-RU" sz="2800" b="1" dirty="0">
                <a:solidFill>
                  <a:srgbClr val="112E4C"/>
                </a:solidFill>
                <a:latin typeface="Times New Roman" pitchFamily="18" charset="0"/>
                <a:cs typeface="Times New Roman" pitchFamily="18" charset="0"/>
              </a:rPr>
              <a:t>, 1 в </a:t>
            </a:r>
            <a:r>
              <a:rPr lang="ru-RU" sz="2800" b="1" dirty="0" err="1">
                <a:solidFill>
                  <a:srgbClr val="112E4C"/>
                </a:solidFill>
                <a:latin typeface="Times New Roman" pitchFamily="18" charset="0"/>
                <a:cs typeface="Times New Roman" pitchFamily="18" charset="0"/>
              </a:rPr>
              <a:t>г.Джанкой</a:t>
            </a:r>
            <a:endParaRPr lang="en-US" sz="2800" b="1" dirty="0">
              <a:solidFill>
                <a:srgbClr val="2788C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1198" y="4457700"/>
            <a:ext cx="5682802" cy="24003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altLang="ru-RU" sz="1800" b="1" i="1" dirty="0">
                <a:solidFill>
                  <a:srgbClr val="273490"/>
                </a:solidFill>
                <a:latin typeface="Georgia" panose="02040502050405020303" pitchFamily="18" charset="0"/>
              </a:rPr>
              <a:t>Работу выполнил председатель инициативной группы :  Усманова Г.А.</a:t>
            </a:r>
          </a:p>
          <a:p>
            <a:pPr>
              <a:spcBef>
                <a:spcPts val="0"/>
              </a:spcBef>
            </a:pPr>
            <a:endParaRPr lang="ru-RU" altLang="ru-RU" sz="1800" b="1" i="1" dirty="0">
              <a:solidFill>
                <a:srgbClr val="273490"/>
              </a:solidFill>
              <a:latin typeface="Georgia" panose="02040502050405020303" pitchFamily="18" charset="0"/>
            </a:endParaRPr>
          </a:p>
          <a:p>
            <a:pPr>
              <a:spcBef>
                <a:spcPts val="0"/>
              </a:spcBef>
            </a:pPr>
            <a:r>
              <a:rPr lang="ru-RU" altLang="ru-RU" sz="1800" b="1" i="1" dirty="0">
                <a:solidFill>
                  <a:srgbClr val="273490"/>
                </a:solidFill>
                <a:latin typeface="Georgia" panose="02040502050405020303" pitchFamily="18" charset="0"/>
              </a:rPr>
              <a:t>                    </a:t>
            </a:r>
          </a:p>
          <a:p>
            <a:endParaRPr lang="en-US" sz="1800" dirty="0">
              <a:solidFill>
                <a:srgbClr val="E3AE3C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9388" y="339038"/>
            <a:ext cx="8964612" cy="6477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Tx/>
              <a:buNone/>
            </a:pPr>
            <a:r>
              <a:rPr lang="ru-RU" alt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МУНИЦИПАЛЬНОЕ ОБЩЕОБРАЗОВАТЕЛЬНОЕ УЧРЕЖДЕНИЕ ГОРОДА ДЖАНКОЯ РЕСПУБЛИКИ КРЫМ «СРЕДНЯЯ ШКОЛА № 3 ИМЕНИ ГЕРОЯ СОВЕТСКОГО СОЮЗА Я.И.ЧАПИЧЕВА»</a:t>
            </a:r>
          </a:p>
        </p:txBody>
      </p:sp>
    </p:spTree>
    <p:extLst>
      <p:ext uri="{BB962C8B-B14F-4D97-AF65-F5344CB8AC3E}">
        <p14:creationId xmlns:p14="http://schemas.microsoft.com/office/powerpoint/2010/main" val="14772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3600" b="1" i="1" dirty="0">
                <a:solidFill>
                  <a:srgbClr val="112E4C"/>
                </a:solidFill>
                <a:latin typeface="Georgia" panose="02040502050405020303" pitchFamily="18" charset="0"/>
              </a:rPr>
              <a:t>Практическая значимость</a:t>
            </a:r>
            <a:endParaRPr lang="ru-RU" sz="3600" b="1" i="1" dirty="0">
              <a:solidFill>
                <a:srgbClr val="112E4C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altLang="ru-RU" sz="2400" dirty="0">
                <a:solidFill>
                  <a:srgbClr val="112E4C"/>
                </a:solidFill>
                <a:latin typeface="Georgia" panose="02040502050405020303" pitchFamily="18" charset="0"/>
              </a:rPr>
              <a:t>привлечение общественности к  значимости проекта; улучшение окружающего ландшафта школьного двора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2400" dirty="0">
                <a:solidFill>
                  <a:srgbClr val="112E4C"/>
                </a:solidFill>
                <a:latin typeface="Georgia" panose="02040502050405020303" pitchFamily="18" charset="0"/>
              </a:rPr>
              <a:t>оформление школьного двора выполняет следующие функции: познавательную, эстетическую, вызывает положительные эмоции, оказывает релаксационные действия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69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i="1" dirty="0">
                <a:solidFill>
                  <a:srgbClr val="112E4C"/>
                </a:solidFill>
                <a:latin typeface="Georgia" panose="02040502050405020303" pitchFamily="18" charset="0"/>
              </a:rPr>
              <a:t>План исследований</a:t>
            </a:r>
            <a:endParaRPr lang="ru-RU" b="1" i="1" dirty="0">
              <a:solidFill>
                <a:srgbClr val="112E4C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112E4C"/>
                </a:solidFill>
                <a:latin typeface="Georgia" panose="02040502050405020303" pitchFamily="18" charset="0"/>
              </a:rPr>
              <a:t>Для того чтобы, провести исследование мы составили план работы.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112E4C"/>
                </a:solidFill>
                <a:latin typeface="Georgia" panose="02040502050405020303" pitchFamily="18" charset="0"/>
              </a:rPr>
              <a:t>Просмотрели информацию о теме исследования в Интернете и журнала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112E4C"/>
                </a:solidFill>
                <a:latin typeface="Georgia" panose="02040502050405020303" pitchFamily="18" charset="0"/>
              </a:rPr>
              <a:t>Опросили людей.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112E4C"/>
                </a:solidFill>
                <a:latin typeface="Georgia" panose="02040502050405020303" pitchFamily="18" charset="0"/>
              </a:rPr>
              <a:t>Провели анкетирование.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16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63388"/>
            <a:ext cx="8031256" cy="2277036"/>
          </a:xfrm>
        </p:spPr>
        <p:txBody>
          <a:bodyPr>
            <a:normAutofit/>
          </a:bodyPr>
          <a:lstStyle/>
          <a:p>
            <a:pPr algn="ctr"/>
            <a:r>
              <a:rPr lang="ru-RU" altLang="ru-RU" sz="3600" b="1" i="1" dirty="0">
                <a:solidFill>
                  <a:srgbClr val="112E4C"/>
                </a:solidFill>
                <a:latin typeface="Georgia" panose="02040502050405020303" pitchFamily="18" charset="0"/>
              </a:rPr>
              <a:t>По теме своего проекта мы выдвинули гипотезу (ожидаемые результаты):</a:t>
            </a:r>
            <a:br>
              <a:rPr lang="ru-RU" alt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510117"/>
            <a:ext cx="7886700" cy="366684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112E4C"/>
                </a:solidFill>
                <a:latin typeface="Georgia" panose="02040502050405020303" pitchFamily="18" charset="0"/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предполагаем, что после реализации проекта  благоустройство (капитальный ремонт) дворовой территории МОУ «СШ №3 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им.Я.И.Чапичева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территория Аллее Славы приобретет великолепный вид, общественные мероприятия будут проходить в торжественной обстановке, эта территория будет привлекательна для отдыха обучающихся.</a:t>
            </a:r>
            <a:endParaRPr lang="ru-RU" dirty="0">
              <a:solidFill>
                <a:schemeClr val="accent5">
                  <a:lumMod val="50000"/>
                </a:schemeClr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77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74726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i="1" dirty="0">
                <a:solidFill>
                  <a:srgbClr val="112E4C"/>
                </a:solidFill>
                <a:latin typeface="Georgia" panose="02040502050405020303" pitchFamily="18" charset="0"/>
              </a:rPr>
              <a:t>Анализ социологического опроса и анкетирования</a:t>
            </a:r>
            <a:endParaRPr lang="ru-RU" i="1" dirty="0">
              <a:solidFill>
                <a:srgbClr val="112E4C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743199"/>
            <a:ext cx="7886700" cy="3433763"/>
          </a:xfrm>
        </p:spPr>
        <p:txBody>
          <a:bodyPr/>
          <a:lstStyle/>
          <a:p>
            <a:r>
              <a:rPr lang="ru-RU" altLang="ru-RU" dirty="0">
                <a:solidFill>
                  <a:srgbClr val="112E4C"/>
                </a:solidFill>
                <a:latin typeface="Georgia" panose="02040502050405020303" pitchFamily="18" charset="0"/>
              </a:rPr>
              <a:t>В социологическом опросе приняли участие 100 респондентов, из них 20% - работники школы,80% -родители  </a:t>
            </a:r>
          </a:p>
          <a:p>
            <a:r>
              <a:rPr lang="ru-RU" altLang="ru-RU" u="sng" dirty="0">
                <a:solidFill>
                  <a:srgbClr val="112E4C"/>
                </a:solidFill>
                <a:latin typeface="Georgia" panose="02040502050405020303" pitchFamily="18" charset="0"/>
              </a:rPr>
              <a:t>Вывод:</a:t>
            </a:r>
            <a:r>
              <a:rPr lang="ru-RU" altLang="ru-RU" dirty="0">
                <a:solidFill>
                  <a:srgbClr val="112E4C"/>
                </a:solidFill>
                <a:latin typeface="Georgia" panose="02040502050405020303" pitchFamily="18" charset="0"/>
              </a:rPr>
              <a:t> Большинство опрошенных считают проблему благоустройства школьного двора актуальной.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686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i="1" dirty="0">
                <a:solidFill>
                  <a:srgbClr val="112E4C"/>
                </a:solidFill>
                <a:latin typeface="Georgia" panose="02040502050405020303" pitchFamily="18" charset="0"/>
              </a:rPr>
              <a:t>Разработка проекта</a:t>
            </a:r>
            <a:endParaRPr lang="ru-RU" b="1" i="1" dirty="0">
              <a:solidFill>
                <a:srgbClr val="112E4C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D6F5616-5B75-423D-9980-6E2897AED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5182" y="634131"/>
            <a:ext cx="4352925" cy="6735911"/>
          </a:xfrm>
        </p:spPr>
      </p:pic>
    </p:spTree>
    <p:extLst>
      <p:ext uri="{BB962C8B-B14F-4D97-AF65-F5344CB8AC3E}">
        <p14:creationId xmlns:p14="http://schemas.microsoft.com/office/powerpoint/2010/main" val="136624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2F15D2-B808-497F-A0E8-6DA1A7199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0014FF-C8A3-4827-BA1A-E46B50ACB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10686"/>
            <a:ext cx="7886700" cy="4445463"/>
          </a:xfrm>
        </p:spPr>
      </p:pic>
    </p:spTree>
    <p:extLst>
      <p:ext uri="{BB962C8B-B14F-4D97-AF65-F5344CB8AC3E}">
        <p14:creationId xmlns:p14="http://schemas.microsoft.com/office/powerpoint/2010/main" val="635455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4B525-E5C3-4F8F-A945-A53733A12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2454BED-2076-4F53-8695-863D3E501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1498" y="645954"/>
            <a:ext cx="4421000" cy="6920917"/>
          </a:xfrm>
        </p:spPr>
      </p:pic>
    </p:spTree>
    <p:extLst>
      <p:ext uri="{BB962C8B-B14F-4D97-AF65-F5344CB8AC3E}">
        <p14:creationId xmlns:p14="http://schemas.microsoft.com/office/powerpoint/2010/main" val="3342995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CA1F6-97C4-4BAE-A6A6-6E6628161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DC86BA9-D3E4-4794-8F8E-6DA5D0766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0866" y="1046953"/>
            <a:ext cx="3644158" cy="6476304"/>
          </a:xfrm>
        </p:spPr>
      </p:pic>
    </p:spTree>
    <p:extLst>
      <p:ext uri="{BB962C8B-B14F-4D97-AF65-F5344CB8AC3E}">
        <p14:creationId xmlns:p14="http://schemas.microsoft.com/office/powerpoint/2010/main" val="3264481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438" y="61613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altLang="ru-RU" sz="3600" b="1" i="1" dirty="0">
                <a:solidFill>
                  <a:srgbClr val="112E4C"/>
                </a:solidFill>
                <a:latin typeface="Georgia" panose="02040502050405020303" pitchFamily="18" charset="0"/>
              </a:rPr>
              <a:t>Расчет сметной стоимости</a:t>
            </a:r>
            <a:br>
              <a:rPr lang="ru-RU" altLang="ru-RU" sz="3600" b="1" i="1" dirty="0">
                <a:solidFill>
                  <a:srgbClr val="112E4C"/>
                </a:solidFill>
                <a:latin typeface="Georgia" panose="02040502050405020303" pitchFamily="18" charset="0"/>
              </a:rPr>
            </a:br>
            <a:r>
              <a:rPr lang="ru-RU" altLang="ru-RU" sz="3600" b="1" i="1" dirty="0">
                <a:solidFill>
                  <a:srgbClr val="112E4C"/>
                </a:solidFill>
                <a:latin typeface="Georgia" panose="02040502050405020303" pitchFamily="18" charset="0"/>
              </a:rPr>
              <a:t>(прилагается)</a:t>
            </a:r>
            <a:endParaRPr lang="ru-RU" sz="3600" b="1" i="1" dirty="0">
              <a:solidFill>
                <a:srgbClr val="112E4C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C160ECE-C4A6-470B-9FD3-8C37EEFA9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50900"/>
            <a:ext cx="7886700" cy="4300788"/>
          </a:xfrm>
        </p:spPr>
      </p:pic>
    </p:spTree>
    <p:extLst>
      <p:ext uri="{BB962C8B-B14F-4D97-AF65-F5344CB8AC3E}">
        <p14:creationId xmlns:p14="http://schemas.microsoft.com/office/powerpoint/2010/main" val="94581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F35BED-BB1D-44AD-B8C5-B6AE7A17A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369"/>
            <a:ext cx="9144000" cy="612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61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7DCF7E56-9D59-4D48-B498-CF5ED79E8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35238" y="1414375"/>
            <a:ext cx="3946525" cy="5581825"/>
          </a:xfr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D69C60C-AA12-4F82-904A-F38CCCA6EFC7}"/>
              </a:ext>
            </a:extLst>
          </p:cNvPr>
          <p:cNvSpPr txBox="1">
            <a:spLocks/>
          </p:cNvSpPr>
          <p:nvPr/>
        </p:nvSpPr>
        <p:spPr>
          <a:xfrm>
            <a:off x="964734" y="1241570"/>
            <a:ext cx="7357145" cy="909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Школьный двор – часть образовательной среды, в которой протекает процесс социализации, воспитания и развития личности ребенка. Эта среда должна быть функциональна и комфортна для  ребенка,  так  как  является  не только составляющей  частью  процесса обучения, но и местом проведения свободного времени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747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140137"/>
            <a:ext cx="7886700" cy="298767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i="1" dirty="0">
                <a:solidFill>
                  <a:srgbClr val="112E4C"/>
                </a:solidFill>
                <a:latin typeface="Georgia" panose="02040502050405020303" pitchFamily="18" charset="0"/>
              </a:rPr>
              <a:t>Общие затраты на благоустройство зоны отдыха составляют           3042622,09  </a:t>
            </a:r>
            <a:r>
              <a:rPr lang="ru-RU" altLang="ru-RU" b="1" i="1" dirty="0" err="1">
                <a:solidFill>
                  <a:srgbClr val="112E4C"/>
                </a:solidFill>
                <a:latin typeface="Georgia" panose="02040502050405020303" pitchFamily="18" charset="0"/>
              </a:rPr>
              <a:t>руб</a:t>
            </a:r>
            <a:br>
              <a:rPr lang="ru-RU" alt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22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5385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altLang="ru-RU" sz="3600" b="1" i="1" dirty="0">
                <a:solidFill>
                  <a:srgbClr val="112E4C"/>
                </a:solidFill>
                <a:latin typeface="Georgia" panose="02040502050405020303" pitchFamily="18" charset="0"/>
              </a:rPr>
              <a:t>Защита проекта</a:t>
            </a:r>
            <a:br>
              <a:rPr lang="ru-RU" altLang="ru-RU" sz="3600" b="1" i="1" dirty="0">
                <a:solidFill>
                  <a:srgbClr val="112E4C"/>
                </a:solidFill>
                <a:latin typeface="Georgia" panose="02040502050405020303" pitchFamily="18" charset="0"/>
              </a:rPr>
            </a:br>
            <a:r>
              <a:rPr lang="ru-RU" altLang="ru-RU" sz="3600" b="1" i="1" dirty="0">
                <a:solidFill>
                  <a:srgbClr val="112E4C"/>
                </a:solidFill>
                <a:latin typeface="Georgia" panose="02040502050405020303" pitchFamily="18" charset="0"/>
              </a:rPr>
              <a:t>( конференция)</a:t>
            </a:r>
            <a:endParaRPr lang="ru-RU" sz="3600" b="1" i="1" dirty="0">
              <a:solidFill>
                <a:srgbClr val="112E4C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3485B8A-0D53-48B6-90F2-460F94CB3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40" y="1825625"/>
            <a:ext cx="5779120" cy="4351338"/>
          </a:xfrm>
        </p:spPr>
      </p:pic>
    </p:spTree>
    <p:extLst>
      <p:ext uri="{BB962C8B-B14F-4D97-AF65-F5344CB8AC3E}">
        <p14:creationId xmlns:p14="http://schemas.microsoft.com/office/powerpoint/2010/main" val="213744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15ECCC-DF22-448B-93EC-723E681715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02" y="1040235"/>
            <a:ext cx="7784983" cy="515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A4A89F-DE92-4D7A-A79A-8C52C5E2B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956" y="1132514"/>
            <a:ext cx="7919207" cy="540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729842"/>
            <a:ext cx="7886700" cy="960847"/>
          </a:xfrm>
        </p:spPr>
        <p:txBody>
          <a:bodyPr>
            <a:normAutofit/>
          </a:bodyPr>
          <a:lstStyle/>
          <a:p>
            <a:pPr algn="ctr"/>
            <a:r>
              <a:rPr lang="ru-RU" altLang="ru-RU" b="1" i="1" dirty="0">
                <a:solidFill>
                  <a:srgbClr val="112E4C"/>
                </a:solidFill>
                <a:latin typeface="Georgia" panose="02040502050405020303" pitchFamily="18" charset="0"/>
              </a:rPr>
              <a:t>Вывод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888988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</a:p>
          <a:p>
            <a:pPr marL="0" indent="0">
              <a:lnSpc>
                <a:spcPct val="100000"/>
              </a:lnSpc>
              <a:buNone/>
            </a:pPr>
            <a:endParaRPr lang="ru-RU" sz="56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5600" b="1" dirty="0">
                <a:solidFill>
                  <a:schemeClr val="accent5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Социальный проект  Благоустройство (капитальный ремонт) дворовой территории МОУ «СШ №3 </a:t>
            </a:r>
            <a:r>
              <a:rPr lang="ru-RU" sz="5600" b="1" dirty="0" err="1">
                <a:solidFill>
                  <a:schemeClr val="accent5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им.Я.И.Чапичева</a:t>
            </a:r>
            <a:r>
              <a:rPr lang="ru-RU" sz="5600" b="1" dirty="0">
                <a:solidFill>
                  <a:schemeClr val="accent5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или «Аллея Славы»  доказал социальную значимость и возможность диалога, взаимопомощи и взаимодействия, как способа дружбы разных народов и разных поколений. Проект направлен на поднятие патриотического духа подрастающей молодежи, что позволит чествовать героя в более торжественной обстановке, возлагать цветы к бюсту, организовывать «Вахту памяти».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5600" b="1" dirty="0">
                <a:solidFill>
                  <a:schemeClr val="accent5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 </a:t>
            </a:r>
            <a:r>
              <a:rPr lang="ru-RU" sz="56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Грамотно и интересно оформленный школьный двор улучшает настроение, повышает жизненный тонус, положительно влияет на здоровье как детей, так и взрослых. Кроме того, не следует забывать, что пришкольная территория- это также зона отдыха и прогулок. Обустройство пришкольной территории не должно быть одинаково стандартным, будничным. Здесь важны творческий подход и фантазия. Ведь, в конце концов, тропинки, которыми ребенок ходит каждый день, цветы, высаженные у бордюров, деревца под окнами, скамейки, беседки - все эти детали отложатся в памяти детей и через долгие годы светлыми воспоминаниями о школьных и чудесных годах будут согревать их сердца.</a:t>
            </a:r>
          </a:p>
          <a:p>
            <a:pPr>
              <a:lnSpc>
                <a:spcPct val="150000"/>
              </a:lnSpc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dirty="0">
              <a:solidFill>
                <a:srgbClr val="112E4C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3314" name="Picture 2" descr="Картинки по запросу вывод карти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965" y="4653553"/>
            <a:ext cx="2976988" cy="220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579" y="2202143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cap="all" dirty="0">
                <a:solidFill>
                  <a:srgbClr val="112E4C"/>
                </a:solidFill>
                <a:latin typeface="Georgia" panose="02040502050405020303" pitchFamily="18" charset="0"/>
              </a:rPr>
              <a:t>Л</a:t>
            </a:r>
            <a:r>
              <a:rPr lang="ru-RU" dirty="0">
                <a:solidFill>
                  <a:srgbClr val="112E4C"/>
                </a:solidFill>
                <a:latin typeface="Georgia" panose="02040502050405020303" pitchFamily="18" charset="0"/>
              </a:rPr>
              <a:t>юбить свою школу – это значит по-доброму, уважительно относиться к детям и взрослым, быть готовым помочь родной школе и своим учителям, никогда ничего не ломать, вырастить в школе свой цветок и оставить о себе хорошую память.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21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312893"/>
            <a:ext cx="7886700" cy="3864069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dirty="0">
                <a:solidFill>
                  <a:srgbClr val="112E4C"/>
                </a:solidFill>
                <a:latin typeface="Georgia" panose="02040502050405020303" pitchFamily="18" charset="0"/>
              </a:rPr>
              <a:t>Таким образом, исследовав территорию возле школы, подобрав нужные  комплексы, мы разработали проект благоустройства зоны отдыха школьного двора. </a:t>
            </a:r>
          </a:p>
          <a:p>
            <a:pPr algn="ctr">
              <a:buFontTx/>
              <a:buNone/>
            </a:pPr>
            <a:r>
              <a:rPr lang="ru-RU" altLang="ru-RU" dirty="0">
                <a:solidFill>
                  <a:srgbClr val="112E4C"/>
                </a:solidFill>
                <a:latin typeface="Georgia" panose="02040502050405020303" pitchFamily="18" charset="0"/>
              </a:rPr>
              <a:t>Данный проект можно предложить на рассмотрение администрации города Джанкоя.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2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i="1" dirty="0">
                <a:solidFill>
                  <a:srgbClr val="112E4C"/>
                </a:solidFill>
                <a:latin typeface="Georgia" panose="02040502050405020303" pitchFamily="18" charset="0"/>
              </a:rPr>
              <a:t>Спасибо за внимание!</a:t>
            </a:r>
          </a:p>
        </p:txBody>
      </p:sp>
      <p:pic>
        <p:nvPicPr>
          <p:cNvPr id="1026" name="Picture 2" descr="Картинки по запросу цве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45" y="2893325"/>
            <a:ext cx="3746310" cy="3746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21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112E4C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Актуальность</a:t>
            </a:r>
            <a:endParaRPr lang="ru-RU" dirty="0">
              <a:solidFill>
                <a:srgbClr val="112E4C"/>
              </a:solidFill>
              <a:latin typeface="Georgia" panose="02040502050405020303" pitchFamily="18" charset="0"/>
            </a:endParaRPr>
          </a:p>
        </p:txBody>
      </p:sp>
      <p:pic>
        <p:nvPicPr>
          <p:cNvPr id="15362" name="Picture 2" descr="Картинки по запросу задачи карти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694" y="4844494"/>
            <a:ext cx="1741465" cy="185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F4A9C7-CEC2-4B99-BCCF-5142F793A422}"/>
              </a:ext>
            </a:extLst>
          </p:cNvPr>
          <p:cNvSpPr txBox="1"/>
          <p:nvPr/>
        </p:nvSpPr>
        <p:spPr>
          <a:xfrm>
            <a:off x="242047" y="1938005"/>
            <a:ext cx="843831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Патриотическое воспитание начинается с изучения истории своей "малой родины", в том числе воинских подвигов земляков на полях сражений бережное хранение памяти о них.                                                                                                                                              ПРОЕКТ </a:t>
            </a:r>
            <a:r>
              <a:rPr lang="ru-RU" sz="2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инициативной группы </a:t>
            </a:r>
            <a:r>
              <a:rPr lang="ru-RU" sz="2000" b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МОУ «СШ №3 им. </a:t>
            </a:r>
            <a:r>
              <a:rPr lang="ru-RU" sz="2000" b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Я.И.Чапичева</a:t>
            </a:r>
            <a:r>
              <a:rPr lang="ru-RU" sz="2000" b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». Название проекта «</a:t>
            </a:r>
            <a:r>
              <a:rPr lang="ru-RU" sz="2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Аллея Славы</a:t>
            </a:r>
            <a:r>
              <a:rPr lang="ru-RU" sz="2000" b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» или Благоустройство (капитальный ремонт) дворовой территории МОУ «СШ №3 </a:t>
            </a:r>
            <a:r>
              <a:rPr lang="ru-RU" sz="2000" b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им.Я.И.Чапичева</a:t>
            </a:r>
            <a:r>
              <a:rPr lang="ru-RU" sz="2000" b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»  </a:t>
            </a:r>
            <a:r>
              <a:rPr lang="ru-RU" sz="2000" b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разработан в рамках празднования 80-летия Великой Победы в ВОВ</a:t>
            </a:r>
            <a:r>
              <a:rPr lang="ru-RU" sz="2000" b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Проект направлен на поднятие патриотического духа подрастающей молодежи, что позволит чествовать героя в более торжественной обстановке, возлагать цветы к бюсту, организовывать «Вахту памяти».</a:t>
            </a:r>
          </a:p>
        </p:txBody>
      </p:sp>
    </p:spTree>
    <p:extLst>
      <p:ext uri="{BB962C8B-B14F-4D97-AF65-F5344CB8AC3E}">
        <p14:creationId xmlns:p14="http://schemas.microsoft.com/office/powerpoint/2010/main" val="192146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i="1" dirty="0">
                <a:solidFill>
                  <a:srgbClr val="112E4C"/>
                </a:solidFill>
                <a:latin typeface="Georgia" panose="02040502050405020303" pitchFamily="18" charset="0"/>
              </a:rPr>
              <a:t>Цель</a:t>
            </a:r>
            <a:endParaRPr lang="ru-RU" b="1" i="1" dirty="0">
              <a:solidFill>
                <a:srgbClr val="112E4C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Увековечить для последующих поколений воинскую доблесть солдат "забытой", чьи сыновья в Великой Отечественной войне освободили мир от фашизма.</a:t>
            </a: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ru-RU" altLang="ru-RU" dirty="0">
                <a:solidFill>
                  <a:srgbClr val="112E4C"/>
                </a:solidFill>
                <a:latin typeface="Georgia" panose="02040502050405020303" pitchFamily="18" charset="0"/>
              </a:rPr>
              <a:t>Организация и проведение мероприятий по благоустройству школьного двора: благоустройство территории перед зданием школы ( зоны отдыха)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4338" name="Picture 2" descr="Картинки по запросу цель карти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358" y="4845305"/>
            <a:ext cx="2211808" cy="166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11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altLang="ru-RU" dirty="0">
                <a:solidFill>
                  <a:srgbClr val="112E4C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« Школьный двор – это визитная карточка нашего </a:t>
            </a:r>
          </a:p>
          <a:p>
            <a:pPr marL="0" indent="0" algn="ctr">
              <a:buNone/>
            </a:pPr>
            <a:r>
              <a:rPr lang="ru-RU" altLang="ru-RU" dirty="0">
                <a:solidFill>
                  <a:srgbClr val="112E4C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образовательного учреждения,</a:t>
            </a:r>
          </a:p>
          <a:p>
            <a:pPr marL="0" indent="0" algn="ctr">
              <a:buNone/>
            </a:pPr>
            <a:r>
              <a:rPr lang="ru-RU" altLang="ru-RU" dirty="0">
                <a:solidFill>
                  <a:srgbClr val="112E4C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поэтому территорию необходимо изменять, </a:t>
            </a:r>
          </a:p>
          <a:p>
            <a:pPr marL="0" indent="0" algn="ctr">
              <a:buNone/>
            </a:pPr>
            <a:r>
              <a:rPr lang="ru-RU" altLang="ru-RU" dirty="0">
                <a:solidFill>
                  <a:srgbClr val="112E4C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дополнять и постоянно вносить какие либо </a:t>
            </a:r>
          </a:p>
          <a:p>
            <a:pPr marL="0" indent="0" algn="ctr">
              <a:buNone/>
            </a:pPr>
            <a:r>
              <a:rPr lang="ru-RU" altLang="ru-RU" dirty="0">
                <a:solidFill>
                  <a:srgbClr val="112E4C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творческие элементы.</a:t>
            </a:r>
          </a:p>
          <a:p>
            <a:pPr marL="0" indent="0" algn="ctr">
              <a:buNone/>
            </a:pPr>
            <a:r>
              <a:rPr lang="ru-RU" altLang="ru-RU" dirty="0">
                <a:solidFill>
                  <a:srgbClr val="112E4C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Но двор также должен быть эстетически </a:t>
            </a:r>
          </a:p>
          <a:p>
            <a:pPr marL="0" indent="0" algn="ctr">
              <a:buNone/>
            </a:pPr>
            <a:r>
              <a:rPr lang="ru-RU" altLang="ru-RU" dirty="0">
                <a:solidFill>
                  <a:srgbClr val="112E4C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привлекательным, постоянно ухоженным. </a:t>
            </a:r>
          </a:p>
          <a:p>
            <a:pPr marL="0" indent="0" algn="ctr">
              <a:buNone/>
            </a:pPr>
            <a:r>
              <a:rPr lang="ru-RU" altLang="ru-RU" dirty="0">
                <a:solidFill>
                  <a:srgbClr val="112E4C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Данная проблема является</a:t>
            </a:r>
          </a:p>
          <a:p>
            <a:pPr marL="0" indent="0" algn="ctr">
              <a:buNone/>
            </a:pPr>
            <a:r>
              <a:rPr lang="ru-RU" altLang="ru-RU" dirty="0">
                <a:solidFill>
                  <a:srgbClr val="112E4C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актуальной не только для обучающихся школы, </a:t>
            </a:r>
          </a:p>
          <a:p>
            <a:pPr marL="0" indent="0" algn="ctr">
              <a:buNone/>
            </a:pPr>
            <a:r>
              <a:rPr lang="ru-RU" altLang="ru-RU" dirty="0">
                <a:solidFill>
                  <a:srgbClr val="112E4C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но и для социума в целом». </a:t>
            </a:r>
            <a:endParaRPr lang="ru-RU" dirty="0">
              <a:solidFill>
                <a:srgbClr val="112E4C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95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i="1" dirty="0">
                <a:solidFill>
                  <a:srgbClr val="112E4C"/>
                </a:solidFill>
                <a:latin typeface="Georgia" panose="02040502050405020303" pitchFamily="18" charset="0"/>
              </a:rPr>
              <a:t>Задачи</a:t>
            </a:r>
            <a:endParaRPr lang="ru-RU" b="1" i="1" dirty="0">
              <a:solidFill>
                <a:srgbClr val="112E4C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D2274B-451F-4426-A4E4-BC554ED11FD5}"/>
              </a:ext>
            </a:extLst>
          </p:cNvPr>
          <p:cNvSpPr txBox="1"/>
          <p:nvPr/>
        </p:nvSpPr>
        <p:spPr>
          <a:xfrm>
            <a:off x="3752960" y="1562978"/>
            <a:ext cx="497467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u-RU" sz="1600" dirty="0">
                <a:latin typeface="Georgia" panose="02040502050405020303" pitchFamily="18" charset="0"/>
              </a:rPr>
              <a:t>-Вовлечение родителей обучающихся, педагогических работников в совместную общественно-значимую деятельность по благоустройству школьной территории, повышение и развитие инициативы ученических коллективов по улучшению внешнего вида и эстетического состояния школьного двора;</a:t>
            </a:r>
          </a:p>
          <a:p>
            <a:pPr lvl="0" algn="just"/>
            <a:r>
              <a:rPr lang="ru-RU" sz="1600" dirty="0">
                <a:latin typeface="Georgia" panose="02040502050405020303" pitchFamily="18" charset="0"/>
              </a:rPr>
              <a:t>-проведение социологического опроса среди обучающихся, работников школы, родителей по выявлению предложений благоустройства школьной территории;</a:t>
            </a:r>
          </a:p>
          <a:p>
            <a:pPr lvl="0" algn="just"/>
            <a:r>
              <a:rPr lang="ru-RU" sz="1600" dirty="0">
                <a:latin typeface="Georgia" panose="02040502050405020303" pitchFamily="18" charset="0"/>
              </a:rPr>
              <a:t>-разработка и осуществление плана благоустройства территории школьного двора;</a:t>
            </a:r>
          </a:p>
          <a:p>
            <a:pPr lvl="0" algn="just"/>
            <a:r>
              <a:rPr lang="ru-RU" sz="1600" dirty="0">
                <a:latin typeface="Georgia" panose="02040502050405020303" pitchFamily="18" charset="0"/>
              </a:rPr>
              <a:t>-совершенствование и развитие форм межведомственного взаимодействия, сотрудничество с родительской общественностью и всеми заинтересованными организациями, учреждениями, лицами  с  целью привлечения  дополнительных  финансовых  средств  для  реализации мероприятий данного проекта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0376F8F-8475-464F-B1BD-40E73E84E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8" y="1690689"/>
            <a:ext cx="3076202" cy="4351338"/>
          </a:xfrm>
        </p:spPr>
      </p:pic>
    </p:spTree>
    <p:extLst>
      <p:ext uri="{BB962C8B-B14F-4D97-AF65-F5344CB8AC3E}">
        <p14:creationId xmlns:p14="http://schemas.microsoft.com/office/powerpoint/2010/main" val="48109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03467-399D-4BE8-8DA0-5A2AFA4C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515" y="1887524"/>
            <a:ext cx="6694415" cy="400154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3100" b="1" i="1" dirty="0">
                <a:solidFill>
                  <a:schemeClr val="accent5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участка для  «Аллеи Славы», изготовление эскиза;</a:t>
            </a:r>
            <a:br>
              <a:rPr lang="ru-RU" sz="3100" b="1" i="1" dirty="0">
                <a:solidFill>
                  <a:schemeClr val="accent5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i="1" dirty="0">
                <a:solidFill>
                  <a:schemeClr val="accent5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Привлечение подростков и молодёжи, родителей, жителей </a:t>
            </a:r>
            <a:r>
              <a:rPr lang="ru-RU" sz="31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микрорайона</a:t>
            </a:r>
            <a:r>
              <a:rPr lang="ru-RU" sz="3100" b="1" i="1" dirty="0">
                <a:solidFill>
                  <a:schemeClr val="accent5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br>
              <a:rPr lang="ru-RU" sz="3100" b="1" i="1" dirty="0">
                <a:solidFill>
                  <a:schemeClr val="accent5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i="1" dirty="0">
                <a:solidFill>
                  <a:schemeClr val="accent5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«Аллеи Славы»;</a:t>
            </a:r>
            <a:br>
              <a:rPr lang="ru-RU" sz="4400" i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1761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i="1" dirty="0">
                <a:solidFill>
                  <a:srgbClr val="112E4C"/>
                </a:solidFill>
                <a:latin typeface="Georgia" panose="02040502050405020303" pitchFamily="18" charset="0"/>
              </a:rPr>
              <a:t>Методы</a:t>
            </a:r>
            <a:endParaRPr lang="ru-RU" b="1" i="1" dirty="0">
              <a:solidFill>
                <a:srgbClr val="112E4C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ctr">
              <a:buFont typeface="+mj-lt"/>
              <a:buAutoNum type="arabicPeriod"/>
            </a:pPr>
            <a:r>
              <a:rPr lang="ru-RU" altLang="ru-RU" dirty="0">
                <a:solidFill>
                  <a:srgbClr val="112E4C"/>
                </a:solidFill>
                <a:latin typeface="Georgia" panose="02040502050405020303" pitchFamily="18" charset="0"/>
              </a:rPr>
              <a:t>Наблюдение, проведение опроса, анализ.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ru-RU" altLang="ru-RU" dirty="0">
                <a:solidFill>
                  <a:srgbClr val="112E4C"/>
                </a:solidFill>
                <a:latin typeface="Georgia" panose="02040502050405020303" pitchFamily="18" charset="0"/>
              </a:rPr>
              <a:t>Изучение теоретического материала, анализ литературы.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ru-RU" altLang="ru-RU" dirty="0">
                <a:solidFill>
                  <a:srgbClr val="112E4C"/>
                </a:solidFill>
                <a:latin typeface="Georgia" panose="02040502050405020303" pitchFamily="18" charset="0"/>
              </a:rPr>
              <a:t>Изготовление рисунков, чертежей.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6386" name="Picture 2" descr="Картинки по запросу задачи карти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313" y="3807724"/>
            <a:ext cx="2739805" cy="292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12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795432"/>
            <a:ext cx="8156762" cy="1325563"/>
          </a:xfrm>
        </p:spPr>
        <p:txBody>
          <a:bodyPr>
            <a:noAutofit/>
          </a:bodyPr>
          <a:lstStyle/>
          <a:p>
            <a:pPr algn="ctr"/>
            <a:r>
              <a:rPr lang="ru-RU" altLang="ru-RU" sz="3000" b="1" dirty="0">
                <a:solidFill>
                  <a:srgbClr val="112E4C"/>
                </a:solidFill>
                <a:latin typeface="Georgia" panose="02040502050405020303" pitchFamily="18" charset="0"/>
              </a:rPr>
              <a:t>База исследования</a:t>
            </a:r>
            <a:br>
              <a:rPr lang="ru-RU" altLang="ru-RU" sz="3000" b="1" dirty="0">
                <a:solidFill>
                  <a:srgbClr val="112E4C"/>
                </a:solidFill>
                <a:latin typeface="Georgia" panose="02040502050405020303" pitchFamily="18" charset="0"/>
              </a:rPr>
            </a:br>
            <a:r>
              <a:rPr lang="ru-RU" altLang="ru-RU" sz="3000" b="1" dirty="0">
                <a:solidFill>
                  <a:srgbClr val="112E4C"/>
                </a:solidFill>
                <a:latin typeface="Georgia" panose="02040502050405020303" pitchFamily="18" charset="0"/>
              </a:rPr>
              <a:t>Территория </a:t>
            </a:r>
            <a:br>
              <a:rPr lang="ru-RU" altLang="ru-RU" sz="3000" b="1" dirty="0">
                <a:solidFill>
                  <a:srgbClr val="112E4C"/>
                </a:solidFill>
                <a:latin typeface="Georgia" panose="02040502050405020303" pitchFamily="18" charset="0"/>
              </a:rPr>
            </a:br>
            <a:r>
              <a:rPr lang="ru-RU" altLang="ru-RU" sz="3000" b="1" dirty="0">
                <a:solidFill>
                  <a:srgbClr val="112E4C"/>
                </a:solidFill>
                <a:latin typeface="Georgia" panose="02040502050405020303" pitchFamily="18" charset="0"/>
              </a:rPr>
              <a:t>МОУ «Средняя школа № 3 им. </a:t>
            </a:r>
            <a:r>
              <a:rPr lang="ru-RU" altLang="ru-RU" sz="3000" b="1" dirty="0" err="1">
                <a:solidFill>
                  <a:srgbClr val="112E4C"/>
                </a:solidFill>
                <a:latin typeface="Georgia" panose="02040502050405020303" pitchFamily="18" charset="0"/>
              </a:rPr>
              <a:t>Я.И.Чапичева</a:t>
            </a:r>
            <a:r>
              <a:rPr lang="ru-RU" altLang="ru-RU" sz="3000" b="1" dirty="0">
                <a:solidFill>
                  <a:srgbClr val="112E4C"/>
                </a:solidFill>
                <a:latin typeface="Georgia" panose="02040502050405020303" pitchFamily="18" charset="0"/>
              </a:rPr>
              <a:t>»</a:t>
            </a:r>
            <a:endParaRPr lang="ru-RU" sz="3000" b="1" dirty="0">
              <a:solidFill>
                <a:srgbClr val="112E4C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7C800BE-2870-435F-96E9-05A617469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99" y="2239963"/>
            <a:ext cx="6644080" cy="3937000"/>
          </a:xfrm>
        </p:spPr>
      </p:pic>
    </p:spTree>
    <p:extLst>
      <p:ext uri="{BB962C8B-B14F-4D97-AF65-F5344CB8AC3E}">
        <p14:creationId xmlns:p14="http://schemas.microsoft.com/office/powerpoint/2010/main" val="302231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</TotalTime>
  <Words>927</Words>
  <Application>Microsoft Office PowerPoint</Application>
  <PresentationFormat>Экран (4:3)</PresentationFormat>
  <Paragraphs>60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Georgia</vt:lpstr>
      <vt:lpstr>Times New Roman</vt:lpstr>
      <vt:lpstr>Wingdings</vt:lpstr>
      <vt:lpstr>Office Theme</vt:lpstr>
      <vt:lpstr>Проект АЛЛЕЯ СЛАВЫ  (Благоустройство                                      (капитальный ремонт) дворовой территории МОУ «СШ №3 им. Я.И.Чапичева»                                                по адресу: ул.Чапичева, 1 в г.Джанкой</vt:lpstr>
      <vt:lpstr>Презентация PowerPoint</vt:lpstr>
      <vt:lpstr>Актуальность</vt:lpstr>
      <vt:lpstr>Цель</vt:lpstr>
      <vt:lpstr>Презентация PowerPoint</vt:lpstr>
      <vt:lpstr>Задачи</vt:lpstr>
      <vt:lpstr>Подготовка участка для  «Аллеи Славы», изготовление эскиза; Привлечение подростков и молодёжи, родителей, жителей микрорайона; Оформление «Аллеи Славы»; </vt:lpstr>
      <vt:lpstr>Методы</vt:lpstr>
      <vt:lpstr>База исследования Территория  МОУ «Средняя школа № 3 им. Я.И.Чапичева»</vt:lpstr>
      <vt:lpstr>Практическая значимость</vt:lpstr>
      <vt:lpstr>План исследований</vt:lpstr>
      <vt:lpstr>По теме своего проекта мы выдвинули гипотезу (ожидаемые результаты): </vt:lpstr>
      <vt:lpstr>Анализ социологического опроса и анкетирования</vt:lpstr>
      <vt:lpstr>Разработка проекта</vt:lpstr>
      <vt:lpstr>Презентация PowerPoint</vt:lpstr>
      <vt:lpstr>Презентация PowerPoint</vt:lpstr>
      <vt:lpstr>Презентация PowerPoint</vt:lpstr>
      <vt:lpstr>Расчет сметной стоимости (прилагается)</vt:lpstr>
      <vt:lpstr>Презентация PowerPoint</vt:lpstr>
      <vt:lpstr>Общие затраты на благоустройство зоны отдыха составляют           3042622,09  руб </vt:lpstr>
      <vt:lpstr>Защита проекта ( конференция)</vt:lpstr>
      <vt:lpstr>Презентация PowerPoint</vt:lpstr>
      <vt:lpstr>Презентация PowerPoint</vt:lpstr>
      <vt:lpstr>Вывод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</cp:lastModifiedBy>
  <cp:revision>28</cp:revision>
  <cp:lastPrinted>2025-01-22T20:03:17Z</cp:lastPrinted>
  <dcterms:created xsi:type="dcterms:W3CDTF">2019-10-28T08:40:00Z</dcterms:created>
  <dcterms:modified xsi:type="dcterms:W3CDTF">2025-01-22T20:36:05Z</dcterms:modified>
</cp:coreProperties>
</file>