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1" r:id="rId5"/>
    <p:sldId id="263" r:id="rId6"/>
    <p:sldId id="264" r:id="rId7"/>
    <p:sldId id="265" r:id="rId8"/>
    <p:sldId id="266" r:id="rId9"/>
    <p:sldId id="268" r:id="rId10"/>
    <p:sldId id="267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B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75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837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593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50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170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82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20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585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48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87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55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16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73378-1AF9-47F1-ADC8-942BB639BD4C}" type="datetimeFigureOut">
              <a:rPr lang="ru-RU" smtClean="0"/>
              <a:t>пн 13.03.23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EAA67-B327-4613-906E-BB57A2F17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8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92498"/>
            <a:ext cx="12192001" cy="7319665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828926" y="0"/>
            <a:ext cx="8229600" cy="1157288"/>
          </a:xfrm>
          <a:prstGeom prst="roundRect">
            <a:avLst>
              <a:gd name="adj" fmla="val 1439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Cambria" panose="02040503050406030204" pitchFamily="18" charset="0"/>
              </a:rPr>
              <a:t>Муниципальное бюджетное дошкольное образовательное учреждение «Чернышевский детский сад «Подснежник» </a:t>
            </a:r>
            <a:br>
              <a:rPr lang="ru-RU" b="1" i="1" dirty="0" smtClean="0">
                <a:latin typeface="Cambria" panose="02040503050406030204" pitchFamily="18" charset="0"/>
              </a:rPr>
            </a:br>
            <a:r>
              <a:rPr lang="ru-RU" b="1" i="1" dirty="0" smtClean="0">
                <a:latin typeface="Cambria" panose="02040503050406030204" pitchFamily="18" charset="0"/>
              </a:rPr>
              <a:t>Раздольненский район  Республика Крым</a:t>
            </a:r>
            <a:endParaRPr lang="ru-RU" b="1" i="1" dirty="0">
              <a:latin typeface="Cambria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714" y="1706248"/>
            <a:ext cx="6023370" cy="21093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753" y="4084346"/>
            <a:ext cx="3627434" cy="7681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305356"/>
            <a:ext cx="1571429" cy="1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81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836" y="159329"/>
            <a:ext cx="12192000" cy="69826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31674" y="77118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«Русский народ не должен терять своего нравственного авторитета среди других народов, авторитета, достойно завоеванного русским искусством, литературой. Мы не должны забывать о своем культурном прошлом, о наших памятниках, литературе, языке, традициях. Национальные отличия сохранятся и в 21 веке, если мы будем озабочены воспитанием душ, а не только передачей знаний… »                                      Д.С. Лихачев</a:t>
            </a:r>
            <a:endParaRPr lang="ru-RU" sz="2400" dirty="0">
              <a:solidFill>
                <a:srgbClr val="0070C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0382" y="2556167"/>
            <a:ext cx="5112327" cy="11637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43009" y="2608123"/>
            <a:ext cx="5077691" cy="110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12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A9BFFD"/>
          </a:solidFill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896" y="522280"/>
            <a:ext cx="5511262" cy="853514"/>
          </a:xfrm>
          <a:prstGeom prst="rect">
            <a:avLst/>
          </a:prstGeom>
          <a:solidFill>
            <a:srgbClr val="A9BFFD"/>
          </a:solidFill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691" y="1447285"/>
            <a:ext cx="5950442" cy="39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31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496" y="1234682"/>
            <a:ext cx="8504657" cy="37945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840" y="1234682"/>
            <a:ext cx="2637847" cy="2291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20184" y="3998637"/>
            <a:ext cx="1840815" cy="15401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971" y="459508"/>
            <a:ext cx="2117597" cy="177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91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594" y="510886"/>
            <a:ext cx="5433756" cy="93215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33863" y="1443037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8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в том, чтобы ребёнок почувствовал уникальность своего народа, знал историю своей семьи, страны, мира, возлюбил свою родину, пришёл к пониманию и осознанию собственной неповторимости и значимости каждого человека живущего на земле.</a:t>
            </a:r>
            <a:endParaRPr lang="ru-RU" sz="2800" dirty="0">
              <a:solidFill>
                <a:srgbClr val="073E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-100013"/>
            <a:ext cx="88010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9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089" y="508424"/>
            <a:ext cx="4062434" cy="10571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28655" y="134676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Times New Roman" panose="02020603050405020304" pitchFamily="18" charset="0"/>
              </a:rPr>
              <a:t>Создание психолого-педагогических условий для позитивной социализации детей, активизация познавательно-исследовательской деятельности и творческого развития воспитанников на основе сотрудничества со взрослыми и сверстниками в различных видах детской деятельности посредством реализации метода проектов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35600" y="2249215"/>
            <a:ext cx="2976708" cy="1609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96125" y="2080667"/>
            <a:ext cx="3195501" cy="172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1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049"/>
            <a:ext cx="12192000" cy="7172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744" y="221626"/>
            <a:ext cx="2675419" cy="11560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46218" y="1066800"/>
            <a:ext cx="8866909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sz="2400" dirty="0">
                <a:solidFill>
                  <a:srgbClr val="073E87"/>
                </a:solidFill>
                <a:latin typeface="Candara"/>
              </a:rPr>
              <a:t>1</a:t>
            </a:r>
            <a:r>
              <a:rPr lang="ru-RU" sz="2400" dirty="0">
                <a:solidFill>
                  <a:srgbClr val="073E87"/>
                </a:solidFill>
                <a:latin typeface="Cambria" panose="02040503050406030204" pitchFamily="18" charset="0"/>
              </a:rPr>
              <a:t>. Познакомить детей с культурой страны, народа, родного села: с народными обычаями, обрядами, праздниками, народным творчеством, искусством.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>
                <a:solidFill>
                  <a:srgbClr val="073E87"/>
                </a:solidFill>
                <a:latin typeface="Cambria" panose="02040503050406030204" pitchFamily="18" charset="0"/>
              </a:rPr>
              <a:t>2. Создать развивающую предметно-пространственную среду в группе, способствующую приобщению детей дошкольного возраста к народной культуре.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>
                <a:solidFill>
                  <a:srgbClr val="073E87"/>
                </a:solidFill>
                <a:latin typeface="Cambria" panose="02040503050406030204" pitchFamily="18" charset="0"/>
              </a:rPr>
              <a:t>3. Привить любовь к красоте и мудрости русской речи.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>
                <a:solidFill>
                  <a:srgbClr val="073E87"/>
                </a:solidFill>
                <a:latin typeface="Cambria" panose="02040503050406030204" pitchFamily="18" charset="0"/>
              </a:rPr>
              <a:t>4. Установить партнёрские отношения с родителями и педагогами – специалистами  по ознакомлению с народными традициями, созданию положительной основы для воспитания духовно-нравственных  чувств через проектную деятельность.</a:t>
            </a:r>
            <a:endParaRPr lang="ru-RU" sz="2400" dirty="0">
              <a:solidFill>
                <a:srgbClr val="073E87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1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46" y="0"/>
            <a:ext cx="1233054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16037" y="385971"/>
            <a:ext cx="7121236" cy="1456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Были определены три основных направления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231881" y="1774971"/>
            <a:ext cx="6266856" cy="3492724"/>
            <a:chOff x="107208" y="-1175813"/>
            <a:chExt cx="6266856" cy="3492724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187861" y="-1175813"/>
              <a:ext cx="5186203" cy="767520"/>
            </a:xfrm>
            <a:prstGeom prst="roundRect">
              <a:avLst/>
            </a:prstGeom>
            <a:solidFill>
              <a:srgbClr val="31B6FD">
                <a:hueOff val="0"/>
                <a:satOff val="0"/>
                <a:lumOff val="0"/>
                <a:alphaOff val="0"/>
              </a:srgbClr>
            </a:solidFill>
            <a:ln w="15875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  <a:shade val="75000"/>
                  <a:lumMod val="80000"/>
                </a:sysClr>
              </a:solidFill>
              <a:prstDash val="solid"/>
            </a:ln>
            <a:effectLst/>
          </p:spPr>
        </p:sp>
        <p:sp>
          <p:nvSpPr>
            <p:cNvPr id="7" name="Скругленный прямоугольник 4"/>
            <p:cNvSpPr txBox="1"/>
            <p:nvPr/>
          </p:nvSpPr>
          <p:spPr>
            <a:xfrm>
              <a:off x="107208" y="1586858"/>
              <a:ext cx="5148736" cy="73005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96026" tIns="0" rIns="196026" bIns="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865417" y="1846835"/>
            <a:ext cx="6096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1. Организация деятельности с воспитанниками.</a:t>
            </a:r>
            <a:endParaRPr lang="ru-RU" sz="2400" b="1" dirty="0">
              <a:solidFill>
                <a:srgbClr val="7030A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197928" y="2839514"/>
            <a:ext cx="5339382" cy="973246"/>
            <a:chOff x="648071" y="1152129"/>
            <a:chExt cx="5186203" cy="767520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648071" y="1152129"/>
              <a:ext cx="5186203" cy="767520"/>
            </a:xfrm>
            <a:prstGeom prst="roundRect">
              <a:avLst/>
            </a:prstGeom>
            <a:solidFill>
              <a:srgbClr val="31B6FD">
                <a:hueOff val="0"/>
                <a:satOff val="0"/>
                <a:lumOff val="0"/>
                <a:alphaOff val="0"/>
              </a:srgbClr>
            </a:solidFill>
            <a:ln w="15875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  <a:shade val="75000"/>
                  <a:lumMod val="80000"/>
                </a:sysClr>
              </a:solidFill>
              <a:prstDash val="solid"/>
            </a:ln>
            <a:effectLst/>
          </p:spPr>
        </p:sp>
        <p:sp>
          <p:nvSpPr>
            <p:cNvPr id="11" name="Скругленный прямоугольник 4"/>
            <p:cNvSpPr txBox="1"/>
            <p:nvPr/>
          </p:nvSpPr>
          <p:spPr>
            <a:xfrm>
              <a:off x="685538" y="1189596"/>
              <a:ext cx="5111269" cy="69258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96026" tIns="0" rIns="196026" bIns="0" numCol="1" spcCol="1270" anchor="ctr" anchorCtr="0">
              <a:noAutofit/>
            </a:bodyPr>
            <a:lstStyle/>
            <a:p>
              <a:pPr marL="0" marR="0" lvl="0" indent="0" algn="ctr" defTabSz="11557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313639" y="4080042"/>
            <a:ext cx="5186203" cy="767520"/>
            <a:chOff x="648071" y="1152129"/>
            <a:chExt cx="5186203" cy="76752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48071" y="1152129"/>
              <a:ext cx="5186203" cy="767520"/>
            </a:xfrm>
            <a:prstGeom prst="roundRect">
              <a:avLst/>
            </a:prstGeom>
            <a:solidFill>
              <a:srgbClr val="31B6FD">
                <a:hueOff val="0"/>
                <a:satOff val="0"/>
                <a:lumOff val="0"/>
                <a:alphaOff val="0"/>
              </a:srgbClr>
            </a:solidFill>
            <a:ln w="15875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  <a:shade val="75000"/>
                  <a:lumMod val="80000"/>
                </a:sysClr>
              </a:solidFill>
              <a:prstDash val="solid"/>
            </a:ln>
            <a:effectLst/>
          </p:spPr>
        </p:sp>
        <p:sp>
          <p:nvSpPr>
            <p:cNvPr id="14" name="Скругленный прямоугольник 4"/>
            <p:cNvSpPr txBox="1"/>
            <p:nvPr/>
          </p:nvSpPr>
          <p:spPr>
            <a:xfrm>
              <a:off x="685538" y="1189596"/>
              <a:ext cx="5111269" cy="69258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96026" tIns="0" rIns="196026" bIns="0" numCol="1" spcCol="1270" anchor="ctr" anchorCtr="0">
              <a:noAutofit/>
            </a:bodyPr>
            <a:lstStyle/>
            <a:p>
              <a:pPr marL="0" marR="0" lvl="0" indent="0" algn="ctr" defTabSz="11557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4351106" y="2887025"/>
            <a:ext cx="5111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7030A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2. Организация взаимодействия с семьями воспитанников.</a:t>
            </a:r>
            <a:endParaRPr lang="ru-RU" sz="2400" b="1" dirty="0">
              <a:solidFill>
                <a:srgbClr val="7030A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19619" y="405581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7030A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3. Организация взаимодействия с социальными партнерами.</a:t>
            </a:r>
            <a:endParaRPr lang="ru-RU" sz="2400" b="1" dirty="0">
              <a:solidFill>
                <a:srgbClr val="7030A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201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4910"/>
            <a:ext cx="12192000" cy="72320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76944" y="45161"/>
            <a:ext cx="8742220" cy="1569660"/>
          </a:xfrm>
          <a:prstGeom prst="rect">
            <a:avLst/>
          </a:prstGeom>
          <a:solidFill>
            <a:srgbClr val="A9BFFD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Times New Roman" panose="02020603050405020304" pitchFamily="18" charset="0"/>
              </a:rPr>
              <a:t>Первое направление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Times New Roman" panose="02020603050405020304" pitchFamily="18" charset="0"/>
              </a:rPr>
              <a:t>–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j-ea"/>
                <a:cs typeface="Times New Roman" panose="02020603050405020304" pitchFamily="18" charset="0"/>
              </a:rPr>
              <a:t>работа с воспитанниками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j-ea"/>
                <a:cs typeface="Times New Roman" panose="02020603050405020304" pitchFamily="18" charset="0"/>
              </a:rPr>
              <a:t>-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j-ea"/>
                <a:cs typeface="Times New Roman" panose="02020603050405020304" pitchFamily="18" charset="0"/>
              </a:rPr>
              <a:t> представлено через направление духовно-нравственного воспитания «Русская народная культура»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mbria" panose="020405030504060302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763201" y="2000128"/>
            <a:ext cx="2155163" cy="1324963"/>
            <a:chOff x="28061" y="250012"/>
            <a:chExt cx="2315269" cy="138916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061" y="250012"/>
              <a:ext cx="2315269" cy="138916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/>
            <p:cNvSpPr txBox="1"/>
            <p:nvPr/>
          </p:nvSpPr>
          <p:spPr>
            <a:xfrm>
              <a:off x="28061" y="250012"/>
              <a:ext cx="2315269" cy="1389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Cambria" panose="02040503050406030204" pitchFamily="18" charset="0"/>
                  <a:cs typeface="Times New Roman" panose="02020603050405020304" pitchFamily="18" charset="0"/>
                </a:rPr>
                <a:t>Православная Россия </a:t>
              </a:r>
              <a:endParaRPr lang="ru-RU" sz="2000" b="1" kern="1200" dirty="0">
                <a:solidFill>
                  <a:schemeClr val="tx1"/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753784" y="2010305"/>
            <a:ext cx="2110526" cy="132496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731" y="2000128"/>
            <a:ext cx="2121592" cy="133514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290275" y="3611707"/>
            <a:ext cx="2110526" cy="132496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Прямоугольник 11"/>
          <p:cNvSpPr/>
          <p:nvPr/>
        </p:nvSpPr>
        <p:spPr>
          <a:xfrm>
            <a:off x="7296711" y="3601530"/>
            <a:ext cx="2110526" cy="132496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TextBox 12"/>
          <p:cNvSpPr txBox="1"/>
          <p:nvPr/>
        </p:nvSpPr>
        <p:spPr>
          <a:xfrm>
            <a:off x="5999018" y="2258291"/>
            <a:ext cx="15207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ambria" panose="02040503050406030204" pitchFamily="18" charset="0"/>
              </a:rPr>
              <a:t>Русский</a:t>
            </a:r>
          </a:p>
          <a:p>
            <a:pPr algn="ctr"/>
            <a:r>
              <a:rPr lang="ru-RU" sz="2000" b="1" dirty="0" smtClean="0">
                <a:latin typeface="Cambria" panose="02040503050406030204" pitchFamily="18" charset="0"/>
              </a:rPr>
              <a:t>фольклор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57855" y="2299901"/>
            <a:ext cx="1663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</a:rPr>
              <a:t>Русские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 сказки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4577" y="3979386"/>
            <a:ext cx="1161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</a:rPr>
              <a:t>Русские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 игры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96711" y="3766356"/>
            <a:ext cx="22676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</a:rPr>
              <a:t>Декоративно-</a:t>
            </a:r>
          </a:p>
          <a:p>
            <a:pPr algn="ctr"/>
            <a:r>
              <a:rPr lang="ru-RU" sz="2000" b="1" dirty="0">
                <a:latin typeface="Cambria" panose="02040503050406030204" pitchFamily="18" charset="0"/>
              </a:rPr>
              <a:t>п</a:t>
            </a:r>
            <a:r>
              <a:rPr lang="ru-RU" sz="2000" b="1" dirty="0" smtClean="0">
                <a:latin typeface="Cambria" panose="02040503050406030204" pitchFamily="18" charset="0"/>
              </a:rPr>
              <a:t>рикладное</a:t>
            </a:r>
          </a:p>
          <a:p>
            <a:pPr algn="ctr"/>
            <a:r>
              <a:rPr lang="ru-RU" sz="2000" b="1" dirty="0" smtClean="0">
                <a:latin typeface="Cambria" panose="02040503050406030204" pitchFamily="18" charset="0"/>
              </a:rPr>
              <a:t>искусство</a:t>
            </a:r>
            <a:endParaRPr lang="ru-RU" sz="20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800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063"/>
            <a:ext cx="12358255" cy="72090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88327" y="431907"/>
            <a:ext cx="7218218" cy="1200329"/>
          </a:xfrm>
          <a:prstGeom prst="rect">
            <a:avLst/>
          </a:prstGeom>
          <a:solidFill>
            <a:srgbClr val="A9BFFD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Второе </a:t>
            </a: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направление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Cambria" panose="02040503050406030204" pitchFamily="18" charset="0"/>
                <a:cs typeface="Times New Roman" panose="02020603050405020304" pitchFamily="18" charset="0"/>
              </a:rPr>
              <a:t>системы взаимодействия - работа с родителями</a:t>
            </a:r>
            <a:r>
              <a:rPr lang="en-US" sz="2400" b="1" dirty="0">
                <a:latin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Cambria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310" y="1587610"/>
            <a:ext cx="640135" cy="6401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223" y="2323016"/>
            <a:ext cx="640135" cy="6401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9345" y="3058422"/>
            <a:ext cx="640135" cy="6401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2597" y="3821580"/>
            <a:ext cx="640135" cy="64013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2462" y="4584738"/>
            <a:ext cx="640135" cy="6401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2554" y="1660239"/>
            <a:ext cx="5657578" cy="5675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7108" y="2269478"/>
            <a:ext cx="5143024" cy="5917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7595" y="3004039"/>
            <a:ext cx="5182049" cy="51210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2961" y="4529234"/>
            <a:ext cx="5976764" cy="8863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9677" y="3635221"/>
            <a:ext cx="5297883" cy="9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98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387" y="540268"/>
            <a:ext cx="4822354" cy="1371719"/>
          </a:xfrm>
          <a:prstGeom prst="rect">
            <a:avLst/>
          </a:prstGeom>
          <a:solidFill>
            <a:srgbClr val="A9BFFD"/>
          </a:solidFill>
        </p:spPr>
      </p:pic>
      <p:sp>
        <p:nvSpPr>
          <p:cNvPr id="4" name="Прямоугольник 3"/>
          <p:cNvSpPr/>
          <p:nvPr/>
        </p:nvSpPr>
        <p:spPr>
          <a:xfrm>
            <a:off x="3047999" y="2164039"/>
            <a:ext cx="7232074" cy="293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sz="2400" dirty="0">
                <a:solidFill>
                  <a:srgbClr val="073E87"/>
                </a:solidFill>
                <a:latin typeface="Cambria" panose="02040503050406030204" pitchFamily="18" charset="0"/>
              </a:rPr>
              <a:t> </a:t>
            </a:r>
            <a:r>
              <a:rPr lang="ru-RU" sz="2800" dirty="0">
                <a:solidFill>
                  <a:srgbClr val="073E87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Сотрудничество с социальными партнерами открывает огромные возможности</a:t>
            </a:r>
            <a:r>
              <a:rPr lang="en-US" sz="2800" dirty="0">
                <a:solidFill>
                  <a:srgbClr val="073E87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rgbClr val="073E87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800" dirty="0">
                <a:solidFill>
                  <a:srgbClr val="073E87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1. Беседы.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800" dirty="0">
                <a:solidFill>
                  <a:srgbClr val="073E87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2. Викторины.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800" dirty="0">
                <a:solidFill>
                  <a:srgbClr val="073E87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3. Экскурсии в библиотеку.</a:t>
            </a:r>
            <a:endParaRPr lang="ru-RU" sz="2800" dirty="0">
              <a:solidFill>
                <a:srgbClr val="073E87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351" y="3007225"/>
            <a:ext cx="1981259" cy="198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832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329</Words>
  <Application>Microsoft Office PowerPoint</Application>
  <PresentationFormat>Широкоэкранный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Candara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2023-03-13T16:34:29Z</dcterms:created>
  <dcterms:modified xsi:type="dcterms:W3CDTF">2023-03-13T17:40:37Z</dcterms:modified>
</cp:coreProperties>
</file>