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3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9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8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8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7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6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3378-1AF9-47F1-ADC8-942BB639BD4C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AA67-B327-4613-906E-BB57A2F17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498"/>
            <a:ext cx="12192001" cy="73196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28926" y="0"/>
            <a:ext cx="8229600" cy="1157288"/>
          </a:xfrm>
          <a:prstGeom prst="roundRect">
            <a:avLst>
              <a:gd name="adj" fmla="val 143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Cambria" panose="02040503050406030204" pitchFamily="18" charset="0"/>
              </a:rPr>
              <a:t>Муниципальное бюджетное дошкольное образовательное учреждение «Чернышевский детский сад «Подснежник» </a:t>
            </a:r>
            <a:br>
              <a:rPr lang="ru-RU" b="1" i="1" dirty="0" smtClean="0">
                <a:latin typeface="Cambria" panose="02040503050406030204" pitchFamily="18" charset="0"/>
              </a:rPr>
            </a:br>
            <a:r>
              <a:rPr lang="ru-RU" b="1" i="1" dirty="0" smtClean="0">
                <a:latin typeface="Cambria" panose="02040503050406030204" pitchFamily="18" charset="0"/>
              </a:rPr>
              <a:t>Раздольненский район  Республика Крым</a:t>
            </a:r>
            <a:endParaRPr lang="ru-RU" b="1" i="1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14" y="1706248"/>
            <a:ext cx="6023370" cy="2109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3" y="4084346"/>
            <a:ext cx="3627434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05356"/>
            <a:ext cx="1571429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159329"/>
            <a:ext cx="12192000" cy="6982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1674" y="77118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«Русский народ не должен терять своего нравственного авторитета среди других народов, авторитета, достойно завоеванного русским искусством, литературой. Мы не должны забывать о своем культурном прошлом, о наших памятниках, литературе, языке, традициях. Национальные отличия сохранятся и в 21 веке, если мы будем озабочены воспитанием душ, а не только передачей знаний… »                                      Д.С. Лихачев</a:t>
            </a:r>
            <a:endParaRPr lang="ru-RU" sz="240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82" y="2556167"/>
            <a:ext cx="5112327" cy="1163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009" y="2608123"/>
            <a:ext cx="5077691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A9BFFD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96" y="522280"/>
            <a:ext cx="5511262" cy="853514"/>
          </a:xfrm>
          <a:prstGeom prst="rect">
            <a:avLst/>
          </a:prstGeom>
          <a:solidFill>
            <a:srgbClr val="A9BFFD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691" y="1447285"/>
            <a:ext cx="5950442" cy="39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96" y="1234682"/>
            <a:ext cx="8504657" cy="3794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40" y="1234682"/>
            <a:ext cx="2637847" cy="2291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0184" y="3998637"/>
            <a:ext cx="1840815" cy="1540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71" y="459508"/>
            <a:ext cx="2117597" cy="17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94" y="510886"/>
            <a:ext cx="5433756" cy="932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3863" y="14430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том, чтобы ребёнок почувствовал уникальность своего народа, знал историю своей семьи, страны, мира, возлюбил свою родину, пришёл к пониманию и осознанию собственной неповторимости и значимости каждого человека живущего на земле.</a:t>
            </a:r>
            <a:endParaRPr 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-100013"/>
            <a:ext cx="8801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89" y="508424"/>
            <a:ext cx="4062434" cy="10571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8655" y="134676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Создание психолого-педагогических условий для позитивной социализации детей, активизация познавательно-исследовательской деятельности и творческого развития воспитанников на основе сотрудничества со взрослыми и сверстниками в различных видах детской деятельности посредством реализации метода проектов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5600" y="2249215"/>
            <a:ext cx="2976708" cy="1609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125" y="2080667"/>
            <a:ext cx="3195501" cy="17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49"/>
            <a:ext cx="12192000" cy="7172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44" y="221626"/>
            <a:ext cx="2675419" cy="1156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6218" y="1066800"/>
            <a:ext cx="886690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400" dirty="0">
                <a:solidFill>
                  <a:srgbClr val="073E87"/>
                </a:solidFill>
                <a:latin typeface="Candara"/>
              </a:rPr>
              <a:t>1</a:t>
            </a:r>
            <a:r>
              <a:rPr lang="ru-RU" sz="2400" dirty="0">
                <a:solidFill>
                  <a:srgbClr val="073E87"/>
                </a:solidFill>
                <a:latin typeface="Cambria" panose="02040503050406030204" pitchFamily="18" charset="0"/>
              </a:rPr>
              <a:t>. Познакомить детей с культурой страны, народа, родного села: с народными обычаями, обрядами, праздниками, народным творчеством, искусством.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mbria" panose="02040503050406030204" pitchFamily="18" charset="0"/>
              </a:rPr>
              <a:t>2. Создать развивающую предметно-пространственную среду в группе, способствующую приобщению детей дошкольного возраста к народной культуре.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mbria" panose="02040503050406030204" pitchFamily="18" charset="0"/>
              </a:rPr>
              <a:t>3. Привить любовь к красоте и мудрости русской речи.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mbria" panose="02040503050406030204" pitchFamily="18" charset="0"/>
              </a:rPr>
              <a:t>4. Установить партнёрские отношения с родителями и педагогами – специалистами  по ознакомлению с народными традициями, созданию положительной основы для воспитания духовно-нравственных  чувств через проектную деятельность.</a:t>
            </a:r>
            <a:endParaRPr lang="ru-RU" sz="2400" dirty="0">
              <a:solidFill>
                <a:srgbClr val="073E8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0"/>
            <a:ext cx="123305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6037" y="385971"/>
            <a:ext cx="7121236" cy="145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Были определены три основных направления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31881" y="1774971"/>
            <a:ext cx="6266856" cy="3492724"/>
            <a:chOff x="107208" y="-1175813"/>
            <a:chExt cx="6266856" cy="34927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7861" y="-1175813"/>
              <a:ext cx="5186203" cy="767520"/>
            </a:xfrm>
            <a:prstGeom prst="roundRect">
              <a:avLst/>
            </a:prstGeom>
            <a:solidFill>
              <a:srgbClr val="31B6FD"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80000"/>
                </a:sysClr>
              </a:solidFill>
              <a:prstDash val="solid"/>
            </a:ln>
            <a:effectLst/>
          </p:spPr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07208" y="1586858"/>
              <a:ext cx="5148736" cy="7300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6026" tIns="0" rIns="196026" bIns="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865417" y="1846835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Организация деятельности с воспитанниками.</a:t>
            </a:r>
            <a:endParaRPr lang="ru-RU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97928" y="2839514"/>
            <a:ext cx="5339382" cy="973246"/>
            <a:chOff x="648071" y="1152129"/>
            <a:chExt cx="5186203" cy="7675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8071" y="1152129"/>
              <a:ext cx="5186203" cy="767520"/>
            </a:xfrm>
            <a:prstGeom prst="roundRect">
              <a:avLst/>
            </a:prstGeom>
            <a:solidFill>
              <a:srgbClr val="31B6FD"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80000"/>
                </a:sysClr>
              </a:solidFill>
              <a:prstDash val="solid"/>
            </a:ln>
            <a:effectLst/>
          </p:spPr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685538" y="1189596"/>
              <a:ext cx="5111269" cy="6925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6026" tIns="0" rIns="196026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13639" y="4080042"/>
            <a:ext cx="5186203" cy="767520"/>
            <a:chOff x="648071" y="1152129"/>
            <a:chExt cx="5186203" cy="7675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48071" y="1152129"/>
              <a:ext cx="5186203" cy="767520"/>
            </a:xfrm>
            <a:prstGeom prst="roundRect">
              <a:avLst/>
            </a:prstGeom>
            <a:solidFill>
              <a:srgbClr val="31B6FD"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80000"/>
                </a:sysClr>
              </a:solidFill>
              <a:prstDash val="solid"/>
            </a:ln>
            <a:effectLst/>
          </p:spPr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685538" y="1189596"/>
              <a:ext cx="5111269" cy="6925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6026" tIns="0" rIns="196026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351106" y="2887025"/>
            <a:ext cx="5111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Организация взаимодействия с семьями воспитанников.</a:t>
            </a:r>
            <a:endParaRPr lang="ru-RU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9619" y="40558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Организация взаимодействия с социальными партнерами.</a:t>
            </a:r>
            <a:endParaRPr lang="ru-RU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910"/>
            <a:ext cx="12192000" cy="723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6944" y="45161"/>
            <a:ext cx="8742220" cy="1569660"/>
          </a:xfrm>
          <a:prstGeom prst="rect">
            <a:avLst/>
          </a:prstGeom>
          <a:solidFill>
            <a:srgbClr val="A9BFF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Первое направление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–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работа с воспитанниками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представлено через направление духовно-нравственного воспитания «Русская народная культура»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63201" y="2000128"/>
            <a:ext cx="2155163" cy="1324963"/>
            <a:chOff x="28061" y="250012"/>
            <a:chExt cx="2315269" cy="13891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061" y="250012"/>
              <a:ext cx="2315269" cy="13891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8061" y="250012"/>
              <a:ext cx="2315269" cy="1389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Православная Россия </a:t>
              </a:r>
              <a:endParaRPr lang="ru-RU" sz="2000" b="1" kern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753784" y="2010305"/>
            <a:ext cx="2110526" cy="13249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731" y="2000128"/>
            <a:ext cx="2121592" cy="13351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0275" y="3611707"/>
            <a:ext cx="2110526" cy="13249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7296711" y="3601530"/>
            <a:ext cx="2110526" cy="13249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5999018" y="2258291"/>
            <a:ext cx="1520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Русский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фольклор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7855" y="2299901"/>
            <a:ext cx="166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Русские</a:t>
            </a:r>
          </a:p>
          <a:p>
            <a:r>
              <a:rPr lang="ru-RU" sz="2000" b="1" dirty="0" smtClean="0">
                <a:latin typeface="Cambria" panose="02040503050406030204" pitchFamily="18" charset="0"/>
              </a:rPr>
              <a:t> сказки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4577" y="3979386"/>
            <a:ext cx="1161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Русские</a:t>
            </a:r>
          </a:p>
          <a:p>
            <a:r>
              <a:rPr lang="ru-RU" sz="2000" b="1" dirty="0" smtClean="0">
                <a:latin typeface="Cambria" panose="02040503050406030204" pitchFamily="18" charset="0"/>
              </a:rPr>
              <a:t> игры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6711" y="3766356"/>
            <a:ext cx="2267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Декоративно-</a:t>
            </a:r>
          </a:p>
          <a:p>
            <a:pPr algn="ctr"/>
            <a:r>
              <a:rPr lang="ru-RU" sz="2000" b="1" dirty="0">
                <a:latin typeface="Cambria" panose="02040503050406030204" pitchFamily="18" charset="0"/>
              </a:rPr>
              <a:t>п</a:t>
            </a:r>
            <a:r>
              <a:rPr lang="ru-RU" sz="2000" b="1" dirty="0" smtClean="0">
                <a:latin typeface="Cambria" panose="02040503050406030204" pitchFamily="18" charset="0"/>
              </a:rPr>
              <a:t>рикладное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искусство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0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063"/>
            <a:ext cx="12358255" cy="7209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8327" y="431907"/>
            <a:ext cx="7218218" cy="1200329"/>
          </a:xfrm>
          <a:prstGeom prst="rect">
            <a:avLst/>
          </a:prstGeom>
          <a:solidFill>
            <a:srgbClr val="A9BF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направление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системы взаимодействия - работа с родителями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10" y="1587610"/>
            <a:ext cx="640135" cy="640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23" y="2323016"/>
            <a:ext cx="640135" cy="640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345" y="3058422"/>
            <a:ext cx="640135" cy="6401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97" y="3821580"/>
            <a:ext cx="640135" cy="6401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462" y="4584738"/>
            <a:ext cx="640135" cy="6401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54" y="1660239"/>
            <a:ext cx="5657578" cy="5675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108" y="2269478"/>
            <a:ext cx="5143024" cy="5917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595" y="3004039"/>
            <a:ext cx="5182049" cy="5121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961" y="4529234"/>
            <a:ext cx="5976764" cy="8863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677" y="3635221"/>
            <a:ext cx="5297883" cy="9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387" y="540268"/>
            <a:ext cx="4822354" cy="1371719"/>
          </a:xfrm>
          <a:prstGeom prst="rect">
            <a:avLst/>
          </a:prstGeom>
          <a:solidFill>
            <a:srgbClr val="A9BFFD"/>
          </a:solidFill>
        </p:spPr>
      </p:pic>
      <p:sp>
        <p:nvSpPr>
          <p:cNvPr id="4" name="Прямоугольник 3"/>
          <p:cNvSpPr/>
          <p:nvPr/>
        </p:nvSpPr>
        <p:spPr>
          <a:xfrm>
            <a:off x="3047999" y="2164039"/>
            <a:ext cx="723207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400" dirty="0">
                <a:solidFill>
                  <a:srgbClr val="073E87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Сотрудничество с социальными партнерами открывает огромные возможности</a:t>
            </a:r>
            <a:r>
              <a:rPr lang="en-US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Беседы.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Викторины.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073E87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Экскурсии в библиотеку.</a:t>
            </a:r>
            <a:endParaRPr lang="ru-RU" sz="2800" dirty="0">
              <a:solidFill>
                <a:srgbClr val="073E87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51" y="3007225"/>
            <a:ext cx="1981259" cy="19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3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329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2023-03-13T16:34:29Z</dcterms:created>
  <dcterms:modified xsi:type="dcterms:W3CDTF">2023-03-13T17:40:37Z</dcterms:modified>
</cp:coreProperties>
</file>