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DD9E3"/>
    <a:srgbClr val="6600CC"/>
    <a:srgbClr val="0066FF"/>
    <a:srgbClr val="3333FF"/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86496" autoAdjust="0"/>
  </p:normalViewPr>
  <p:slideViewPr>
    <p:cSldViewPr>
      <p:cViewPr>
        <p:scale>
          <a:sx n="69" d="100"/>
          <a:sy n="69" d="100"/>
        </p:scale>
        <p:origin x="7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EE55-D350-4D28-ABD7-EF7A59CD3518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9C8ED-DC98-4158-BCAA-A45411C96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C8ED-DC98-4158-BCAA-A45411C960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1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C8ED-DC98-4158-BCAA-A45411C960B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8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C8ED-DC98-4158-BCAA-A45411C960B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1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9C8ED-DC98-4158-BCAA-A45411C960B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9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image.freepik.com/free-photo/_66899-52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" y="0"/>
            <a:ext cx="91472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postimg.cc/mkCCfvn4/tubers-g-zdeforum-forumelele-104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37922"/>
            <a:ext cx="3882008" cy="388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?r=AyH4iRPQ2q0otWIFepML2LxRKgWQC01gyg4LEWXSsihqfw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" y="4725144"/>
            <a:ext cx="5517482" cy="25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0.jpe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68759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Constantia" panose="02030602050306030303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b="1" i="1" dirty="0" smtClean="0">
                <a:latin typeface="Constantia" panose="02030602050306030303" pitchFamily="18" charset="0"/>
              </a:rPr>
            </a:br>
            <a:r>
              <a:rPr lang="ru-RU" sz="1800" b="1" i="1" dirty="0" smtClean="0">
                <a:latin typeface="Constantia" panose="02030602050306030303" pitchFamily="18" charset="0"/>
              </a:rPr>
              <a:t>«Чернышевский детский сад «Подснежник»</a:t>
            </a:r>
            <a:br>
              <a:rPr lang="ru-RU" sz="1800" b="1" i="1" dirty="0" smtClean="0">
                <a:latin typeface="Constantia" panose="02030602050306030303" pitchFamily="18" charset="0"/>
              </a:rPr>
            </a:br>
            <a:r>
              <a:rPr lang="ru-RU" sz="1800" b="1" i="1" dirty="0" smtClean="0">
                <a:latin typeface="Constantia" panose="02030602050306030303" pitchFamily="18" charset="0"/>
              </a:rPr>
              <a:t> Раздольненского района Республики Крым</a:t>
            </a:r>
            <a:endParaRPr lang="ru-RU" sz="1800" b="1" i="1" dirty="0"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136815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Презентация 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творческо-игрового проекта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«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Музыкально-игровая </a:t>
            </a:r>
            <a:r>
              <a:rPr lang="ru-RU" sz="2400" b="1" i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мозаика»</a:t>
            </a:r>
            <a:endParaRPr lang="ru-RU" sz="2400" b="1" i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63" y="3067672"/>
            <a:ext cx="3398641" cy="210676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00CC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560" y="-1539552"/>
            <a:ext cx="8136903" cy="9721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5733256"/>
            <a:ext cx="4605826" cy="461665"/>
          </a:xfrm>
          <a:prstGeom prst="rect">
            <a:avLst/>
          </a:prstGeom>
          <a:solidFill>
            <a:srgbClr val="FDD9E3"/>
          </a:solidFill>
          <a:ln w="28575">
            <a:solidFill>
              <a:srgbClr val="0000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Georgia" panose="02040502050405020303" pitchFamily="18" charset="0"/>
              </a:rPr>
              <a:t>Подготовила: музыкальный руководитель </a:t>
            </a:r>
          </a:p>
          <a:p>
            <a:r>
              <a:rPr lang="ru-RU" sz="1200" b="1" i="1" dirty="0" smtClean="0">
                <a:latin typeface="Georgia" panose="02040502050405020303" pitchFamily="18" charset="0"/>
              </a:rPr>
              <a:t>1 квалификационной  категории  Чешковская С.А.</a:t>
            </a:r>
            <a:endParaRPr lang="ru-RU" sz="1200" b="1" i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30932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Georgia" panose="02040502050405020303" pitchFamily="18" charset="0"/>
              </a:rPr>
              <a:t>2023 г.</a:t>
            </a:r>
            <a:endParaRPr lang="ru-RU" sz="16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646" y="38513"/>
            <a:ext cx="7956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  <a:t> Общая схема проекта</a:t>
            </a:r>
            <a:endParaRPr kumimoji="0" lang="ru-RU" sz="3200" b="0" i="1" u="sng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78" y="327271"/>
            <a:ext cx="3456384" cy="3214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7952" y="1327621"/>
            <a:ext cx="3128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onstantia" panose="02030602050306030303" pitchFamily="18" charset="0"/>
              </a:rPr>
              <a:t>Творческий проект «Музыкально-игровая мозаика»</a:t>
            </a:r>
            <a:endParaRPr lang="ru-RU" sz="2000" b="1" i="1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6" y="3149938"/>
            <a:ext cx="3003114" cy="3142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16" y="3149938"/>
            <a:ext cx="2959073" cy="2894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2" y="2638918"/>
            <a:ext cx="3816424" cy="2450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4620636"/>
            <a:ext cx="237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Constantia" panose="02030602050306030303" pitchFamily="18" charset="0"/>
            </a:endParaRPr>
          </a:p>
          <a:p>
            <a:r>
              <a:rPr lang="ru-RU" b="1" dirty="0" smtClean="0">
                <a:latin typeface="Constantia" panose="02030602050306030303" pitchFamily="18" charset="0"/>
              </a:rPr>
              <a:t>  </a:t>
            </a:r>
            <a:r>
              <a:rPr lang="ru-RU" sz="2000" b="1" i="1" dirty="0" smtClean="0">
                <a:latin typeface="Constantia" panose="02030602050306030303" pitchFamily="18" charset="0"/>
              </a:rPr>
              <a:t>Картотека игр</a:t>
            </a:r>
            <a:endParaRPr lang="ru-RU" sz="2000" b="1" i="1" dirty="0">
              <a:latin typeface="Constantia" panose="0203060205030603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38">
            <a:off x="5634299" y="812477"/>
            <a:ext cx="3320005" cy="28628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7" y="3909167"/>
            <a:ext cx="684928" cy="7114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33" y="3673809"/>
            <a:ext cx="765054" cy="7650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52102" y="4833625"/>
            <a:ext cx="2664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Constantia" panose="02030602050306030303" pitchFamily="18" charset="0"/>
              </a:rPr>
              <a:t>Музыка проекта</a:t>
            </a:r>
            <a:endParaRPr lang="ru-RU" sz="2000" b="1" i="1" dirty="0">
              <a:latin typeface="Constantia" panose="02030602050306030303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45" y="4045352"/>
            <a:ext cx="707354" cy="7073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54" y="2031940"/>
            <a:ext cx="873095" cy="4391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2947" y="2063724"/>
            <a:ext cx="992467" cy="4991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572" y="-1431540"/>
            <a:ext cx="7848872" cy="96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88640"/>
            <a:ext cx="6768752" cy="954107"/>
          </a:xfrm>
          <a:prstGeom prst="rect">
            <a:avLst/>
          </a:prstGeom>
          <a:ln>
            <a:solidFill>
              <a:srgbClr val="0000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D60093"/>
                </a:solidFill>
                <a:latin typeface="Constantia" panose="02030602050306030303" pitchFamily="18" charset="0"/>
                <a:cs typeface="Times New Roman" pitchFamily="18" charset="0"/>
              </a:rPr>
              <a:t>Картотеки </a:t>
            </a:r>
            <a:endParaRPr lang="en-US" sz="2800" b="1" i="1" dirty="0" smtClean="0">
              <a:solidFill>
                <a:srgbClr val="D60093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D60093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D60093"/>
                </a:solidFill>
                <a:latin typeface="Constantia" panose="02030602050306030303" pitchFamily="18" charset="0"/>
                <a:cs typeface="Times New Roman" pitchFamily="18" charset="0"/>
              </a:rPr>
              <a:t>музыкальных  игр  проекта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1" y="1497632"/>
            <a:ext cx="1008112" cy="814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94" y="2912324"/>
            <a:ext cx="1005927" cy="810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698" y="1524383"/>
            <a:ext cx="1005927" cy="8108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489" y="4497975"/>
            <a:ext cx="1005927" cy="8108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86" y="4292367"/>
            <a:ext cx="1005927" cy="810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489" y="3037598"/>
            <a:ext cx="1005927" cy="8108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696" y="4338533"/>
            <a:ext cx="24482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</a:rPr>
              <a:t>Игры на развитие</a:t>
            </a:r>
          </a:p>
          <a:p>
            <a:r>
              <a:rPr lang="ru-RU" b="1" dirty="0" smtClean="0">
                <a:latin typeface="Constantia" panose="02030602050306030303" pitchFamily="18" charset="0"/>
              </a:rPr>
              <a:t> социально-коммуникативных</a:t>
            </a:r>
          </a:p>
          <a:p>
            <a:r>
              <a:rPr lang="ru-RU" b="1" dirty="0" smtClean="0">
                <a:latin typeface="Constantia" panose="02030602050306030303" pitchFamily="18" charset="0"/>
              </a:rPr>
              <a:t> навыков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4739" y="2917218"/>
            <a:ext cx="231640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</a:rPr>
              <a:t>Игры на развитие</a:t>
            </a:r>
          </a:p>
          <a:p>
            <a:r>
              <a:rPr lang="ru-RU" b="1" dirty="0" smtClean="0">
                <a:latin typeface="Constantia" panose="02030602050306030303" pitchFamily="18" charset="0"/>
              </a:rPr>
              <a:t> психических процессов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6322" y="4580228"/>
            <a:ext cx="223182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</a:rPr>
              <a:t>Игры на развитие</a:t>
            </a:r>
          </a:p>
          <a:p>
            <a:r>
              <a:rPr lang="ru-RU" b="1" dirty="0" smtClean="0">
                <a:latin typeface="Constantia" panose="02030602050306030303" pitchFamily="18" charset="0"/>
              </a:rPr>
              <a:t> чувства ритма</a:t>
            </a:r>
            <a:endParaRPr lang="ru-RU" b="1" dirty="0">
              <a:latin typeface="Constantia" panose="02030602050306030303" pitchFamily="18" charset="0"/>
            </a:endParaRPr>
          </a:p>
        </p:txBody>
      </p: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1313613" y="1905121"/>
            <a:ext cx="5648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</p:cNvCxnSpPr>
          <p:nvPr/>
        </p:nvCxnSpPr>
        <p:spPr>
          <a:xfrm>
            <a:off x="1338121" y="3317743"/>
            <a:ext cx="5670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" idx="3"/>
          </p:cNvCxnSpPr>
          <p:nvPr/>
        </p:nvCxnSpPr>
        <p:spPr>
          <a:xfrm>
            <a:off x="1313613" y="4697786"/>
            <a:ext cx="494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16016" y="594928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33343" y="1479894"/>
            <a:ext cx="229697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</a:rPr>
              <a:t>Игры на развитие </a:t>
            </a:r>
          </a:p>
          <a:p>
            <a:r>
              <a:rPr lang="ru-RU" b="1" dirty="0">
                <a:latin typeface="Constantia" panose="02030602050306030303" pitchFamily="18" charset="0"/>
              </a:rPr>
              <a:t>т</a:t>
            </a:r>
            <a:r>
              <a:rPr lang="ru-RU" b="1" dirty="0" smtClean="0">
                <a:latin typeface="Constantia" panose="02030602050306030303" pitchFamily="18" charset="0"/>
              </a:rPr>
              <a:t>ворческого</a:t>
            </a:r>
          </a:p>
          <a:p>
            <a:r>
              <a:rPr lang="ru-RU" b="1" dirty="0" smtClean="0">
                <a:latin typeface="Constantia" panose="02030602050306030303" pitchFamily="18" charset="0"/>
              </a:rPr>
              <a:t> потенциала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9452" y="3165809"/>
            <a:ext cx="215296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ru-RU" b="1" dirty="0" smtClean="0">
                <a:latin typeface="Constantia" panose="02030602050306030303" pitchFamily="18" charset="0"/>
              </a:rPr>
              <a:t>   </a:t>
            </a:r>
            <a:r>
              <a:rPr lang="ru-RU" b="1" dirty="0">
                <a:solidFill>
                  <a:prstClr val="black"/>
                </a:solidFill>
                <a:latin typeface="Constantia" panose="02030602050306030303" pitchFamily="18" charset="0"/>
              </a:rPr>
              <a:t>Игры для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Constantia" panose="02030602050306030303" pitchFamily="18" charset="0"/>
              </a:rPr>
              <a:t>семейного досуга</a:t>
            </a:r>
          </a:p>
          <a:p>
            <a:r>
              <a:rPr lang="ru-RU" b="1" dirty="0" smtClean="0">
                <a:latin typeface="Constantia" panose="02030602050306030303" pitchFamily="18" charset="0"/>
              </a:rPr>
              <a:t>  </a:t>
            </a:r>
            <a:endParaRPr lang="ru-RU" b="1" dirty="0">
              <a:latin typeface="Constantia" panose="02030602050306030303" pitchFamily="18" charset="0"/>
            </a:endParaRPr>
          </a:p>
        </p:txBody>
      </p:sp>
      <p:cxnSp>
        <p:nvCxnSpPr>
          <p:cNvPr id="30" name="Прямая со стрелкой 29"/>
          <p:cNvCxnSpPr>
            <a:stCxn id="9" idx="3"/>
          </p:cNvCxnSpPr>
          <p:nvPr/>
        </p:nvCxnSpPr>
        <p:spPr>
          <a:xfrm flipV="1">
            <a:off x="5648625" y="1927731"/>
            <a:ext cx="657813" cy="2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2" idx="3"/>
          </p:cNvCxnSpPr>
          <p:nvPr/>
        </p:nvCxnSpPr>
        <p:spPr>
          <a:xfrm flipV="1">
            <a:off x="5630416" y="3438544"/>
            <a:ext cx="702810" cy="4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14878" y="1566933"/>
            <a:ext cx="197682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</a:rPr>
              <a:t>Анимационные</a:t>
            </a:r>
            <a:endParaRPr lang="ru-RU" b="1" dirty="0">
              <a:latin typeface="Constantia" panose="02030602050306030303" pitchFamily="18" charset="0"/>
            </a:endParaRPr>
          </a:p>
          <a:p>
            <a:r>
              <a:rPr lang="ru-RU" b="1" dirty="0">
                <a:latin typeface="Constantia" panose="02030602050306030303" pitchFamily="18" charset="0"/>
              </a:rPr>
              <a:t> игры-танцы</a:t>
            </a:r>
          </a:p>
          <a:p>
            <a:pPr algn="ctr"/>
            <a:endParaRPr lang="ru-RU" b="1" dirty="0">
              <a:latin typeface="Constantia" panose="02030602050306030303" pitchFamily="18" charset="0"/>
            </a:endParaRPr>
          </a:p>
        </p:txBody>
      </p:sp>
      <p:cxnSp>
        <p:nvCxnSpPr>
          <p:cNvPr id="38" name="Прямая со стрелкой 37"/>
          <p:cNvCxnSpPr>
            <a:stCxn id="10" idx="3"/>
          </p:cNvCxnSpPr>
          <p:nvPr/>
        </p:nvCxnSpPr>
        <p:spPr>
          <a:xfrm>
            <a:off x="5630416" y="4903394"/>
            <a:ext cx="638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822" y="-1408766"/>
            <a:ext cx="7875333" cy="95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75" y="644764"/>
            <a:ext cx="1005927" cy="810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74" y="1871453"/>
            <a:ext cx="1005927" cy="810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21" y="3074352"/>
            <a:ext cx="1005927" cy="810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814" y="668554"/>
            <a:ext cx="1005927" cy="81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815" y="1854556"/>
            <a:ext cx="1005927" cy="810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815" y="3110830"/>
            <a:ext cx="1005927" cy="8108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569" y="-1395537"/>
            <a:ext cx="7848872" cy="9577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8654" y="833061"/>
            <a:ext cx="2239716" cy="64633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Constantia" panose="02030602050306030303" pitchFamily="18" charset="0"/>
              </a:rPr>
              <a:t>Игры для 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ускорения темпа</a:t>
            </a:r>
            <a:endParaRPr lang="ru-RU" b="1" i="1" dirty="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0112" y="3265288"/>
            <a:ext cx="1631922" cy="64633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Constantia" panose="02030602050306030303" pitchFamily="18" charset="0"/>
              </a:rPr>
              <a:t>Хороводные </a:t>
            </a:r>
          </a:p>
          <a:p>
            <a:pPr algn="ctr"/>
            <a:r>
              <a:rPr lang="ru-RU" b="1" i="1" dirty="0" smtClean="0">
                <a:latin typeface="Constantia" panose="02030602050306030303" pitchFamily="18" charset="0"/>
              </a:rPr>
              <a:t>игры</a:t>
            </a:r>
            <a:endParaRPr lang="ru-RU" b="1" i="1" dirty="0">
              <a:latin typeface="Constantia" panose="0203060205030603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0615" y="950370"/>
            <a:ext cx="1723549" cy="615553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endParaRPr lang="ru-RU" sz="800" dirty="0" smtClean="0"/>
          </a:p>
          <a:p>
            <a:r>
              <a:rPr lang="ru-RU" b="1" i="1" dirty="0" smtClean="0">
                <a:latin typeface="Constantia" panose="02030602050306030303" pitchFamily="18" charset="0"/>
              </a:rPr>
              <a:t>Игры-забавы</a:t>
            </a:r>
          </a:p>
          <a:p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8654" y="1953706"/>
            <a:ext cx="1756058" cy="64633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Constantia" panose="02030602050306030303" pitchFamily="18" charset="0"/>
              </a:rPr>
              <a:t>Сюжетно-</a:t>
            </a:r>
          </a:p>
          <a:p>
            <a:r>
              <a:rPr lang="ru-RU" b="1" i="1" dirty="0" smtClean="0">
                <a:latin typeface="Constantia" panose="02030602050306030303" pitchFamily="18" charset="0"/>
              </a:rPr>
              <a:t>ролевые игры</a:t>
            </a:r>
            <a:endParaRPr lang="ru-RU" b="1" i="1" dirty="0">
              <a:latin typeface="Constantia" panose="0203060205030603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9356" y="2082620"/>
            <a:ext cx="2020105" cy="64633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Constantia" panose="02030602050306030303" pitchFamily="18" charset="0"/>
              </a:rPr>
              <a:t>Дидактические</a:t>
            </a:r>
          </a:p>
          <a:p>
            <a:pPr algn="ctr"/>
            <a:r>
              <a:rPr lang="ru-RU" b="1" i="1" dirty="0" smtClean="0">
                <a:latin typeface="Constantia" panose="02030602050306030303" pitchFamily="18" charset="0"/>
              </a:rPr>
              <a:t> игры</a:t>
            </a:r>
            <a:endParaRPr lang="ru-RU" b="1" i="1" dirty="0">
              <a:latin typeface="Constantia" panose="0203060205030603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6594" y="3188284"/>
            <a:ext cx="1854996" cy="64633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Constantia" panose="02030602050306030303" pitchFamily="18" charset="0"/>
              </a:rPr>
              <a:t>Музыкальные </a:t>
            </a:r>
          </a:p>
          <a:p>
            <a:pPr algn="ctr"/>
            <a:r>
              <a:rPr lang="ru-RU" b="1" i="1" dirty="0" smtClean="0">
                <a:latin typeface="Constantia" panose="02030602050306030303" pitchFamily="18" charset="0"/>
              </a:rPr>
              <a:t>разминки</a:t>
            </a:r>
            <a:endParaRPr lang="ru-RU" b="1" i="1" dirty="0">
              <a:latin typeface="Constantia" panose="020306020503060303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101" y="4459105"/>
            <a:ext cx="1005927" cy="8108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71339" y="4571540"/>
            <a:ext cx="2750488" cy="64633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onstantia" panose="02030602050306030303" pitchFamily="18" charset="0"/>
              </a:rPr>
              <a:t>Игры, развивающие </a:t>
            </a:r>
          </a:p>
          <a:p>
            <a:pPr algn="ctr"/>
            <a:r>
              <a:rPr lang="ru-RU" b="1" i="1" dirty="0">
                <a:latin typeface="Constantia" panose="02030602050306030303" pitchFamily="18" charset="0"/>
              </a:rPr>
              <a:t>м</a:t>
            </a:r>
            <a:r>
              <a:rPr lang="ru-RU" b="1" i="1" dirty="0" smtClean="0">
                <a:latin typeface="Constantia" panose="02030602050306030303" pitchFamily="18" charset="0"/>
              </a:rPr>
              <a:t>узыкальный слух</a:t>
            </a:r>
            <a:endParaRPr lang="ru-RU" b="1" i="1" dirty="0">
              <a:latin typeface="Constantia" panose="02030602050306030303" pitchFamily="18" charset="0"/>
            </a:endParaRPr>
          </a:p>
        </p:txBody>
      </p:sp>
      <p:cxnSp>
        <p:nvCxnSpPr>
          <p:cNvPr id="20" name="Прямая со стрелкой 19"/>
          <p:cNvCxnSpPr>
            <a:stCxn id="2" idx="3"/>
          </p:cNvCxnSpPr>
          <p:nvPr/>
        </p:nvCxnSpPr>
        <p:spPr>
          <a:xfrm>
            <a:off x="1783102" y="1050183"/>
            <a:ext cx="585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3"/>
            <a:endCxn id="12" idx="1"/>
          </p:cNvCxnSpPr>
          <p:nvPr/>
        </p:nvCxnSpPr>
        <p:spPr>
          <a:xfrm>
            <a:off x="1783101" y="2276872"/>
            <a:ext cx="585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3"/>
          </p:cNvCxnSpPr>
          <p:nvPr/>
        </p:nvCxnSpPr>
        <p:spPr>
          <a:xfrm>
            <a:off x="1856548" y="3479771"/>
            <a:ext cx="512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919979" y="1139679"/>
            <a:ext cx="649377" cy="16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843511" y="2250123"/>
            <a:ext cx="600697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805170" y="3499682"/>
            <a:ext cx="764186" cy="11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5" idx="3"/>
          </p:cNvCxnSpPr>
          <p:nvPr/>
        </p:nvCxnSpPr>
        <p:spPr>
          <a:xfrm>
            <a:off x="2789028" y="4864524"/>
            <a:ext cx="6874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0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12676" y="-1396652"/>
            <a:ext cx="7846640" cy="95770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anose="02050604050505020204" pitchFamily="18" charset="0"/>
              </a:rPr>
              <a:t>Классификация, </a:t>
            </a:r>
            <a:r>
              <a:rPr lang="ru-RU" sz="2000" b="1" i="1" dirty="0">
                <a:latin typeface="Bookman Old Style" panose="02050604050505020204" pitchFamily="18" charset="0"/>
              </a:rPr>
              <a:t>направленность, использование   игр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43942"/>
              </p:ext>
            </p:extLst>
          </p:nvPr>
        </p:nvGraphicFramePr>
        <p:xfrm>
          <a:off x="251520" y="548677"/>
          <a:ext cx="8712969" cy="61155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2528">
                  <a:extLst>
                    <a:ext uri="{9D8B030D-6E8A-4147-A177-3AD203B41FA5}">
                      <a16:colId xmlns:a16="http://schemas.microsoft.com/office/drawing/2014/main" val="2206757168"/>
                    </a:ext>
                  </a:extLst>
                </a:gridCol>
                <a:gridCol w="2050281">
                  <a:extLst>
                    <a:ext uri="{9D8B030D-6E8A-4147-A177-3AD203B41FA5}">
                      <a16:colId xmlns:a16="http://schemas.microsoft.com/office/drawing/2014/main" val="1663404615"/>
                    </a:ext>
                  </a:extLst>
                </a:gridCol>
                <a:gridCol w="3914745">
                  <a:extLst>
                    <a:ext uri="{9D8B030D-6E8A-4147-A177-3AD203B41FA5}">
                      <a16:colId xmlns:a16="http://schemas.microsoft.com/office/drawing/2014/main" val="2460149413"/>
                    </a:ext>
                  </a:extLst>
                </a:gridCol>
                <a:gridCol w="2235415">
                  <a:extLst>
                    <a:ext uri="{9D8B030D-6E8A-4147-A177-3AD203B41FA5}">
                      <a16:colId xmlns:a16="http://schemas.microsoft.com/office/drawing/2014/main" val="1294127138"/>
                    </a:ext>
                  </a:extLst>
                </a:gridCol>
              </a:tblGrid>
              <a:tr h="537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разновидность игры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направленность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игры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используется игра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48140"/>
                  </a:ext>
                </a:extLst>
              </a:tr>
              <a:tr h="119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 на развитие социально-коммуникативных навыков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 у детей ценные навыки и способы поведения в отношениях с другими людьми;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-развивать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 навыки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 социальную активность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НОД, музыкальные, семейные,  праздники, общие праздники ДОУ,  мини проекты, досуги, театральные занятия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33662"/>
                  </a:ext>
                </a:extLst>
              </a:tr>
              <a:tr h="814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 на развитие психических процессов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-Развивать все психические процессы;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-накапливать зрительные, слуховые, тактильные,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ощущения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НОД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праздники,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театральные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422994"/>
                  </a:ext>
                </a:extLst>
              </a:tr>
              <a:tr h="846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 на развитие чувства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ритма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-Развивать ритмическое чувство;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-способствовать пониманию особенностей  ритма, как одного из средств образной выразительности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Музыкальные занятия,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ИОМы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825450"/>
                  </a:ext>
                </a:extLst>
              </a:tr>
              <a:tr h="981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 на развитие творческого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потенциала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-Развивать творческие способности дошкольников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(фантазия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воображение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эмпатия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-развивать артистические  навыки (походка, поза, жестикуляция, мимика)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НОД, праздники, семейные праздники, досуги,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 – проекты, театральные занятия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826155"/>
                  </a:ext>
                </a:extLst>
              </a:tr>
              <a:tr h="981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Анимационные игры-танцы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Развивать внимание, ритмичность, музыкальность;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оздавать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 для формирования активной жизненной позиции, эмоционального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подъема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Праздники, семейные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праздники, досуги, мини проекты, театральные занятия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423762"/>
                  </a:ext>
                </a:extLst>
              </a:tr>
              <a:tr h="687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Музыкальные разминки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-Активизировать двигательную активность посредством интерактивных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НОД,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досуги, праздники, театральные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7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572" y="-1359532"/>
            <a:ext cx="7776864" cy="957706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55412"/>
              </p:ext>
            </p:extLst>
          </p:nvPr>
        </p:nvGraphicFramePr>
        <p:xfrm>
          <a:off x="251521" y="154357"/>
          <a:ext cx="8640958" cy="647796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4810">
                  <a:extLst>
                    <a:ext uri="{9D8B030D-6E8A-4147-A177-3AD203B41FA5}">
                      <a16:colId xmlns:a16="http://schemas.microsoft.com/office/drawing/2014/main" val="2279819489"/>
                    </a:ext>
                  </a:extLst>
                </a:gridCol>
                <a:gridCol w="2020591">
                  <a:extLst>
                    <a:ext uri="{9D8B030D-6E8A-4147-A177-3AD203B41FA5}">
                      <a16:colId xmlns:a16="http://schemas.microsoft.com/office/drawing/2014/main" val="2211662988"/>
                    </a:ext>
                  </a:extLst>
                </a:gridCol>
                <a:gridCol w="3962738">
                  <a:extLst>
                    <a:ext uri="{9D8B030D-6E8A-4147-A177-3AD203B41FA5}">
                      <a16:colId xmlns:a16="http://schemas.microsoft.com/office/drawing/2014/main" val="3893152533"/>
                    </a:ext>
                  </a:extLst>
                </a:gridCol>
                <a:gridCol w="2262819">
                  <a:extLst>
                    <a:ext uri="{9D8B030D-6E8A-4147-A177-3AD203B41FA5}">
                      <a16:colId xmlns:a16="http://schemas.microsoft.com/office/drawing/2014/main" val="3156595740"/>
                    </a:ext>
                  </a:extLst>
                </a:gridCol>
              </a:tblGrid>
              <a:tr h="431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разновидность игры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направленность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игры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используется игра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extLst>
                  <a:ext uri="{0D108BD9-81ED-4DB2-BD59-A6C34878D82A}">
                    <a16:rowId xmlns:a16="http://schemas.microsoft.com/office/drawing/2014/main" val="4048662381"/>
                  </a:ext>
                </a:extLst>
              </a:tr>
              <a:tr h="877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 для домашнего семейного досуга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-развивать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общение и взаимодействие детей со взрослыми и сверстниками;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-формировать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позитивные установки поведения в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социуме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Домашние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праздники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досуги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extLst>
                  <a:ext uri="{0D108BD9-81ED-4DB2-BD59-A6C34878D82A}">
                    <a16:rowId xmlns:a16="http://schemas.microsoft.com/office/drawing/2014/main" val="67321205"/>
                  </a:ext>
                </a:extLst>
              </a:tr>
              <a:tr h="711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Хороводные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игры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-развивать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ритмическое чувство;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-способствовать пониманию особенностей  ритма, как одного из средств образной выразительности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Музыкальные занятия,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ИОМы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extLst>
                  <a:ext uri="{0D108BD9-81ED-4DB2-BD59-A6C34878D82A}">
                    <a16:rowId xmlns:a16="http://schemas.microsoft.com/office/drawing/2014/main" val="2358530619"/>
                  </a:ext>
                </a:extLst>
              </a:tr>
              <a:tr h="1099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Сюжетно-ролевые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игры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-знакомить с социальными отношениями, нормами,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традициями, присущими культуре, в которой живет ребенок, их освоение;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имитации особенностей чьего-то поведения, достраивание ситуации в своем воображении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НОД, музыкальные праздники, досуги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extLst>
                  <a:ext uri="{0D108BD9-81ED-4DB2-BD59-A6C34878D82A}">
                    <a16:rowId xmlns:a16="http://schemas.microsoft.com/office/drawing/2014/main" val="47265422"/>
                  </a:ext>
                </a:extLst>
              </a:tr>
              <a:tr h="125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Игры-забавы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создать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 позитивный эмоциональный фон,, -совершенствовать речь, развивать воображение, память,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-работать над координацией движений, -воспитывать терпение, доброжелательное отношение друг с другом</a:t>
                      </a: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НОД, праздники, досуги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extLst>
                  <a:ext uri="{0D108BD9-81ED-4DB2-BD59-A6C34878D82A}">
                    <a16:rowId xmlns:a16="http://schemas.microsoft.com/office/drawing/2014/main" val="4151869318"/>
                  </a:ext>
                </a:extLst>
              </a:tr>
              <a:tr h="877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Игры, развивающие музыкальный слух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-способствовать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восприятию музыки, развивать музыкальное восприятие,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-развивать ладовое чувство, 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звуко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-высотный тембровый слух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Режимные моменты, НОД, досуги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extLst>
                  <a:ext uri="{0D108BD9-81ED-4DB2-BD59-A6C34878D82A}">
                    <a16:rowId xmlns:a16="http://schemas.microsoft.com/office/drawing/2014/main" val="3591295002"/>
                  </a:ext>
                </a:extLst>
              </a:tr>
              <a:tr h="1122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ускорение темпа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-развивать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музыкально-сенсорные способности(темп);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способствовать  повышению эмоционального тонуса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689" marR="4068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НОД, музыкальные праздники, театральные занятия, досуги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40689" marR="40689" marT="0" marB="0"/>
                </a:tc>
                <a:extLst>
                  <a:ext uri="{0D108BD9-81ED-4DB2-BD59-A6C34878D82A}">
                    <a16:rowId xmlns:a16="http://schemas.microsoft.com/office/drawing/2014/main" val="2852965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3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277" y="-1397245"/>
            <a:ext cx="7845454" cy="9577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8641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CC"/>
                </a:solidFill>
                <a:latin typeface="Constantia" panose="02030602050306030303" pitchFamily="18" charset="0"/>
              </a:rPr>
              <a:t>Алгоритм работы  с музыкальной игрой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2178" y="806441"/>
            <a:ext cx="2863123" cy="1899360"/>
          </a:xfrm>
          <a:prstGeom prst="roundRect">
            <a:avLst>
              <a:gd name="adj" fmla="val 1497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latin typeface="Georgia" panose="02040502050405020303" pitchFamily="18" charset="0"/>
                <a:cs typeface="Times New Roman" pitchFamily="18" charset="0"/>
              </a:rPr>
              <a:t>Выбор мероприятия (семейный праздник, общий праздник ДОО, НОД, ИОМ и т.д.)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789" y="806441"/>
            <a:ext cx="2981905" cy="1922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14" y="2837637"/>
            <a:ext cx="2876044" cy="1953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218" y="2828717"/>
            <a:ext cx="2892182" cy="2073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111" y="4706853"/>
            <a:ext cx="3096344" cy="1953003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4011358" y="1384875"/>
            <a:ext cx="978408" cy="531878"/>
          </a:xfrm>
          <a:prstGeom prst="rightArrow">
            <a:avLst/>
          </a:prstGeom>
          <a:solidFill>
            <a:srgbClr val="0066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981003" y="3220346"/>
            <a:ext cx="978408" cy="588274"/>
          </a:xfrm>
          <a:prstGeom prst="leftArrow">
            <a:avLst/>
          </a:prstGeom>
          <a:solidFill>
            <a:srgbClr val="0066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876193" y="4869160"/>
            <a:ext cx="1056915" cy="1110165"/>
          </a:xfrm>
          <a:prstGeom prst="curvedRightArrow">
            <a:avLst/>
          </a:prstGeom>
          <a:solidFill>
            <a:srgbClr val="0066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4596" y="1178089"/>
            <a:ext cx="2582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kern="0" dirty="0">
                <a:solidFill>
                  <a:schemeClr val="bg2"/>
                </a:solidFill>
                <a:latin typeface="Georgia" panose="02040502050405020303" pitchFamily="18" charset="0"/>
                <a:cs typeface="Times New Roman" pitchFamily="18" charset="0"/>
              </a:rPr>
              <a:t>Классификация игр </a:t>
            </a:r>
          </a:p>
          <a:p>
            <a:pPr lvl="0" algn="ctr"/>
            <a:r>
              <a:rPr lang="ru-RU" b="1" i="1" kern="0" dirty="0">
                <a:solidFill>
                  <a:schemeClr val="bg2"/>
                </a:solidFill>
                <a:latin typeface="Georgia" panose="02040502050405020303" pitchFamily="18" charset="0"/>
                <a:cs typeface="Times New Roman" pitchFamily="18" charset="0"/>
              </a:rPr>
              <a:t>(разновидность игры,  решаемые задачи)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34486" y="3317570"/>
            <a:ext cx="2274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2"/>
                </a:solidFill>
                <a:latin typeface="Georgia" panose="02040502050405020303" pitchFamily="18" charset="0"/>
              </a:rPr>
              <a:t>Матрица </a:t>
            </a:r>
            <a:r>
              <a:rPr lang="ru-RU" b="1" i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игр</a:t>
            </a:r>
          </a:p>
          <a:p>
            <a:pPr algn="ctr"/>
            <a:r>
              <a:rPr lang="ru-RU" b="1" i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 (выбор картотеки)</a:t>
            </a:r>
            <a:endParaRPr lang="ru-RU" b="1" i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682626" y="2101418"/>
            <a:ext cx="1259632" cy="1216152"/>
          </a:xfrm>
          <a:prstGeom prst="curvedLeftArrow">
            <a:avLst/>
          </a:prstGeom>
          <a:solidFill>
            <a:srgbClr val="0066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3429000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/>
                </a:solidFill>
                <a:latin typeface="Georgia" panose="02040502050405020303" pitchFamily="18" charset="0"/>
              </a:rPr>
              <a:t>Матрица игр (выбор картотеки)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5197084"/>
            <a:ext cx="2710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2"/>
                </a:solidFill>
                <a:latin typeface="Georgia" panose="02040502050405020303" pitchFamily="18" charset="0"/>
              </a:rPr>
              <a:t>Включение </a:t>
            </a:r>
            <a:r>
              <a:rPr lang="ru-RU" b="1" i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выбранной</a:t>
            </a:r>
          </a:p>
          <a:p>
            <a:pPr algn="ctr"/>
            <a:r>
              <a:rPr lang="ru-RU" b="1" i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>
                <a:solidFill>
                  <a:schemeClr val="bg2"/>
                </a:solidFill>
                <a:latin typeface="Georgia" panose="02040502050405020303" pitchFamily="18" charset="0"/>
              </a:rPr>
              <a:t>игры в  мероприятие</a:t>
            </a:r>
          </a:p>
        </p:txBody>
      </p:sp>
    </p:spTree>
    <p:extLst>
      <p:ext uri="{BB962C8B-B14F-4D97-AF65-F5344CB8AC3E}">
        <p14:creationId xmlns:p14="http://schemas.microsoft.com/office/powerpoint/2010/main" val="268346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562" y="-1431537"/>
            <a:ext cx="7992889" cy="9649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CC"/>
                </a:solidFill>
                <a:latin typeface="Constantia" panose="02030602050306030303" pitchFamily="18" charset="0"/>
              </a:rPr>
              <a:t>Реализация   проекта </a:t>
            </a:r>
            <a:endParaRPr lang="ru-RU" sz="2400" b="1" i="1" dirty="0" smtClean="0"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>
                <a:solidFill>
                  <a:srgbClr val="0000CC"/>
                </a:solidFill>
                <a:latin typeface="Constantia" panose="02030602050306030303" pitchFamily="18" charset="0"/>
              </a:rPr>
              <a:t>«</a:t>
            </a:r>
            <a:r>
              <a:rPr lang="ru-RU" sz="2400" b="1" i="1" dirty="0" smtClean="0">
                <a:solidFill>
                  <a:srgbClr val="0000CC"/>
                </a:solidFill>
                <a:latin typeface="Constantia" panose="02030602050306030303" pitchFamily="18" charset="0"/>
              </a:rPr>
              <a:t>Музыкально-игровая мозаика»</a:t>
            </a:r>
            <a:endParaRPr lang="ru-RU" sz="2400" b="1" i="1" dirty="0"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400" b="1" i="1" dirty="0">
                <a:solidFill>
                  <a:srgbClr val="0000CC"/>
                </a:solidFill>
                <a:latin typeface="Constantia" panose="02030602050306030303" pitchFamily="18" charset="0"/>
              </a:rPr>
              <a:t> в образовательном процессе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886"/>
            <a:ext cx="285750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03848" y="1772816"/>
            <a:ext cx="2785186" cy="830997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Музыкальная разминка </a:t>
            </a:r>
          </a:p>
          <a:p>
            <a:r>
              <a:rPr lang="ru-RU" sz="1600" b="1" dirty="0" smtClean="0">
                <a:latin typeface="Constantia" panose="02030602050306030303" pitchFamily="18" charset="0"/>
              </a:rPr>
              <a:t>на мультимедийное доске</a:t>
            </a:r>
          </a:p>
          <a:p>
            <a:r>
              <a:rPr lang="ru-RU" sz="1600" b="1" dirty="0">
                <a:latin typeface="Constantia" panose="02030602050306030303" pitchFamily="18" charset="0"/>
              </a:rPr>
              <a:t>г</a:t>
            </a:r>
            <a:r>
              <a:rPr lang="ru-RU" sz="1600" b="1" dirty="0" smtClean="0">
                <a:latin typeface="Constantia" panose="02030602050306030303" pitchFamily="18" charset="0"/>
              </a:rPr>
              <a:t>руппа «»Любознайки»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44887"/>
            <a:ext cx="2526138" cy="176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04719" y="3156635"/>
            <a:ext cx="3289234" cy="830997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Игра на развитие </a:t>
            </a:r>
          </a:p>
          <a:p>
            <a:r>
              <a:rPr lang="ru-RU" sz="1600" b="1" dirty="0" smtClean="0">
                <a:latin typeface="Constantia" panose="02030602050306030303" pitchFamily="18" charset="0"/>
              </a:rPr>
              <a:t>социально-коммуникативных </a:t>
            </a:r>
          </a:p>
          <a:p>
            <a:r>
              <a:rPr lang="ru-RU" sz="1600" b="1" dirty="0" smtClean="0">
                <a:latin typeface="Constantia" panose="02030602050306030303" pitchFamily="18" charset="0"/>
              </a:rPr>
              <a:t>навыков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4" y="4509120"/>
            <a:ext cx="3138969" cy="209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14059" y="5242531"/>
            <a:ext cx="2520280" cy="584775"/>
          </a:xfrm>
          <a:prstGeom prst="rect">
            <a:avLst/>
          </a:prstGeom>
          <a:solidFill>
            <a:srgbClr val="FDD9E3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Анимационная  игра</a:t>
            </a:r>
          </a:p>
          <a:p>
            <a:r>
              <a:rPr lang="ru-RU" sz="1600" b="1" dirty="0" smtClean="0">
                <a:latin typeface="Constantia" panose="02030602050306030303" pitchFamily="18" charset="0"/>
              </a:rPr>
              <a:t> группа «Капельки»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3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504" y="-2847848"/>
            <a:ext cx="7992888" cy="988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" y="260648"/>
            <a:ext cx="3409879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635896" y="620688"/>
            <a:ext cx="2362593" cy="1077218"/>
          </a:xfrm>
          <a:prstGeom prst="rect">
            <a:avLst/>
          </a:prstGeom>
          <a:solidFill>
            <a:srgbClr val="FDD9E3"/>
          </a:solidFill>
        </p:spPr>
        <p:txBody>
          <a:bodyPr wrap="square" rtlCol="0">
            <a:spAutoFit/>
          </a:bodyPr>
          <a:lstStyle/>
          <a:p>
            <a:endParaRPr lang="ru-RU" sz="1600" b="1" dirty="0" smtClean="0">
              <a:latin typeface="Constantia" panose="02030602050306030303" pitchFamily="18" charset="0"/>
            </a:endParaRP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Анимационный 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танец «Фиксики»</a:t>
            </a:r>
          </a:p>
          <a:p>
            <a:pPr algn="ctr"/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52" y="2047473"/>
            <a:ext cx="3048000" cy="2192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93213" y="2644750"/>
            <a:ext cx="2186899" cy="830997"/>
          </a:xfrm>
          <a:prstGeom prst="rect">
            <a:avLst/>
          </a:prstGeom>
          <a:solidFill>
            <a:srgbClr val="FDD9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Игра на развитие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 творческого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 потенциала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9" y="3475747"/>
            <a:ext cx="2876500" cy="1975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03849" y="4005064"/>
            <a:ext cx="2182474" cy="584775"/>
          </a:xfrm>
          <a:prstGeom prst="rect">
            <a:avLst/>
          </a:prstGeom>
          <a:solidFill>
            <a:srgbClr val="FDD9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Игра на развитие</a:t>
            </a:r>
          </a:p>
          <a:p>
            <a:pPr algn="ctr"/>
            <a:r>
              <a:rPr lang="ru-RU" sz="1600" b="1" dirty="0">
                <a:latin typeface="Constantia" panose="02030602050306030303" pitchFamily="18" charset="0"/>
              </a:rPr>
              <a:t>ч</a:t>
            </a:r>
            <a:r>
              <a:rPr lang="ru-RU" sz="1600" b="1" dirty="0" smtClean="0">
                <a:latin typeface="Constantia" panose="02030602050306030303" pitchFamily="18" charset="0"/>
              </a:rPr>
              <a:t>увства ритма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89" y="4589838"/>
            <a:ext cx="3070744" cy="204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794368" y="5513397"/>
            <a:ext cx="2046684" cy="584775"/>
          </a:xfrm>
          <a:prstGeom prst="rect">
            <a:avLst/>
          </a:prstGeom>
          <a:solidFill>
            <a:srgbClr val="FDD9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Анимационный 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танец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572" y="-1431540"/>
            <a:ext cx="7848872" cy="96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66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568" y="-1395536"/>
            <a:ext cx="7848872" cy="9577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27784" cy="183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07296" y="764704"/>
            <a:ext cx="1980728" cy="584775"/>
          </a:xfrm>
          <a:prstGeom prst="rect">
            <a:avLst/>
          </a:prstGeom>
          <a:solidFill>
            <a:srgbClr val="FDD9E3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Хороводная игра</a:t>
            </a:r>
          </a:p>
          <a:p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9479"/>
            <a:ext cx="2735796" cy="182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08079" y="1700808"/>
            <a:ext cx="2020105" cy="830997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Игра на развитие</a:t>
            </a:r>
          </a:p>
          <a:p>
            <a:r>
              <a:rPr lang="ru-RU" sz="1600" b="1" dirty="0" smtClean="0">
                <a:latin typeface="Constantia" panose="02030602050306030303" pitchFamily="18" charset="0"/>
              </a:rPr>
              <a:t> творческого </a:t>
            </a:r>
          </a:p>
          <a:p>
            <a:r>
              <a:rPr lang="ru-RU" sz="1600" b="1" dirty="0" smtClean="0">
                <a:latin typeface="Constantia" panose="02030602050306030303" pitchFamily="18" charset="0"/>
              </a:rPr>
              <a:t>потенциала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3" y="2483397"/>
            <a:ext cx="2736304" cy="181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47351" y="3193520"/>
            <a:ext cx="2583186" cy="584775"/>
          </a:xfrm>
          <a:prstGeom prst="rect">
            <a:avLst/>
          </a:prstGeom>
          <a:solidFill>
            <a:srgbClr val="FDD9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Игра на развитие 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психических процессов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48" y="3570105"/>
            <a:ext cx="2723632" cy="173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774794" y="4747512"/>
            <a:ext cx="2584618" cy="584775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Игра на развитие 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психических процессов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45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572" y="-1431540"/>
            <a:ext cx="7848872" cy="9649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923447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73344" y="764704"/>
            <a:ext cx="2082365" cy="1077218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Игра на развитие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социально-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коммуникативных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 навыков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58" y="2042401"/>
            <a:ext cx="3294651" cy="1996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551617" y="2642202"/>
            <a:ext cx="1426609" cy="584775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Игра-забава</a:t>
            </a:r>
          </a:p>
          <a:p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639" y="2693383"/>
            <a:ext cx="2592289" cy="17169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9763" y="2917687"/>
            <a:ext cx="2064091" cy="584775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Сюжетно-ролевая </a:t>
            </a:r>
          </a:p>
          <a:p>
            <a:r>
              <a:rPr lang="ru-RU" sz="1600" b="1" dirty="0" smtClean="0">
                <a:latin typeface="Constantia" panose="02030602050306030303" pitchFamily="18" charset="0"/>
              </a:rPr>
              <a:t>игра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19575"/>
            <a:ext cx="3024336" cy="1998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8104" y="5300010"/>
            <a:ext cx="2263761" cy="584775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Игра, развивающая</a:t>
            </a:r>
          </a:p>
          <a:p>
            <a:r>
              <a:rPr lang="ru-RU" sz="1600" b="1" dirty="0">
                <a:latin typeface="Constantia" panose="02030602050306030303" pitchFamily="18" charset="0"/>
              </a:rPr>
              <a:t>м</a:t>
            </a:r>
            <a:r>
              <a:rPr lang="ru-RU" sz="1600" b="1" dirty="0" smtClean="0">
                <a:latin typeface="Constantia" panose="02030602050306030303" pitchFamily="18" charset="0"/>
              </a:rPr>
              <a:t>узыкальный слух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2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61648" cy="69269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Bookman Old Style" panose="02050604050505020204" pitchFamily="18" charset="0"/>
              </a:rPr>
              <a:t>Общие сведения о проекте</a:t>
            </a:r>
            <a:endParaRPr lang="ru-RU" sz="3200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61648" cy="4741987"/>
          </a:xfr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i="1" u="sng" dirty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Адрес</a:t>
            </a:r>
            <a:r>
              <a:rPr lang="ru-RU" sz="26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600" b="1" i="1" dirty="0" smtClean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296210, Российская Федерация, Республика Крым, Раздольненский район, </a:t>
            </a:r>
            <a:r>
              <a:rPr lang="ru-RU" sz="2600" b="1" dirty="0" smtClean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с.Чернышево, ул. Кирова 2-а, 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i="1" dirty="0" smtClean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МБДОУ «Чернышевский детский сад «Подснежник»</a:t>
            </a:r>
            <a:r>
              <a:rPr lang="ru-RU" sz="2600" dirty="0" smtClean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lang="ru-RU" sz="2600" dirty="0">
              <a:latin typeface="Constantia" panose="02030602050306030303" pitchFamily="18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i="1" u="sng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Руководитель творческого проекта</a:t>
            </a:r>
            <a:r>
              <a:rPr lang="ru-RU" sz="2600" b="1" i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600" dirty="0" smtClean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музыкальный </a:t>
            </a:r>
            <a:r>
              <a:rPr lang="ru-RU" sz="2600" dirty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руководитель </a:t>
            </a:r>
            <a:r>
              <a:rPr lang="ru-RU" sz="2600" dirty="0" smtClean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1 квалификационной категории Чешковская Светлана Александровна</a:t>
            </a:r>
            <a:endParaRPr lang="ru-RU" sz="2600" dirty="0">
              <a:latin typeface="Constantia" panose="02030602050306030303" pitchFamily="18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i="1" u="sng" dirty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endParaRPr lang="ru-RU" sz="2600" b="1" i="1" dirty="0">
              <a:solidFill>
                <a:srgbClr val="0000CC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i="1" u="sng" dirty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Воспитатели: </a:t>
            </a:r>
            <a:r>
              <a:rPr lang="ru-RU" sz="2600" dirty="0" smtClean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Асанова Венера Рустамовна, Сусляк Елена Ивановна, Смирнова Наталья Николаевна, Копыстко Ольга Петровна, Плюснина Светлана Алексеевна</a:t>
            </a:r>
            <a:endParaRPr lang="ru-RU" sz="2600" dirty="0">
              <a:latin typeface="Constantia" panose="02030602050306030303" pitchFamily="18" charset="0"/>
              <a:cs typeface="Arial" pitchFamily="34" charset="0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i="1" u="sng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Участники </a:t>
            </a:r>
            <a:r>
              <a:rPr lang="ru-RU" sz="2600" b="1" i="1" u="sng" dirty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проекта в реализации:</a:t>
            </a:r>
            <a:r>
              <a:rPr lang="ru-RU" sz="2600" b="1" i="1" dirty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воспитанники </a:t>
            </a:r>
            <a:r>
              <a:rPr lang="ru-RU" sz="2600" dirty="0" smtClean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МБДОУ «Подснежник», воспитатели</a:t>
            </a:r>
            <a:r>
              <a:rPr lang="ru-RU" sz="2600" dirty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, родители воспитанников </a:t>
            </a:r>
            <a:endParaRPr lang="ru-RU" sz="2600" dirty="0" smtClean="0">
              <a:latin typeface="Constantia" panose="02030602050306030303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i="1" u="sng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Территория </a:t>
            </a:r>
            <a:r>
              <a:rPr lang="ru-RU" sz="2600" b="1" i="1" u="sng" dirty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про</a:t>
            </a:r>
            <a:r>
              <a:rPr lang="ru-RU" sz="2600" b="1" u="sng" dirty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екта</a:t>
            </a:r>
            <a:r>
              <a:rPr lang="ru-RU" sz="2600" dirty="0">
                <a:solidFill>
                  <a:srgbClr val="0000CC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600" dirty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в пределах </a:t>
            </a:r>
            <a:r>
              <a:rPr lang="ru-RU" sz="2600" dirty="0" smtClean="0"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МБДОУ</a:t>
            </a:r>
            <a:endParaRPr lang="ru-RU" sz="2600" dirty="0">
              <a:latin typeface="Constantia" panose="02030602050306030303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i="1" u="sng" dirty="0">
                <a:solidFill>
                  <a:srgbClr val="0000CC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Сроки разработки</a:t>
            </a:r>
            <a:r>
              <a:rPr lang="ru-RU" sz="2600" dirty="0">
                <a:solidFill>
                  <a:srgbClr val="0000CC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январь </a:t>
            </a:r>
            <a:r>
              <a:rPr lang="ru-RU" sz="26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2020 </a:t>
            </a:r>
            <a:r>
              <a:rPr lang="ru-RU" sz="2600" dirty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г. – декабрь </a:t>
            </a:r>
            <a:r>
              <a:rPr lang="ru-RU" sz="26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sz="2600" dirty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г.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i="1" u="sng" dirty="0">
                <a:solidFill>
                  <a:srgbClr val="0000CC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Сроки реализации</a:t>
            </a:r>
            <a:r>
              <a:rPr lang="ru-RU" sz="2600" dirty="0">
                <a:solidFill>
                  <a:srgbClr val="D60093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январь </a:t>
            </a:r>
            <a:r>
              <a:rPr lang="ru-RU" sz="26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lang="ru-RU" sz="2600" dirty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г. - бессрочно</a:t>
            </a:r>
            <a:endParaRPr lang="ru-RU" sz="2600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solidFill>
                <a:srgbClr val="002060"/>
              </a:solidFill>
              <a:latin typeface="Constantia" panose="02030602050306030303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718" y="-1410395"/>
            <a:ext cx="7806582" cy="96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568" y="-1395535"/>
            <a:ext cx="7848873" cy="9577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4"/>
            <a:ext cx="2592288" cy="167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59493" y="584971"/>
            <a:ext cx="2319866" cy="584775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Игра для ускорения 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темпа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54" y="400110"/>
            <a:ext cx="2849440" cy="182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95399" y="1591340"/>
            <a:ext cx="2072555" cy="830997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Игра для развития</a:t>
            </a:r>
          </a:p>
          <a:p>
            <a:pPr algn="ctr"/>
            <a:r>
              <a:rPr lang="ru-RU" sz="1600" b="1" dirty="0">
                <a:latin typeface="Constantia" panose="02030602050306030303" pitchFamily="18" charset="0"/>
              </a:rPr>
              <a:t>п</a:t>
            </a:r>
            <a:r>
              <a:rPr lang="ru-RU" sz="1600" b="1" dirty="0" smtClean="0">
                <a:latin typeface="Constantia" panose="02030602050306030303" pitchFamily="18" charset="0"/>
              </a:rPr>
              <a:t>сихических 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процессов 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230972"/>
            <a:ext cx="2952328" cy="206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416925" y="2853636"/>
            <a:ext cx="2186817" cy="1077218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Игра на развитие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социально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-коммуникативных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 навыков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38" y="2207660"/>
            <a:ext cx="2949540" cy="2043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759382" y="4229263"/>
            <a:ext cx="2020105" cy="584775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Игра на развитие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 чувства ритма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62" y="4832560"/>
            <a:ext cx="2851712" cy="201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190805" y="6026696"/>
            <a:ext cx="1941301" cy="584775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Игра для 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семейного досуга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3" y="4521651"/>
            <a:ext cx="3054211" cy="205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274470" y="4653881"/>
            <a:ext cx="2133408" cy="584775"/>
          </a:xfrm>
          <a:prstGeom prst="rect">
            <a:avLst/>
          </a:prstGeom>
          <a:solidFill>
            <a:srgbClr val="FDD9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Хороводная игра</a:t>
            </a:r>
          </a:p>
          <a:p>
            <a:pPr algn="ctr"/>
            <a:endParaRPr lang="ru-RU" sz="1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57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16835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22332" y="421213"/>
            <a:ext cx="1825731" cy="830997"/>
          </a:xfrm>
          <a:prstGeom prst="rect">
            <a:avLst/>
          </a:prstGeom>
          <a:solidFill>
            <a:srgbClr val="FDD9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Игра для 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ускорения 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темпа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295232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1664804"/>
            <a:ext cx="2017939" cy="830997"/>
          </a:xfrm>
          <a:prstGeom prst="rect">
            <a:avLst/>
          </a:prstGeom>
          <a:solidFill>
            <a:srgbClr val="FDD9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Игра на развитие творческого потенциала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312911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50950" y="3292823"/>
            <a:ext cx="2675861" cy="584775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Музыкальные разминки</a:t>
            </a:r>
          </a:p>
          <a:p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11" y="3906076"/>
            <a:ext cx="3055414" cy="242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84115" y="4382231"/>
            <a:ext cx="1516618" cy="584775"/>
          </a:xfrm>
          <a:prstGeom prst="rect">
            <a:avLst/>
          </a:prstGeom>
          <a:solidFill>
            <a:srgbClr val="FDD9E3"/>
          </a:solidFill>
        </p:spPr>
        <p:txBody>
          <a:bodyPr wrap="square" rtlCol="0">
            <a:spAutoFit/>
          </a:bodyPr>
          <a:lstStyle/>
          <a:p>
            <a:endParaRPr lang="ru-RU" sz="800" b="1" dirty="0" smtClean="0">
              <a:latin typeface="Constantia" panose="02030602050306030303" pitchFamily="18" charset="0"/>
            </a:endParaRPr>
          </a:p>
          <a:p>
            <a:r>
              <a:rPr lang="ru-RU" sz="1600" b="1" dirty="0" smtClean="0">
                <a:latin typeface="Constantia" panose="02030602050306030303" pitchFamily="18" charset="0"/>
              </a:rPr>
              <a:t>Игра –забава</a:t>
            </a:r>
          </a:p>
          <a:p>
            <a:endParaRPr lang="ru-RU" sz="800" b="1" dirty="0">
              <a:latin typeface="Constantia" panose="0203060205030603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2" y="4674619"/>
            <a:ext cx="3254318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450950" y="5821814"/>
            <a:ext cx="1856214" cy="584775"/>
          </a:xfrm>
          <a:prstGeom prst="rect">
            <a:avLst/>
          </a:prstGeom>
          <a:solidFill>
            <a:srgbClr val="FDD9E3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Анимационный </a:t>
            </a:r>
          </a:p>
          <a:p>
            <a:r>
              <a:rPr lang="ru-RU" sz="1600" b="1" dirty="0" smtClean="0">
                <a:latin typeface="Constantia" panose="02030602050306030303" pitchFamily="18" charset="0"/>
              </a:rPr>
              <a:t>танец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564" y="-1431540"/>
            <a:ext cx="7992888" cy="96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7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2" y="2060848"/>
            <a:ext cx="5328593" cy="4861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859" y="548680"/>
            <a:ext cx="664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CC"/>
                </a:solidFill>
                <a:latin typeface="Constantia" panose="02030602050306030303" pitchFamily="18" charset="0"/>
              </a:rPr>
              <a:t>Спасибо за внимание</a:t>
            </a:r>
            <a:endParaRPr lang="ru-RU" sz="4800" b="1" i="1" dirty="0">
              <a:solidFill>
                <a:srgbClr val="0000CC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2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628" y="44624"/>
            <a:ext cx="8282581" cy="864096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D60093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D60093"/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D60093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D60093"/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D60093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b="1" i="1" dirty="0" smtClean="0">
                <a:latin typeface="Bookman Old Style" panose="02050604050505020204" pitchFamily="18" charset="0"/>
                <a:cs typeface="Times New Roman" pitchFamily="18" charset="0"/>
              </a:rPr>
              <a:t>Типология проекта</a:t>
            </a:r>
            <a:r>
              <a:rPr lang="ru-RU" b="1" i="1" dirty="0" smtClean="0">
                <a:solidFill>
                  <a:srgbClr val="0000CC"/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CC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628" y="1124744"/>
            <a:ext cx="8282581" cy="5102027"/>
          </a:xfr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rgbClr val="0000CC"/>
                </a:solidFill>
                <a:latin typeface="Constantia" panose="02030602050306030303" pitchFamily="18" charset="0"/>
                <a:cs typeface="Times New Roman" pitchFamily="18" charset="0"/>
              </a:rPr>
              <a:t>По количеству </a:t>
            </a:r>
            <a:r>
              <a:rPr lang="ru-RU" sz="1800" b="1" i="1" dirty="0" smtClean="0">
                <a:solidFill>
                  <a:srgbClr val="0000CC"/>
                </a:solidFill>
                <a:latin typeface="Constantia" panose="02030602050306030303" pitchFamily="18" charset="0"/>
                <a:cs typeface="Times New Roman" pitchFamily="18" charset="0"/>
              </a:rPr>
              <a:t>детей </a:t>
            </a: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-групповой дети всех возрастных групп</a:t>
            </a:r>
            <a:endParaRPr lang="ru-RU" sz="18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00CC"/>
                </a:solidFill>
                <a:latin typeface="Constantia" panose="02030602050306030303" pitchFamily="18" charset="0"/>
              </a:rPr>
              <a:t>По образовательным областям </a:t>
            </a: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– интегрированный: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познавательное 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развитие, </a:t>
            </a:r>
            <a:endParaRPr lang="ru-RU" sz="18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                                                                 художественно-эстетическое 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развитие,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			 </a:t>
            </a: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              социально-коммуникативное 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развитие,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физическое развитие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00CC"/>
                </a:solidFill>
                <a:latin typeface="Constantia" panose="02030602050306030303" pitchFamily="18" charset="0"/>
                <a:cs typeface="Times New Roman" pitchFamily="18" charset="0"/>
              </a:rPr>
              <a:t>По продолжительности  разработки </a:t>
            </a:r>
            <a:r>
              <a:rPr lang="ru-RU" sz="1800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–</a:t>
            </a:r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январь </a:t>
            </a: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2020 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г. – декабрь </a:t>
            </a: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2022г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00CC"/>
                </a:solidFill>
                <a:latin typeface="Constantia" panose="02030602050306030303" pitchFamily="18" charset="0"/>
                <a:cs typeface="Times New Roman" pitchFamily="18" charset="0"/>
              </a:rPr>
              <a:t>По продолжительности  реализации </a:t>
            </a:r>
            <a:r>
              <a:rPr lang="ru-RU" sz="1800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– 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долгосрочный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                                                                 1 учебный год, с сентября по май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00CC"/>
                </a:solidFill>
                <a:latin typeface="Constantia" panose="02030602050306030303" pitchFamily="18" charset="0"/>
                <a:cs typeface="Times New Roman" pitchFamily="18" charset="0"/>
              </a:rPr>
              <a:t>По доминирующему методу </a:t>
            </a:r>
            <a:r>
              <a:rPr lang="ru-RU" sz="1800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–  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творческо-игровой проект</a:t>
            </a:r>
          </a:p>
          <a:p>
            <a:pPr marL="0" lvl="0" indent="0" fontAlgn="base"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Calibri"/>
              </a:rPr>
              <a:t> 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560" y="-1467544"/>
            <a:ext cx="7992888" cy="97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i="1" dirty="0">
                <a:latin typeface="Bookman Old Style" panose="02050604050505020204" pitchFamily="18" charset="0"/>
              </a:rPr>
              <a:t>Проблема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1417639"/>
            <a:ext cx="7632848" cy="3811562"/>
          </a:xfr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    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    Исследования 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современной науки показывают, что стимулирование мозга избыточным воздействием гаджетов, интернетом или телевидением ведет к когнитивным задержкам, повышенной импульсивности, снижению способности к саморегуляции у дошкольников. Однако, подавляющее большинство родителей уверены, что телефон, телевизор или компьютер - идеальный способ занять ребёнка. Дети мало общаются и играют, они становятся менее отзывчивыми к чувствам и переживаниям других. Необходима такая игровая среда, которая поможет детям успешно развиваться, формировать навыки общения в социуме в соответствии с их возрастом и наклонностями.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568" y="-1395536"/>
            <a:ext cx="7920880" cy="96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96944" cy="4847481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1900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ФГОС </a:t>
            </a:r>
            <a:r>
              <a:rPr lang="ru-RU" sz="1900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ДО указывает на то, что вся система дошкольного воспитания должна работать на ребенка, строиться вокруг его интересов. Главная особенность организации непосредственно образовательной деятельности – это уход от учебной деятельности (занятий), повышение статуса игры, как основного вида деятельности детей дошкольного возраста</a:t>
            </a:r>
            <a:r>
              <a:rPr lang="ru-RU" sz="1900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solidFill>
                <a:srgbClr val="002060"/>
              </a:solidFill>
              <a:latin typeface="Constantia" panose="02030602050306030303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   Игра</a:t>
            </a:r>
            <a:r>
              <a:rPr lang="ru-RU" sz="1900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 - наиболее доступный для детей вид деятельности, способ переработки полученных  из окружающего мира впечатлений, знаний. В игре ярко проявляются особенности мышления и воображения ребёнка, его эмоциональность, активность, развивается потребность в общении.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    В </a:t>
            </a:r>
            <a:r>
              <a:rPr lang="ru-RU" sz="1900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основу  проекта положена система разнообразных музыкальных игр, способствующих общему  развитию ребенка-дошкольника.</a:t>
            </a:r>
            <a:r>
              <a:rPr lang="ru-RU" sz="19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Посредством музыкально-развивающих, хороводных игр, разминок дети будут проявлять творческие способности – в пении, движениях, ритмическом восприятии, игре на детских музыкальных инструментах и т.д.</a:t>
            </a:r>
            <a:endParaRPr lang="ru-RU" sz="1900" dirty="0">
              <a:solidFill>
                <a:srgbClr val="002060"/>
              </a:solidFill>
              <a:latin typeface="Constantia" panose="02030602050306030303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765" y="-1485345"/>
            <a:ext cx="7920882" cy="96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rgbClr val="0000CC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r>
              <a:rPr lang="ru-RU" sz="2000" b="1" i="1" dirty="0">
                <a:solidFill>
                  <a:srgbClr val="0000CC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оздание  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системы развивающих музыкальных игр, направленной на всестороннее  развитие ребенка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Constantia" panose="02030602050306030303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solidFill>
                  <a:srgbClr val="0000CC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lang="ru-RU" sz="2000" b="1" i="1" u="sng" dirty="0">
              <a:solidFill>
                <a:srgbClr val="0000CC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содействовать накоплению игрового опыта детей посредством музыкальных игр различной направленности;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формировать у дошкольников потребность в игре, познании окружающего мира, нравственных и поведенческих норм;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развивать  физические  качества  детей  (выносливость, ловкость, быстрота и т.д.) и сенсорные способности (разные виды слуха, музыкальную отзывчивость);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развивать коммуникативные качества, социальные навыки, эмоциональные переживания в процессе коллективного действия;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воспитывать  общую,  музыкальную, речевую, двигательную  культуру, эстетическое  отношение к окружающему. 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способствовать проявлению интереса к игровой деятельности у родителей (законных представителей).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  </a:t>
            </a:r>
            <a:r>
              <a:rPr lang="ru-RU" sz="1100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                     </a:t>
            </a:r>
            <a:endParaRPr lang="ru-RU" sz="1600" dirty="0">
              <a:solidFill>
                <a:srgbClr val="002060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572" y="-1431540"/>
            <a:ext cx="7848872" cy="96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05068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Bookman Old Style" panose="02050604050505020204" pitchFamily="18" charset="0"/>
                <a:cs typeface="Times New Roman" pitchFamily="18" charset="0"/>
              </a:rPr>
              <a:t>Основные </a:t>
            </a:r>
            <a:r>
              <a:rPr lang="ru-RU" sz="2800" b="1" i="1" dirty="0">
                <a:solidFill>
                  <a:srgbClr val="0000CC"/>
                </a:solidFill>
                <a:latin typeface="Bookman Old Style" panose="02050604050505020204" pitchFamily="18" charset="0"/>
                <a:cs typeface="Times New Roman" pitchFamily="18" charset="0"/>
              </a:rPr>
              <a:t>формы реализации проекта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Непрерывная образовательная деятельность (далее – НОД)</a:t>
            </a:r>
          </a:p>
          <a:p>
            <a:pPr lvl="0"/>
            <a:endParaRPr lang="ru-RU" sz="2000" b="1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досуги, развлечения</a:t>
            </a:r>
          </a:p>
          <a:p>
            <a:pPr lvl="0">
              <a:buFont typeface="Arial" pitchFamily="34" charset="0"/>
              <a:buChar char="•"/>
            </a:pPr>
            <a:endParaRPr lang="ru-RU" sz="2000" b="1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музыкальные (календарные) праздники</a:t>
            </a:r>
          </a:p>
          <a:p>
            <a:pPr lvl="0">
              <a:buFont typeface="Arial" pitchFamily="34" charset="0"/>
              <a:buChar char="•"/>
            </a:pPr>
            <a:endParaRPr lang="ru-RU" sz="2000" b="1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семейные праздники</a:t>
            </a:r>
          </a:p>
          <a:p>
            <a:pPr lvl="0">
              <a:buFont typeface="Arial" pitchFamily="34" charset="0"/>
              <a:buChar char="•"/>
            </a:pPr>
            <a:endParaRPr lang="ru-RU" sz="2000" b="1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общие праздники ДОО</a:t>
            </a:r>
          </a:p>
          <a:p>
            <a:pPr lvl="0">
              <a:buFont typeface="Arial" pitchFamily="34" charset="0"/>
              <a:buChar char="•"/>
            </a:pPr>
            <a:endParaRPr lang="ru-RU" sz="2000" b="1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ИОМ (индивидуальные образовательные маршруты)</a:t>
            </a:r>
          </a:p>
          <a:p>
            <a:pPr lvl="0"/>
            <a:endParaRPr lang="ru-RU" sz="2000" b="1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мини-проекты, реализуемые в ДОО</a:t>
            </a:r>
          </a:p>
          <a:p>
            <a:pPr lvl="0">
              <a:buFont typeface="Arial" pitchFamily="34" charset="0"/>
              <a:buChar char="•"/>
            </a:pPr>
            <a:endParaRPr lang="ru-RU" sz="2000" b="1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театральные занятия в рамках дополнительного образования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568" y="-1395536"/>
            <a:ext cx="7848872" cy="95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065" y="167308"/>
            <a:ext cx="8784976" cy="66171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Этапы разработки  и реализации проекта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       I этап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Организационно-подготовительный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(январь-сентябрь 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2020):</a:t>
            </a:r>
            <a:endParaRPr kumimoji="0" lang="ru-RU" sz="1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900" kern="0" noProof="0" dirty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истематизация,  информации (подбор, изучение методической литературы, работа в ИНТЕРНЕТ – ресурсах);</a:t>
            </a:r>
          </a:p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900" kern="0" dirty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оставление плана работы. </a:t>
            </a:r>
            <a:endParaRPr kumimoji="0" lang="ru-RU" sz="1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  <a:cs typeface="Times New Roman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      II этап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 – </a:t>
            </a:r>
            <a:r>
              <a:rPr kumimoji="0" lang="ru-RU" sz="19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Организационно-практический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(сентябрь 2020 – май 2021).</a:t>
            </a:r>
            <a:endParaRPr kumimoji="0" lang="ru-RU" sz="1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  <a:cs typeface="Times New Roman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Действия по выполнению намеченных мероприятий по реализации проекта.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Корректировка проекта. Реализация системы игр в работе с детьми. Создание специальных условий для реализации проекта (подготовка ТСО, музыкальных инструментов, аудиотеки, медиатеки, специальных условий для организации игр: атрибутов, масок, костюмов, элементов костюмов, декораций, предметов-заместителей и т.д.) Классификация игрового материала на группы и виды по возрастам, индивидуальным возможностям и формам реализации (матрица игр, картотеки). Подготовка методических рекомендаций для педагогов по разучиванию  с детьми музыкальных игр (этапы, методы и приемы). Обобщение опыта. </a:t>
            </a:r>
            <a:endParaRPr kumimoji="0" lang="ru-RU" sz="1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  <a:cs typeface="Times New Roman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         III этап 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9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Заключительный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(январь 2021 - декабрь 2022).</a:t>
            </a:r>
            <a:endParaRPr kumimoji="0" lang="ru-RU" sz="1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  <a:cs typeface="Times New Roman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Рефлексия, подведение итогов, анализ деятельности, сопоставление   результатов с прогнозируемыми, определение перспектив на будущее. Распространение    опыта 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571" y="-1431541"/>
            <a:ext cx="7848872" cy="96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82809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Ожидаемые результаты</a:t>
            </a:r>
            <a:endParaRPr lang="ru-RU" sz="800" u="sng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Воспитанники:</a:t>
            </a:r>
            <a:endParaRPr lang="ru-RU" sz="2000" b="1" i="1" u="sng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накоплен игровой опыт посредством проведения музыкальных игр;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развиты сенсорные способности и физические качества детей; коммуникативные и социальные навыки;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сформирована потребность в игре, усвоены поведенческие и нравственные нормы;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проявляют общую, музыкальную, речевую, двигательную культуру;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освоили навыки социального поведения в детском  коллективе.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002060"/>
              </a:solidFill>
              <a:latin typeface="Constantia" panose="02030602050306030303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Педагоги:</a:t>
            </a:r>
            <a:endParaRPr lang="ru-RU" sz="2000" b="1" i="1" u="sng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оздана  система развивающих музыкальных игр, направленная на всестороннее  развитие ребенка;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компетентны и заинтересованы в вопросах организации музыкальных игр;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умеют создавать условия для организации музыкальных игр.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002060"/>
              </a:solidFill>
              <a:latin typeface="Constantia" panose="02030602050306030303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Родители:</a:t>
            </a:r>
            <a:endParaRPr lang="ru-RU" sz="2000" b="1" i="1" u="sng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активные и заинтересованные участники педагогического процесса;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освоили правила организации отдельных игр;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проявляют интерес к игровой деятельности, посредством участия в праздниках,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  досугах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, отрытых мероприятиях. 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568" y="-1395536"/>
            <a:ext cx="7848872" cy="95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1639</Words>
  <Application>Microsoft Office PowerPoint</Application>
  <PresentationFormat>Экран (4:3)</PresentationFormat>
  <Paragraphs>277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Book Antiqua</vt:lpstr>
      <vt:lpstr>Bookman Old Style</vt:lpstr>
      <vt:lpstr>Calibri</vt:lpstr>
      <vt:lpstr>Century Gothic</vt:lpstr>
      <vt:lpstr>Constantia</vt:lpstr>
      <vt:lpstr>Georgia</vt:lpstr>
      <vt:lpstr>Times New Roman</vt:lpstr>
      <vt:lpstr>Wingdings</vt:lpstr>
      <vt:lpstr>Тема Office</vt:lpstr>
      <vt:lpstr>Муниципальное бюджетное дошкольное образовательное учреждение  «Чернышевский детский сад «Подснежник»  Раздольненского района Республики Крым</vt:lpstr>
      <vt:lpstr>Общие сведения о проекте</vt:lpstr>
      <vt:lpstr>   Типология проекта  </vt:lpstr>
      <vt:lpstr> 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76</cp:revision>
  <cp:lastPrinted>2023-02-28T09:39:49Z</cp:lastPrinted>
  <dcterms:created xsi:type="dcterms:W3CDTF">2019-10-01T18:12:44Z</dcterms:created>
  <dcterms:modified xsi:type="dcterms:W3CDTF">2023-03-20T15:53:44Z</dcterms:modified>
</cp:coreProperties>
</file>