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7"/>
  </p:notesMasterIdLst>
  <p:sldIdLst>
    <p:sldId id="256" r:id="rId2"/>
    <p:sldId id="278" r:id="rId3"/>
    <p:sldId id="276" r:id="rId4"/>
    <p:sldId id="272" r:id="rId5"/>
    <p:sldId id="279" r:id="rId6"/>
    <p:sldId id="274" r:id="rId7"/>
    <p:sldId id="275" r:id="rId8"/>
    <p:sldId id="257" r:id="rId9"/>
    <p:sldId id="259" r:id="rId10"/>
    <p:sldId id="258" r:id="rId11"/>
    <p:sldId id="262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16456-2F5D-498A-AA13-DA81B8330BD3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4AD75-9B8E-4A39-9360-39EC82B395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677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AD75-9B8E-4A39-9360-39EC82B395B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189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75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03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694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3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925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80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4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69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66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17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4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2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24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83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43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92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F28B9-661F-4239-A570-ED3F1593B2F3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2C5D529-6591-42B0-9EF6-DC07F54F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6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44914" y="1787179"/>
            <a:ext cx="954342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</a:t>
            </a:r>
            <a:r>
              <a:rPr lang="ru-RU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Здоровьесберегающие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  технологии в ДОУ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8149" y="245096"/>
            <a:ext cx="91566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Bookman Old Style" panose="020506040505050202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i="1" dirty="0" smtClean="0">
                <a:latin typeface="Bookman Old Style" panose="02050604050505020204" pitchFamily="18" charset="0"/>
              </a:rPr>
              <a:t>«Чернышевский детский сад «Подснежник»</a:t>
            </a:r>
          </a:p>
          <a:p>
            <a:pPr algn="ctr"/>
            <a:r>
              <a:rPr lang="ru-RU" b="1" i="1" dirty="0" smtClean="0">
                <a:latin typeface="Bookman Old Style" panose="02050604050505020204" pitchFamily="18" charset="0"/>
              </a:rPr>
              <a:t>Раздольненского района Республики Крым</a:t>
            </a:r>
            <a:endParaRPr lang="ru-RU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54565" y="4817097"/>
            <a:ext cx="4413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Bookman Old Style" panose="02050604050505020204" pitchFamily="18" charset="0"/>
              </a:rPr>
              <a:t>       Подготовила :</a:t>
            </a:r>
          </a:p>
          <a:p>
            <a:r>
              <a:rPr lang="ru-RU" b="1" i="1" dirty="0" smtClean="0">
                <a:latin typeface="Bookman Old Style" panose="02050604050505020204" pitchFamily="18" charset="0"/>
              </a:rPr>
              <a:t>       воспитатель </a:t>
            </a:r>
            <a:r>
              <a:rPr lang="ru-RU" b="1" i="1" dirty="0" err="1" smtClean="0">
                <a:latin typeface="Bookman Old Style" panose="02050604050505020204" pitchFamily="18" charset="0"/>
              </a:rPr>
              <a:t>Плюснина</a:t>
            </a:r>
            <a:r>
              <a:rPr lang="ru-RU" b="1" i="1" dirty="0" smtClean="0">
                <a:latin typeface="Bookman Old Style" panose="02050604050505020204" pitchFamily="18" charset="0"/>
              </a:rPr>
              <a:t> С.А.</a:t>
            </a:r>
            <a:endParaRPr lang="ru-RU" b="1" i="1" dirty="0"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70243" y="5986021"/>
            <a:ext cx="841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latin typeface="Bookman Old Style" panose="02050604050505020204" pitchFamily="18" charset="0"/>
              </a:rPr>
              <a:t>2018г</a:t>
            </a:r>
            <a:endParaRPr lang="ru-RU" sz="1600" b="1" i="1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862" y="3049063"/>
            <a:ext cx="5679750" cy="266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8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503" y="0"/>
            <a:ext cx="9701859" cy="887104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4000" b="1" i="1" dirty="0" err="1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4000" b="1" i="1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в ДОУ: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77923"/>
            <a:ext cx="8596668" cy="5841242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оздоровительные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режимы; </a:t>
            </a:r>
            <a:endParaRPr lang="ru-RU" sz="20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комплекс закаливающих мероприятий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(хождение 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по “дорожкам здоровья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”, 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пребывание детей на свежем воздухе, бодрящая гимнастика); 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епосредственная 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образовательная деятельность по физической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культуре; </a:t>
            </a:r>
            <a:endParaRPr lang="ru-RU" sz="20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оптимизация двигательного режима: традиционная двигательная деятельность детей (утренняя гимнастика, физкультурные занятия, проведение подвижных игр, прогулки)  и инновационные технологии оздоровления и профилактики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(</a:t>
            </a:r>
            <a:r>
              <a:rPr lang="ru-RU" sz="2000" b="1" i="1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логоритмика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);</a:t>
            </a:r>
            <a:endParaRPr lang="ru-RU" sz="20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организация рационального питания;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медико-профилактическая работа с детьми и родителями;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соблюдение требований СанПиНа к организации педагогического процесса;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комплекс мероприятий по сохранению физического и психологического здоровья педагогов.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691" y="3809977"/>
            <a:ext cx="3473341" cy="280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1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435" y="12673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Формы физкультурно-оздоровительной работы в ДОУ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552" y="3244945"/>
            <a:ext cx="2160054" cy="13351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552" y="1405123"/>
            <a:ext cx="1821530" cy="13412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295" y="3169575"/>
            <a:ext cx="1688451" cy="13412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1192" y="5359298"/>
            <a:ext cx="1756641" cy="13412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9126" y="5359298"/>
            <a:ext cx="1762229" cy="13412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291" y="3157921"/>
            <a:ext cx="1660635" cy="1335140"/>
          </a:xfrm>
          <a:prstGeom prst="rect">
            <a:avLst/>
          </a:prstGeom>
        </p:spPr>
      </p:pic>
      <p:sp>
        <p:nvSpPr>
          <p:cNvPr id="21" name="Стрелка вверх 20"/>
          <p:cNvSpPr/>
          <p:nvPr/>
        </p:nvSpPr>
        <p:spPr>
          <a:xfrm>
            <a:off x="4608954" y="2777973"/>
            <a:ext cx="286603" cy="4669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лево 21"/>
          <p:cNvSpPr/>
          <p:nvPr/>
        </p:nvSpPr>
        <p:spPr>
          <a:xfrm>
            <a:off x="2361426" y="3691551"/>
            <a:ext cx="1188057" cy="3138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6228663" y="3697310"/>
            <a:ext cx="1296885" cy="3138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 rot="2543067">
            <a:off x="3413596" y="4501222"/>
            <a:ext cx="327547" cy="918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19332754">
            <a:off x="5856643" y="4590533"/>
            <a:ext cx="386853" cy="8178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2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6155"/>
            <a:ext cx="9880686" cy="883915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 </a:t>
            </a:r>
            <a:r>
              <a:rPr lang="ru-RU" i="1" dirty="0" smtClean="0"/>
              <a:t> </a:t>
            </a: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Профилактические  </a:t>
            </a: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мероприятия:</a:t>
            </a: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92073"/>
            <a:ext cx="8596668" cy="4649290"/>
          </a:xfrm>
        </p:spPr>
        <p:txBody>
          <a:bodyPr>
            <a:normAutofit fontScale="92500"/>
          </a:bodyPr>
          <a:lstStyle/>
          <a:p>
            <a:r>
              <a:rPr lang="ru-RU" sz="3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Кварцевание</a:t>
            </a:r>
            <a:r>
              <a:rPr lang="ru-RU" sz="3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групповой и спальни</a:t>
            </a:r>
            <a:endParaRPr lang="ru-RU" sz="3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3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sz="3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после сна</a:t>
            </a:r>
          </a:p>
          <a:p>
            <a:r>
              <a:rPr lang="ru-RU" sz="3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Дыхательная </a:t>
            </a:r>
            <a:r>
              <a:rPr lang="ru-RU" sz="3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гимнастика</a:t>
            </a:r>
          </a:p>
          <a:p>
            <a:r>
              <a:rPr lang="ru-RU" sz="3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3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Проветривание </a:t>
            </a:r>
            <a:r>
              <a:rPr lang="ru-RU" sz="3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групповой и спальни</a:t>
            </a:r>
            <a:endParaRPr lang="ru-RU" sz="3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3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Прогулки </a:t>
            </a:r>
            <a:r>
              <a:rPr lang="ru-RU" sz="3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на свежем воздухе</a:t>
            </a:r>
          </a:p>
          <a:p>
            <a:r>
              <a:rPr lang="ru-RU" sz="3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Релаксация</a:t>
            </a:r>
            <a:endParaRPr lang="ru-RU" sz="3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963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909" y="159224"/>
            <a:ext cx="9663319" cy="13208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Здоровьесбережение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в работе с педагогами ДОУ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269242"/>
            <a:ext cx="9230941" cy="5336273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Активное участие педагогов в оздоровительных мероприятиях  для детей 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00206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Консультации 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для педагогов «Признаки утомляемости ребёнка дошкольника», «Запрещённые физические упражнения для детей дошкольного возраста», «Как правильно провести гимнастику (различные виды) с дошкольниками», «Профилактика утомляемости дошкольников в ДОУ» «Работа воспитателя по разделам программы «Основы безопасности и жизнедеятельности детей» и др.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Обсуждение 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вопросов </a:t>
            </a:r>
            <a:r>
              <a:rPr lang="ru-RU" sz="2400" b="1" i="1" dirty="0" err="1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на педагогических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совещаниях</a:t>
            </a:r>
            <a:endParaRPr lang="ru-RU" sz="2400" b="1" i="1" dirty="0">
              <a:solidFill>
                <a:srgbClr val="00206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63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209" y="171047"/>
            <a:ext cx="10709542" cy="1827435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Взаимодействие ДОУ с 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семьей</a:t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 вопросам охраны и укрепления 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здоровья </a:t>
            </a:r>
            <a:r>
              <a:rPr lang="ru-RU" sz="2800" b="1" i="1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детей.</a:t>
            </a:r>
            <a:r>
              <a:rPr lang="ru-RU" b="1" i="1" dirty="0">
                <a:latin typeface="Bookman Old Style" panose="02050604050505020204" pitchFamily="18" charset="0"/>
              </a:rPr>
              <a:t/>
            </a:r>
            <a:br>
              <a:rPr lang="ru-RU" b="1" i="1" dirty="0">
                <a:latin typeface="Bookman Old Style" panose="02050604050505020204" pitchFamily="18" charset="0"/>
              </a:rPr>
            </a:br>
            <a:endParaRPr lang="ru-RU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703" y="1894457"/>
            <a:ext cx="9831442" cy="4963543"/>
          </a:xfrm>
        </p:spPr>
        <p:txBody>
          <a:bodyPr>
            <a:normAutofit fontScale="85000" lnSpcReduction="10000"/>
          </a:bodyPr>
          <a:lstStyle/>
          <a:p>
            <a:r>
              <a:rPr lang="ru-RU" sz="2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Информационные стенды для родителей в каждой возрастной группе, освещающие вопросы </a:t>
            </a:r>
            <a:r>
              <a:rPr lang="ru-RU" sz="2800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оздоровления </a:t>
            </a:r>
            <a:r>
              <a:rPr lang="ru-RU" sz="2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(комплексы упражнений для профилактики нарушений опорно-двигательного аппарата, органов зрения, для развития общей и мелкой моторики, пальчиковые игры</a:t>
            </a:r>
            <a:r>
              <a:rPr lang="ru-RU" sz="2800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.)</a:t>
            </a:r>
            <a:endParaRPr lang="ru-RU" sz="2800" i="1" dirty="0">
              <a:solidFill>
                <a:srgbClr val="00206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Информационные стенды медицинских работников о медицинской профилактической работе с детьми в ДОУ</a:t>
            </a:r>
          </a:p>
          <a:p>
            <a:r>
              <a:rPr lang="ru-RU" sz="2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Приобщение родителей  к участию в физкультурно-массовых мероприятиях ДОУ (соревнования, спортивные праздники, дни открытых дверей, Дни и Недели </a:t>
            </a:r>
            <a:r>
              <a:rPr lang="ru-RU" sz="2800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здоровья)</a:t>
            </a:r>
            <a:endParaRPr lang="ru-RU" sz="2800" i="1" dirty="0">
              <a:solidFill>
                <a:srgbClr val="00206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Консультации, беседы с родителями по вопросам </a:t>
            </a:r>
            <a:r>
              <a:rPr lang="ru-RU" sz="2800" i="1" dirty="0" err="1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2800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736" y="296316"/>
            <a:ext cx="4577302" cy="157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5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618" y="309349"/>
            <a:ext cx="9416100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Результаты внедрения </a:t>
            </a:r>
            <a:r>
              <a:rPr lang="ru-RU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здровьесберегающих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технологий в ДОУ</a:t>
            </a:r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18" y="1532791"/>
            <a:ext cx="10264512" cy="492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</a:t>
            </a:r>
            <a:r>
              <a:rPr lang="ru-RU" sz="24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Для </a:t>
            </a:r>
            <a:r>
              <a:rPr lang="ru-RU" sz="24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детей: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Сформированные </a:t>
            </a:r>
            <a:r>
              <a:rPr lang="ru-RU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навыки здорового образа жизни.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Правильное </a:t>
            </a:r>
            <a:r>
              <a:rPr lang="ru-RU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физическое развитие детского организма, повышение его сопротивляемости инфекциям.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Улучшение  </a:t>
            </a:r>
            <a:r>
              <a:rPr lang="ru-RU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показателей здоровья и показателей физической подготовленности</a:t>
            </a:r>
            <a:r>
              <a:rPr lang="ru-RU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</a:t>
            </a:r>
            <a:r>
              <a:rPr lang="ru-RU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Сформированность</a:t>
            </a:r>
            <a:r>
              <a:rPr lang="ru-RU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гигиенической культуры, наличие потребности в здоровом образе </a:t>
            </a:r>
            <a:r>
              <a:rPr lang="ru-RU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жизни.</a:t>
            </a:r>
            <a:endParaRPr lang="ru-RU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                                               </a:t>
            </a:r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</a:t>
            </a:r>
            <a:r>
              <a:rPr lang="ru-RU" sz="24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Для родителей: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Сформированная </a:t>
            </a:r>
            <a:r>
              <a:rPr lang="ru-RU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активная родительская позиция.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Повышение </a:t>
            </a:r>
            <a:r>
              <a:rPr lang="ru-RU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компетентности родителей в вопросах физического развития и здоровья.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Активное </a:t>
            </a:r>
            <a:r>
              <a:rPr lang="ru-RU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участие родителей в жизнедеятельности ДОУ.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591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687" y="213674"/>
            <a:ext cx="8596668" cy="13208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Нормативно-правовая база:</a:t>
            </a:r>
            <a:endParaRPr lang="ru-RU" sz="4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02557"/>
            <a:ext cx="8596668" cy="4438805"/>
          </a:xfrm>
        </p:spPr>
        <p:txBody>
          <a:bodyPr>
            <a:normAutofit fontScale="92500"/>
          </a:bodyPr>
          <a:lstStyle/>
          <a:p>
            <a:r>
              <a:rPr lang="ru-RU" sz="4400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Конституция РФ</a:t>
            </a:r>
          </a:p>
          <a:p>
            <a:r>
              <a:rPr lang="ru-RU" sz="4400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Конвенция о правах ребенка</a:t>
            </a:r>
          </a:p>
          <a:p>
            <a:r>
              <a:rPr lang="ru-RU" sz="4400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</a:t>
            </a:r>
          </a:p>
          <a:p>
            <a:r>
              <a:rPr lang="ru-RU" sz="4400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Устав ДОУ</a:t>
            </a:r>
            <a:endParaRPr lang="ru-RU" sz="4400" i="1" dirty="0">
              <a:solidFill>
                <a:srgbClr val="00206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637" y="795182"/>
            <a:ext cx="4160363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70043"/>
            <a:ext cx="8898325" cy="1320800"/>
          </a:xfrm>
        </p:spPr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технологии - это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798" y="2027811"/>
            <a:ext cx="8241738" cy="4561354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Система мер, включающая взаимосвязь и  взаимодействие всех факторов образовательной среды, направленных на сохранение здоровья ребенка на всех этапах обучения и развития</a:t>
            </a:r>
            <a:endParaRPr lang="ru-RU" sz="3200" i="1" dirty="0">
              <a:solidFill>
                <a:srgbClr val="00206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536" y="2583992"/>
            <a:ext cx="3272928" cy="296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6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79822"/>
            <a:ext cx="8596668" cy="3880773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2400" b="1" i="1" dirty="0" err="1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технологий способствует воспитанию интереса ребёнка к процессу обучения, повышает познавательную активность и, самое главное, улучшает психоэмоциональное самочувствие и здоровье детей. Способствует снижению заболеваемости, повышению уровня физической подготовленности, </a:t>
            </a:r>
            <a:r>
              <a:rPr lang="ru-RU" sz="2400" b="1" i="1" dirty="0" err="1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осознанной потребности в ведении здорового образа жизни.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740" y="1270000"/>
            <a:ext cx="4006392" cy="400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4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9240" y="952106"/>
            <a:ext cx="8265335" cy="1053707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Требования 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3287" y="1108783"/>
            <a:ext cx="3799287" cy="473262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ФГОС: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99239" y="2705493"/>
            <a:ext cx="9747317" cy="441366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Гарантия охраны и укрепление физического и психического здоровья детей;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обеспечение эмоционального состояния детей;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Создание условий для развивающего вариативного дошкольного образования;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Обеспечение открытости дошкольного образования;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Создание условий для участия родителей в образовательной деятельности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46" y="124858"/>
            <a:ext cx="2642984" cy="222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8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38" y="685014"/>
            <a:ext cx="8596668" cy="1320800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Принципы ФГОС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Полифункциональности: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предметная развивающая среда должна открывать перед детьми множество возможностей, обеспечивать все составляющие образовательного процесса</a:t>
            </a:r>
            <a:r>
              <a:rPr lang="ru-RU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;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трансформируемости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предоставляет возможность изменений, позволяющих, по ситуации, вынести на первый план ту или иную функцию пространства;</a:t>
            </a:r>
          </a:p>
          <a:p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вариативности</a:t>
            </a: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</a:rPr>
              <a:t>: 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предполагается периодическая сменяемость игрового материала, появление новых предметов, стимулирующих исследовательскую, познавательную, игровую, двигательную активность детей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428" y="415094"/>
            <a:ext cx="4185029" cy="279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6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04967"/>
            <a:ext cx="8596668" cy="5536395"/>
          </a:xfrm>
        </p:spPr>
        <p:txBody>
          <a:bodyPr/>
          <a:lstStyle/>
          <a:p>
            <a:r>
              <a:rPr lang="ru-RU" sz="2800" b="1" i="1" u="sng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насыщенности: </a:t>
            </a:r>
            <a:r>
              <a:rPr lang="ru-RU" sz="2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среда соответствует содержанию образовательной программы, разработанной на основе одной из примерных программ, а также возрастным особенностям детей;</a:t>
            </a:r>
          </a:p>
          <a:p>
            <a:r>
              <a:rPr lang="ru-RU" sz="2800" b="1" i="1" u="sng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доступности</a:t>
            </a:r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среда обеспечивает свободный доступ детей к играм, игрушкам, материалам, пособиям;</a:t>
            </a:r>
          </a:p>
          <a:p>
            <a:r>
              <a:rPr lang="ru-RU" sz="2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u="sng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ru-RU" sz="28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среда предполагает соответствие ее элементов требованиям по обеспечению надежности и безопасности.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6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559" y="245097"/>
            <a:ext cx="9595213" cy="1146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Цель </a:t>
            </a:r>
            <a:r>
              <a:rPr lang="ru-RU" sz="40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b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технологий </a:t>
            </a:r>
            <a:r>
              <a:rPr lang="ru-RU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в ДОУ:</a:t>
            </a:r>
            <a: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542" y="1392072"/>
            <a:ext cx="9513200" cy="5465928"/>
          </a:xfrm>
        </p:spPr>
        <p:txBody>
          <a:bodyPr>
            <a:norm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Применительно к ребенку – обеспечение высокого уровня реального здоровья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воспитанника 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детского сада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000" b="1" i="1" dirty="0" err="1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валеологической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культуры как совокупности осознанного отношения ребенка к здоровью и жизни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человека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знания 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 здоровье и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умения 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оберегать, поддерживать и охранять его, </a:t>
            </a:r>
            <a:r>
              <a:rPr lang="ru-RU" sz="2000" b="1" i="1" dirty="0" err="1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валеологической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компетентности, позволяющей дошкольнику самостоятельно и эффективно решать задачи здорового образа жизни </a:t>
            </a:r>
            <a:endParaRPr lang="ru-RU" sz="2000" b="1" i="1" dirty="0" smtClean="0">
              <a:solidFill>
                <a:srgbClr val="002060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безопасное поведение, 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задачи, связанные с оказанием элементарной медицинской, психологической самопомощи и помощи.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Применительно к взрослым – содействие становлению культуры здоровья, в том числе культуры профессионального здоровья воспитателей ДОУ и </a:t>
            </a:r>
            <a:r>
              <a:rPr lang="ru-RU" sz="2000" b="1" i="1" dirty="0" err="1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валеологическому</a:t>
            </a:r>
            <a:r>
              <a:rPr lang="ru-RU" sz="2000" b="1" i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просвещению родителей.</a:t>
            </a:r>
          </a:p>
          <a:p>
            <a:endParaRPr lang="ru-RU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988" y="2846895"/>
            <a:ext cx="2850037" cy="374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0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071" y="145577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Задачи по </a:t>
            </a:r>
            <a:br>
              <a:rPr lang="ru-RU" b="1" i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ru-RU" b="1" i="1" dirty="0" err="1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здоровьесбережению</a:t>
            </a:r>
            <a:r>
              <a:rPr lang="ru-RU" b="1" i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 ДОУ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071" y="1466377"/>
            <a:ext cx="10104398" cy="5207378"/>
          </a:xfrm>
        </p:spPr>
        <p:txBody>
          <a:bodyPr>
            <a:normAutofit fontScale="85000" lnSpcReduction="10000"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Сохранение 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и укрепление здоровья детей на основе комплексного и системного использования доступных для детского сада средств физического воспитания, оптимизации двигательной деятельности на свежем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воздухе;</a:t>
            </a:r>
            <a:endParaRPr lang="ru-RU" sz="24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активной позиции детей в процессе получения знаний о здоровом образе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жизни;</a:t>
            </a:r>
            <a:endParaRPr lang="ru-RU" sz="24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Конструктивное партнерство семьи, педагогического коллектива и самих детей в укреплении их здоровья, развитии творческого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потенциала;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 развитие физических качеств;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контроль 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двигательной активности и становление физической культуры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дошкольников;</a:t>
            </a:r>
            <a:endParaRPr lang="ru-RU" sz="2400" b="1" i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формирование 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правильной осанки, профилактика нарушений опорно-двигательного аппарата;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воспитание </a:t>
            </a:r>
            <a:r>
              <a:rPr lang="ru-RU" sz="2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привычки повседневной физической активности;</a:t>
            </a:r>
          </a:p>
          <a:p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345" y="1927244"/>
            <a:ext cx="2670898" cy="205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52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784</Words>
  <Application>Microsoft Office PowerPoint</Application>
  <PresentationFormat>Широкоэкранный</PresentationFormat>
  <Paragraphs>81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Bookman Old Style</vt:lpstr>
      <vt:lpstr>Calibri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Нормативно-правовая база:</vt:lpstr>
      <vt:lpstr>Здоровьесберегающие технологии - это</vt:lpstr>
      <vt:lpstr>Актуальность</vt:lpstr>
      <vt:lpstr>                       Требования     </vt:lpstr>
      <vt:lpstr>Принципы ФГОС</vt:lpstr>
      <vt:lpstr>Презентация PowerPoint</vt:lpstr>
      <vt:lpstr>Цель здоровьесберегающих  технологий в ДОУ:  </vt:lpstr>
      <vt:lpstr>Задачи по  здоровьесбережению в ДОУ </vt:lpstr>
      <vt:lpstr>Система здоровьесбережения в ДОУ:</vt:lpstr>
      <vt:lpstr>Формы физкультурно-оздоровительной работы в ДОУ </vt:lpstr>
      <vt:lpstr>  Профилактические  мероприятия: </vt:lpstr>
      <vt:lpstr> Здоровьесбережение в работе с педагогами ДОУ</vt:lpstr>
      <vt:lpstr>Взаимодействие ДОУ с семьей  по вопросам охраны и укрепления  здоровья детей. </vt:lpstr>
      <vt:lpstr>Результаты внедрения здровьесберегающих технологий в ДОУ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Админ</cp:lastModifiedBy>
  <cp:revision>42</cp:revision>
  <dcterms:created xsi:type="dcterms:W3CDTF">2015-04-01T15:23:46Z</dcterms:created>
  <dcterms:modified xsi:type="dcterms:W3CDTF">2023-01-20T08:12:45Z</dcterms:modified>
</cp:coreProperties>
</file>