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12192000" cy="6858000"/>
  <p:embeddedFontLst>
    <p:embeddedFont>
      <p:font typeface="Lucida Sans Unicode" panose="020B0602030504020204" pitchFamily="3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5723" y="350265"/>
            <a:ext cx="861187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280"/>
              </a:lnSpc>
              <a:spcBef>
                <a:spcPts val="100"/>
              </a:spcBef>
            </a:pPr>
            <a:r>
              <a:rPr sz="2000" spc="-80" dirty="0" err="1">
                <a:latin typeface="Lucida Sans Unicode"/>
                <a:cs typeface="Lucida Sans Unicode"/>
              </a:rPr>
              <a:t>Муниципальное</a:t>
            </a:r>
            <a:r>
              <a:rPr sz="2000" spc="-75" dirty="0">
                <a:latin typeface="Lucida Sans Unicode"/>
                <a:cs typeface="Lucida Sans Unicode"/>
              </a:rPr>
              <a:t> </a:t>
            </a:r>
            <a:r>
              <a:rPr sz="2000" spc="-65" dirty="0" err="1" smtClean="0">
                <a:latin typeface="Lucida Sans Unicode"/>
                <a:cs typeface="Lucida Sans Unicode"/>
              </a:rPr>
              <a:t>бюджетное</a:t>
            </a:r>
            <a:r>
              <a:rPr sz="2000" spc="-45" dirty="0" smtClean="0">
                <a:latin typeface="Lucida Sans Unicode"/>
                <a:cs typeface="Lucida Sans Unicode"/>
              </a:rPr>
              <a:t> </a:t>
            </a:r>
            <a:r>
              <a:rPr sz="2000" spc="-55" dirty="0">
                <a:latin typeface="Lucida Sans Unicode"/>
                <a:cs typeface="Lucida Sans Unicode"/>
              </a:rPr>
              <a:t>образовательное</a:t>
            </a:r>
            <a:r>
              <a:rPr sz="2000" spc="-75" dirty="0">
                <a:latin typeface="Lucida Sans Unicode"/>
                <a:cs typeface="Lucida Sans Unicode"/>
              </a:rPr>
              <a:t> </a:t>
            </a:r>
            <a:r>
              <a:rPr sz="2000" spc="-20" dirty="0">
                <a:latin typeface="Lucida Sans Unicode"/>
                <a:cs typeface="Lucida Sans Unicode"/>
              </a:rPr>
              <a:t>учреждение</a:t>
            </a:r>
            <a:endParaRPr sz="2000" dirty="0">
              <a:latin typeface="Lucida Sans Unicode"/>
              <a:cs typeface="Lucida Sans Unicode"/>
            </a:endParaRPr>
          </a:p>
          <a:p>
            <a:pPr marL="2540" algn="ctr">
              <a:lnSpc>
                <a:spcPts val="2280"/>
              </a:lnSpc>
            </a:pPr>
            <a:r>
              <a:rPr sz="2000" spc="-65" dirty="0" smtClean="0">
                <a:latin typeface="Lucida Sans Unicode"/>
                <a:cs typeface="Lucida Sans Unicode"/>
              </a:rPr>
              <a:t>«</a:t>
            </a:r>
            <a:r>
              <a:rPr lang="ru-RU" sz="2000" spc="-65" dirty="0" err="1" smtClean="0">
                <a:latin typeface="Lucida Sans Unicode"/>
                <a:cs typeface="Lucida Sans Unicode"/>
              </a:rPr>
              <a:t>Плодовская</a:t>
            </a:r>
            <a:r>
              <a:rPr lang="ru-RU" sz="2000" spc="-65" dirty="0" smtClean="0">
                <a:latin typeface="Lucida Sans Unicode"/>
                <a:cs typeface="Lucida Sans Unicode"/>
              </a:rPr>
              <a:t> средняя общеобразовательная школа</a:t>
            </a:r>
            <a:r>
              <a:rPr sz="2000" spc="-20" dirty="0" smtClean="0">
                <a:latin typeface="Lucida Sans Unicode"/>
                <a:cs typeface="Lucida Sans Unicode"/>
              </a:rPr>
              <a:t>»</a:t>
            </a:r>
            <a:endParaRPr sz="2000" dirty="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7587" y="2799969"/>
            <a:ext cx="10789285" cy="162496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527685" marR="5080" indent="-515620">
              <a:lnSpc>
                <a:spcPts val="3240"/>
              </a:lnSpc>
              <a:spcBef>
                <a:spcPts val="505"/>
              </a:spcBef>
            </a:pPr>
            <a:r>
              <a:rPr sz="3000" spc="-95" dirty="0">
                <a:latin typeface="Lucida Sans Unicode"/>
                <a:cs typeface="Lucida Sans Unicode"/>
              </a:rPr>
              <a:t>Дополнительная</a:t>
            </a:r>
            <a:r>
              <a:rPr sz="3000" spc="-135" dirty="0">
                <a:latin typeface="Lucida Sans Unicode"/>
                <a:cs typeface="Lucida Sans Unicode"/>
              </a:rPr>
              <a:t> </a:t>
            </a:r>
            <a:r>
              <a:rPr sz="3000" spc="-70" dirty="0">
                <a:latin typeface="Lucida Sans Unicode"/>
                <a:cs typeface="Lucida Sans Unicode"/>
              </a:rPr>
              <a:t>общеобразовательная</a:t>
            </a:r>
            <a:r>
              <a:rPr sz="3000" spc="-100" dirty="0">
                <a:latin typeface="Lucida Sans Unicode"/>
                <a:cs typeface="Lucida Sans Unicode"/>
              </a:rPr>
              <a:t> </a:t>
            </a:r>
            <a:r>
              <a:rPr sz="3000" spc="-25" dirty="0">
                <a:latin typeface="Lucida Sans Unicode"/>
                <a:cs typeface="Lucida Sans Unicode"/>
              </a:rPr>
              <a:t>общеразвивающая </a:t>
            </a:r>
            <a:r>
              <a:rPr sz="3000" spc="-120" dirty="0">
                <a:latin typeface="Lucida Sans Unicode"/>
                <a:cs typeface="Lucida Sans Unicode"/>
              </a:rPr>
              <a:t>программа</a:t>
            </a:r>
            <a:r>
              <a:rPr sz="3000" spc="-70" dirty="0">
                <a:latin typeface="Lucida Sans Unicode"/>
                <a:cs typeface="Lucida Sans Unicode"/>
              </a:rPr>
              <a:t> </a:t>
            </a:r>
            <a:r>
              <a:rPr sz="3000" spc="-100" dirty="0">
                <a:latin typeface="Lucida Sans Unicode"/>
                <a:cs typeface="Lucida Sans Unicode"/>
              </a:rPr>
              <a:t>туристско</a:t>
            </a:r>
            <a:r>
              <a:rPr sz="3000" spc="-100" dirty="0">
                <a:latin typeface="Calibri"/>
                <a:cs typeface="Calibri"/>
              </a:rPr>
              <a:t>-</a:t>
            </a:r>
            <a:r>
              <a:rPr sz="3000" spc="-80" dirty="0">
                <a:latin typeface="Lucida Sans Unicode"/>
                <a:cs typeface="Lucida Sans Unicode"/>
              </a:rPr>
              <a:t>краеведческой</a:t>
            </a:r>
            <a:r>
              <a:rPr sz="3000" spc="-90" dirty="0">
                <a:latin typeface="Lucida Sans Unicode"/>
                <a:cs typeface="Lucida Sans Unicode"/>
              </a:rPr>
              <a:t> </a:t>
            </a:r>
            <a:r>
              <a:rPr sz="3000" spc="-10" dirty="0">
                <a:latin typeface="Lucida Sans Unicode"/>
                <a:cs typeface="Lucida Sans Unicode"/>
              </a:rPr>
              <a:t>направленности</a:t>
            </a:r>
            <a:endParaRPr sz="3000" dirty="0">
              <a:latin typeface="Lucida Sans Unicode"/>
              <a:cs typeface="Lucida Sans Unicode"/>
            </a:endParaRPr>
          </a:p>
          <a:p>
            <a:pPr marL="189230" algn="ctr">
              <a:lnSpc>
                <a:spcPts val="5705"/>
              </a:lnSpc>
            </a:pPr>
            <a:r>
              <a:rPr sz="5400" spc="-50" dirty="0" smtClean="0">
                <a:latin typeface="Lucida Sans Unicode"/>
                <a:cs typeface="Lucida Sans Unicode"/>
              </a:rPr>
              <a:t>«</a:t>
            </a:r>
            <a:r>
              <a:rPr lang="ru-RU" sz="5400" spc="-50" dirty="0" smtClean="0">
                <a:latin typeface="Lucida Sans Unicode"/>
                <a:cs typeface="Lucida Sans Unicode"/>
              </a:rPr>
              <a:t>Школьный музей</a:t>
            </a:r>
            <a:r>
              <a:rPr sz="5400" spc="-50" dirty="0" smtClean="0">
                <a:latin typeface="Lucida Sans Unicode"/>
                <a:cs typeface="Lucida Sans Unicode"/>
              </a:rPr>
              <a:t>»</a:t>
            </a:r>
            <a:endParaRPr sz="5400" dirty="0">
              <a:latin typeface="Lucida Sans Unicode"/>
              <a:cs typeface="Lucida Sans Unicode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67316" y="982980"/>
            <a:ext cx="1987296" cy="16413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1" y="989849"/>
            <a:ext cx="1828800" cy="17953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838200"/>
            <a:ext cx="1173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 smtClean="0"/>
              <a:t>В современном мире музей, зарекомендовавший себя как полифункциональный социокультурный институт, обладает широкими возможностями для формирования и самореализации высоконравственной личности. Музейная сеть представлена различными его видами: от классических профильных презентационных музеев до «живых» музеев, охватывающих значительные территории и воссоздающих целостные образы природы, истории и культуры</a:t>
            </a:r>
            <a:endParaRPr lang="ru-RU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3882" y="0"/>
            <a:ext cx="11729517" cy="3120726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5240" algn="ctr">
              <a:lnSpc>
                <a:spcPct val="100000"/>
              </a:lnSpc>
              <a:spcBef>
                <a:spcPts val="415"/>
              </a:spcBef>
            </a:pPr>
            <a:r>
              <a:rPr sz="2800" spc="-40" dirty="0">
                <a:latin typeface="Lucida Sans Unicode"/>
                <a:cs typeface="Lucida Sans Unicode"/>
              </a:rPr>
              <a:t>ЦЕЛИ</a:t>
            </a:r>
            <a:r>
              <a:rPr sz="2800" spc="-160" dirty="0">
                <a:latin typeface="Lucida Sans Unicode"/>
                <a:cs typeface="Lucida Sans Unicode"/>
              </a:rPr>
              <a:t> </a:t>
            </a:r>
            <a:r>
              <a:rPr sz="2800" spc="-10" dirty="0">
                <a:latin typeface="Lucida Sans Unicode"/>
                <a:cs typeface="Lucida Sans Unicode"/>
              </a:rPr>
              <a:t>ПРОГРАММЫ</a:t>
            </a:r>
            <a:r>
              <a:rPr sz="2800" spc="-10" dirty="0" smtClean="0">
                <a:latin typeface="Lucida Sans Unicode"/>
                <a:cs typeface="Lucida Sans Unicode"/>
              </a:rPr>
              <a:t>:</a:t>
            </a:r>
            <a:endParaRPr lang="ru-RU" sz="2800" spc="-10" dirty="0" smtClean="0">
              <a:latin typeface="Lucida Sans Unicode"/>
              <a:cs typeface="Lucida Sans Unicode"/>
            </a:endParaRPr>
          </a:p>
          <a:p>
            <a:pPr marL="15240" algn="just">
              <a:lnSpc>
                <a:spcPct val="100000"/>
              </a:lnSpc>
              <a:spcBef>
                <a:spcPts val="415"/>
              </a:spcBef>
            </a:pPr>
            <a:r>
              <a:rPr lang="ru-RU" sz="2800" dirty="0" smtClean="0"/>
              <a:t>способствовать </a:t>
            </a:r>
            <a:r>
              <a:rPr lang="ru-RU" sz="2800" dirty="0"/>
              <a:t>формированию у учащихся активной гражданской позиции и умения осуществлять нравственный выбор для способности адаптации в современном мире через приобщение подростков к духовно-историческим ценностям и развитие информационной культуры школьников средствами музейной педагогики.</a:t>
            </a:r>
            <a:endParaRPr sz="28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3882" y="0"/>
            <a:ext cx="11958118" cy="40389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7310" algn="ctr">
              <a:lnSpc>
                <a:spcPts val="2610"/>
              </a:lnSpc>
              <a:spcBef>
                <a:spcPts val="95"/>
              </a:spcBef>
            </a:pPr>
            <a:endParaRPr lang="ru-RU" sz="2200" spc="-75" dirty="0" smtClean="0">
              <a:latin typeface="Lucida Sans Unicode"/>
              <a:cs typeface="Lucida Sans Unicode"/>
            </a:endParaRPr>
          </a:p>
          <a:p>
            <a:pPr marL="67310" algn="ctr">
              <a:lnSpc>
                <a:spcPts val="2610"/>
              </a:lnSpc>
              <a:spcBef>
                <a:spcPts val="95"/>
              </a:spcBef>
            </a:pPr>
            <a:r>
              <a:rPr sz="2200" spc="-75" dirty="0" smtClean="0">
                <a:latin typeface="Lucida Sans Unicode"/>
                <a:cs typeface="Lucida Sans Unicode"/>
              </a:rPr>
              <a:t>ЗАДАЧИ</a:t>
            </a:r>
            <a:r>
              <a:rPr sz="2200" spc="-85" dirty="0" smtClean="0">
                <a:latin typeface="Lucida Sans Unicode"/>
                <a:cs typeface="Lucida Sans Unicode"/>
              </a:rPr>
              <a:t> </a:t>
            </a:r>
            <a:r>
              <a:rPr sz="2200" spc="-10" dirty="0">
                <a:latin typeface="Lucida Sans Unicode"/>
                <a:cs typeface="Lucida Sans Unicode"/>
              </a:rPr>
              <a:t>ПРОГРАММЫ</a:t>
            </a:r>
            <a:r>
              <a:rPr sz="2200" spc="-10" dirty="0" smtClean="0">
                <a:latin typeface="Lucida Sans Unicode"/>
                <a:cs typeface="Lucida Sans Unicode"/>
              </a:rPr>
              <a:t>:</a:t>
            </a:r>
            <a:endParaRPr lang="ru-RU" sz="2200" spc="-10" dirty="0" smtClean="0">
              <a:latin typeface="Lucida Sans Unicode"/>
              <a:cs typeface="Lucida Sans Unicode"/>
            </a:endParaRPr>
          </a:p>
          <a:p>
            <a:pPr marL="67310" algn="l">
              <a:lnSpc>
                <a:spcPts val="2610"/>
              </a:lnSpc>
              <a:spcBef>
                <a:spcPts val="95"/>
              </a:spcBef>
            </a:pPr>
            <a:r>
              <a:rPr lang="ru-RU" sz="2200" dirty="0" smtClean="0">
                <a:latin typeface="Lucida Sans Unicode"/>
                <a:cs typeface="Lucida Sans Unicode"/>
              </a:rPr>
              <a:t>-содействие становлению активной гражданской позиции и чувства патриотизма;</a:t>
            </a:r>
          </a:p>
          <a:p>
            <a:pPr marL="67310" algn="l">
              <a:lnSpc>
                <a:spcPts val="2610"/>
              </a:lnSpc>
              <a:spcBef>
                <a:spcPts val="95"/>
              </a:spcBef>
            </a:pPr>
            <a:r>
              <a:rPr lang="ru-RU" sz="2200" dirty="0">
                <a:latin typeface="Lucida Sans Unicode"/>
                <a:cs typeface="Lucida Sans Unicode"/>
              </a:rPr>
              <a:t>-</a:t>
            </a:r>
            <a:r>
              <a:rPr lang="ru-RU" sz="2200" dirty="0" smtClean="0">
                <a:latin typeface="Lucida Sans Unicode"/>
                <a:cs typeface="Lucida Sans Unicode"/>
              </a:rPr>
              <a:t>расширение знаний учащихся об истории родного края;</a:t>
            </a:r>
          </a:p>
          <a:p>
            <a:pPr marL="67310" algn="l">
              <a:lnSpc>
                <a:spcPts val="2610"/>
              </a:lnSpc>
              <a:spcBef>
                <a:spcPts val="95"/>
              </a:spcBef>
            </a:pPr>
            <a:r>
              <a:rPr lang="ru-RU" sz="2200" dirty="0">
                <a:latin typeface="Lucida Sans Unicode"/>
                <a:cs typeface="Lucida Sans Unicode"/>
              </a:rPr>
              <a:t>-</a:t>
            </a:r>
            <a:r>
              <a:rPr lang="ru-RU" sz="2200" dirty="0" smtClean="0">
                <a:latin typeface="Lucida Sans Unicode"/>
                <a:cs typeface="Lucida Sans Unicode"/>
              </a:rPr>
              <a:t>повышение информированности учащихся по вопросам музееведения и </a:t>
            </a:r>
            <a:r>
              <a:rPr lang="ru-RU" sz="2200" dirty="0" err="1" smtClean="0">
                <a:latin typeface="Lucida Sans Unicode"/>
                <a:cs typeface="Lucida Sans Unicode"/>
              </a:rPr>
              <a:t>музеологии</a:t>
            </a:r>
            <a:r>
              <a:rPr lang="ru-RU" sz="2200" dirty="0" smtClean="0">
                <a:latin typeface="Lucida Sans Unicode"/>
                <a:cs typeface="Lucida Sans Unicode"/>
              </a:rPr>
              <a:t>;</a:t>
            </a:r>
          </a:p>
          <a:p>
            <a:pPr marL="67310" algn="l">
              <a:lnSpc>
                <a:spcPts val="2610"/>
              </a:lnSpc>
              <a:spcBef>
                <a:spcPts val="95"/>
              </a:spcBef>
            </a:pPr>
            <a:r>
              <a:rPr lang="ru-RU" sz="2200" dirty="0" smtClean="0">
                <a:latin typeface="Lucida Sans Unicode"/>
                <a:cs typeface="Lucida Sans Unicode"/>
              </a:rPr>
              <a:t>-развитие навыков исследовательской деятельности, проектирования и творческого мышления, способности аргументировано отстаивать свое мнение, на практике применять теоретические знания в деле развития школьного музея;</a:t>
            </a:r>
          </a:p>
          <a:p>
            <a:pPr marL="67310" algn="l">
              <a:lnSpc>
                <a:spcPts val="2610"/>
              </a:lnSpc>
              <a:spcBef>
                <a:spcPts val="95"/>
              </a:spcBef>
            </a:pPr>
            <a:r>
              <a:rPr lang="ru-RU" sz="2200" dirty="0" smtClean="0">
                <a:latin typeface="Lucida Sans Unicode"/>
                <a:cs typeface="Lucida Sans Unicode"/>
              </a:rPr>
              <a:t>-формирование умения диалогового стиля общения и работы в команде;</a:t>
            </a:r>
          </a:p>
          <a:p>
            <a:pPr marL="67310" algn="l">
              <a:lnSpc>
                <a:spcPts val="2610"/>
              </a:lnSpc>
              <a:spcBef>
                <a:spcPts val="95"/>
              </a:spcBef>
            </a:pPr>
            <a:r>
              <a:rPr lang="ru-RU" sz="2200" dirty="0" smtClean="0">
                <a:latin typeface="Lucida Sans Unicode"/>
                <a:cs typeface="Lucida Sans Unicode"/>
              </a:rPr>
              <a:t>-формирование мотивации профессиональной ориентации учащихся.</a:t>
            </a:r>
            <a:endParaRPr sz="2200" dirty="0">
              <a:latin typeface="Lucida Sans Unicode"/>
              <a:cs typeface="Lucida Sans Unicode"/>
            </a:endParaRPr>
          </a:p>
          <a:p>
            <a:pPr marL="12700">
              <a:lnSpc>
                <a:spcPts val="2085"/>
              </a:lnSpc>
              <a:tabLst>
                <a:tab pos="240665" algn="l"/>
                <a:tab pos="241300" algn="l"/>
              </a:tabLst>
            </a:pPr>
            <a:endParaRPr sz="22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186</Words>
  <Application>Microsoft Office PowerPoint</Application>
  <PresentationFormat>Широкоэкранный</PresentationFormat>
  <Paragraphs>15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Lucida Sans Unicode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Рыжова М. В.</dc:creator>
  <cp:lastModifiedBy>RePack by Diakov</cp:lastModifiedBy>
  <cp:revision>4</cp:revision>
  <dcterms:created xsi:type="dcterms:W3CDTF">2022-05-08T08:03:55Z</dcterms:created>
  <dcterms:modified xsi:type="dcterms:W3CDTF">2022-06-10T07:32:01Z</dcterms:modified>
</cp:coreProperties>
</file>