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73" r:id="rId7"/>
    <p:sldId id="274" r:id="rId8"/>
    <p:sldId id="275" r:id="rId9"/>
    <p:sldId id="261" r:id="rId10"/>
    <p:sldId id="262" r:id="rId11"/>
    <p:sldId id="263" r:id="rId12"/>
    <p:sldId id="264" r:id="rId13"/>
    <p:sldId id="265" r:id="rId14"/>
    <p:sldId id="266" r:id="rId15"/>
    <p:sldId id="267" r:id="rId16"/>
    <p:sldId id="268" r:id="rId17"/>
    <p:sldId id="270" r:id="rId18"/>
    <p:sldId id="271" r:id="rId19"/>
    <p:sldId id="272"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349215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240919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CE61CF-62DA-4F3A-9996-0D28373A952E}"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124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380572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CE61CF-62DA-4F3A-9996-0D28373A952E}"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5631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282430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3944550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178860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412379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117238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410580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259465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399958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248050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25DDDDD-B753-402A-B6EC-30D44477649B}" type="datetimeFigureOut">
              <a:rPr lang="ru-RU" smtClean="0"/>
              <a:pPr/>
              <a:t>19.12.2021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CE61CF-62DA-4F3A-9996-0D28373A952E}" type="slidenum">
              <a:rPr lang="ru-RU" smtClean="0"/>
              <a:pPr/>
              <a:t>‹#›</a:t>
            </a:fld>
            <a:endParaRPr lang="ru-RU"/>
          </a:p>
        </p:txBody>
      </p:sp>
    </p:spTree>
    <p:extLst>
      <p:ext uri="{BB962C8B-B14F-4D97-AF65-F5344CB8AC3E}">
        <p14:creationId xmlns:p14="http://schemas.microsoft.com/office/powerpoint/2010/main" val="399302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CE61CF-62DA-4F3A-9996-0D28373A952E}" type="slidenum">
              <a:rPr lang="ru-RU" smtClean="0"/>
              <a:pPr/>
              <a:t>‹#›</a:t>
            </a:fld>
            <a:endParaRPr lang="ru-RU"/>
          </a:p>
        </p:txBody>
      </p:sp>
      <p:sp>
        <p:nvSpPr>
          <p:cNvPr id="5" name="Date Placeholder 4"/>
          <p:cNvSpPr>
            <a:spLocks noGrp="1"/>
          </p:cNvSpPr>
          <p:nvPr>
            <p:ph type="dt" sz="half" idx="10"/>
          </p:nvPr>
        </p:nvSpPr>
        <p:spPr/>
        <p:txBody>
          <a:bodyPr/>
          <a:lstStyle/>
          <a:p>
            <a:fld id="{125DDDDD-B753-402A-B6EC-30D44477649B}" type="datetimeFigureOut">
              <a:rPr lang="ru-RU" smtClean="0"/>
              <a:pPr/>
              <a:t>19.12.2021</a:t>
            </a:fld>
            <a:endParaRPr lang="ru-RU"/>
          </a:p>
        </p:txBody>
      </p:sp>
    </p:spTree>
    <p:extLst>
      <p:ext uri="{BB962C8B-B14F-4D97-AF65-F5344CB8AC3E}">
        <p14:creationId xmlns:p14="http://schemas.microsoft.com/office/powerpoint/2010/main" val="336583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5DDDDD-B753-402A-B6EC-30D44477649B}" type="datetimeFigureOut">
              <a:rPr lang="ru-RU" smtClean="0"/>
              <a:pPr/>
              <a:t>19.12.2021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CE61CF-62DA-4F3A-9996-0D28373A952E}" type="slidenum">
              <a:rPr lang="ru-RU" smtClean="0"/>
              <a:pPr/>
              <a:t>‹#›</a:t>
            </a:fld>
            <a:endParaRPr lang="ru-RU"/>
          </a:p>
        </p:txBody>
      </p:sp>
    </p:spTree>
    <p:extLst>
      <p:ext uri="{BB962C8B-B14F-4D97-AF65-F5344CB8AC3E}">
        <p14:creationId xmlns:p14="http://schemas.microsoft.com/office/powerpoint/2010/main" val="21360041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rgbClr val="0070C0"/>
                </a:solidFill>
                <a:latin typeface="Arial Black" panose="020B0A04020102020204" pitchFamily="34" charset="0"/>
              </a:rPr>
              <a:t>Неделя глобальной функциональной грамотности</a:t>
            </a:r>
            <a:endParaRPr lang="ru-RU" dirty="0">
              <a:solidFill>
                <a:srgbClr val="0070C0"/>
              </a:solidFill>
              <a:latin typeface="Arial Black" panose="020B0A04020102020204" pitchFamily="34" charset="0"/>
            </a:endParaRPr>
          </a:p>
        </p:txBody>
      </p:sp>
      <p:sp>
        <p:nvSpPr>
          <p:cNvPr id="3" name="Подзаголовок 2"/>
          <p:cNvSpPr>
            <a:spLocks noGrp="1"/>
          </p:cNvSpPr>
          <p:nvPr>
            <p:ph type="subTitle" idx="1"/>
          </p:nvPr>
        </p:nvSpPr>
        <p:spPr/>
        <p:txBody>
          <a:bodyPr>
            <a:normAutofit fontScale="85000" lnSpcReduction="20000"/>
          </a:bodyPr>
          <a:lstStyle/>
          <a:p>
            <a:r>
              <a:rPr lang="ru-RU" sz="4000" dirty="0" smtClean="0">
                <a:solidFill>
                  <a:srgbClr val="00B0F0"/>
                </a:solidFill>
              </a:rPr>
              <a:t>МБОУ «Плодовская СОШ»</a:t>
            </a:r>
          </a:p>
          <a:p>
            <a:r>
              <a:rPr lang="ru-RU" sz="4000" dirty="0" smtClean="0">
                <a:solidFill>
                  <a:srgbClr val="00B0F0"/>
                </a:solidFill>
              </a:rPr>
              <a:t>22-26 ноября 2021 года</a:t>
            </a:r>
            <a:endParaRPr lang="ru-RU" sz="4000" dirty="0">
              <a:solidFill>
                <a:srgbClr val="00B0F0"/>
              </a:solidFill>
            </a:endParaRPr>
          </a:p>
        </p:txBody>
      </p:sp>
    </p:spTree>
    <p:extLst>
      <p:ext uri="{BB962C8B-B14F-4D97-AF65-F5344CB8AC3E}">
        <p14:creationId xmlns:p14="http://schemas.microsoft.com/office/powerpoint/2010/main" val="1976814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16324"/>
            <a:ext cx="8596668" cy="714075"/>
          </a:xfrm>
        </p:spPr>
        <p:txBody>
          <a:bodyPr>
            <a:normAutofit fontScale="90000"/>
          </a:bodyPr>
          <a:lstStyle/>
          <a:p>
            <a:r>
              <a:rPr lang="ru-RU" dirty="0" smtClean="0"/>
              <a:t>  </a:t>
            </a:r>
            <a:r>
              <a:rPr lang="ru-RU" dirty="0" smtClean="0">
                <a:solidFill>
                  <a:srgbClr val="0070C0"/>
                </a:solidFill>
              </a:rPr>
              <a:t>Устный </a:t>
            </a:r>
            <a:r>
              <a:rPr lang="ru-RU" dirty="0">
                <a:solidFill>
                  <a:srgbClr val="0070C0"/>
                </a:solidFill>
              </a:rPr>
              <a:t>журнал «Глобальные </a:t>
            </a:r>
            <a:r>
              <a:rPr lang="ru-RU" dirty="0" smtClean="0">
                <a:solidFill>
                  <a:srgbClr val="0070C0"/>
                </a:solidFill>
              </a:rPr>
              <a:t>проблемы»</a:t>
            </a:r>
            <a:r>
              <a:rPr lang="ru-RU" dirty="0">
                <a:solidFill>
                  <a:srgbClr val="0070C0"/>
                </a:solidFill>
              </a:rPr>
              <a:t/>
            </a:r>
            <a:br>
              <a:rPr lang="ru-RU" dirty="0">
                <a:solidFill>
                  <a:srgbClr val="0070C0"/>
                </a:solidFill>
              </a:rPr>
            </a:br>
            <a:endParaRPr lang="ru-RU" dirty="0">
              <a:solidFill>
                <a:srgbClr val="0070C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4785" y="1794294"/>
            <a:ext cx="8583284" cy="4903685"/>
          </a:xfrm>
        </p:spPr>
      </p:pic>
    </p:spTree>
    <p:extLst>
      <p:ext uri="{BB962C8B-B14F-4D97-AF65-F5344CB8AC3E}">
        <p14:creationId xmlns:p14="http://schemas.microsoft.com/office/powerpoint/2010/main" val="3855707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dirty="0">
                <a:solidFill>
                  <a:srgbClr val="0070C0"/>
                </a:solidFill>
              </a:rPr>
              <a:t>Устный журнал «Глобальные проблемы </a:t>
            </a:r>
            <a:r>
              <a:rPr lang="ru-RU" dirty="0" smtClean="0"/>
              <a:t>»</a:t>
            </a:r>
            <a:r>
              <a:rPr lang="ru-RU" dirty="0"/>
              <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88853"/>
            <a:ext cx="8754374" cy="5322498"/>
          </a:xfrm>
        </p:spPr>
      </p:pic>
    </p:spTree>
    <p:extLst>
      <p:ext uri="{BB962C8B-B14F-4D97-AF65-F5344CB8AC3E}">
        <p14:creationId xmlns:p14="http://schemas.microsoft.com/office/powerpoint/2010/main" val="240450440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70C0"/>
                </a:solidFill>
              </a:rPr>
              <a:t>Конкурс </a:t>
            </a:r>
            <a:r>
              <a:rPr lang="ru-RU" dirty="0" smtClean="0">
                <a:solidFill>
                  <a:srgbClr val="0070C0"/>
                </a:solidFill>
              </a:rPr>
              <a:t>сочинений</a:t>
            </a:r>
            <a:r>
              <a:rPr lang="ru-RU" dirty="0" smtClean="0">
                <a:solidFill>
                  <a:srgbClr val="0070C0"/>
                </a:solidFill>
              </a:rPr>
              <a:t> </a:t>
            </a:r>
            <a:r>
              <a:rPr lang="ru-RU" dirty="0">
                <a:solidFill>
                  <a:srgbClr val="0070C0"/>
                </a:solidFill>
              </a:rPr>
              <a:t>«Александр </a:t>
            </a:r>
            <a:r>
              <a:rPr lang="ru-RU" dirty="0" smtClean="0">
                <a:solidFill>
                  <a:srgbClr val="0070C0"/>
                </a:solidFill>
              </a:rPr>
              <a:t>Невский- полководец и дипломат»</a:t>
            </a:r>
            <a:r>
              <a:rPr lang="ru-RU" dirty="0"/>
              <a:t/>
            </a:r>
            <a:br>
              <a:rPr lang="ru-RU" dirty="0"/>
            </a:br>
            <a:endParaRPr lang="ru-RU" dirty="0"/>
          </a:p>
        </p:txBody>
      </p:sp>
      <p:sp>
        <p:nvSpPr>
          <p:cNvPr id="3" name="Объект 2"/>
          <p:cNvSpPr>
            <a:spLocks noGrp="1"/>
          </p:cNvSpPr>
          <p:nvPr>
            <p:ph idx="1"/>
          </p:nvPr>
        </p:nvSpPr>
        <p:spPr>
          <a:xfrm>
            <a:off x="677334" y="1731818"/>
            <a:ext cx="9076266" cy="4918364"/>
          </a:xfrm>
        </p:spPr>
        <p:txBody>
          <a:bodyPr>
            <a:normAutofit fontScale="40000" lnSpcReduction="20000"/>
          </a:bodyPr>
          <a:lstStyle/>
          <a:p>
            <a:pPr marL="0" indent="0">
              <a:buNone/>
            </a:pPr>
            <a:endParaRPr lang="ru-RU" dirty="0"/>
          </a:p>
          <a:p>
            <a:r>
              <a:rPr lang="ru-RU" sz="2000" dirty="0"/>
              <a:t>      История нашей страны знакомит нас с различными деятелями, которые в корне повлияли на её развитие. Мне бы очень хотелось рассказать о личности Александра Невского.</a:t>
            </a:r>
          </a:p>
          <a:p>
            <a:r>
              <a:rPr lang="ru-RU" sz="2000" dirty="0"/>
              <a:t>     Детство и юность будущий князь провёл в уделе своего отца – в Переяславле Залесском. Отец его, Ярослав Всеволодович, сын Всеволода Большое гнездо и внук Юрия Долгорукого, был типичным русским князем. Он воспитал своего сына как будущего государева «мужа»: в строгости, глубокой вере, повиновении, храбрости и стойкости духа. Уже в 12 лет Александр, оставленный отцом на княжение в Новгороде, под отцовским стягом возглавляет поход на Дерпт, занятый немцами.</a:t>
            </a:r>
          </a:p>
          <a:p>
            <a:r>
              <a:rPr lang="ru-RU" sz="2000" dirty="0"/>
              <a:t>   Глубоко верующий, благочестивый, суровый и замкнутый, с порывами гнева и милосердия - именно таким перед нами предстаёт образ Александра. Спросив у людей о личности князя, мы услышим лишь о его военных заслугах. Действительно, Александр Ярославович не проиграл ни единой битвы, помимо этого он являлся ярым заступником православной веры.</a:t>
            </a:r>
          </a:p>
          <a:p>
            <a:r>
              <a:rPr lang="ru-RU" sz="2000" dirty="0"/>
              <a:t>Итак, в 1240 году Александр громит шведов на реке Неве, а спустя два года наносит сокрушительное поражение немецким рыцарям на льду Чудского озера. Но, едва отерев пот после славных побед, Александр должен был вновь обнажить меч для защиты Русской земли. В том же 1242 году, когда состоялось Ледовое побоище. Литовское вторжение 1242 года Александр отбил с замечательной быстротой. С немногочисленным войском он рассеял семь неприятельских отрядов и отбил у литовцев всю награбленную добычу. Однако литовцы не унялись. Оправившись от поражения, они в 1245 году вновь опустошили Новгородские земли. И снова, как и три года назад, им не удалось уйти из Русской земли подобру-поздорову. Александр со своей дружиной настиг их у Торопца и разбил наголову. Восемь литовских князей пали в сражении, вся добыча и пленные достались победителям. Развивая успех, Александр двинулся вглубь самой Литвы. Новые полчища литовцев были разбиты под Витебском, после чего их набеги на Русь надолго прекратились. Своими победами над шведами, немцами и литовцами Александр Невский доказал Европе, что даже обессиленная монгольским нашествием Русь способна постоять за себя.</a:t>
            </a:r>
          </a:p>
          <a:p>
            <a:r>
              <a:rPr lang="ru-RU" sz="2000" dirty="0"/>
              <a:t>Но помимо военных успехов Александр Ярославович зарекомендовал себя, как блестящий дипломат. В середине тринадцатого века Русь одержала победу сразу на двух рубежах: с одной стороны - Золотая Орда, а с другой- шведы. Молодой князь выбирает Орду для развития дипломатических отношений. Невский начал вести хитрую дипломатическую игру с различными группировками при дворе ордынского хана. По малейшему поводу князь сам ехал в Орду решать любой вопрос, хотя он прекрасно осознавал риск вернуться оттуда в гробу, собственно так и произошло.</a:t>
            </a:r>
          </a:p>
          <a:p>
            <a:r>
              <a:rPr lang="ru-RU" sz="2000" dirty="0"/>
              <a:t>     За годы дипломатии Александр сформулировал несколько личных принципов:</a:t>
            </a:r>
          </a:p>
          <a:p>
            <a:r>
              <a:rPr lang="ru-RU" sz="2000" dirty="0"/>
              <a:t>1)"Не в силе Бог, а в правде" - князь никогда не являлся зачинщиком заговоров и войн.</a:t>
            </a:r>
          </a:p>
          <a:p>
            <a:r>
              <a:rPr lang="ru-RU" sz="2000" dirty="0"/>
              <a:t>2)"Жить, не преступая в чужие части" - по итогам войн не требовал чужой территории, при нём русские земли сохранили свою целостность.</a:t>
            </a:r>
          </a:p>
          <a:p>
            <a:r>
              <a:rPr lang="ru-RU" sz="2000" dirty="0"/>
              <a:t>3)"Кто с мечом к нам придёт - от меча и погибнет "-считал, что агрессора нужно встречать мечом, а не уговорами. Судить о правильности этих принципов нам позволяет автор "Повести временных лет". Благодаря дипломатическому искусству Александра Невского, его земли не подвергались разорению, в отличие от территорий других княжеств.</a:t>
            </a:r>
          </a:p>
          <a:p>
            <a:r>
              <a:rPr lang="ru-RU" sz="2000" dirty="0"/>
              <a:t>   Александр Ярославич   сделал судьбоносный выбор между ориентацией на Восток и ориентацией на Запад. Пойдя на союз с Ордой, он предотвратил поглощение Северной Руси католической Европой и, тем самым, спас русское православие - основу самобытности. </a:t>
            </a:r>
          </a:p>
          <a:p>
            <a:r>
              <a:rPr lang="ru-RU" sz="2000" dirty="0"/>
              <a:t>    В заключении хочется сказать, что Александр Невский-очень мудрый и разносторонний человек, помимо внешней политики, он успевал управлять своим княжеством.  Культурно-экономические связи Руси обеспечили государству безопасную жизнь и целостность его территории. Александр причислен к лику святых, так как боролся за будущее православия на Руси.   Как отметил Святейший Патриарх Кирилл, без Александра Невского не было бы России, не было бы русских, не было бы нашего цивилизационного кода. Более того, не было бы и десятков малых народов, которые населяют сейчас нашу необъятную страну. Сибирь и Дальний Восток достались бы англосаксам, которые с коренными народами никогда не церемонились. Невский добился величия своей земли не только силой, но и умением договариваться. Не случайно канонизированный князь, который стоял у истоков нашего великого государства, считается покровителем дипломатической службы. А храм при Московском институте международных отношений носит его имя</a:t>
            </a:r>
            <a:r>
              <a:rPr lang="ru-RU" sz="2000" dirty="0" smtClean="0"/>
              <a:t>.                                                                                                                                                                                                                    Автор </a:t>
            </a:r>
            <a:r>
              <a:rPr lang="ru-RU" sz="2000" dirty="0" err="1" smtClean="0"/>
              <a:t>Гнидовская</a:t>
            </a:r>
            <a:r>
              <a:rPr lang="ru-RU" sz="2000" dirty="0" smtClean="0"/>
              <a:t> В.</a:t>
            </a:r>
            <a:endParaRPr lang="ru-RU" sz="2000" dirty="0"/>
          </a:p>
          <a:p>
            <a:endParaRPr lang="ru-RU" dirty="0"/>
          </a:p>
        </p:txBody>
      </p:sp>
    </p:spTree>
    <p:extLst>
      <p:ext uri="{BB962C8B-B14F-4D97-AF65-F5344CB8AC3E}">
        <p14:creationId xmlns:p14="http://schemas.microsoft.com/office/powerpoint/2010/main" val="19305738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Конкурс плакатов «Планете нужен мир!</a:t>
            </a:r>
            <a:r>
              <a:rPr lang="ru-RU" dirty="0" smtClean="0"/>
              <a:t>»</a:t>
            </a:r>
            <a:r>
              <a:rPr lang="ru-RU" dirty="0"/>
              <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5940" y="1276710"/>
            <a:ext cx="7884543" cy="5365630"/>
          </a:xfrm>
        </p:spPr>
      </p:pic>
    </p:spTree>
    <p:extLst>
      <p:ext uri="{BB962C8B-B14F-4D97-AF65-F5344CB8AC3E}">
        <p14:creationId xmlns:p14="http://schemas.microsoft.com/office/powerpoint/2010/main" val="3493899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Конкурс плакатов «Планете нужен мир!»</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9509" y="1664899"/>
            <a:ext cx="9057736" cy="4977442"/>
          </a:xfrm>
        </p:spPr>
      </p:pic>
    </p:spTree>
    <p:extLst>
      <p:ext uri="{BB962C8B-B14F-4D97-AF65-F5344CB8AC3E}">
        <p14:creationId xmlns:p14="http://schemas.microsoft.com/office/powerpoint/2010/main" val="21554527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rPr>
              <a:t>   Конкурс плакатов «Планете нужен мир!»</a:t>
            </a:r>
            <a:endParaRPr lang="ru-RU" sz="3200" dirty="0">
              <a:solidFill>
                <a:srgbClr val="0070C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1819" y="1751162"/>
            <a:ext cx="7841411" cy="4813540"/>
          </a:xfrm>
        </p:spPr>
      </p:pic>
    </p:spTree>
    <p:extLst>
      <p:ext uri="{BB962C8B-B14F-4D97-AF65-F5344CB8AC3E}">
        <p14:creationId xmlns:p14="http://schemas.microsoft.com/office/powerpoint/2010/main" val="24977125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sz="3200" dirty="0" smtClean="0">
                <a:solidFill>
                  <a:srgbClr val="0070C0"/>
                </a:solidFill>
              </a:rPr>
              <a:t>Конкурс плакатов «Планете нужен мир!»</a:t>
            </a:r>
            <a:endParaRPr lang="ru-RU" sz="3200" dirty="0">
              <a:solidFill>
                <a:srgbClr val="0070C0"/>
              </a:solidFill>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1269" y="1768414"/>
            <a:ext cx="8773064" cy="5089585"/>
          </a:xfrm>
        </p:spPr>
      </p:pic>
    </p:spTree>
    <p:extLst>
      <p:ext uri="{BB962C8B-B14F-4D97-AF65-F5344CB8AC3E}">
        <p14:creationId xmlns:p14="http://schemas.microsoft.com/office/powerpoint/2010/main" val="42385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rgbClr val="0070C0"/>
                </a:solidFill>
              </a:rPr>
              <a:t>«Веселый урок»   «Эколята»-</a:t>
            </a:r>
            <a:br>
              <a:rPr lang="ru-RU" dirty="0" smtClean="0">
                <a:solidFill>
                  <a:srgbClr val="0070C0"/>
                </a:solidFill>
              </a:rPr>
            </a:br>
            <a:r>
              <a:rPr lang="ru-RU" dirty="0">
                <a:solidFill>
                  <a:srgbClr val="0070C0"/>
                </a:solidFill>
              </a:rPr>
              <a:t> </a:t>
            </a:r>
            <a:r>
              <a:rPr lang="ru-RU" dirty="0" smtClean="0">
                <a:solidFill>
                  <a:srgbClr val="0070C0"/>
                </a:solidFill>
              </a:rPr>
              <a:t>                                первоклассникам</a:t>
            </a:r>
            <a:endParaRPr lang="ru-RU" dirty="0">
              <a:solidFill>
                <a:srgbClr val="0070C0"/>
              </a:solidFill>
            </a:endParaRPr>
          </a:p>
        </p:txBody>
      </p:sp>
      <p:pic>
        <p:nvPicPr>
          <p:cNvPr id="2050" name="Picture 2" descr="C:\Users\21.09.2018\Desktop\20211130_123223.jpg"/>
          <p:cNvPicPr>
            <a:picLocks noGrp="1" noChangeAspect="1" noChangeArrowheads="1"/>
          </p:cNvPicPr>
          <p:nvPr>
            <p:ph idx="1"/>
          </p:nvPr>
        </p:nvPicPr>
        <p:blipFill>
          <a:blip r:embed="rId2" cstate="print"/>
          <a:srcRect/>
          <a:stretch>
            <a:fillRect/>
          </a:stretch>
        </p:blipFill>
        <p:spPr bwMode="auto">
          <a:xfrm>
            <a:off x="948906" y="1725283"/>
            <a:ext cx="7979434" cy="4649637"/>
          </a:xfrm>
          <a:prstGeom prst="rect">
            <a:avLst/>
          </a:prstGeom>
          <a:noFill/>
        </p:spPr>
      </p:pic>
    </p:spTree>
    <p:extLst>
      <p:ext uri="{BB962C8B-B14F-4D97-AF65-F5344CB8AC3E}">
        <p14:creationId xmlns:p14="http://schemas.microsoft.com/office/powerpoint/2010/main" val="3988524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 «Веселый урок»  «Эколята»-</a:t>
            </a:r>
            <a:br>
              <a:rPr lang="ru-RU" dirty="0" smtClean="0">
                <a:solidFill>
                  <a:srgbClr val="0070C0"/>
                </a:solidFill>
              </a:rPr>
            </a:br>
            <a:r>
              <a:rPr lang="ru-RU" dirty="0">
                <a:solidFill>
                  <a:srgbClr val="0070C0"/>
                </a:solidFill>
              </a:rPr>
              <a:t> </a:t>
            </a:r>
            <a:r>
              <a:rPr lang="ru-RU" dirty="0" smtClean="0">
                <a:solidFill>
                  <a:srgbClr val="0070C0"/>
                </a:solidFill>
              </a:rPr>
              <a:t>                                первоклассникам</a:t>
            </a:r>
            <a:endParaRPr lang="ru-RU" dirty="0">
              <a:solidFill>
                <a:srgbClr val="0070C0"/>
              </a:solidFill>
            </a:endParaRPr>
          </a:p>
        </p:txBody>
      </p:sp>
      <p:pic>
        <p:nvPicPr>
          <p:cNvPr id="3074" name="Picture 2" descr="C:\Users\21.09.2018\Desktop\20211130_124156.jpg"/>
          <p:cNvPicPr>
            <a:picLocks noGrp="1" noChangeAspect="1" noChangeArrowheads="1"/>
          </p:cNvPicPr>
          <p:nvPr>
            <p:ph idx="1"/>
          </p:nvPr>
        </p:nvPicPr>
        <p:blipFill>
          <a:blip r:embed="rId2" cstate="print"/>
          <a:srcRect/>
          <a:stretch>
            <a:fillRect/>
          </a:stretch>
        </p:blipFill>
        <p:spPr bwMode="auto">
          <a:xfrm>
            <a:off x="1155940" y="1673524"/>
            <a:ext cx="8100203" cy="4925684"/>
          </a:xfrm>
          <a:prstGeom prst="rect">
            <a:avLst/>
          </a:prstGeom>
          <a:noFill/>
        </p:spPr>
      </p:pic>
    </p:spTree>
    <p:extLst>
      <p:ext uri="{BB962C8B-B14F-4D97-AF65-F5344CB8AC3E}">
        <p14:creationId xmlns:p14="http://schemas.microsoft.com/office/powerpoint/2010/main" val="3757096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«Веселый урок»  «Эколята» –</a:t>
            </a:r>
            <a:br>
              <a:rPr lang="ru-RU" dirty="0" smtClean="0">
                <a:solidFill>
                  <a:srgbClr val="0070C0"/>
                </a:solidFill>
              </a:rPr>
            </a:br>
            <a:r>
              <a:rPr lang="ru-RU" dirty="0" smtClean="0">
                <a:solidFill>
                  <a:srgbClr val="0070C0"/>
                </a:solidFill>
              </a:rPr>
              <a:t>                             первоклассникам</a:t>
            </a:r>
            <a:endParaRPr lang="ru-RU" dirty="0">
              <a:solidFill>
                <a:srgbClr val="0070C0"/>
              </a:solidFill>
            </a:endParaRPr>
          </a:p>
        </p:txBody>
      </p:sp>
      <p:pic>
        <p:nvPicPr>
          <p:cNvPr id="4098" name="Picture 2" descr="C:\Users\21.09.2018\Desktop\20211130_125920(0).jpg"/>
          <p:cNvPicPr>
            <a:picLocks noGrp="1" noChangeAspect="1" noChangeArrowheads="1"/>
          </p:cNvPicPr>
          <p:nvPr>
            <p:ph idx="1"/>
          </p:nvPr>
        </p:nvPicPr>
        <p:blipFill>
          <a:blip r:embed="rId2" cstate="print"/>
          <a:srcRect/>
          <a:stretch>
            <a:fillRect/>
          </a:stretch>
        </p:blipFill>
        <p:spPr bwMode="auto">
          <a:xfrm>
            <a:off x="1224952" y="1716657"/>
            <a:ext cx="7177176" cy="490842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dirty="0"/>
              <a:t> </a:t>
            </a:r>
            <a:r>
              <a:rPr lang="ru-RU" dirty="0" smtClean="0"/>
              <a:t>             </a:t>
            </a:r>
            <a:r>
              <a:rPr lang="ru-RU" sz="6600" dirty="0">
                <a:solidFill>
                  <a:srgbClr val="0070C0"/>
                </a:solidFill>
              </a:rPr>
              <a:t>Эпиграф Недели</a:t>
            </a:r>
            <a:r>
              <a:rPr lang="ru-RU" sz="6600" dirty="0"/>
              <a:t/>
            </a:r>
            <a:br>
              <a:rPr lang="ru-RU" sz="6600" dirty="0"/>
            </a:br>
            <a:endParaRPr lang="ru-RU" sz="6600" dirty="0"/>
          </a:p>
        </p:txBody>
      </p:sp>
      <p:sp>
        <p:nvSpPr>
          <p:cNvPr id="3" name="Объект 2"/>
          <p:cNvSpPr>
            <a:spLocks noGrp="1"/>
          </p:cNvSpPr>
          <p:nvPr>
            <p:ph idx="1"/>
          </p:nvPr>
        </p:nvSpPr>
        <p:spPr>
          <a:xfrm>
            <a:off x="838200" y="1690688"/>
            <a:ext cx="10515600" cy="4351338"/>
          </a:xfrm>
        </p:spPr>
        <p:txBody>
          <a:bodyPr>
            <a:normAutofit fontScale="92500" lnSpcReduction="10000"/>
          </a:bodyPr>
          <a:lstStyle/>
          <a:p>
            <a:pPr marL="0" indent="0">
              <a:buNone/>
            </a:pPr>
            <a:r>
              <a:rPr lang="ru-RU" sz="4400" dirty="0" smtClean="0"/>
              <a:t>                             </a:t>
            </a:r>
          </a:p>
          <a:p>
            <a:pPr marL="0" indent="0">
              <a:buNone/>
            </a:pPr>
            <a:r>
              <a:rPr lang="ru-RU" sz="5200" dirty="0" smtClean="0">
                <a:solidFill>
                  <a:srgbClr val="00B0F0"/>
                </a:solidFill>
              </a:rPr>
              <a:t>«Безграмотными в </a:t>
            </a:r>
            <a:r>
              <a:rPr lang="en-US" sz="5200" dirty="0">
                <a:solidFill>
                  <a:srgbClr val="00B0F0"/>
                </a:solidFill>
              </a:rPr>
              <a:t>XXI</a:t>
            </a:r>
            <a:r>
              <a:rPr lang="ru-RU" sz="5200" dirty="0">
                <a:solidFill>
                  <a:srgbClr val="00B0F0"/>
                </a:solidFill>
              </a:rPr>
              <a:t> веке </a:t>
            </a:r>
            <a:r>
              <a:rPr lang="ru-RU" sz="5200" dirty="0" smtClean="0">
                <a:solidFill>
                  <a:srgbClr val="00B0F0"/>
                </a:solidFill>
              </a:rPr>
              <a:t> будут не те , </a:t>
            </a:r>
            <a:r>
              <a:rPr lang="ru-RU" sz="5200" dirty="0">
                <a:solidFill>
                  <a:srgbClr val="00B0F0"/>
                </a:solidFill>
              </a:rPr>
              <a:t>кто не умеет читать и писать, а </a:t>
            </a:r>
            <a:r>
              <a:rPr lang="ru-RU" sz="5200" dirty="0" smtClean="0">
                <a:solidFill>
                  <a:srgbClr val="00B0F0"/>
                </a:solidFill>
              </a:rPr>
              <a:t>те, </a:t>
            </a:r>
            <a:r>
              <a:rPr lang="ru-RU" sz="5200" dirty="0">
                <a:solidFill>
                  <a:srgbClr val="00B0F0"/>
                </a:solidFill>
              </a:rPr>
              <a:t>кто не </a:t>
            </a:r>
            <a:r>
              <a:rPr lang="ru-RU" sz="5200" dirty="0" smtClean="0">
                <a:solidFill>
                  <a:srgbClr val="00B0F0"/>
                </a:solidFill>
              </a:rPr>
              <a:t>умеет учиться, разучиваться и  </a:t>
            </a:r>
            <a:r>
              <a:rPr lang="ru-RU" sz="5200" dirty="0">
                <a:solidFill>
                  <a:srgbClr val="00B0F0"/>
                </a:solidFill>
              </a:rPr>
              <a:t>переучиваться</a:t>
            </a:r>
            <a:r>
              <a:rPr lang="ru-RU" sz="5200" dirty="0" smtClean="0">
                <a:solidFill>
                  <a:srgbClr val="00B0F0"/>
                </a:solidFill>
              </a:rPr>
              <a:t>»</a:t>
            </a:r>
          </a:p>
          <a:p>
            <a:pPr marL="0" indent="0">
              <a:buNone/>
            </a:pPr>
            <a:r>
              <a:rPr lang="ru-RU" sz="5200" dirty="0" smtClean="0">
                <a:solidFill>
                  <a:schemeClr val="accent1"/>
                </a:solidFill>
              </a:rPr>
              <a:t>                              Э.Тоффлер              </a:t>
            </a:r>
            <a:endParaRPr lang="ru-RU" sz="3900" dirty="0">
              <a:solidFill>
                <a:schemeClr val="accent1"/>
              </a:solidFill>
            </a:endParaRPr>
          </a:p>
          <a:p>
            <a:endParaRPr lang="ru-RU" dirty="0"/>
          </a:p>
        </p:txBody>
      </p:sp>
    </p:spTree>
    <p:extLst>
      <p:ext uri="{BB962C8B-B14F-4D97-AF65-F5344CB8AC3E}">
        <p14:creationId xmlns:p14="http://schemas.microsoft.com/office/powerpoint/2010/main" val="233326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   </a:t>
            </a:r>
            <a:r>
              <a:rPr lang="ru-RU" sz="5400" dirty="0" smtClean="0">
                <a:solidFill>
                  <a:srgbClr val="0070C0"/>
                </a:solidFill>
              </a:rPr>
              <a:t>ПЛАН ПРОВЕДЕНИЯ </a:t>
            </a:r>
            <a:r>
              <a:rPr lang="ru-RU" sz="5400" dirty="0" smtClean="0"/>
              <a:t>НЕДЕЛИ</a:t>
            </a:r>
            <a:endParaRPr lang="ru-RU" sz="5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63137347"/>
              </p:ext>
            </p:extLst>
          </p:nvPr>
        </p:nvGraphicFramePr>
        <p:xfrm>
          <a:off x="398254" y="1547462"/>
          <a:ext cx="9427233" cy="5317015"/>
        </p:xfrm>
        <a:graphic>
          <a:graphicData uri="http://schemas.openxmlformats.org/drawingml/2006/table">
            <a:tbl>
              <a:tblPr firstRow="1" firstCol="1" bandRow="1">
                <a:tableStyleId>{5C22544A-7EE6-4342-B048-85BDC9FD1C3A}</a:tableStyleId>
              </a:tblPr>
              <a:tblGrid>
                <a:gridCol w="1458367">
                  <a:extLst>
                    <a:ext uri="{9D8B030D-6E8A-4147-A177-3AD203B41FA5}">
                      <a16:colId xmlns:a16="http://schemas.microsoft.com/office/drawing/2014/main" val="2710300403"/>
                    </a:ext>
                  </a:extLst>
                </a:gridCol>
                <a:gridCol w="789423">
                  <a:extLst>
                    <a:ext uri="{9D8B030D-6E8A-4147-A177-3AD203B41FA5}">
                      <a16:colId xmlns:a16="http://schemas.microsoft.com/office/drawing/2014/main" val="2759074151"/>
                    </a:ext>
                  </a:extLst>
                </a:gridCol>
                <a:gridCol w="3185568">
                  <a:extLst>
                    <a:ext uri="{9D8B030D-6E8A-4147-A177-3AD203B41FA5}">
                      <a16:colId xmlns:a16="http://schemas.microsoft.com/office/drawing/2014/main" val="644375723"/>
                    </a:ext>
                  </a:extLst>
                </a:gridCol>
                <a:gridCol w="1569857">
                  <a:extLst>
                    <a:ext uri="{9D8B030D-6E8A-4147-A177-3AD203B41FA5}">
                      <a16:colId xmlns:a16="http://schemas.microsoft.com/office/drawing/2014/main" val="496456975"/>
                    </a:ext>
                  </a:extLst>
                </a:gridCol>
                <a:gridCol w="2424018">
                  <a:extLst>
                    <a:ext uri="{9D8B030D-6E8A-4147-A177-3AD203B41FA5}">
                      <a16:colId xmlns:a16="http://schemas.microsoft.com/office/drawing/2014/main" val="2420942163"/>
                    </a:ext>
                  </a:extLst>
                </a:gridCol>
              </a:tblGrid>
              <a:tr h="0">
                <a:tc>
                  <a:txBody>
                    <a:bodyPr/>
                    <a:lstStyle/>
                    <a:p>
                      <a:pPr algn="ctr">
                        <a:lnSpc>
                          <a:spcPct val="107000"/>
                        </a:lnSpc>
                        <a:spcAft>
                          <a:spcPts val="750"/>
                        </a:spcAft>
                      </a:pPr>
                      <a:r>
                        <a:rPr lang="ru-RU" sz="800" dirty="0">
                          <a:effectLst/>
                        </a:rPr>
                        <a:t>День недели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gn="ctr">
                        <a:lnSpc>
                          <a:spcPct val="107000"/>
                        </a:lnSpc>
                        <a:spcAft>
                          <a:spcPts val="750"/>
                        </a:spcAft>
                      </a:pPr>
                      <a:r>
                        <a:rPr lang="ru-RU" sz="800">
                          <a:effectLst/>
                        </a:rPr>
                        <a:t>Класс</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gn="ctr">
                        <a:lnSpc>
                          <a:spcPct val="107000"/>
                        </a:lnSpc>
                        <a:spcAft>
                          <a:spcPts val="750"/>
                        </a:spcAft>
                      </a:pPr>
                      <a:r>
                        <a:rPr lang="ru-RU" sz="800">
                          <a:effectLst/>
                        </a:rPr>
                        <a:t>Мероприятия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gn="ctr">
                        <a:lnSpc>
                          <a:spcPct val="107000"/>
                        </a:lnSpc>
                        <a:spcAft>
                          <a:spcPts val="750"/>
                        </a:spcAft>
                      </a:pPr>
                      <a:r>
                        <a:rPr lang="ru-RU" sz="800">
                          <a:effectLst/>
                        </a:rPr>
                        <a:t>Время и место проведения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gn="ctr">
                        <a:lnSpc>
                          <a:spcPct val="107000"/>
                        </a:lnSpc>
                        <a:spcAft>
                          <a:spcPts val="750"/>
                        </a:spcAft>
                      </a:pPr>
                      <a:r>
                        <a:rPr lang="ru-RU" sz="800">
                          <a:effectLst/>
                        </a:rPr>
                        <a:t>Ответственные</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extLst>
                  <a:ext uri="{0D108BD9-81ED-4DB2-BD59-A6C34878D82A}">
                    <a16:rowId xmlns:a16="http://schemas.microsoft.com/office/drawing/2014/main" val="334633064"/>
                  </a:ext>
                </a:extLst>
              </a:tr>
              <a:tr h="688596">
                <a:tc>
                  <a:txBody>
                    <a:bodyPr/>
                    <a:lstStyle/>
                    <a:p>
                      <a:pPr>
                        <a:lnSpc>
                          <a:spcPct val="107000"/>
                        </a:lnSpc>
                        <a:spcAft>
                          <a:spcPts val="750"/>
                        </a:spcAft>
                      </a:pPr>
                      <a:r>
                        <a:rPr lang="ru-RU" sz="800" u="sng" dirty="0" smtClean="0">
                          <a:effectLst/>
                        </a:rPr>
                        <a:t>                Понедельник</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1-11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Открытие Недели формирования  глобальных компетенций.</a:t>
                      </a:r>
                    </a:p>
                    <a:p>
                      <a:pPr>
                        <a:lnSpc>
                          <a:spcPct val="107000"/>
                        </a:lnSpc>
                        <a:spcAft>
                          <a:spcPts val="750"/>
                        </a:spcAft>
                      </a:pPr>
                      <a:r>
                        <a:rPr lang="ru-RU" sz="800">
                          <a:effectLst/>
                        </a:rPr>
                        <a:t>Беседа «Что такое глобальные компетенции»</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8.30.-15.00 </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Классные </a:t>
                      </a:r>
                    </a:p>
                    <a:p>
                      <a:pPr>
                        <a:lnSpc>
                          <a:spcPct val="107000"/>
                        </a:lnSpc>
                        <a:spcAft>
                          <a:spcPts val="750"/>
                        </a:spcAft>
                      </a:pPr>
                      <a:r>
                        <a:rPr lang="ru-RU" sz="800">
                          <a:effectLst/>
                        </a:rPr>
                        <a:t>руководители</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extLst>
                  <a:ext uri="{0D108BD9-81ED-4DB2-BD59-A6C34878D82A}">
                    <a16:rowId xmlns:a16="http://schemas.microsoft.com/office/drawing/2014/main" val="3584052216"/>
                  </a:ext>
                </a:extLst>
              </a:tr>
              <a:tr h="1007054">
                <a:tc>
                  <a:txBody>
                    <a:bodyPr/>
                    <a:lstStyle/>
                    <a:p>
                      <a:pPr algn="ctr">
                        <a:lnSpc>
                          <a:spcPct val="107000"/>
                        </a:lnSpc>
                        <a:spcAft>
                          <a:spcPts val="750"/>
                        </a:spcAft>
                      </a:pPr>
                      <a:r>
                        <a:rPr lang="ru-RU" sz="800" u="sng">
                          <a:effectLst/>
                        </a:rPr>
                        <a:t>Вторник</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1-11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dirty="0" err="1">
                          <a:effectLst/>
                        </a:rPr>
                        <a:t>Кл.час</a:t>
                      </a:r>
                      <a:r>
                        <a:rPr lang="ru-RU" sz="800" dirty="0">
                          <a:effectLst/>
                        </a:rPr>
                        <a:t> «Осознание и понимание глобальных проблем и межкультурных различий»</a:t>
                      </a:r>
                    </a:p>
                    <a:p>
                      <a:pPr>
                        <a:lnSpc>
                          <a:spcPct val="107000"/>
                        </a:lnSpc>
                        <a:spcAft>
                          <a:spcPts val="750"/>
                        </a:spcAft>
                      </a:pPr>
                      <a:r>
                        <a:rPr lang="ru-RU" sz="800" dirty="0">
                          <a:effectLst/>
                        </a:rPr>
                        <a:t>Конкурс видеороликов на лучший комплекс утренней зарядки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8.30-9.00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Классные </a:t>
                      </a:r>
                    </a:p>
                    <a:p>
                      <a:pPr>
                        <a:lnSpc>
                          <a:spcPct val="107000"/>
                        </a:lnSpc>
                        <a:spcAft>
                          <a:spcPts val="750"/>
                        </a:spcAft>
                      </a:pPr>
                      <a:r>
                        <a:rPr lang="ru-RU" sz="800">
                          <a:effectLst/>
                        </a:rPr>
                        <a:t>Руководители</a:t>
                      </a:r>
                    </a:p>
                    <a:p>
                      <a:pPr>
                        <a:lnSpc>
                          <a:spcPct val="107000"/>
                        </a:lnSpc>
                        <a:spcAft>
                          <a:spcPts val="750"/>
                        </a:spcAft>
                      </a:pPr>
                      <a:r>
                        <a:rPr lang="ru-RU" sz="800">
                          <a:effectLst/>
                        </a:rPr>
                        <a:t> </a:t>
                      </a:r>
                    </a:p>
                    <a:p>
                      <a:pPr>
                        <a:lnSpc>
                          <a:spcPct val="107000"/>
                        </a:lnSpc>
                        <a:spcAft>
                          <a:spcPts val="750"/>
                        </a:spcAft>
                      </a:pPr>
                      <a:r>
                        <a:rPr lang="ru-RU" sz="800">
                          <a:effectLst/>
                        </a:rPr>
                        <a:t>Учителя физкультуры</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extLst>
                  <a:ext uri="{0D108BD9-81ED-4DB2-BD59-A6C34878D82A}">
                    <a16:rowId xmlns:a16="http://schemas.microsoft.com/office/drawing/2014/main" val="4046661543"/>
                  </a:ext>
                </a:extLst>
              </a:tr>
              <a:tr h="1882962">
                <a:tc>
                  <a:txBody>
                    <a:bodyPr/>
                    <a:lstStyle/>
                    <a:p>
                      <a:pPr algn="ctr">
                        <a:lnSpc>
                          <a:spcPct val="107000"/>
                        </a:lnSpc>
                        <a:spcAft>
                          <a:spcPts val="750"/>
                        </a:spcAft>
                      </a:pPr>
                      <a:r>
                        <a:rPr lang="ru-RU" sz="800" u="sng">
                          <a:effectLst/>
                        </a:rPr>
                        <a:t>Среда</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1-4</a:t>
                      </a:r>
                    </a:p>
                    <a:p>
                      <a:pPr>
                        <a:lnSpc>
                          <a:spcPct val="107000"/>
                        </a:lnSpc>
                        <a:spcAft>
                          <a:spcPts val="750"/>
                        </a:spcAft>
                      </a:pPr>
                      <a:r>
                        <a:rPr lang="ru-RU" sz="800">
                          <a:effectLst/>
                        </a:rPr>
                        <a:t> </a:t>
                      </a:r>
                    </a:p>
                    <a:p>
                      <a:pPr>
                        <a:lnSpc>
                          <a:spcPct val="107000"/>
                        </a:lnSpc>
                        <a:spcAft>
                          <a:spcPts val="750"/>
                        </a:spcAft>
                      </a:pPr>
                      <a:r>
                        <a:rPr lang="ru-RU" sz="800">
                          <a:effectLst/>
                        </a:rPr>
                        <a:t>2-3 кл.</a:t>
                      </a:r>
                    </a:p>
                    <a:p>
                      <a:pPr>
                        <a:lnSpc>
                          <a:spcPct val="107000"/>
                        </a:lnSpc>
                        <a:spcAft>
                          <a:spcPts val="750"/>
                        </a:spcAft>
                      </a:pPr>
                      <a:r>
                        <a:rPr lang="ru-RU" sz="800">
                          <a:effectLst/>
                        </a:rPr>
                        <a:t>4 кл.</a:t>
                      </a:r>
                    </a:p>
                    <a:p>
                      <a:pPr>
                        <a:lnSpc>
                          <a:spcPct val="107000"/>
                        </a:lnSpc>
                        <a:spcAft>
                          <a:spcPts val="750"/>
                        </a:spcAft>
                      </a:pPr>
                      <a:r>
                        <a:rPr lang="ru-RU" sz="800">
                          <a:effectLst/>
                        </a:rPr>
                        <a:t>10-11 классы</a:t>
                      </a:r>
                    </a:p>
                    <a:p>
                      <a:pPr>
                        <a:lnSpc>
                          <a:spcPct val="107000"/>
                        </a:lnSpc>
                        <a:spcAft>
                          <a:spcPts val="750"/>
                        </a:spcAft>
                      </a:pPr>
                      <a:r>
                        <a:rPr lang="ru-RU" sz="800">
                          <a:effectLst/>
                        </a:rPr>
                        <a:t>5-9 классы</a:t>
                      </a:r>
                    </a:p>
                    <a:p>
                      <a:pPr>
                        <a:lnSpc>
                          <a:spcPct val="107000"/>
                        </a:lnSpc>
                        <a:spcAft>
                          <a:spcPts val="750"/>
                        </a:spcAft>
                      </a:pPr>
                      <a:r>
                        <a:rPr lang="ru-RU" sz="800">
                          <a:effectLst/>
                        </a:rPr>
                        <a:t> </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dirty="0">
                          <a:effectLst/>
                        </a:rPr>
                        <a:t>Устный журнал «Глобальные проблемы человечества»</a:t>
                      </a:r>
                    </a:p>
                    <a:p>
                      <a:pPr>
                        <a:lnSpc>
                          <a:spcPct val="107000"/>
                        </a:lnSpc>
                        <a:spcAft>
                          <a:spcPts val="750"/>
                        </a:spcAft>
                      </a:pPr>
                      <a:r>
                        <a:rPr lang="ru-RU" sz="800" dirty="0">
                          <a:effectLst/>
                        </a:rPr>
                        <a:t>Проект «Народы Крыма»</a:t>
                      </a:r>
                    </a:p>
                    <a:p>
                      <a:pPr>
                        <a:lnSpc>
                          <a:spcPct val="107000"/>
                        </a:lnSpc>
                        <a:spcAft>
                          <a:spcPts val="750"/>
                        </a:spcAft>
                      </a:pPr>
                      <a:r>
                        <a:rPr lang="ru-RU" sz="800" dirty="0">
                          <a:effectLst/>
                        </a:rPr>
                        <a:t>Проект «Не выбрасывайте продукты!»</a:t>
                      </a:r>
                    </a:p>
                    <a:p>
                      <a:pPr>
                        <a:lnSpc>
                          <a:spcPct val="107000"/>
                        </a:lnSpc>
                        <a:spcAft>
                          <a:spcPts val="750"/>
                        </a:spcAft>
                      </a:pPr>
                      <a:r>
                        <a:rPr lang="ru-RU" sz="800" dirty="0">
                          <a:effectLst/>
                        </a:rPr>
                        <a:t>Конкурс эссе «Александр Невский- дипломат и полководец»</a:t>
                      </a:r>
                    </a:p>
                    <a:p>
                      <a:pPr>
                        <a:lnSpc>
                          <a:spcPct val="107000"/>
                        </a:lnSpc>
                        <a:spcAft>
                          <a:spcPts val="750"/>
                        </a:spcAft>
                      </a:pPr>
                      <a:r>
                        <a:rPr lang="ru-RU" sz="800" dirty="0">
                          <a:effectLst/>
                        </a:rPr>
                        <a:t>Тренировочные задания по глобальным компетенциям</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dirty="0">
                          <a:effectLst/>
                        </a:rPr>
                        <a:t>8.30-14.00</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dirty="0">
                          <a:effectLst/>
                        </a:rPr>
                        <a:t>Учитель истории 11 </a:t>
                      </a:r>
                      <a:r>
                        <a:rPr lang="ru-RU" sz="800" dirty="0" err="1">
                          <a:effectLst/>
                        </a:rPr>
                        <a:t>кл</a:t>
                      </a:r>
                      <a:r>
                        <a:rPr lang="ru-RU" sz="800" dirty="0">
                          <a:effectLst/>
                        </a:rPr>
                        <a:t>.</a:t>
                      </a:r>
                    </a:p>
                    <a:p>
                      <a:pPr>
                        <a:lnSpc>
                          <a:spcPct val="107000"/>
                        </a:lnSpc>
                        <a:spcAft>
                          <a:spcPts val="750"/>
                        </a:spcAft>
                      </a:pPr>
                      <a:r>
                        <a:rPr lang="ru-RU" sz="800" dirty="0">
                          <a:effectLst/>
                        </a:rPr>
                        <a:t> </a:t>
                      </a:r>
                    </a:p>
                    <a:p>
                      <a:pPr>
                        <a:lnSpc>
                          <a:spcPct val="107000"/>
                        </a:lnSpc>
                        <a:spcAft>
                          <a:spcPts val="750"/>
                        </a:spcAft>
                      </a:pPr>
                      <a:r>
                        <a:rPr lang="ru-RU" sz="800" dirty="0">
                          <a:effectLst/>
                        </a:rPr>
                        <a:t>Учителя </a:t>
                      </a:r>
                      <a:r>
                        <a:rPr lang="ru-RU" sz="800" dirty="0" err="1">
                          <a:effectLst/>
                        </a:rPr>
                        <a:t>нач</a:t>
                      </a:r>
                      <a:r>
                        <a:rPr lang="ru-RU" sz="800" dirty="0">
                          <a:effectLst/>
                        </a:rPr>
                        <a:t>. </a:t>
                      </a:r>
                      <a:r>
                        <a:rPr lang="ru-RU" sz="800" dirty="0" err="1">
                          <a:effectLst/>
                        </a:rPr>
                        <a:t>кл</a:t>
                      </a:r>
                      <a:r>
                        <a:rPr lang="ru-RU" sz="800" dirty="0">
                          <a:effectLst/>
                        </a:rPr>
                        <a:t>.</a:t>
                      </a:r>
                    </a:p>
                    <a:p>
                      <a:pPr>
                        <a:lnSpc>
                          <a:spcPct val="107000"/>
                        </a:lnSpc>
                        <a:spcAft>
                          <a:spcPts val="750"/>
                        </a:spcAft>
                      </a:pPr>
                      <a:r>
                        <a:rPr lang="ru-RU" sz="800" dirty="0">
                          <a:effectLst/>
                        </a:rPr>
                        <a:t> </a:t>
                      </a:r>
                    </a:p>
                    <a:p>
                      <a:pPr>
                        <a:lnSpc>
                          <a:spcPct val="107000"/>
                        </a:lnSpc>
                        <a:spcAft>
                          <a:spcPts val="750"/>
                        </a:spcAft>
                      </a:pPr>
                      <a:r>
                        <a:rPr lang="ru-RU" sz="800" dirty="0">
                          <a:effectLst/>
                        </a:rPr>
                        <a:t>Учителя истории, литературы </a:t>
                      </a:r>
                    </a:p>
                    <a:p>
                      <a:pPr>
                        <a:lnSpc>
                          <a:spcPct val="107000"/>
                        </a:lnSpc>
                        <a:spcAft>
                          <a:spcPts val="750"/>
                        </a:spcAft>
                      </a:pPr>
                      <a:r>
                        <a:rPr lang="ru-RU" sz="800" dirty="0">
                          <a:effectLst/>
                        </a:rPr>
                        <a:t>Учителя-предметники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extLst>
                  <a:ext uri="{0D108BD9-81ED-4DB2-BD59-A6C34878D82A}">
                    <a16:rowId xmlns:a16="http://schemas.microsoft.com/office/drawing/2014/main" val="2723849120"/>
                  </a:ext>
                </a:extLst>
              </a:tr>
              <a:tr h="441631">
                <a:tc>
                  <a:txBody>
                    <a:bodyPr/>
                    <a:lstStyle/>
                    <a:p>
                      <a:pPr algn="ctr">
                        <a:lnSpc>
                          <a:spcPct val="107000"/>
                        </a:lnSpc>
                        <a:spcAft>
                          <a:spcPts val="750"/>
                        </a:spcAft>
                      </a:pPr>
                      <a:r>
                        <a:rPr lang="ru-RU" sz="800" u="sng">
                          <a:effectLst/>
                        </a:rPr>
                        <a:t>Четверг</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5</a:t>
                      </a:r>
                    </a:p>
                    <a:p>
                      <a:pPr>
                        <a:lnSpc>
                          <a:spcPct val="107000"/>
                        </a:lnSpc>
                        <a:spcAft>
                          <a:spcPts val="750"/>
                        </a:spcAft>
                      </a:pPr>
                      <a:r>
                        <a:rPr lang="ru-RU" sz="800">
                          <a:effectLst/>
                        </a:rPr>
                        <a:t>6</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Проект «Сохраним чистую воду!» </a:t>
                      </a:r>
                    </a:p>
                    <a:p>
                      <a:pPr>
                        <a:lnSpc>
                          <a:spcPct val="107000"/>
                        </a:lnSpc>
                        <a:spcAft>
                          <a:spcPts val="750"/>
                        </a:spcAft>
                      </a:pPr>
                      <a:r>
                        <a:rPr lang="ru-RU" sz="800">
                          <a:effectLst/>
                        </a:rPr>
                        <a:t>Проект «Леса-«легкие планеты!»</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8.30.-15.00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Классные руков.</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extLst>
                  <a:ext uri="{0D108BD9-81ED-4DB2-BD59-A6C34878D82A}">
                    <a16:rowId xmlns:a16="http://schemas.microsoft.com/office/drawing/2014/main" val="2200303881"/>
                  </a:ext>
                </a:extLst>
              </a:tr>
              <a:tr h="1166343">
                <a:tc>
                  <a:txBody>
                    <a:bodyPr/>
                    <a:lstStyle/>
                    <a:p>
                      <a:pPr algn="ctr">
                        <a:lnSpc>
                          <a:spcPct val="107000"/>
                        </a:lnSpc>
                        <a:spcAft>
                          <a:spcPts val="750"/>
                        </a:spcAft>
                      </a:pPr>
                      <a:r>
                        <a:rPr lang="ru-RU" sz="800" u="sng">
                          <a:effectLst/>
                        </a:rPr>
                        <a:t>пятница</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1-4</a:t>
                      </a:r>
                    </a:p>
                    <a:p>
                      <a:pPr>
                        <a:lnSpc>
                          <a:spcPct val="107000"/>
                        </a:lnSpc>
                        <a:spcAft>
                          <a:spcPts val="750"/>
                        </a:spcAft>
                      </a:pPr>
                      <a:r>
                        <a:rPr lang="ru-RU" sz="800">
                          <a:effectLst/>
                        </a:rPr>
                        <a:t> </a:t>
                      </a:r>
                    </a:p>
                    <a:p>
                      <a:pPr>
                        <a:lnSpc>
                          <a:spcPct val="107000"/>
                        </a:lnSpc>
                        <a:spcAft>
                          <a:spcPts val="750"/>
                        </a:spcAft>
                      </a:pPr>
                      <a:r>
                        <a:rPr lang="ru-RU" sz="800">
                          <a:effectLst/>
                        </a:rPr>
                        <a:t>5-11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Конкурс рисунков, плакатов «Жить здоровым!»</a:t>
                      </a:r>
                    </a:p>
                    <a:p>
                      <a:pPr>
                        <a:lnSpc>
                          <a:spcPct val="107000"/>
                        </a:lnSpc>
                        <a:spcAft>
                          <a:spcPts val="750"/>
                        </a:spcAft>
                      </a:pPr>
                      <a:r>
                        <a:rPr lang="ru-RU" sz="800">
                          <a:effectLst/>
                        </a:rPr>
                        <a:t>«Планете нужен мир!»</a:t>
                      </a:r>
                    </a:p>
                    <a:p>
                      <a:pPr>
                        <a:lnSpc>
                          <a:spcPct val="107000"/>
                        </a:lnSpc>
                        <a:spcAft>
                          <a:spcPts val="750"/>
                        </a:spcAft>
                      </a:pPr>
                      <a:r>
                        <a:rPr lang="ru-RU" sz="800">
                          <a:effectLst/>
                        </a:rPr>
                        <a:t>Подведение итогов Недели глобальных компетенций</a:t>
                      </a:r>
                    </a:p>
                    <a:p>
                      <a:pPr>
                        <a:lnSpc>
                          <a:spcPct val="107000"/>
                        </a:lnSpc>
                        <a:spcAft>
                          <a:spcPts val="750"/>
                        </a:spcAft>
                      </a:pPr>
                      <a:r>
                        <a:rPr lang="ru-RU" sz="800">
                          <a:effectLst/>
                        </a:rPr>
                        <a:t> </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a:effectLst/>
                        </a:rPr>
                        <a:t>8.30-15.00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tc>
                  <a:txBody>
                    <a:bodyPr/>
                    <a:lstStyle/>
                    <a:p>
                      <a:pPr>
                        <a:lnSpc>
                          <a:spcPct val="107000"/>
                        </a:lnSpc>
                        <a:spcAft>
                          <a:spcPts val="750"/>
                        </a:spcAft>
                      </a:pPr>
                      <a:r>
                        <a:rPr lang="ru-RU" sz="800" dirty="0">
                          <a:effectLst/>
                        </a:rPr>
                        <a:t>Классные </a:t>
                      </a:r>
                      <a:r>
                        <a:rPr lang="ru-RU" sz="800" dirty="0" err="1">
                          <a:effectLst/>
                        </a:rPr>
                        <a:t>руков</a:t>
                      </a:r>
                      <a:r>
                        <a:rPr lang="ru-RU" sz="800" dirty="0">
                          <a:effectLst/>
                        </a:rPr>
                        <a: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81" marR="52481" marT="0" marB="0"/>
                </a:tc>
                <a:extLst>
                  <a:ext uri="{0D108BD9-81ED-4DB2-BD59-A6C34878D82A}">
                    <a16:rowId xmlns:a16="http://schemas.microsoft.com/office/drawing/2014/main" val="1056385047"/>
                  </a:ext>
                </a:extLst>
              </a:tr>
            </a:tbl>
          </a:graphicData>
        </a:graphic>
      </p:graphicFrame>
    </p:spTree>
    <p:extLst>
      <p:ext uri="{BB962C8B-B14F-4D97-AF65-F5344CB8AC3E}">
        <p14:creationId xmlns:p14="http://schemas.microsoft.com/office/powerpoint/2010/main" val="17377176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    Выполнение тренировочных заданий</a:t>
            </a:r>
            <a:endParaRPr lang="ru-RU" dirty="0">
              <a:solidFill>
                <a:srgbClr val="0070C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2167136"/>
            <a:ext cx="8596312" cy="3868340"/>
          </a:xfrm>
        </p:spPr>
      </p:pic>
    </p:spTree>
    <p:extLst>
      <p:ext uri="{BB962C8B-B14F-4D97-AF65-F5344CB8AC3E}">
        <p14:creationId xmlns:p14="http://schemas.microsoft.com/office/powerpoint/2010/main" val="4129801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rgbClr val="0070C0"/>
                </a:solidFill>
              </a:rPr>
              <a:t>Выполнение тренировочных заданий</a:t>
            </a:r>
            <a:endParaRPr lang="ru-RU" dirty="0">
              <a:solidFill>
                <a:srgbClr val="0070C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68" y="1303020"/>
            <a:ext cx="8635041" cy="5227176"/>
          </a:xfrm>
          <a:prstGeom prst="rect">
            <a:avLst/>
          </a:prstGeom>
        </p:spPr>
      </p:pic>
    </p:spTree>
    <p:extLst>
      <p:ext uri="{BB962C8B-B14F-4D97-AF65-F5344CB8AC3E}">
        <p14:creationId xmlns:p14="http://schemas.microsoft.com/office/powerpoint/2010/main" val="302686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Выполнение тренировочных заданий</a:t>
            </a:r>
            <a:endParaRPr lang="ru-RU" dirty="0">
              <a:solidFill>
                <a:srgbClr val="0070C0"/>
              </a:solidFill>
            </a:endParaRPr>
          </a:p>
        </p:txBody>
      </p:sp>
      <p:pic>
        <p:nvPicPr>
          <p:cNvPr id="1026" name="Picture 2" descr="C:\Users\21.09.2018\Desktop\IMG_20211125_123413.jpg"/>
          <p:cNvPicPr>
            <a:picLocks noGrp="1" noChangeAspect="1" noChangeArrowheads="1"/>
          </p:cNvPicPr>
          <p:nvPr>
            <p:ph idx="1"/>
          </p:nvPr>
        </p:nvPicPr>
        <p:blipFill>
          <a:blip r:embed="rId2" cstate="print"/>
          <a:srcRect/>
          <a:stretch>
            <a:fillRect/>
          </a:stretch>
        </p:blipFill>
        <p:spPr bwMode="auto">
          <a:xfrm>
            <a:off x="1086928" y="1250831"/>
            <a:ext cx="8212347" cy="53742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Выполнение тренировочных заданий</a:t>
            </a:r>
            <a:endParaRPr lang="ru-RU" dirty="0">
              <a:solidFill>
                <a:srgbClr val="0070C0"/>
              </a:solidFill>
            </a:endParaRPr>
          </a:p>
        </p:txBody>
      </p:sp>
      <p:pic>
        <p:nvPicPr>
          <p:cNvPr id="2050" name="Picture 2" descr="C:\Users\21.09.2018\Desktop\IMG_20211125_123450.jpg"/>
          <p:cNvPicPr>
            <a:picLocks noGrp="1" noChangeAspect="1" noChangeArrowheads="1"/>
          </p:cNvPicPr>
          <p:nvPr>
            <p:ph idx="1"/>
          </p:nvPr>
        </p:nvPicPr>
        <p:blipFill>
          <a:blip r:embed="rId2" cstate="print"/>
          <a:srcRect/>
          <a:stretch>
            <a:fillRect/>
          </a:stretch>
        </p:blipFill>
        <p:spPr bwMode="auto">
          <a:xfrm>
            <a:off x="819510" y="1414732"/>
            <a:ext cx="8410754" cy="512409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Выполнение тренировочных заданий</a:t>
            </a:r>
            <a:endParaRPr lang="ru-RU" dirty="0">
              <a:solidFill>
                <a:srgbClr val="0070C0"/>
              </a:solidFill>
            </a:endParaRPr>
          </a:p>
        </p:txBody>
      </p:sp>
      <p:pic>
        <p:nvPicPr>
          <p:cNvPr id="3074" name="Picture 2" descr="C:\Users\21.09.2018\Desktop\IMG_20211125_123502.jpg"/>
          <p:cNvPicPr>
            <a:picLocks noGrp="1" noChangeAspect="1" noChangeArrowheads="1"/>
          </p:cNvPicPr>
          <p:nvPr>
            <p:ph idx="1"/>
          </p:nvPr>
        </p:nvPicPr>
        <p:blipFill>
          <a:blip r:embed="rId2" cstate="print"/>
          <a:srcRect/>
          <a:stretch>
            <a:fillRect/>
          </a:stretch>
        </p:blipFill>
        <p:spPr bwMode="auto">
          <a:xfrm>
            <a:off x="534838" y="1173192"/>
            <a:ext cx="8514271" cy="54518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0851" y="0"/>
            <a:ext cx="8596668" cy="1320800"/>
          </a:xfrm>
        </p:spPr>
        <p:txBody>
          <a:bodyPr>
            <a:normAutofit fontScale="90000"/>
          </a:bodyPr>
          <a:lstStyle/>
          <a:p>
            <a:r>
              <a:rPr lang="ru-RU" dirty="0" smtClean="0">
                <a:solidFill>
                  <a:srgbClr val="0070C0"/>
                </a:solidFill>
              </a:rPr>
              <a:t> </a:t>
            </a:r>
            <a:r>
              <a:rPr lang="ru-RU" sz="2000" dirty="0">
                <a:solidFill>
                  <a:srgbClr val="0070C0"/>
                </a:solidFill>
              </a:rPr>
              <a:t>Конкурс </a:t>
            </a:r>
            <a:r>
              <a:rPr lang="ru-RU" sz="2000" dirty="0" smtClean="0">
                <a:solidFill>
                  <a:srgbClr val="0070C0"/>
                </a:solidFill>
              </a:rPr>
              <a:t>видеороликов на лучший комплекс утренней зарядки</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br>
              <a:rPr lang="en-US" sz="2000" dirty="0" smtClean="0"/>
            </a:br>
            <a:r>
              <a:rPr lang="en-US" sz="2000" dirty="0" smtClean="0"/>
              <a:t>                                                              </a:t>
            </a:r>
            <a:r>
              <a:rPr lang="ru-RU" dirty="0" smtClean="0">
                <a:solidFill>
                  <a:srgbClr val="0070C0"/>
                </a:solidFill>
              </a:rPr>
              <a:t>« Здоровье в порядке –                                     спасибо зарядке!»</a:t>
            </a:r>
            <a:br>
              <a:rPr lang="ru-RU" dirty="0" smtClean="0">
                <a:solidFill>
                  <a:srgbClr val="0070C0"/>
                </a:solidFill>
              </a:rPr>
            </a:br>
            <a:r>
              <a:rPr lang="ru-RU" dirty="0" smtClean="0"/>
              <a:t>                                                                                                 </a:t>
            </a:r>
            <a:endParaRPr lang="ru-RU" dirty="0"/>
          </a:p>
        </p:txBody>
      </p:sp>
      <p:pic>
        <p:nvPicPr>
          <p:cNvPr id="1026" name="Picture 2" descr="C:\Users\21.09.2018\Desktop\IMG-0113c7479068e23e1ba85ef28d3324bf-V.jpg"/>
          <p:cNvPicPr>
            <a:picLocks noChangeAspect="1" noChangeArrowheads="1"/>
          </p:cNvPicPr>
          <p:nvPr/>
        </p:nvPicPr>
        <p:blipFill>
          <a:blip r:embed="rId2"/>
          <a:srcRect t="-6378"/>
          <a:stretch>
            <a:fillRect/>
          </a:stretch>
        </p:blipFill>
        <p:spPr bwMode="auto">
          <a:xfrm>
            <a:off x="793630" y="146649"/>
            <a:ext cx="4226944" cy="6409426"/>
          </a:xfrm>
          <a:prstGeom prst="rect">
            <a:avLst/>
          </a:prstGeom>
          <a:noFill/>
        </p:spPr>
      </p:pic>
    </p:spTree>
    <p:extLst>
      <p:ext uri="{BB962C8B-B14F-4D97-AF65-F5344CB8AC3E}">
        <p14:creationId xmlns:p14="http://schemas.microsoft.com/office/powerpoint/2010/main" val="82061476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350</TotalTime>
  <Words>1056</Words>
  <Application>Microsoft Office PowerPoint</Application>
  <PresentationFormat>Широкоэкранный</PresentationFormat>
  <Paragraphs>94</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Arial Black</vt:lpstr>
      <vt:lpstr>Calibri</vt:lpstr>
      <vt:lpstr>Times New Roman</vt:lpstr>
      <vt:lpstr>Trebuchet MS</vt:lpstr>
      <vt:lpstr>Wingdings 3</vt:lpstr>
      <vt:lpstr>Аспект</vt:lpstr>
      <vt:lpstr>Неделя глобальной функциональной грамотности</vt:lpstr>
      <vt:lpstr>                            Эпиграф Недели </vt:lpstr>
      <vt:lpstr>   ПЛАН ПРОВЕДЕНИЯ НЕДЕЛИ</vt:lpstr>
      <vt:lpstr>    Выполнение тренировочных заданий</vt:lpstr>
      <vt:lpstr> Выполнение тренировочных заданий</vt:lpstr>
      <vt:lpstr>Выполнение тренировочных заданий</vt:lpstr>
      <vt:lpstr>Выполнение тренировочных заданий</vt:lpstr>
      <vt:lpstr>Выполнение тренировочных заданий</vt:lpstr>
      <vt:lpstr> Конкурс видеороликов на лучший комплекс утренней зарядки                                                                                                                               « Здоровье в порядке –                                     спасибо зарядке!»                                                                                                  </vt:lpstr>
      <vt:lpstr>  Устный журнал «Глобальные проблемы» </vt:lpstr>
      <vt:lpstr> Устный журнал «Глобальные проблемы » </vt:lpstr>
      <vt:lpstr>Конкурс сочинений «Александр Невский- полководец и дипломат» </vt:lpstr>
      <vt:lpstr>Конкурс плакатов «Планете нужен мир!» </vt:lpstr>
      <vt:lpstr> Конкурс плакатов «Планете нужен мир!»</vt:lpstr>
      <vt:lpstr>   Конкурс плакатов «Планете нужен мир!»</vt:lpstr>
      <vt:lpstr> Конкурс плакатов «Планете нужен мир!»</vt:lpstr>
      <vt:lpstr> «Веселый урок»   «Эколята»-                                  первоклассникам</vt:lpstr>
      <vt:lpstr> «Веселый урок»  «Эколята»-                                  первоклассникам</vt:lpstr>
      <vt:lpstr>«Веселый урок»  «Эколята» –                              первоклассникам</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RePack by Diakov</cp:lastModifiedBy>
  <cp:revision>28</cp:revision>
  <dcterms:created xsi:type="dcterms:W3CDTF">2021-12-12T18:41:08Z</dcterms:created>
  <dcterms:modified xsi:type="dcterms:W3CDTF">2021-12-19T20:16:16Z</dcterms:modified>
</cp:coreProperties>
</file>