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4" r:id="rId9"/>
    <p:sldId id="280" r:id="rId10"/>
    <p:sldId id="260" r:id="rId11"/>
    <p:sldId id="265" r:id="rId12"/>
    <p:sldId id="267" r:id="rId13"/>
    <p:sldId id="266" r:id="rId14"/>
    <p:sldId id="268" r:id="rId15"/>
    <p:sldId id="269" r:id="rId16"/>
    <p:sldId id="270" r:id="rId17"/>
    <p:sldId id="272" r:id="rId18"/>
    <p:sldId id="273" r:id="rId19"/>
    <p:sldId id="274" r:id="rId20"/>
    <p:sldId id="281" r:id="rId21"/>
    <p:sldId id="282" r:id="rId22"/>
    <p:sldId id="283" r:id="rId23"/>
    <p:sldId id="279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-744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3872E-8282-414D-A8D2-44EBD3E0E0EB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8B73C-104F-447F-AC14-E7344652ED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113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4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94895FE-FB95-41F7-A4E2-4FBB05522440}" type="slidenum">
              <a:rPr lang="ru-RU"/>
              <a:pPr/>
              <a:t>21</a:t>
            </a:fld>
            <a:endParaRPr lang="ru-RU"/>
          </a:p>
        </p:txBody>
      </p:sp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0620278"/>
      </p:ext>
    </p:extLst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453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02428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08989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745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994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507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6022717"/>
      </p:ext>
    </p:extLst>
  </p:cSld>
  <p:clrMapOvr>
    <a:masterClrMapping/>
  </p:clrMapOvr>
  <p:transition>
    <p:diamond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1832292"/>
      </p:ext>
    </p:extLst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8886939"/>
      </p:ext>
    </p:extLst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0932863"/>
      </p:ext>
    </p:extLst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375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9525473"/>
      </p:ext>
    </p:extLst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357262"/>
      </p:ext>
    </p:extLst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5063890"/>
      </p:ext>
    </p:extLst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984300"/>
      </p:ext>
    </p:extLst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9557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E0BDDE-7908-4A4A-B858-291A51369393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9527675-8CC0-4DA8-A5DB-79EC21D579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15677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ransition>
    <p:diamond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.prosv.ru/umk/ork/info.aspx?ob_no=20321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="" xmlns:a16="http://schemas.microsoft.com/office/drawing/2014/main" id="{F9C6EDEF-A3BB-407B-9CDF-A7E5E5AE68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="" xmlns:a16="http://schemas.microsoft.com/office/drawing/2014/main" id="{11AE95B9-B8B1-4D2E-827E-AE702FB672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4581127" y="91545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="" xmlns:a16="http://schemas.microsoft.com/office/drawing/2014/main" id="{9B96C491-9D12-4A1F-87C1-4087035C52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426868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="" xmlns:a16="http://schemas.microsoft.com/office/drawing/2014/main" id="{1FFE5C4A-1546-4452-A19D-2A989D4BC4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501877" y="32278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="" xmlns:a16="http://schemas.microsoft.com/office/drawing/2014/main" id="{B148CBA6-F6FA-4167-BD0D-40D35561B2C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5884069" y="609601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>
            <a:extLst>
              <a:ext uri="{FF2B5EF4-FFF2-40B4-BE49-F238E27FC236}">
                <a16:creationId xmlns="" xmlns:a16="http://schemas.microsoft.com/office/drawing/2014/main" id="{DAD1F9B5-2C3A-4B3F-996B-5E8672EA84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2608" y="5118825"/>
            <a:ext cx="7164419" cy="123325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cap="all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МБОУ 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200" cap="all" dirty="0" err="1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Зиминская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cap="all" dirty="0" err="1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школа-Детский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сад» 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Раздольненского района республики </a:t>
            </a:r>
            <a:r>
              <a:rPr lang="ru-RU" sz="3200" cap="all" dirty="0" err="1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крым</a:t>
            </a:r>
            <a:endParaRPr lang="ru-RU" sz="3200" cap="all" dirty="0" smtClean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cap="all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400" b="1" cap="all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A3EF1FB0-A56A-492B-8B00-FBD6CEF71CD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6905229" y="2963333"/>
            <a:ext cx="2236395" cy="3208867"/>
            <a:chOff x="9206969" y="2963333"/>
            <a:chExt cx="2981858" cy="3208867"/>
          </a:xfrm>
        </p:grpSpPr>
        <p:cxnSp>
          <p:nvCxnSpPr>
            <p:cNvPr id="84" name="Straight Connector 83">
              <a:extLst>
                <a:ext uri="{FF2B5EF4-FFF2-40B4-BE49-F238E27FC236}">
                  <a16:creationId xmlns="" xmlns:a16="http://schemas.microsoft.com/office/drawing/2014/main" id="{7C1D3C56-C680-40DF-AA50-9318CED10B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="" xmlns:a16="http://schemas.microsoft.com/office/drawing/2014/main" id="{F9C186C2-9053-4124-B9AD-F5B39DE175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="" xmlns:a16="http://schemas.microsoft.com/office/drawing/2014/main" id="{A62ED880-4157-4664-9A16-DC156CA807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="" xmlns:a16="http://schemas.microsoft.com/office/drawing/2014/main" id="{3F46C5A3-E8F8-45B1-8F40-79B39FA38E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="" xmlns:a16="http://schemas.microsoft.com/office/drawing/2014/main" id="{30F0D05C-F8E6-462B-BA0C-5A029FC9C9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Snip Diagonal Corner Rectangle 12">
            <a:extLst>
              <a:ext uri="{FF2B5EF4-FFF2-40B4-BE49-F238E27FC236}">
                <a16:creationId xmlns="" xmlns:a16="http://schemas.microsoft.com/office/drawing/2014/main" id="{C5FC5FC8-167E-430A-B40D-F023A01C2B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04188" y="690851"/>
            <a:ext cx="7211752" cy="3607302"/>
          </a:xfrm>
          <a:prstGeom prst="snip2DiagRect">
            <a:avLst>
              <a:gd name="adj1" fmla="val 12305"/>
              <a:gd name="adj2" fmla="val 0"/>
            </a:avLst>
          </a:prstGeom>
          <a:solidFill>
            <a:schemeClr val="tx1"/>
          </a:solidFill>
          <a:ln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Lenovo\Desktop\orkseh.png"/>
          <p:cNvPicPr>
            <a:picLocks noChangeAspect="1" noChangeArrowheads="1"/>
          </p:cNvPicPr>
          <p:nvPr/>
        </p:nvPicPr>
        <p:blipFill rotWithShape="1">
          <a:blip r:embed="rId2" cstate="print"/>
          <a:srcRect t="23647" r="-2" b="25585"/>
          <a:stretch/>
        </p:blipFill>
        <p:spPr bwMode="auto">
          <a:xfrm>
            <a:off x="626200" y="854087"/>
            <a:ext cx="6967728" cy="3280831"/>
          </a:xfrm>
          <a:custGeom>
            <a:avLst/>
            <a:gdLst/>
            <a:ahLst/>
            <a:cxnLst/>
            <a:rect l="l" t="t" r="r" b="b"/>
            <a:pathLst>
              <a:path w="9290304" h="3280831">
                <a:moveTo>
                  <a:pt x="402071" y="0"/>
                </a:moveTo>
                <a:lnTo>
                  <a:pt x="9290304" y="0"/>
                </a:lnTo>
                <a:lnTo>
                  <a:pt x="9290304" y="2876895"/>
                </a:lnTo>
                <a:lnTo>
                  <a:pt x="8886368" y="3280831"/>
                </a:lnTo>
                <a:lnTo>
                  <a:pt x="0" y="3280831"/>
                </a:lnTo>
                <a:lnTo>
                  <a:pt x="0" y="402071"/>
                </a:lnTo>
                <a:close/>
              </a:path>
            </a:pathLst>
          </a:custGeom>
          <a:noFill/>
        </p:spPr>
      </p:pic>
    </p:spTree>
  </p:cSld>
  <p:clrMapOvr>
    <a:masterClrMapping/>
  </p:clrMapOvr>
  <p:transition>
    <p:diamond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2985195"/>
          </a:xfrm>
        </p:spPr>
        <p:txBody>
          <a:bodyPr/>
          <a:lstStyle/>
          <a:p>
            <a:r>
              <a:rPr lang="ru-RU" sz="2800" dirty="0">
                <a:solidFill>
                  <a:srgbClr val="002060"/>
                </a:solidFill>
              </a:rPr>
              <a:t>Курс ОРКСЭ - </a:t>
            </a:r>
            <a:r>
              <a:rPr lang="ru-RU" sz="2800" b="1" dirty="0">
                <a:solidFill>
                  <a:srgbClr val="002060"/>
                </a:solidFill>
              </a:rPr>
              <a:t>начало  новой  предметной области </a:t>
            </a:r>
            <a:r>
              <a:rPr lang="ru-RU" sz="2800" dirty="0">
                <a:solidFill>
                  <a:srgbClr val="002060"/>
                </a:solidFill>
              </a:rPr>
              <a:t>начальной и основной ступеней образования в российской школе «Основы духовно-нравственной культуры народов России»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 descr="17953069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2996952"/>
            <a:ext cx="2597607" cy="338365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419" y="0"/>
            <a:ext cx="9073008" cy="111933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Принципы </a:t>
            </a:r>
            <a:r>
              <a:rPr lang="ru-RU" sz="3200" b="1" dirty="0">
                <a:solidFill>
                  <a:srgbClr val="002060"/>
                </a:solidFill>
              </a:rPr>
              <a:t>введения</a:t>
            </a:r>
            <a:r>
              <a:rPr lang="ru-RU" sz="3200" b="1" dirty="0">
                <a:solidFill>
                  <a:srgbClr val="002060"/>
                </a:solidFill>
                <a:latin typeface="Arial" charset="0"/>
              </a:rPr>
              <a:t> курса ОРКСЭ: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95054"/>
            <a:ext cx="9144000" cy="5184576"/>
          </a:xfrm>
        </p:spPr>
        <p:txBody>
          <a:bodyPr>
            <a:noAutofit/>
          </a:bodyPr>
          <a:lstStyle/>
          <a:p>
            <a:pPr indent="12700">
              <a:buAutoNum type="arabicPeriod"/>
            </a:pPr>
            <a:r>
              <a:rPr lang="ru-RU" sz="2400" b="1" u="sng" dirty="0">
                <a:solidFill>
                  <a:srgbClr val="002060"/>
                </a:solidFill>
              </a:rPr>
              <a:t>Соблюдение</a:t>
            </a:r>
            <a:r>
              <a:rPr lang="ru-RU" sz="2400" b="1" dirty="0">
                <a:solidFill>
                  <a:srgbClr val="002060"/>
                </a:solidFill>
              </a:rPr>
              <a:t> конституционных принципов светского характера Российского государства.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</a:t>
            </a:r>
            <a:r>
              <a:rPr lang="ru-RU" sz="2400" b="1" u="sng" dirty="0">
                <a:solidFill>
                  <a:srgbClr val="002060"/>
                </a:solidFill>
              </a:rPr>
              <a:t>Взаимодействие</a:t>
            </a:r>
            <a:r>
              <a:rPr lang="ru-RU" sz="2400" b="1" dirty="0">
                <a:solidFill>
                  <a:srgbClr val="002060"/>
                </a:solidFill>
              </a:rPr>
              <a:t> органов исполнительной власти субъектов Российской Федерации, осуществляющие управление в сфере образования, с религиозными организациями.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</a:t>
            </a:r>
            <a:r>
              <a:rPr lang="ru-RU" sz="2400" b="1" u="sng" dirty="0">
                <a:solidFill>
                  <a:srgbClr val="002060"/>
                </a:solidFill>
              </a:rPr>
              <a:t>Содействие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межконфессиональному сотрудничеству и взаимному уважению на местах. </a:t>
            </a:r>
          </a:p>
          <a:p>
            <a:pPr indent="12700">
              <a:buNone/>
            </a:pPr>
            <a:r>
              <a:rPr lang="ru-RU" sz="2400" b="1" dirty="0">
                <a:solidFill>
                  <a:srgbClr val="002060"/>
                </a:solidFill>
              </a:rPr>
              <a:t/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</a:t>
            </a:r>
            <a:r>
              <a:rPr lang="ru-RU" sz="2400" b="1" u="sng" dirty="0">
                <a:solidFill>
                  <a:srgbClr val="002060"/>
                </a:solidFill>
              </a:rPr>
              <a:t>Институты учета</a:t>
            </a:r>
            <a:r>
              <a:rPr lang="ru-RU" sz="2400" b="1" dirty="0">
                <a:solidFill>
                  <a:srgbClr val="002060"/>
                </a:solidFill>
              </a:rPr>
              <a:t> запросов граждан на изучение их детьми </a:t>
            </a:r>
            <a:r>
              <a:rPr lang="ru-RU" sz="2800" b="1" dirty="0">
                <a:solidFill>
                  <a:srgbClr val="002060"/>
                </a:solidFill>
              </a:rPr>
              <a:t>основ </a:t>
            </a:r>
            <a:r>
              <a:rPr lang="ru-RU" sz="2400" b="1" dirty="0">
                <a:solidFill>
                  <a:srgbClr val="002060"/>
                </a:solidFill>
              </a:rPr>
              <a:t>культуры религий и светской этики.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Условия организации изучения курса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Право выбора того или иного модуля за родителями ( письменное заявление родителей).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Решение о возможном количестве учебных групп и организация изучения курса в рамках образовательной программы принимает школьный совет с учётом имеющихся условий и ресурсов в каждой конкретной школе.</a:t>
            </a:r>
          </a:p>
          <a:p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3000" b="1" dirty="0">
                <a:solidFill>
                  <a:srgbClr val="002060"/>
                </a:solidFill>
              </a:rPr>
              <a:t>Ведут курс исключительно педагоги с необходимой квалификацией, прошедшие специальную подготовку.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Arial" charset="0"/>
              </a:rPr>
              <a:t>Курс ОРКСЭ включает в себя 6 модулей:</a:t>
            </a:r>
            <a:r>
              <a:rPr lang="ru-RU" dirty="0">
                <a:solidFill>
                  <a:schemeClr val="tx2"/>
                </a:solidFill>
              </a:rPr>
              <a:t/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-12000"/>
          </a:blip>
          <a:srcRect/>
          <a:stretch>
            <a:fillRect/>
          </a:stretch>
        </p:blipFill>
        <p:spPr bwMode="auto">
          <a:xfrm>
            <a:off x="6962120" y="3789040"/>
            <a:ext cx="2087562" cy="274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467544" y="3789040"/>
            <a:ext cx="1899251" cy="28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lum bright="-12000"/>
          </a:blip>
          <a:srcRect/>
          <a:stretch>
            <a:fillRect/>
          </a:stretch>
        </p:blipFill>
        <p:spPr bwMode="auto">
          <a:xfrm>
            <a:off x="6876256" y="1052736"/>
            <a:ext cx="1872208" cy="2578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www.prosv.ru/Attachment.aspx?Id=9181">
            <a:hlinkClick r:id="rId5" tooltip="Основы исламской культуры"/>
          </p:cNvPr>
          <p:cNvPicPr>
            <a:picLocks noChangeAspect="1" noChangeArrowheads="1"/>
          </p:cNvPicPr>
          <p:nvPr/>
        </p:nvPicPr>
        <p:blipFill>
          <a:blip r:embed="rId6" cstate="print">
            <a:lum bright="-12000"/>
          </a:blip>
          <a:srcRect/>
          <a:stretch>
            <a:fillRect/>
          </a:stretch>
        </p:blipFill>
        <p:spPr bwMode="auto">
          <a:xfrm>
            <a:off x="4811340" y="3789334"/>
            <a:ext cx="1965867" cy="2780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 cstate="print">
            <a:lum bright="-18000"/>
          </a:blip>
          <a:srcRect/>
          <a:stretch>
            <a:fillRect/>
          </a:stretch>
        </p:blipFill>
        <p:spPr bwMode="auto">
          <a:xfrm>
            <a:off x="2530466" y="3789040"/>
            <a:ext cx="1969526" cy="280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467544" y="1196752"/>
            <a:ext cx="712879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1</a:t>
            </a:r>
            <a:r>
              <a:rPr lang="ru-RU" sz="2400" b="1" dirty="0">
                <a:solidFill>
                  <a:srgbClr val="002060"/>
                </a:solidFill>
              </a:rPr>
              <a:t>. Основы светской этики.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2. Основы мировых религиозных культур.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3. Основы православной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4. Основы исламской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5. Основы буддийской культуры.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6. Основы иудейской культуры</a:t>
            </a:r>
            <a:r>
              <a:rPr lang="ru-RU" sz="2400" dirty="0">
                <a:solidFill>
                  <a:srgbClr val="002060"/>
                </a:solidFill>
              </a:rPr>
              <a:t>.</a:t>
            </a:r>
            <a:r>
              <a:rPr lang="ru-RU" sz="2000" dirty="0">
                <a:solidFill>
                  <a:schemeClr val="tx2"/>
                </a:solidFill>
              </a:rPr>
              <a:t/>
            </a:r>
            <a:br>
              <a:rPr lang="ru-RU" sz="2000" dirty="0">
                <a:solidFill>
                  <a:schemeClr val="tx2"/>
                </a:solidFill>
              </a:rPr>
            </a:br>
            <a:endParaRPr lang="ru-RU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Модуль «Основы светской этики»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Реализует задачу нравственного развития младших школьников, воспитания культуры поведения. </a:t>
            </a:r>
          </a:p>
          <a:p>
            <a:pPr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 понятия:  добро и зло, дружба и порядочность, честность и искренность, гордость и гордыня, честь и достоинство, терпение, сострадание и милосердие.</a:t>
            </a:r>
          </a:p>
          <a:p>
            <a:pPr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этикета.</a:t>
            </a:r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Модуль</a:t>
            </a:r>
            <a:r>
              <a:rPr lang="ru-RU" sz="4000" b="1" dirty="0">
                <a:solidFill>
                  <a:srgbClr val="002060"/>
                </a:solidFill>
              </a:rPr>
              <a:t> «</a:t>
            </a:r>
            <a:r>
              <a:rPr lang="ru-RU" sz="3600" b="1" dirty="0">
                <a:solidFill>
                  <a:srgbClr val="002060"/>
                </a:solidFill>
              </a:rPr>
              <a:t>Основы мировых религиозных культур</a:t>
            </a:r>
            <a:r>
              <a:rPr lang="ru-RU" sz="4000" b="1" dirty="0">
                <a:solidFill>
                  <a:srgbClr val="002060"/>
                </a:solidFill>
              </a:rPr>
              <a:t>»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Даёт представление о возникновении, истории и особенностях религий мира, их влиянии на жизнь людей.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со священными книгами религий мира: Веды, Авеста, </a:t>
            </a:r>
            <a:r>
              <a:rPr lang="ru-RU" sz="2800" b="1" dirty="0" err="1">
                <a:solidFill>
                  <a:srgbClr val="002060"/>
                </a:solidFill>
              </a:rPr>
              <a:t>Трипитака</a:t>
            </a:r>
            <a:r>
              <a:rPr lang="ru-RU" sz="2800" b="1" dirty="0">
                <a:solidFill>
                  <a:srgbClr val="002060"/>
                </a:solidFill>
              </a:rPr>
              <a:t>, Тора, Библия, Коран.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об искусстве в религиозной культуре.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Раскрывает понятия: грех, раскаяние и воздаяние, рай и ад.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Рассказывает о праздниках в религиях ми</a:t>
            </a:r>
            <a:r>
              <a:rPr lang="ru-RU" sz="3000" b="1" dirty="0">
                <a:solidFill>
                  <a:srgbClr val="002060"/>
                </a:solidFill>
              </a:rPr>
              <a:t>ра</a:t>
            </a:r>
            <a:r>
              <a:rPr lang="ru-RU" b="1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>
    <p:diamond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«Основы православной культуры»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Раскрывает особенности ведущей традиционной религии России и ее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 Соединяет культурологический и конфессиональный принципы.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Объясняет главные понятия православия, православной культуры.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Знакомит с основами православной культуры, раскрывает её значение и роль в жизни людей. </a:t>
            </a:r>
          </a:p>
        </p:txBody>
      </p:sp>
    </p:spTree>
  </p:cSld>
  <p:clrMapOvr>
    <a:masterClrMapping/>
  </p:clrMapOvr>
  <p:transition>
    <p:diamond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9087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/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Модуль</a:t>
            </a:r>
            <a:r>
              <a:rPr lang="ru-RU" sz="3200" b="1" dirty="0">
                <a:solidFill>
                  <a:srgbClr val="002060"/>
                </a:solidFill>
              </a:rPr>
              <a:t> «</a:t>
            </a:r>
            <a:r>
              <a:rPr lang="ru-RU" sz="2800" b="1" dirty="0">
                <a:solidFill>
                  <a:srgbClr val="002060"/>
                </a:solidFill>
              </a:rPr>
              <a:t>Основы исламской культуры</a:t>
            </a:r>
            <a:r>
              <a:rPr lang="ru-RU" sz="3200" b="1" dirty="0">
                <a:solidFill>
                  <a:srgbClr val="002060"/>
                </a:solidFill>
              </a:rPr>
              <a:t>»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700808"/>
            <a:ext cx="6554867" cy="3767670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Знакомит школьников с основами духовно-нравственной культуры мусульманства или ислама.</a:t>
            </a:r>
            <a:br>
              <a:rPr lang="ru-RU" sz="2800" b="1" dirty="0">
                <a:solidFill>
                  <a:srgbClr val="002060"/>
                </a:solidFill>
              </a:rPr>
            </a:b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Рассказывает о жизни пророка Мухаммеда, об истории появления, основах ислама и исламской этики, об обязанностях мусульман, жизни мусульман в современной России. </a:t>
            </a:r>
          </a:p>
        </p:txBody>
      </p:sp>
    </p:spTree>
  </p:cSld>
  <p:clrMapOvr>
    <a:masterClrMapping/>
  </p:clrMapOvr>
  <p:transition>
    <p:diamond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53136"/>
            <a:ext cx="6554867" cy="1524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sz="3100" b="1" dirty="0">
                <a:solidFill>
                  <a:srgbClr val="002060"/>
                </a:solidFill>
              </a:rPr>
              <a:t>Модуль «Основы  </a:t>
            </a:r>
            <a:r>
              <a:rPr lang="ru-RU" sz="2800" b="1" dirty="0">
                <a:solidFill>
                  <a:srgbClr val="002060"/>
                </a:solidFill>
              </a:rPr>
              <a:t>буддийской культуры»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0"/>
            <a:ext cx="8229600" cy="485313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Знакомит  с основами буддийской культуры: ее основателем, буддийским учением, нравственными ценностями, священными книгами, ритуалами</a:t>
            </a:r>
            <a:r>
              <a:rPr lang="ru-RU" sz="8600" dirty="0">
                <a:solidFill>
                  <a:srgbClr val="002060"/>
                </a:solidFill>
              </a:rPr>
              <a:t>, </a:t>
            </a:r>
            <a:r>
              <a:rPr lang="ru-RU" sz="8600" b="1" dirty="0">
                <a:solidFill>
                  <a:srgbClr val="002060"/>
                </a:solidFill>
              </a:rPr>
              <a:t>святынями, праздниками, искусством.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Раскрывает понятия: добро и зло, ненасилие, любовь к человеку и ценность жизни, сострадание ко всем живым существам, милосердие, отношение к природе и ко всему живому.</a:t>
            </a:r>
          </a:p>
          <a:p>
            <a:pPr>
              <a:buNone/>
            </a:pPr>
            <a:endParaRPr lang="ru-RU" sz="8600" b="1" dirty="0">
              <a:solidFill>
                <a:srgbClr val="002060"/>
              </a:solidFill>
            </a:endParaRPr>
          </a:p>
          <a:p>
            <a:r>
              <a:rPr lang="ru-RU" sz="8600" b="1" dirty="0">
                <a:solidFill>
                  <a:srgbClr val="002060"/>
                </a:solidFill>
              </a:rPr>
              <a:t>Рассказывает о праздниках, обычаях, обрядах, символах, ритуалах, искусстве российских буддистов. </a:t>
            </a:r>
            <a:r>
              <a:rPr lang="ru-RU" sz="8600" dirty="0">
                <a:solidFill>
                  <a:srgbClr val="002060"/>
                </a:solidFill>
              </a:rPr>
              <a:t/>
            </a:r>
            <a:br>
              <a:rPr lang="ru-RU" sz="8600" dirty="0">
                <a:solidFill>
                  <a:srgbClr val="002060"/>
                </a:solidFill>
              </a:rPr>
            </a:br>
            <a:endParaRPr lang="ru-RU" sz="8600" dirty="0"/>
          </a:p>
        </p:txBody>
      </p:sp>
    </p:spTree>
  </p:cSld>
  <p:clrMapOvr>
    <a:masterClrMapping/>
  </p:clrMapOvr>
  <p:transition>
    <p:diamond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Модуль «Основы иудейской  культуры»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844824"/>
            <a:ext cx="6554867" cy="3767670"/>
          </a:xfrm>
        </p:spPr>
        <p:txBody>
          <a:bodyPr>
            <a:normAutofit fontScale="32500" lnSpcReduction="20000"/>
          </a:bodyPr>
          <a:lstStyle/>
          <a:p>
            <a:r>
              <a:rPr lang="ru-RU" sz="6000" b="1" dirty="0">
                <a:solidFill>
                  <a:srgbClr val="002060"/>
                </a:solidFill>
              </a:rPr>
              <a:t>Представляет основы знаний об иудейской религиозной традиции в историческом, мировоззренческом, культурном аспектах.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Раскрывает понятия:  «монотеизм», «религия», «культура», «иудаизм», «священный текст», «Пятикнижие».</a:t>
            </a:r>
          </a:p>
          <a:p>
            <a:pPr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r>
              <a:rPr lang="ru-RU" sz="6000" b="1" dirty="0">
                <a:solidFill>
                  <a:srgbClr val="002060"/>
                </a:solidFill>
              </a:rPr>
              <a:t>Знакомит с  обычаями, праздниками, памятными историческими датами, традициями повседневного соблюдения норм и заповедей.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Нормативно-правовая основа курса: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000" b="1" dirty="0">
                <a:solidFill>
                  <a:srgbClr val="002060"/>
                </a:solidFill>
              </a:rPr>
              <a:t>Закон «Об образовании в Российской Федерации» от 29.12.2012 года N 273-ФЗ </a:t>
            </a:r>
          </a:p>
          <a:p>
            <a:pPr>
              <a:buNone/>
            </a:pPr>
            <a:r>
              <a:rPr lang="ru-RU" sz="3000" b="1" dirty="0">
                <a:solidFill>
                  <a:srgbClr val="002060"/>
                </a:solidFill>
              </a:rPr>
              <a:t>    (с изменениями и дополнениями).</a:t>
            </a:r>
          </a:p>
          <a:p>
            <a:pPr>
              <a:buNone/>
            </a:pPr>
            <a:endParaRPr lang="ru-RU" sz="3000" b="1" dirty="0">
              <a:solidFill>
                <a:srgbClr val="002060"/>
              </a:solidFill>
            </a:endParaRPr>
          </a:p>
          <a:p>
            <a:pPr lvl="0"/>
            <a:r>
              <a:rPr lang="ru-RU" sz="3000" b="1" dirty="0">
                <a:solidFill>
                  <a:srgbClr val="002060"/>
                </a:solidFill>
              </a:rPr>
              <a:t>Приказ Министерства образования РФ от 05.03.2004 г. N 1089 «Об утверждении федерального компонента государственных образовательных стандартов начального общего, основного общего и среднего (полного) общего образования», с изменениями и дополнениями.</a:t>
            </a:r>
          </a:p>
          <a:p>
            <a:pPr lvl="0"/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312812" cy="61206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60648"/>
            <a:ext cx="4174424" cy="6165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1"/>
          <p:cNvSpPr txBox="1">
            <a:spLocks noChangeArrowheads="1"/>
          </p:cNvSpPr>
          <p:nvPr/>
        </p:nvSpPr>
        <p:spPr bwMode="auto">
          <a:xfrm>
            <a:off x="381000" y="152400"/>
            <a:ext cx="8382000" cy="91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4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2" charset="0"/>
              </a:rPr>
              <a:t> </a:t>
            </a:r>
          </a:p>
        </p:txBody>
      </p:sp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381000" y="1522413"/>
            <a:ext cx="8382000" cy="403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  <a:p>
            <a:pPr marL="341313" indent="-338138">
              <a:lnSpc>
                <a:spcPct val="100000"/>
              </a:lnSpc>
              <a:spcBef>
                <a:spcPts val="400"/>
              </a:spcBef>
              <a:buClrTx/>
              <a:buSzPct val="75000"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1600">
              <a:solidFill>
                <a:srgbClr val="003300"/>
              </a:solidFill>
              <a:latin typeface="Verdana" pitchFamily="32" charset="0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32656"/>
            <a:ext cx="4109857" cy="5832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32656"/>
            <a:ext cx="4148782" cy="58878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357188"/>
            <a:ext cx="8208912" cy="6096148"/>
            <a:chOff x="2520" y="225"/>
            <a:chExt cx="2215" cy="1670"/>
          </a:xfrm>
        </p:grpSpPr>
        <p:pic>
          <p:nvPicPr>
            <p:cNvPr id="3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520" y="225"/>
              <a:ext cx="2215" cy="16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>
    <p:diamond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Вопросы и ответы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Как оценивать предмет ОРКСЭ?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Оценка усвоения  комплексного   учебного  курса ОРКСЭ 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 включает предметные, </a:t>
            </a:r>
            <a:r>
              <a:rPr lang="ru-RU" sz="2400" i="1" dirty="0" err="1">
                <a:solidFill>
                  <a:srgbClr val="002060"/>
                </a:solidFill>
              </a:rPr>
              <a:t>метапредметные</a:t>
            </a:r>
            <a:r>
              <a:rPr lang="ru-RU" sz="2400" i="1" dirty="0">
                <a:solidFill>
                  <a:srgbClr val="002060"/>
                </a:solidFill>
              </a:rPr>
              <a:t> результаты </a:t>
            </a:r>
          </a:p>
          <a:p>
            <a:pPr>
              <a:buNone/>
            </a:pPr>
            <a:r>
              <a:rPr lang="ru-RU" sz="2400" i="1" dirty="0">
                <a:solidFill>
                  <a:srgbClr val="002060"/>
                </a:solidFill>
              </a:rPr>
              <a:t> и  результаты развития личностных  качеств.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       Содержательный  контроль   и  оценка знаний четвероклассников предусматривает выявление </a:t>
            </a:r>
            <a:r>
              <a:rPr lang="ru-RU" sz="2400" i="1" dirty="0" err="1">
                <a:solidFill>
                  <a:srgbClr val="002060"/>
                </a:solidFill>
              </a:rPr>
              <a:t>индивидуальнойд</a:t>
            </a:r>
            <a:r>
              <a:rPr lang="ru-RU" sz="2400" i="1" dirty="0">
                <a:solidFill>
                  <a:srgbClr val="002060"/>
                </a:solidFill>
              </a:rPr>
              <a:t> </a:t>
            </a:r>
            <a:r>
              <a:rPr lang="ru-RU" sz="2400" i="1" dirty="0" err="1">
                <a:solidFill>
                  <a:srgbClr val="002060"/>
                </a:solidFill>
              </a:rPr>
              <a:t>инамики</a:t>
            </a:r>
            <a:r>
              <a:rPr lang="ru-RU" sz="2400" i="1" dirty="0">
                <a:solidFill>
                  <a:srgbClr val="002060"/>
                </a:solidFill>
              </a:rPr>
              <a:t>  качества усвоения  курса  </a:t>
            </a:r>
          </a:p>
          <a:p>
            <a:pPr marL="0" indent="0">
              <a:buNone/>
            </a:pPr>
            <a:r>
              <a:rPr lang="ru-RU" sz="2400" i="1" dirty="0">
                <a:solidFill>
                  <a:srgbClr val="002060"/>
                </a:solidFill>
              </a:rPr>
              <a:t> ОРКСЭ  учеником  и  не допускает сравнения его с другими детьми.</a:t>
            </a:r>
          </a:p>
          <a:p>
            <a:pPr marL="0" indent="0">
              <a:buNone/>
            </a:pPr>
            <a:r>
              <a:rPr lang="ru-RU" sz="2600" dirty="0">
                <a:solidFill>
                  <a:srgbClr val="002060"/>
                </a:solidFill>
              </a:rPr>
              <a:t>       Результаты обучения фиксируются в специально разработанных технологических картах (Лист достижений ученика / Карта успешности / Оценочный лист)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amond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1520" y="476673"/>
          <a:ext cx="8568951" cy="6375540"/>
        </p:xfrm>
        <a:graphic>
          <a:graphicData uri="http://schemas.openxmlformats.org/drawingml/2006/table">
            <a:tbl>
              <a:tblPr/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204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66766">
                <a:tc>
                  <a:txBody>
                    <a:bodyPr/>
                    <a:lstStyle/>
                    <a:p>
                      <a:pPr marL="0" indent="355600"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/>
                      </a:r>
                      <a:b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</a:b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Критерии результатов усвоения курса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ru-RU" sz="1800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algn="ctr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Инструментарий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13553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Предметные результаты: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знание и принятие ценностей;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понимание светской и религиозной морали для выстраивания конструктивных отношений;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осознание и принятие нравственной нравственности и духовности в жизни.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составление словарей терминов и понятий,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контрольно - измерительные материалы,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защита проектов.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1595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Метапредметные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 результаты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творческие работы,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участие в конференциях,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диспуты,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ролевые игры,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тесты,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тренинги.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03318"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Личностные  качества 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карта наблюдений,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диагностика  качеств  личности,</a:t>
                      </a:r>
                    </a:p>
                    <a:p>
                      <a:pPr algn="l" rtl="0"/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- </a:t>
                      </a:r>
                      <a:r>
                        <a:rPr lang="ru-RU" sz="1800" b="1" dirty="0" err="1">
                          <a:solidFill>
                            <a:srgbClr val="002060"/>
                          </a:solidFill>
                          <a:latin typeface="+mn-lt"/>
                        </a:rPr>
                        <a:t>портфолио</a:t>
                      </a: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+mn-lt"/>
                        </a:rPr>
                        <a:t>.</a:t>
                      </a:r>
                    </a:p>
                  </a:txBody>
                  <a:tcPr marL="39077" marR="39077" marT="39077" marB="39077">
                    <a:lnL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diamond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 Качество  усвоения знаний  и  умений оценивается следующими видами </a:t>
            </a:r>
            <a:r>
              <a:rPr lang="ru-RU" sz="2800" b="1" dirty="0">
                <a:solidFill>
                  <a:srgbClr val="002060"/>
                </a:solidFill>
              </a:rPr>
              <a:t>оценочных сужд</a:t>
            </a:r>
            <a:r>
              <a:rPr lang="ru-RU" sz="2800" dirty="0">
                <a:solidFill>
                  <a:srgbClr val="002060"/>
                </a:solidFill>
              </a:rPr>
              <a:t>ений: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«+» - понимает, применяет (сформированы умения  и  навыки);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«/» - различает, запоминает, не всегда воспроизводит;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«-» - не различает, не запоминает, не воспроизводит.</a:t>
            </a:r>
          </a:p>
        </p:txBody>
      </p:sp>
    </p:spTree>
  </p:cSld>
  <p:clrMapOvr>
    <a:masterClrMapping/>
  </p:clrMapOvr>
  <p:transition>
    <p:diamond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Значимость </a:t>
            </a:r>
            <a:r>
              <a:rPr lang="ru-RU" sz="2800" b="1" dirty="0" err="1">
                <a:solidFill>
                  <a:srgbClr val="002060"/>
                </a:solidFill>
              </a:rPr>
              <a:t>безотметочного</a:t>
            </a:r>
            <a:r>
              <a:rPr lang="ru-RU" sz="2800" b="1" dirty="0">
                <a:solidFill>
                  <a:srgbClr val="002060"/>
                </a:solidFill>
              </a:rPr>
              <a:t> оценивания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81599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уровень сознательности, самостоятельности младших школьников в учебной деятельности.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Повышается качество уровня </a:t>
            </a:r>
            <a:r>
              <a:rPr lang="ru-RU" sz="2400" dirty="0" err="1">
                <a:solidFill>
                  <a:srgbClr val="002060"/>
                </a:solidFill>
              </a:rPr>
              <a:t>обученности</a:t>
            </a:r>
            <a:r>
              <a:rPr lang="ru-RU" sz="2400" dirty="0">
                <a:solidFill>
                  <a:srgbClr val="002060"/>
                </a:solidFill>
              </a:rPr>
              <a:t> младших школьников, уровень воспитанности.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Формируется контрольно-оценочная деятельность младших школьников.</a:t>
            </a:r>
          </a:p>
          <a:p>
            <a:pPr lvl="0"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lvl="0"/>
            <a:r>
              <a:rPr lang="ru-RU" sz="2400" dirty="0">
                <a:solidFill>
                  <a:srgbClr val="002060"/>
                </a:solidFill>
              </a:rPr>
              <a:t>Сохраняется и укрепляется их физическое и социально-психологическое здоровье. </a:t>
            </a:r>
            <a:endParaRPr lang="ru-RU" sz="2800" dirty="0"/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06.10.2009 г. N 373 «Об утверждении и введении в действие федерального государственного образовательного стандарта начального общего образования», с изменениями и дополнениями.</a:t>
            </a:r>
          </a:p>
          <a:p>
            <a:pPr lvl="0">
              <a:buNone/>
            </a:pP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Приказ Министерства образования и науки РФ от 17.12.2010 г. N 1897 «Об утверждении федерального государственного образовательного стандарта основного общего образования».</a:t>
            </a:r>
          </a:p>
          <a:p>
            <a:pPr lvl="0"/>
            <a:endParaRPr lang="ru-RU" b="1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5"/>
            <a:ext cx="8507288" cy="3456384"/>
          </a:xfrm>
        </p:spPr>
        <p:txBody>
          <a:bodyPr>
            <a:normAutofit/>
          </a:bodyPr>
          <a:lstStyle/>
          <a:p>
            <a:pPr lvl="0"/>
            <a:r>
              <a:rPr lang="ru-RU" sz="2800" b="1" dirty="0">
                <a:solidFill>
                  <a:srgbClr val="002060"/>
                </a:solidFill>
              </a:rPr>
              <a:t>Письмо Департамента государственной политики в образовании Министерства образования и науки РФ от 07.07.2005 г. N 03-1263 «О примерных программах по учебным предметам федерального базисного учебного плана».</a:t>
            </a:r>
          </a:p>
        </p:txBody>
      </p:sp>
      <p:pic>
        <p:nvPicPr>
          <p:cNvPr id="4" name="Рисунок 3" descr="relig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2977" y="3717032"/>
            <a:ext cx="7378045" cy="25922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060848"/>
            <a:ext cx="5050904" cy="3489251"/>
          </a:xfrm>
        </p:spPr>
        <p:txBody>
          <a:bodyPr>
            <a:normAutofit fontScale="92500"/>
          </a:bodyPr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Формирование мотиваций к осознанному нравственному поведению, основанному на знании и уважении культурных и религиозных традиций народов России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294921386_stranu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96136" y="2348880"/>
            <a:ext cx="2808312" cy="2726517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78593125097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ECDFCC"/>
              </a:clrFrom>
              <a:clrTo>
                <a:srgbClr val="ECDFCC">
                  <a:alpha val="0"/>
                </a:srgbClr>
              </a:clrTo>
            </a:clrChange>
          </a:blip>
          <a:srcRect b="3078"/>
          <a:stretch>
            <a:fillRect/>
          </a:stretch>
        </p:blipFill>
        <p:spPr>
          <a:xfrm>
            <a:off x="409116" y="2924944"/>
            <a:ext cx="2614712" cy="31221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116" y="0"/>
            <a:ext cx="6554867" cy="1524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Цели курса ОРКСЭ: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05216"/>
            <a:ext cx="8280920" cy="2031504"/>
          </a:xfrm>
        </p:spPr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Готовность к диалогу с представителями других культур и мировоззрений. </a:t>
            </a:r>
            <a:endParaRPr lang="ru-RU" b="1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626739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2F3ED"/>
              </a:clrFrom>
              <a:clrTo>
                <a:srgbClr val="F2F3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064" y="2904368"/>
            <a:ext cx="3168352" cy="3104986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200"/>
            <a:ext cx="7848872" cy="1183734"/>
          </a:xfrm>
        </p:spPr>
        <p:txBody>
          <a:bodyPr/>
          <a:lstStyle/>
          <a:p>
            <a:r>
              <a:rPr lang="ru-RU" sz="3600" b="1" dirty="0">
                <a:solidFill>
                  <a:srgbClr val="002060"/>
                </a:solidFill>
              </a:rPr>
              <a:t>Основные ценности курса: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>
                <a:solidFill>
                  <a:srgbClr val="002060"/>
                </a:solidFill>
              </a:rPr>
              <a:t>Отечество, семья и основы религиозных культур и светской этики</a:t>
            </a:r>
          </a:p>
          <a:p>
            <a:endParaRPr lang="ru-RU" dirty="0"/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05591" y="3938498"/>
            <a:ext cx="2265852" cy="2072425"/>
          </a:xfrm>
          <a:prstGeom prst="rect">
            <a:avLst/>
          </a:prstGeom>
        </p:spPr>
      </p:pic>
      <p:pic>
        <p:nvPicPr>
          <p:cNvPr id="8" name="Рисунок 7" descr="592_1_ma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8798" y="2845803"/>
            <a:ext cx="2158938" cy="2075334"/>
          </a:xfrm>
          <a:prstGeom prst="rect">
            <a:avLst/>
          </a:prstGeom>
        </p:spPr>
      </p:pic>
      <p:pic>
        <p:nvPicPr>
          <p:cNvPr id="9" name="Рисунок 8" descr="CH0iVkKcXJk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79" y="2146230"/>
            <a:ext cx="2520280" cy="4309679"/>
          </a:xfrm>
          <a:prstGeom prst="rect">
            <a:avLst/>
          </a:prstGeom>
        </p:spPr>
      </p:pic>
    </p:spTree>
  </p:cSld>
  <p:clrMapOvr>
    <a:masterClrMapping/>
  </p:clrMapOvr>
  <p:transition>
    <p:diamond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Уникальность курса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Что такое человек?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В чем смысл жизни?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надо следовать добру и избегать зла?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Как правильно строить отношения с другими людьми? </a:t>
            </a:r>
          </a:p>
          <a:p>
            <a:pPr algn="just">
              <a:lnSpc>
                <a:spcPct val="150000"/>
              </a:lnSpc>
            </a:pPr>
            <a:r>
              <a:rPr lang="ru-RU" sz="2800" b="1" dirty="0">
                <a:solidFill>
                  <a:srgbClr val="002060"/>
                </a:solidFill>
              </a:rPr>
              <a:t>Почему нравственная личность созидает и живет, а безнравственная разрушает и умирает? </a:t>
            </a:r>
          </a:p>
          <a:p>
            <a:endParaRPr lang="ru-RU" dirty="0"/>
          </a:p>
        </p:txBody>
      </p:sp>
    </p:spTree>
  </p:cSld>
  <p:clrMapOvr>
    <a:masterClrMapping/>
  </p:clrMapOvr>
  <p:transition>
    <p:diamond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334000"/>
            <a:ext cx="6554867" cy="1524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Calibri" charset="0"/>
              </a:rPr>
              <a:t>Структура предмета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95128" y="980728"/>
            <a:ext cx="7848872" cy="3767670"/>
          </a:xfrm>
        </p:spPr>
        <p:txBody>
          <a:bodyPr>
            <a:noAutofit/>
          </a:bodyPr>
          <a:lstStyle/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0000"/>
                </a:solidFill>
                <a:latin typeface="Times New Roman" pitchFamily="16" charset="0"/>
              </a:rPr>
              <a:t>        </a:t>
            </a:r>
            <a:r>
              <a:rPr lang="ru-RU" sz="2800" b="1" dirty="0">
                <a:solidFill>
                  <a:srgbClr val="002060"/>
                </a:solidFill>
              </a:rPr>
              <a:t>Все модули нового предмета соединяются общими тематическими блоками: 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1. Духовные ценности и нравственные идеалы в жизни человека и общества.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2.Основы традиционных религий и светской этики.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3.Традиционные религии и этика в России.</a:t>
            </a:r>
          </a:p>
          <a:p>
            <a:pPr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>
                <a:solidFill>
                  <a:srgbClr val="002060"/>
                </a:solidFill>
              </a:rPr>
              <a:t>4.Духовные традиции многонационального народа России .</a:t>
            </a:r>
          </a:p>
        </p:txBody>
      </p:sp>
    </p:spTree>
  </p:cSld>
  <p:clrMapOvr>
    <a:masterClrMapping/>
  </p:clrMapOvr>
  <p:transition>
    <p:diamond/>
  </p:transition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775</Words>
  <Application>Microsoft Office PowerPoint</Application>
  <PresentationFormat>Экран (4:3)</PresentationFormat>
  <Paragraphs>122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Сектор</vt:lpstr>
      <vt:lpstr>Слайд 1</vt:lpstr>
      <vt:lpstr>Нормативно-правовая основа курса:</vt:lpstr>
      <vt:lpstr>Слайд 3</vt:lpstr>
      <vt:lpstr>Слайд 4</vt:lpstr>
      <vt:lpstr>Цели курса ОРКСЭ:</vt:lpstr>
      <vt:lpstr>Цели курса ОРКСЭ:</vt:lpstr>
      <vt:lpstr>Основные ценности курса:</vt:lpstr>
      <vt:lpstr>Уникальность курса</vt:lpstr>
      <vt:lpstr>Структура предмета</vt:lpstr>
      <vt:lpstr>Слайд 10</vt:lpstr>
      <vt:lpstr>Принципы введения курса ОРКСЭ:</vt:lpstr>
      <vt:lpstr>Условия организации изучения курса</vt:lpstr>
      <vt:lpstr>Курс ОРКСЭ включает в себя 6 модулей: </vt:lpstr>
      <vt:lpstr>Модуль «Основы светской этики»</vt:lpstr>
      <vt:lpstr>Модуль «Основы мировых религиозных культур»</vt:lpstr>
      <vt:lpstr>Модуль «Основы православной культуры»</vt:lpstr>
      <vt:lpstr> Модуль «Основы исламской культуры» </vt:lpstr>
      <vt:lpstr> Модуль «Основы  буддийской культуры»  </vt:lpstr>
      <vt:lpstr>Модуль «Основы иудейской  культуры» </vt:lpstr>
      <vt:lpstr>Слайд 20</vt:lpstr>
      <vt:lpstr>Слайд 21</vt:lpstr>
      <vt:lpstr>Слайд 22</vt:lpstr>
      <vt:lpstr>Вопросы и ответы</vt:lpstr>
      <vt:lpstr>Слайд 24</vt:lpstr>
      <vt:lpstr>Слайд 25</vt:lpstr>
      <vt:lpstr>Значимость безотметочного оценивания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Guzel Gatina</dc:creator>
  <cp:lastModifiedBy>Пользователь Windows</cp:lastModifiedBy>
  <cp:revision>4</cp:revision>
  <dcterms:created xsi:type="dcterms:W3CDTF">2021-01-20T09:08:39Z</dcterms:created>
  <dcterms:modified xsi:type="dcterms:W3CDTF">2023-03-02T15:23:09Z</dcterms:modified>
</cp:coreProperties>
</file>