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diagrams/quickStyle1.xml" ContentType="application/vnd.openxmlformats-officedocument.drawingml.diagramQuickStyl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diagrams/layout1.xml" ContentType="application/vnd.openxmlformats-officedocument.drawingml.diagramLayout+xml"/>
  <Override PartName="/ppt/diagrams/colors1.xml" ContentType="application/vnd.openxmlformats-officedocument.drawingml.diagramColors+xml"/>
  <Override PartName="/ppt/slides/slide19.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Layouts/slideLayout6.xml" ContentType="application/vnd.openxmlformats-officedocument.presentationml.slideLayout+xml"/>
  <Override PartName="/ppt/slides/slide21.xml" ContentType="application/vnd.openxmlformats-officedocument.presentationml.slide+xml"/>
  <Override PartName="/ppt/diagrams/drawing1.xml" ContentType="application/vnd.openxmlformats-officedocument.drawingml.diagramDrawing+xml"/>
  <Override PartName="/ppt/slides/slide7.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74" d="100"/>
          <a:sy n="74" d="100"/>
        </p:scale>
        <p:origin x="732" y="6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esProps" Target="presProps.xml" /><Relationship Id="rId27" Type="http://schemas.openxmlformats.org/officeDocument/2006/relationships/tableStyles" Target="tableStyles.xml" /><Relationship Id="rId28" Type="http://schemas.openxmlformats.org/officeDocument/2006/relationships/viewProps" Target="viewProps.xml" /></Relationships>
</file>

<file path=ppt/diagrams/_rels/data1.xml.rels><?xml version="1.0" encoding="UTF-8" standalone="yes"?><Relationships xmlns="http://schemas.openxmlformats.org/package/2006/relationships"><Relationship Id="rId1" Type="http://schemas.microsoft.com/office/2007/relationships/diagramDrawing" Target="../diagrams/drawing1.xml" /></Relationships>
</file>

<file path=ppt/diagrams/_rels/drawing1.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A6312217-1D2F-4DA6-91EE-B98553BB0F21}" type="doc">
      <dgm:prSet loTypeId="urn:microsoft.com/office/officeart/2005/8/layout/hList3" loCatId="list" qsTypeId="urn:microsoft.com/office/officeart/2005/8/quickstyle/simple1" qsCatId="simple" csTypeId="urn:microsoft.com/office/officeart/2005/8/colors/accent1_2" csCatId="accent1" phldr="1"/>
      <dgm:spPr bwMode="auto"/>
      <dgm:t>
        <a:bodyPr/>
        <a:lstStyle/>
        <a:p>
          <a:pPr>
            <a:defRPr/>
          </a:pPr>
          <a:endParaRPr lang="ru-RU"/>
        </a:p>
      </dgm:t>
    </dgm:pt>
    <dgm:pt modelId="{186B7E6B-6122-48AA-969D-370BF07114CB}">
      <dgm:prSet phldrT="[Текст]" custT="1"/>
      <dgm:spPr bwMode="auto"/>
      <dgm:t>
        <a:bodyPr/>
        <a:lstStyle/>
        <a:p>
          <a:pPr>
            <a:defRPr/>
          </a:pPr>
          <a:r>
            <a:rPr lang="ru-RU" sz="4000">
              <a:latin typeface="Times New Roman"/>
              <a:cs typeface="Times New Roman"/>
            </a:rPr>
            <a:t>Основные опасности Интернета</a:t>
          </a:r>
          <a:endParaRPr lang="ru-RU" sz="4000">
            <a:latin typeface="Times New Roman"/>
            <a:cs typeface="Times New Roman"/>
          </a:endParaRPr>
        </a:p>
      </dgm:t>
    </dgm:pt>
    <dgm:pt modelId="{425ED16D-EDF5-46C6-AACB-9C6E8415665A}" type="parTrans" cxnId="{719357A9-9F00-42CE-B01D-96FD771A1263}">
      <dgm:prSet/>
      <dgm:spPr bwMode="auto"/>
      <dgm:t>
        <a:bodyPr/>
        <a:lstStyle/>
        <a:p>
          <a:pPr>
            <a:defRPr/>
          </a:pPr>
          <a:endParaRPr lang="ru-RU"/>
        </a:p>
      </dgm:t>
    </dgm:pt>
    <dgm:pt modelId="{47E01A1A-FB59-4F10-AD30-84A8ADB1C3B0}" type="sibTrans" cxnId="{719357A9-9F00-42CE-B01D-96FD771A1263}">
      <dgm:prSet/>
      <dgm:spPr bwMode="auto"/>
      <dgm:t>
        <a:bodyPr/>
        <a:lstStyle/>
        <a:p>
          <a:pPr>
            <a:defRPr/>
          </a:pPr>
          <a:endParaRPr lang="ru-RU"/>
        </a:p>
      </dgm:t>
    </dgm:pt>
    <dgm:pt modelId="{7224BABB-590D-4835-8B51-009043497373}">
      <dgm:prSet phldrT="[Текст]" custT="1"/>
      <dgm:spPr bwMode="auto"/>
      <dgm:t>
        <a:bodyPr/>
        <a:lstStyle/>
        <a:p>
          <a:pPr>
            <a:defRPr/>
          </a:pPr>
          <a:r>
            <a:rPr lang="ru-RU" sz="2800" b="0" i="0">
              <a:latin typeface="Times New Roman"/>
              <a:cs typeface="Times New Roman"/>
            </a:rPr>
            <a:t>Негативная информация, содержащаяся в интернет-пространстве</a:t>
          </a:r>
          <a:endParaRPr lang="ru-RU" sz="2800">
            <a:latin typeface="Times New Roman"/>
            <a:cs typeface="Times New Roman"/>
          </a:endParaRPr>
        </a:p>
      </dgm:t>
    </dgm:pt>
    <dgm:pt modelId="{C306A9A2-3E91-4C45-B9FF-A7A0D0FAAE90}" type="parTrans" cxnId="{9181F714-F876-4448-BC63-3699E65A6AFF}">
      <dgm:prSet/>
      <dgm:spPr bwMode="auto"/>
      <dgm:t>
        <a:bodyPr/>
        <a:lstStyle/>
        <a:p>
          <a:pPr>
            <a:defRPr/>
          </a:pPr>
          <a:endParaRPr lang="ru-RU"/>
        </a:p>
      </dgm:t>
    </dgm:pt>
    <dgm:pt modelId="{C9FB5068-F242-49EE-9EE8-380C60B383A3}" type="sibTrans" cxnId="{9181F714-F876-4448-BC63-3699E65A6AFF}">
      <dgm:prSet/>
      <dgm:spPr bwMode="auto"/>
      <dgm:t>
        <a:bodyPr/>
        <a:lstStyle/>
        <a:p>
          <a:pPr>
            <a:defRPr/>
          </a:pPr>
          <a:endParaRPr lang="ru-RU"/>
        </a:p>
      </dgm:t>
    </dgm:pt>
    <dgm:pt modelId="{7953C475-D2E5-4EBA-9129-016C61826BA2}">
      <dgm:prSet phldrT="[Текст]" custT="1"/>
      <dgm:spPr bwMode="auto"/>
      <dgm:t>
        <a:bodyPr/>
        <a:lstStyle/>
        <a:p>
          <a:pPr>
            <a:defRPr/>
          </a:pPr>
          <a:r>
            <a:rPr lang="ru-RU" sz="2800" b="0" i="0">
              <a:latin typeface="Times New Roman"/>
              <a:cs typeface="Times New Roman"/>
            </a:rPr>
            <a:t>Противоправные и социально-опасные действия самого ребенка</a:t>
          </a:r>
          <a:endParaRPr lang="ru-RU" sz="2800">
            <a:latin typeface="Times New Roman"/>
            <a:cs typeface="Times New Roman"/>
          </a:endParaRPr>
        </a:p>
      </dgm:t>
    </dgm:pt>
    <dgm:pt modelId="{6337C19D-8178-4A05-8CEC-6A76D970340B}" type="parTrans" cxnId="{B3251E51-3446-467C-8A09-085D7D382A83}">
      <dgm:prSet/>
      <dgm:spPr bwMode="auto"/>
      <dgm:t>
        <a:bodyPr/>
        <a:lstStyle/>
        <a:p>
          <a:pPr>
            <a:defRPr/>
          </a:pPr>
          <a:endParaRPr lang="ru-RU"/>
        </a:p>
      </dgm:t>
    </dgm:pt>
    <dgm:pt modelId="{CDBE47B9-8BE1-48D8-AB8C-48551569C939}" type="sibTrans" cxnId="{B3251E51-3446-467C-8A09-085D7D382A83}">
      <dgm:prSet/>
      <dgm:spPr bwMode="auto"/>
      <dgm:t>
        <a:bodyPr/>
        <a:lstStyle/>
        <a:p>
          <a:pPr>
            <a:defRPr/>
          </a:pPr>
          <a:endParaRPr lang="ru-RU"/>
        </a:p>
      </dgm:t>
    </dgm:pt>
    <dgm:pt modelId="{3F45610D-5EA8-4CC4-968D-0A63FE484414}">
      <dgm:prSet phldrT="[Текст]" custT="1"/>
      <dgm:spPr bwMode="auto"/>
      <dgm:t>
        <a:bodyPr/>
        <a:lstStyle/>
        <a:p>
          <a:pPr>
            <a:defRPr/>
          </a:pPr>
          <a:r>
            <a:rPr lang="ru-RU" sz="2800" b="0" i="0">
              <a:latin typeface="Times New Roman"/>
              <a:cs typeface="Times New Roman"/>
            </a:rPr>
            <a:t>Целенаправленные действия третьих лиц в отношении ребенка</a:t>
          </a:r>
          <a:endParaRPr lang="ru-RU" sz="2800">
            <a:latin typeface="Times New Roman"/>
            <a:cs typeface="Times New Roman"/>
          </a:endParaRPr>
        </a:p>
      </dgm:t>
    </dgm:pt>
    <dgm:pt modelId="{157C5560-3FCE-4FE2-B880-49F1B860A93F}" type="parTrans" cxnId="{F2D18068-EC76-442D-A3D6-EAE1469790E4}">
      <dgm:prSet/>
      <dgm:spPr bwMode="auto"/>
      <dgm:t>
        <a:bodyPr/>
        <a:lstStyle/>
        <a:p>
          <a:pPr>
            <a:defRPr/>
          </a:pPr>
          <a:endParaRPr lang="ru-RU"/>
        </a:p>
      </dgm:t>
    </dgm:pt>
    <dgm:pt modelId="{94071C10-1C54-4973-A857-EA24DDC2D481}" type="sibTrans" cxnId="{F2D18068-EC76-442D-A3D6-EAE1469790E4}">
      <dgm:prSet/>
      <dgm:spPr bwMode="auto"/>
      <dgm:t>
        <a:bodyPr/>
        <a:lstStyle/>
        <a:p>
          <a:pPr>
            <a:defRPr/>
          </a:pPr>
          <a:endParaRPr lang="ru-RU"/>
        </a:p>
      </dgm:t>
    </dgm:pt>
    <dgm:pt modelId="{3513BC46-D2B8-459A-A9EF-3F0BE1E39560}">
      <dgm:prSet phldrT=""/>
      <dgm:spPr bwMode="auto"/>
      <dgm:t>
        <a:bodyPr/>
        <a:lstStyle/>
        <a:p>
          <a:pPr>
            <a:defRPr/>
          </a:pPr>
          <a:endParaRPr lang="ru-RU"/>
        </a:p>
      </dgm:t>
    </dgm:pt>
    <dgm:pt modelId="{7DA3DB15-8D45-4FAE-87D3-946D5F23E8C2}" type="parTrans" cxnId="{836C3CFE-2EBA-4FF7-908F-520DB09B6ACC}">
      <dgm:prSet/>
      <dgm:spPr bwMode="auto"/>
      <dgm:t>
        <a:bodyPr/>
        <a:lstStyle/>
        <a:p>
          <a:pPr>
            <a:defRPr/>
          </a:pPr>
          <a:endParaRPr lang="ru-RU"/>
        </a:p>
      </dgm:t>
    </dgm:pt>
    <dgm:pt modelId="{96059703-5498-4C10-8F25-A5B18B5C464D}" type="sibTrans" cxnId="{836C3CFE-2EBA-4FF7-908F-520DB09B6ACC}">
      <dgm:prSet/>
      <dgm:spPr bwMode="auto"/>
      <dgm:t>
        <a:bodyPr/>
        <a:lstStyle/>
        <a:p>
          <a:pPr>
            <a:defRPr/>
          </a:pPr>
          <a:endParaRPr lang="ru-RU"/>
        </a:p>
      </dgm:t>
    </dgm:pt>
    <dgm:pt modelId="{1E5C6D57-46DD-4A3B-B5A1-43DA49314CE5}" type="pres">
      <dgm:prSet presAssocID="{A6312217-1D2F-4DA6-91EE-B98553BB0F21}" presName="composite" presStyleCnt="0">
        <dgm:presLayoutVars>
          <dgm:chMax val="1"/>
          <dgm:dir val="norm"/>
          <dgm:resizeHandles val="exact"/>
        </dgm:presLayoutVars>
      </dgm:prSet>
      <dgm:spPr bwMode="auto"/>
      <dgm:t>
        <a:bodyPr/>
        <a:lstStyle/>
        <a:p>
          <a:pPr>
            <a:defRPr/>
          </a:pPr>
          <a:endParaRPr lang="ru-RU"/>
        </a:p>
      </dgm:t>
    </dgm:pt>
    <dgm:pt modelId="{FAA8A032-0E9E-4AFB-B6CB-B95BCBA705D0}" type="pres">
      <dgm:prSet presAssocID="{186B7E6B-6122-48AA-969D-370BF07114CB}" presName="roof" presStyleLbl="dkBgShp" presStyleIdx="0" presStyleCnt="2"/>
      <dgm:spPr bwMode="auto"/>
      <dgm:t>
        <a:bodyPr/>
        <a:lstStyle/>
        <a:p>
          <a:pPr>
            <a:defRPr/>
          </a:pPr>
          <a:endParaRPr lang="ru-RU"/>
        </a:p>
      </dgm:t>
    </dgm:pt>
    <dgm:pt modelId="{AE2846DE-6651-454D-A38B-D7AB43A27E87}" type="pres">
      <dgm:prSet presAssocID="{186B7E6B-6122-48AA-969D-370BF07114CB}" presName="pillars" presStyleCnt="0"/>
      <dgm:spPr bwMode="auto"/>
    </dgm:pt>
    <dgm:pt modelId="{D2390682-C7A6-4A67-BA5D-C9C702F986FE}" type="pres">
      <dgm:prSet presAssocID="{186B7E6B-6122-48AA-969D-370BF07114CB}" presName="pillar1" presStyleLbl="node1" presStyleIdx="0" presStyleCnt="3">
        <dgm:presLayoutVars>
          <dgm:bulletEnabled val="1"/>
        </dgm:presLayoutVars>
      </dgm:prSet>
      <dgm:spPr bwMode="auto"/>
      <dgm:t>
        <a:bodyPr/>
        <a:lstStyle/>
        <a:p>
          <a:pPr>
            <a:defRPr/>
          </a:pPr>
          <a:endParaRPr lang="ru-RU"/>
        </a:p>
      </dgm:t>
    </dgm:pt>
    <dgm:pt modelId="{4D8E6699-6AFB-4119-9084-0C7E1D295190}" type="pres">
      <dgm:prSet presAssocID="{7953C475-D2E5-4EBA-9129-016C61826BA2}" presName="pillarX" presStyleLbl="node1" presStyleIdx="1" presStyleCnt="3">
        <dgm:presLayoutVars>
          <dgm:bulletEnabled val="1"/>
        </dgm:presLayoutVars>
      </dgm:prSet>
      <dgm:spPr bwMode="auto"/>
      <dgm:t>
        <a:bodyPr/>
        <a:lstStyle/>
        <a:p>
          <a:pPr>
            <a:defRPr/>
          </a:pPr>
          <a:endParaRPr lang="ru-RU"/>
        </a:p>
      </dgm:t>
    </dgm:pt>
    <dgm:pt modelId="{9E75AB74-1D31-454D-A921-D9898EBDA61C}" type="pres">
      <dgm:prSet presAssocID="{3F45610D-5EA8-4CC4-968D-0A63FE484414}" presName="pillarX" presStyleLbl="node1" presStyleIdx="2" presStyleCnt="3">
        <dgm:presLayoutVars>
          <dgm:bulletEnabled val="1"/>
        </dgm:presLayoutVars>
      </dgm:prSet>
      <dgm:spPr bwMode="auto"/>
      <dgm:t>
        <a:bodyPr/>
        <a:lstStyle/>
        <a:p>
          <a:pPr>
            <a:defRPr/>
          </a:pPr>
          <a:endParaRPr lang="ru-RU"/>
        </a:p>
      </dgm:t>
    </dgm:pt>
    <dgm:pt modelId="{B5C96E3C-D68E-48B4-8E7D-8D0D65A6C593}" type="pres">
      <dgm:prSet custLinFactNeighborY="100000" custLinFactY="46425" presAssocID="{186B7E6B-6122-48AA-969D-370BF07114CB}" presName="base" presStyleLbl="dkBgShp" presStyleIdx="1" presStyleCnt="2"/>
      <dgm:spPr bwMode="auto"/>
    </dgm:pt>
  </dgm:ptLst>
  <dgm:cxnLst>
    <dgm:cxn modelId="{15183128-4EA4-48E1-B231-265808485605}" type="presOf" srcId="{7224BABB-590D-4835-8B51-009043497373}" destId="{D2390682-C7A6-4A67-BA5D-C9C702F986FE}" srcOrd="0" destOrd="0" presId="urn:microsoft.com/office/officeart/2005/8/layout/hList3"/>
    <dgm:cxn modelId="{9181F714-F876-4448-BC63-3699E65A6AFF}" srcId="{186B7E6B-6122-48AA-969D-370BF07114CB}" destId="{7224BABB-590D-4835-8B51-009043497373}" srcOrd="0" destOrd="0" parTransId="{C306A9A2-3E91-4C45-B9FF-A7A0D0FAAE90}" sibTransId="{C9FB5068-F242-49EE-9EE8-380C60B383A3}"/>
    <dgm:cxn modelId="{0F0A4C0E-C66C-4096-93E7-582618FD5F1E}" type="presOf" srcId="{186B7E6B-6122-48AA-969D-370BF07114CB}" destId="{FAA8A032-0E9E-4AFB-B6CB-B95BCBA705D0}" srcOrd="0" destOrd="0" presId="urn:microsoft.com/office/officeart/2005/8/layout/hList3"/>
    <dgm:cxn modelId="{E7D7E60C-3BB8-4979-8806-3AD615A9C26A}" type="presOf" srcId="{7953C475-D2E5-4EBA-9129-016C61826BA2}" destId="{4D8E6699-6AFB-4119-9084-0C7E1D295190}" srcOrd="0" destOrd="0" presId="urn:microsoft.com/office/officeart/2005/8/layout/hList3"/>
    <dgm:cxn modelId="{719357A9-9F00-42CE-B01D-96FD771A1263}" srcId="{A6312217-1D2F-4DA6-91EE-B98553BB0F21}" destId="{186B7E6B-6122-48AA-969D-370BF07114CB}" srcOrd="0" destOrd="0" parTransId="{425ED16D-EDF5-46C6-AACB-9C6E8415665A}" sibTransId="{47E01A1A-FB59-4F10-AD30-84A8ADB1C3B0}"/>
    <dgm:cxn modelId="{680EDBF6-D390-44FC-9D81-79426FAA60D4}" type="presOf" srcId="{A6312217-1D2F-4DA6-91EE-B98553BB0F21}" destId="{1E5C6D57-46DD-4A3B-B5A1-43DA49314CE5}" srcOrd="0" destOrd="0" presId="urn:microsoft.com/office/officeart/2005/8/layout/hList3"/>
    <dgm:cxn modelId="{884BE050-4B0A-4956-A91C-5CE43FCEB1D2}" type="presOf" srcId="{3F45610D-5EA8-4CC4-968D-0A63FE484414}" destId="{9E75AB74-1D31-454D-A921-D9898EBDA61C}" srcOrd="0" destOrd="0" presId="urn:microsoft.com/office/officeart/2005/8/layout/hList3"/>
    <dgm:cxn modelId="{F2D18068-EC76-442D-A3D6-EAE1469790E4}" srcId="{186B7E6B-6122-48AA-969D-370BF07114CB}" destId="{3F45610D-5EA8-4CC4-968D-0A63FE484414}" srcOrd="2" destOrd="0" parTransId="{157C5560-3FCE-4FE2-B880-49F1B860A93F}" sibTransId="{94071C10-1C54-4973-A857-EA24DDC2D481}"/>
    <dgm:cxn modelId="{836C3CFE-2EBA-4FF7-908F-520DB09B6ACC}" srcId="{A6312217-1D2F-4DA6-91EE-B98553BB0F21}" destId="{3513BC46-D2B8-459A-A9EF-3F0BE1E39560}" srcOrd="1" destOrd="0" parTransId="{7DA3DB15-8D45-4FAE-87D3-946D5F23E8C2}" sibTransId="{96059703-5498-4C10-8F25-A5B18B5C464D}"/>
    <dgm:cxn modelId="{B3251E51-3446-467C-8A09-085D7D382A83}" srcId="{186B7E6B-6122-48AA-969D-370BF07114CB}" destId="{7953C475-D2E5-4EBA-9129-016C61826BA2}" srcOrd="1" destOrd="0" parTransId="{6337C19D-8178-4A05-8CEC-6A76D970340B}" sibTransId="{CDBE47B9-8BE1-48D8-AB8C-48551569C939}"/>
    <dgm:cxn modelId="{F8014AFF-2CC1-4292-A782-A4B3FFE761B1}" type="presParOf" srcId="{1E5C6D57-46DD-4A3B-B5A1-43DA49314CE5}" destId="{FAA8A032-0E9E-4AFB-B6CB-B95BCBA705D0}" srcOrd="0" destOrd="0" presId="urn:microsoft.com/office/officeart/2005/8/layout/hList3"/>
    <dgm:cxn modelId="{29C9FA3A-B5AD-420A-8FF8-B6324E357177}" type="presParOf" srcId="{1E5C6D57-46DD-4A3B-B5A1-43DA49314CE5}" destId="{AE2846DE-6651-454D-A38B-D7AB43A27E87}" srcOrd="1" destOrd="0" presId="urn:microsoft.com/office/officeart/2005/8/layout/hList3"/>
    <dgm:cxn modelId="{BDEC3B45-8C03-49D4-84A3-D15923D968A9}" type="presParOf" srcId="{AE2846DE-6651-454D-A38B-D7AB43A27E87}" destId="{D2390682-C7A6-4A67-BA5D-C9C702F986FE}" srcOrd="0" destOrd="0" presId="urn:microsoft.com/office/officeart/2005/8/layout/hList3"/>
    <dgm:cxn modelId="{3DFEE8D5-1C49-496E-BC08-FC7FC481357A}" type="presParOf" srcId="{AE2846DE-6651-454D-A38B-D7AB43A27E87}" destId="{4D8E6699-6AFB-4119-9084-0C7E1D295190}" srcOrd="1" destOrd="0" presId="urn:microsoft.com/office/officeart/2005/8/layout/hList3"/>
    <dgm:cxn modelId="{08DAAB58-0270-441C-9209-97D34B6C8CC2}" type="presParOf" srcId="{AE2846DE-6651-454D-A38B-D7AB43A27E87}" destId="{9E75AB74-1D31-454D-A921-D9898EBDA61C}" srcOrd="2" destOrd="0" presId="urn:microsoft.com/office/officeart/2005/8/layout/hList3"/>
    <dgm:cxn modelId="{47E95E53-DC0D-42F6-AC51-51A185402655}" type="presParOf" srcId="{1E5C6D57-46DD-4A3B-B5A1-43DA49314CE5}" destId="{B5C96E3C-D68E-48B4-8E7D-8D0D65A6C593}" srcOrd="2" destOrd="0" presId="urn:microsoft.com/office/officeart/2005/8/layout/hList3"/>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714672611" name=""/>
      <dsp:cNvGrpSpPr/>
    </dsp:nvGrpSpPr>
    <dsp:grpSpPr bwMode="auto">
      <a:xfrm>
        <a:off x="0" y="0"/>
        <a:ext cx="10515600" cy="5271616"/>
        <a:chOff x="0" y="0"/>
        <a:chExt cx="10515600" cy="5271616"/>
      </a:xfrm>
    </dsp:grpSpPr>
    <dsp:sp modelId="{FAA8A032-0E9E-4AFB-B6CB-B95BCBA705D0}">
      <dsp:nvSpPr>
        <dsp:cNvPr id="0" name=""/>
        <dsp:cNvSpPr/>
      </dsp:nvSpPr>
      <dsp:spPr bwMode="auto">
        <a:xfrm>
          <a:off x="0" y="0"/>
          <a:ext cx="10515600" cy="1581484"/>
        </a:xfrm>
        <a:prstGeom prst="rect">
          <a:avLst/>
        </a:prstGeom>
        <a:solidFill>
          <a:schemeClr val="accent1">
            <a:shade val="8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ts val="0"/>
            </a:spcBef>
            <a:spcAft>
              <a:spcPts val="0"/>
            </a:spcAft>
            <a:defRPr/>
          </a:pPr>
          <a:r>
            <a:rPr lang="ru-RU" sz="4000">
              <a:latin typeface="Times New Roman"/>
              <a:cs typeface="Times New Roman"/>
            </a:rPr>
            <a:t>Основные опасности Интернета</a:t>
          </a:r>
          <a:endParaRPr lang="ru-RU" sz="4000">
            <a:latin typeface="Times New Roman"/>
            <a:cs typeface="Times New Roman"/>
          </a:endParaRPr>
        </a:p>
      </dsp:txBody>
      <dsp:txXfrm>
        <a:off x="0" y="0"/>
        <a:ext cx="10515600" cy="1581484"/>
      </dsp:txXfrm>
    </dsp:sp>
    <dsp:sp modelId="{D2390682-C7A6-4A67-BA5D-C9C702F986FE}">
      <dsp:nvSpPr>
        <dsp:cNvPr id="0" name=""/>
        <dsp:cNvSpPr/>
      </dsp:nvSpPr>
      <dsp:spPr bwMode="auto">
        <a:xfrm>
          <a:off x="5134" y="1581484"/>
          <a:ext cx="3501776" cy="3321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ts val="0"/>
            </a:spcBef>
            <a:spcAft>
              <a:spcPts val="0"/>
            </a:spcAft>
            <a:defRPr/>
          </a:pPr>
          <a:r>
            <a:rPr lang="ru-RU" sz="2800" b="0" i="0">
              <a:latin typeface="Times New Roman"/>
              <a:cs typeface="Times New Roman"/>
            </a:rPr>
            <a:t>Негативная информация, содержащаяся в интернет-пространстве</a:t>
          </a:r>
          <a:endParaRPr lang="ru-RU" sz="2800">
            <a:latin typeface="Times New Roman"/>
            <a:cs typeface="Times New Roman"/>
          </a:endParaRPr>
        </a:p>
      </dsp:txBody>
      <dsp:txXfrm>
        <a:off x="5134" y="1581484"/>
        <a:ext cx="3501776" cy="3321118"/>
      </dsp:txXfrm>
    </dsp:sp>
    <dsp:sp modelId="{4D8E6699-6AFB-4119-9084-0C7E1D295190}">
      <dsp:nvSpPr>
        <dsp:cNvPr id="0" name=""/>
        <dsp:cNvSpPr/>
      </dsp:nvSpPr>
      <dsp:spPr bwMode="auto">
        <a:xfrm>
          <a:off x="3506911" y="1581484"/>
          <a:ext cx="3501776" cy="3321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ts val="0"/>
            </a:spcBef>
            <a:spcAft>
              <a:spcPts val="0"/>
            </a:spcAft>
            <a:defRPr/>
          </a:pPr>
          <a:r>
            <a:rPr lang="ru-RU" sz="2800" b="0" i="0">
              <a:latin typeface="Times New Roman"/>
              <a:cs typeface="Times New Roman"/>
            </a:rPr>
            <a:t>Противоправные и социально-опасные действия самого ребенка</a:t>
          </a:r>
          <a:endParaRPr lang="ru-RU" sz="2800">
            <a:latin typeface="Times New Roman"/>
            <a:cs typeface="Times New Roman"/>
          </a:endParaRPr>
        </a:p>
      </dsp:txBody>
      <dsp:txXfrm>
        <a:off x="3506911" y="1581484"/>
        <a:ext cx="3501776" cy="3321118"/>
      </dsp:txXfrm>
    </dsp:sp>
    <dsp:sp modelId="{9E75AB74-1D31-454D-A921-D9898EBDA61C}">
      <dsp:nvSpPr>
        <dsp:cNvPr id="0" name=""/>
        <dsp:cNvSpPr/>
      </dsp:nvSpPr>
      <dsp:spPr bwMode="auto">
        <a:xfrm>
          <a:off x="7008688" y="1581484"/>
          <a:ext cx="3501776" cy="3321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ts val="0"/>
            </a:spcBef>
            <a:spcAft>
              <a:spcPts val="0"/>
            </a:spcAft>
            <a:defRPr/>
          </a:pPr>
          <a:r>
            <a:rPr lang="ru-RU" sz="2800" b="0" i="0">
              <a:latin typeface="Times New Roman"/>
              <a:cs typeface="Times New Roman"/>
            </a:rPr>
            <a:t>Целенаправленные действия третьих лиц в отношении ребенка</a:t>
          </a:r>
          <a:endParaRPr lang="ru-RU" sz="2800">
            <a:latin typeface="Times New Roman"/>
            <a:cs typeface="Times New Roman"/>
          </a:endParaRPr>
        </a:p>
      </dsp:txBody>
      <dsp:txXfrm>
        <a:off x="7008688" y="1581484"/>
        <a:ext cx="3501776" cy="3321118"/>
      </dsp:txXfrm>
    </dsp:sp>
    <dsp:sp modelId="{B5C96E3C-D68E-48B4-8E7D-8D0D65A6C593}">
      <dsp:nvSpPr>
        <dsp:cNvPr id="0" name=""/>
        <dsp:cNvSpPr/>
      </dsp:nvSpPr>
      <dsp:spPr bwMode="auto">
        <a:xfrm>
          <a:off x="0" y="4902602"/>
          <a:ext cx="10515600" cy="369013"/>
        </a:xfrm>
        <a:prstGeom prst="rect">
          <a:avLst/>
        </a:prstGeom>
        <a:solidFill>
          <a:schemeClr val="accent1">
            <a:shade val="8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val="norm"/>
      <dgm:resizeHandles val="exact"/>
    </dgm:varLst>
    <dgm:alg type="composite"/>
    <dgm:shape r:blip="">
      <dgm:adjLst/>
    </dgm:shape>
    <dgm:presOf/>
    <dgm:constrLst>
      <dgm:constr type="w" for="ch" forName="roof" refType="w"/>
      <dgm:constr type="h" for="ch" forName="roof" refType="h" fact="0.300000"/>
      <dgm:constr type="primFontSz" for="ch" forName="roof" val="65"/>
      <dgm:constr type="w" for="ch" forName="pillars" refType="w"/>
      <dgm:constr type="h" for="ch" forName="pillars" refType="h" fact="0.630000"/>
      <dgm:constr type="t" for="ch" forName="pillars" refType="h" fact="0.300000"/>
      <dgm:constr type="primFontSz" for="des" forName="pillar1" val="65"/>
      <dgm:constr type="primFontSz" for="des" forName="pillarX" refType="primFontSz" refFor="des" refForName="pillar1" op="equ"/>
      <dgm:constr type="w" for="ch" forName="base" refType="w"/>
      <dgm:constr type="h" for="ch" forName="base" refType="h" fact="0.070000"/>
      <dgm:constr type="t" for="ch" forName="base" refType="h" fact="0.930000"/>
    </dgm:constrLst>
    <dgm:ruleLst/>
    <dgm:forEach name="Name0" axis="ch" ptType="node" cnt="1">
      <dgm:layoutNode name="roof" styleLbl="dkBgShp">
        <dgm:alg type="tx"/>
        <dgm:shape type="rect" r:blip="">
          <dgm:adjLst/>
        </dgm:shape>
        <dgm:presOf axis="self"/>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type="rect" r:blip="">
            <dgm:adjLst/>
          </dgm:shape>
          <dgm:presOf axis="ch desOrSelf" ptType="node node" st="1 1" cnt="1 0"/>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forEach name="Name4" axis="ch" ptType="node" st="2">
          <dgm:layoutNode name="pillarX" styleLbl="node1">
            <dgm:varLst>
              <dgm:bulletEnabled val="1"/>
            </dgm:varLst>
            <dgm:alg type="tx"/>
            <dgm:shape type="rect" r:blip="">
              <dgm:adjLst/>
            </dgm:shape>
            <dgm:presOf axis="desOrSelf" ptType="node"/>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forEach>
      </dgm:layoutNode>
      <dgm:layoutNode name="base" styleLbl="dkBgShp">
        <dgm:alg type="sp"/>
        <dgm:shape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lang="ru-RU"/>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lang="ru-RU"/>
          </a:p>
        </p:txBody>
      </p:sp>
      <p:sp>
        <p:nvSpPr>
          <p:cNvPr id="4" name="Дата 3"/>
          <p:cNvSpPr>
            <a:spLocks noGrp="1"/>
          </p:cNvSpPr>
          <p:nvPr>
            <p:ph type="dt" sz="half" idx="10"/>
          </p:nvPr>
        </p:nvSpPr>
        <p:spPr bwMode="auto"/>
        <p:txBody>
          <a:bodyPr/>
          <a:lstStyle/>
          <a:p>
            <a:pPr>
              <a:defRPr/>
            </a:pPr>
            <a:fld id="{F77E6A43-B41F-466A-8AE9-B40F2BCB91C1}"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6" name="Номер слайда 5"/>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lang="ru-RU"/>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Дата 3"/>
          <p:cNvSpPr>
            <a:spLocks noGrp="1"/>
          </p:cNvSpPr>
          <p:nvPr>
            <p:ph type="dt" sz="half" idx="10"/>
          </p:nvPr>
        </p:nvSpPr>
        <p:spPr bwMode="auto"/>
        <p:txBody>
          <a:bodyPr/>
          <a:lstStyle/>
          <a:p>
            <a:pPr>
              <a:defRPr/>
            </a:pPr>
            <a:fld id="{8C80A274-EEAC-4CD9-92BB-7B9E0A55A677}"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6" name="Номер слайда 5"/>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lang="ru-RU"/>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Дата 3"/>
          <p:cNvSpPr>
            <a:spLocks noGrp="1"/>
          </p:cNvSpPr>
          <p:nvPr>
            <p:ph type="dt" sz="half" idx="10"/>
          </p:nvPr>
        </p:nvSpPr>
        <p:spPr bwMode="auto"/>
        <p:txBody>
          <a:bodyPr/>
          <a:lstStyle/>
          <a:p>
            <a:pPr>
              <a:defRPr/>
            </a:pPr>
            <a:fld id="{398E81E5-AF80-46AF-9BB4-062107A290D2}"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6" name="Номер слайда 5"/>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lang="ru-RU"/>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Дата 3"/>
          <p:cNvSpPr>
            <a:spLocks noGrp="1"/>
          </p:cNvSpPr>
          <p:nvPr>
            <p:ph type="dt" sz="half" idx="10"/>
          </p:nvPr>
        </p:nvSpPr>
        <p:spPr bwMode="auto"/>
        <p:txBody>
          <a:bodyPr/>
          <a:lstStyle/>
          <a:p>
            <a:pPr>
              <a:defRPr/>
            </a:pPr>
            <a:fld id="{ECF7D1C3-4238-4D82-965F-EABB363E6F16}"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6" name="Номер слайда 5"/>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lang="ru-RU"/>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0D42D5AC-AAEF-4112-A08C-59B11ABDD7A6}" type="datetime1">
              <a:rPr lang="ru-RU"/>
              <a:t/>
            </a:fld>
            <a:endParaRPr lang="ru-RU"/>
          </a:p>
        </p:txBody>
      </p:sp>
      <p:sp>
        <p:nvSpPr>
          <p:cNvPr id="5" name="Нижний колонтитул 4"/>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6" name="Номер слайда 5"/>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lang="ru-RU"/>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5" name="Дата 4"/>
          <p:cNvSpPr>
            <a:spLocks noGrp="1"/>
          </p:cNvSpPr>
          <p:nvPr>
            <p:ph type="dt" sz="half" idx="10"/>
          </p:nvPr>
        </p:nvSpPr>
        <p:spPr bwMode="auto"/>
        <p:txBody>
          <a:bodyPr/>
          <a:lstStyle/>
          <a:p>
            <a:pPr>
              <a:defRPr/>
            </a:pPr>
            <a:fld id="{6D423EE7-AFCE-4CA6-B092-113BA977396C}" type="datetime1">
              <a:rPr lang="ru-RU"/>
              <a:t/>
            </a:fld>
            <a:endParaRPr lang="ru-RU"/>
          </a:p>
        </p:txBody>
      </p:sp>
      <p:sp>
        <p:nvSpPr>
          <p:cNvPr id="6" name="Нижний колонтитул 5"/>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7" name="Номер слайда 6"/>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endParaRPr lang="ru-RU"/>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7" name="Дата 6"/>
          <p:cNvSpPr>
            <a:spLocks noGrp="1"/>
          </p:cNvSpPr>
          <p:nvPr>
            <p:ph type="dt" sz="half" idx="10"/>
          </p:nvPr>
        </p:nvSpPr>
        <p:spPr bwMode="auto"/>
        <p:txBody>
          <a:bodyPr/>
          <a:lstStyle/>
          <a:p>
            <a:pPr>
              <a:defRPr/>
            </a:pPr>
            <a:fld id="{4A77EB52-1427-46FE-8AC5-C0FA309D832E}" type="datetime1">
              <a:rPr lang="ru-RU"/>
              <a:t/>
            </a:fld>
            <a:endParaRPr lang="ru-RU"/>
          </a:p>
        </p:txBody>
      </p:sp>
      <p:sp>
        <p:nvSpPr>
          <p:cNvPr id="8" name="Нижний колонтитул 7"/>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9" name="Номер слайда 8"/>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lang="ru-RU"/>
          </a:p>
        </p:txBody>
      </p:sp>
      <p:sp>
        <p:nvSpPr>
          <p:cNvPr id="3" name="Дата 2"/>
          <p:cNvSpPr>
            <a:spLocks noGrp="1"/>
          </p:cNvSpPr>
          <p:nvPr>
            <p:ph type="dt" sz="half" idx="10"/>
          </p:nvPr>
        </p:nvSpPr>
        <p:spPr bwMode="auto"/>
        <p:txBody>
          <a:bodyPr/>
          <a:lstStyle/>
          <a:p>
            <a:pPr>
              <a:defRPr/>
            </a:pPr>
            <a:fld id="{33731A6C-EDA3-4EEA-A7F1-2844CAED54B4}" type="datetime1">
              <a:rPr lang="ru-RU"/>
              <a:t/>
            </a:fld>
            <a:endParaRPr lang="ru-RU"/>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5" name="Номер слайда 4"/>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359F556C-5F93-4FF3-BB01-47BF4F0A0246}" type="datetime1">
              <a:rPr lang="ru-RU"/>
              <a:t/>
            </a:fld>
            <a:endParaRPr lang="ru-RU"/>
          </a:p>
        </p:txBody>
      </p:sp>
      <p:sp>
        <p:nvSpPr>
          <p:cNvPr id="3" name="Нижний колонтитул 2"/>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4" name="Номер слайда 3"/>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lang="ru-RU"/>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3FBC428E-C5A5-42E6-B314-E30ACFEAD9DE}" type="datetime1">
              <a:rPr lang="ru-RU"/>
              <a:t/>
            </a:fld>
            <a:endParaRPr lang="ru-RU"/>
          </a:p>
        </p:txBody>
      </p:sp>
      <p:sp>
        <p:nvSpPr>
          <p:cNvPr id="6" name="Нижний колонтитул 5"/>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7" name="Номер слайда 6"/>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lang="ru-RU"/>
          </a:p>
        </p:txBody>
      </p:sp>
      <p:sp>
        <p:nvSpPr>
          <p:cNvPr id="3"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5368A0C6-8E93-4FF3-8FB9-32B313BF2844}" type="datetime1">
              <a:rPr lang="ru-RU"/>
              <a:t/>
            </a:fld>
            <a:endParaRPr lang="ru-RU"/>
          </a:p>
        </p:txBody>
      </p:sp>
      <p:sp>
        <p:nvSpPr>
          <p:cNvPr id="6" name="Нижний колонтитул 5"/>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7" name="Номер слайда 6"/>
          <p:cNvSpPr>
            <a:spLocks noGrp="1"/>
          </p:cNvSpPr>
          <p:nvPr>
            <p:ph type="sldNum" sz="quarter" idx="12"/>
          </p:nvPr>
        </p:nvSpPr>
        <p:spPr bwMode="auto"/>
        <p:txBody>
          <a:bodyPr/>
          <a:lstStyle/>
          <a:p>
            <a:pPr>
              <a:defRPr/>
            </a:pPr>
            <a:fld id="{55A711E8-E089-4D1A-BE5C-160D2CFEF119}"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lang="ru-RU"/>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ru-RU"/>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C03603D-FBFF-4AFE-90F5-06E711E2F661}" type="datetime1">
              <a:rPr lang="ru-RU"/>
              <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edu-skills.ru - образовательный портал для педагогов, студентов и школьников</a:t>
            </a: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A711E8-E089-4D1A-BE5C-160D2CFEF119}" type="slidenum">
              <a:rPr lang="ru-RU"/>
              <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1" hdr="0" sldNum="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xml" /><Relationship Id="rId3" Type="http://schemas.microsoft.com/office/2007/relationships/diagramDrawing" Target="../diagrams/drawing1.xml" /><Relationship Id="rId4" Type="http://schemas.openxmlformats.org/officeDocument/2006/relationships/diagramColors" Target="../diagrams/colors1.xml" /><Relationship Id="rId5" Type="http://schemas.openxmlformats.org/officeDocument/2006/relationships/diagramLayout" Target="../diagrams/layout1.xml" /><Relationship Id="rId6" Type="http://schemas.openxmlformats.org/officeDocument/2006/relationships/diagramQuickStyle" Target="../diagrams/quickStyle1.xml" /></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u-skills.ru/?id=33"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p:txBody>
          <a:bodyPr/>
          <a:lstStyle/>
          <a:p>
            <a:pPr>
              <a:defRPr/>
            </a:pPr>
            <a:r>
              <a:rPr lang="ru-RU">
                <a:latin typeface="Times New Roman"/>
                <a:cs typeface="Times New Roman"/>
              </a:rPr>
              <a:t>Безопасность детей в Интернете</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
        <p:nvSpPr>
          <p:cNvPr id="5" name="Подзаголовок 4"/>
          <p:cNvSpPr>
            <a:spLocks noGrp="1"/>
          </p:cNvSpPr>
          <p:nvPr>
            <p:ph type="subTitle" idx="1"/>
          </p:nvPr>
        </p:nvSpPr>
        <p:spPr bwMode="auto"/>
        <p:txBody>
          <a:bodyPr/>
          <a:lstStyle/>
          <a:p>
            <a:pPr>
              <a:defRPr/>
            </a:pP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 </a:t>
            </a:r>
            <a:endParaRPr lang="ru-RU"/>
          </a:p>
        </p:txBody>
      </p:sp>
      <p:sp>
        <p:nvSpPr>
          <p:cNvPr id="3" name="Объект 2"/>
          <p:cNvSpPr>
            <a:spLocks noGrp="1"/>
          </p:cNvSpPr>
          <p:nvPr>
            <p:ph idx="1"/>
          </p:nvPr>
        </p:nvSpPr>
        <p:spPr bwMode="auto">
          <a:xfrm>
            <a:off x="838200" y="365125"/>
            <a:ext cx="10515600" cy="5811838"/>
          </a:xfrm>
        </p:spPr>
        <p:txBody>
          <a:bodyPr>
            <a:normAutofit/>
          </a:bodyPr>
          <a:lstStyle/>
          <a:p>
            <a:pPr marL="0" indent="0" algn="just">
              <a:spcBef>
                <a:spcPts val="0"/>
              </a:spcBef>
              <a:buNone/>
              <a:defRPr/>
            </a:pPr>
            <a:r>
              <a:rPr lang="ru-RU">
                <a:latin typeface="Times New Roman"/>
                <a:cs typeface="Times New Roman"/>
              </a:rPr>
              <a:t>     </a:t>
            </a:r>
            <a:endParaRPr lang="ru-RU"/>
          </a:p>
        </p:txBody>
      </p:sp>
      <p:sp>
        <p:nvSpPr>
          <p:cNvPr id="5" name="Прямоугольник 4"/>
          <p:cNvSpPr/>
          <p:nvPr/>
        </p:nvSpPr>
        <p:spPr bwMode="auto">
          <a:xfrm>
            <a:off x="699655" y="430861"/>
            <a:ext cx="5576454" cy="5928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ru-RU">
                <a:latin typeface="Times New Roman"/>
                <a:cs typeface="Times New Roman"/>
              </a:rPr>
              <a:t>     Классификация </a:t>
            </a:r>
            <a:r>
              <a:rPr lang="ru-RU">
                <a:latin typeface="Times New Roman"/>
                <a:cs typeface="Times New Roman"/>
              </a:rPr>
              <a:t>информационной продукции осуществляется по следующим категориям информационной продукции:</a:t>
            </a:r>
            <a:endParaRPr/>
          </a:p>
          <a:p>
            <a:pPr algn="just">
              <a:defRPr/>
            </a:pPr>
            <a:r>
              <a:rPr lang="ru-RU">
                <a:latin typeface="Times New Roman"/>
                <a:cs typeface="Times New Roman"/>
              </a:rPr>
              <a:t>     1) информационная продукция для детей, не достигших возраста шести лет;</a:t>
            </a:r>
            <a:endParaRPr/>
          </a:p>
          <a:p>
            <a:pPr algn="just">
              <a:defRPr/>
            </a:pPr>
            <a:r>
              <a:rPr lang="ru-RU">
                <a:latin typeface="Times New Roman"/>
                <a:cs typeface="Times New Roman"/>
              </a:rPr>
              <a:t>     2) информационная продукция для детей, достигших возраста шести лет;</a:t>
            </a:r>
            <a:endParaRPr/>
          </a:p>
          <a:p>
            <a:pPr algn="just">
              <a:defRPr/>
            </a:pPr>
            <a:r>
              <a:rPr lang="ru-RU">
                <a:latin typeface="Times New Roman"/>
                <a:cs typeface="Times New Roman"/>
              </a:rPr>
              <a:t>     3) информационная продукция для детей, достигших возраста двенадцати лет;</a:t>
            </a:r>
            <a:endParaRPr/>
          </a:p>
          <a:p>
            <a:pPr algn="just">
              <a:defRPr/>
            </a:pPr>
            <a:r>
              <a:rPr lang="ru-RU">
                <a:latin typeface="Times New Roman"/>
                <a:cs typeface="Times New Roman"/>
              </a:rPr>
              <a:t>     4) информационная продукция для детей, достигших возраста шестнадцати лет;</a:t>
            </a:r>
            <a:endParaRPr/>
          </a:p>
          <a:p>
            <a:pPr algn="just">
              <a:defRPr/>
            </a:pPr>
            <a:r>
              <a:rPr lang="ru-RU">
                <a:latin typeface="Times New Roman"/>
                <a:cs typeface="Times New Roman"/>
              </a:rPr>
              <a:t>     5) информационная продукция, запрещенная для детей </a:t>
            </a:r>
            <a:endParaRPr/>
          </a:p>
          <a:p>
            <a:pPr algn="just">
              <a:defRPr/>
            </a:pPr>
            <a:r>
              <a:rPr lang="ru-RU">
                <a:latin typeface="Times New Roman"/>
                <a:cs typeface="Times New Roman"/>
              </a:rPr>
              <a:t>     Данная классификация должна на продукции.</a:t>
            </a:r>
            <a:endParaRPr/>
          </a:p>
          <a:p>
            <a:pPr algn="ctr">
              <a:defRPr/>
            </a:pPr>
            <a:endParaRPr lang="ru-RU"/>
          </a:p>
        </p:txBody>
      </p:sp>
      <p:pic>
        <p:nvPicPr>
          <p:cNvPr id="6" name="Рисунок 5"/>
          <p:cNvPicPr>
            <a:picLocks noChangeAspect="1"/>
          </p:cNvPicPr>
          <p:nvPr/>
        </p:nvPicPr>
        <p:blipFill>
          <a:blip r:embed="rId2"/>
          <a:stretch/>
        </p:blipFill>
        <p:spPr bwMode="auto">
          <a:xfrm>
            <a:off x="6747164" y="430861"/>
            <a:ext cx="4745181" cy="5928375"/>
          </a:xfrm>
          <a:prstGeom prst="rect">
            <a:avLst/>
          </a:prstGeom>
        </p:spPr>
      </p:pic>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 </a:t>
            </a:r>
            <a:endParaRPr lang="ru-RU"/>
          </a:p>
        </p:txBody>
      </p:sp>
      <p:sp>
        <p:nvSpPr>
          <p:cNvPr id="3" name="Объект 2"/>
          <p:cNvSpPr>
            <a:spLocks noGrp="1"/>
          </p:cNvSpPr>
          <p:nvPr>
            <p:ph idx="1"/>
          </p:nvPr>
        </p:nvSpPr>
        <p:spPr bwMode="auto">
          <a:xfrm>
            <a:off x="838200" y="858982"/>
            <a:ext cx="10515600" cy="5317981"/>
          </a:xfrm>
        </p:spPr>
        <p:txBody>
          <a:bodyPr/>
          <a:lstStyle/>
          <a:p>
            <a:pPr marL="0" indent="0" algn="just">
              <a:buNone/>
              <a:defRPr/>
            </a:pPr>
            <a:r>
              <a:rPr lang="ru-RU">
                <a:latin typeface="Times New Roman"/>
                <a:cs typeface="Times New Roman"/>
              </a:rPr>
              <a:t>      Классификация информационной продукции, предназначенной и (или) используемой для обучения и воспитания детей в организациях, осуществляющих образовательную деятельность по реализации основных общеобразовательных программ, образовательных программ среднего профессионального образования, дополнительных общеобразовательных программ, осуществляется в соответствии с </a:t>
            </a:r>
            <a:r>
              <a:rPr lang="ru-RU">
                <a:latin typeface="Times New Roman"/>
                <a:cs typeface="Times New Roman"/>
              </a:rPr>
              <a:t>Федеральным </a:t>
            </a:r>
            <a:r>
              <a:rPr lang="ru-RU">
                <a:latin typeface="Times New Roman"/>
                <a:cs typeface="Times New Roman"/>
              </a:rPr>
              <a:t>законом «</a:t>
            </a:r>
            <a:r>
              <a:rPr lang="ru-RU">
                <a:latin typeface="Times New Roman"/>
                <a:cs typeface="Times New Roman"/>
              </a:rPr>
              <a:t>О защите детей от информации, причиняющей вред их здоровью и развитию» от 29.12.2010 № </a:t>
            </a:r>
            <a:r>
              <a:rPr lang="ru-RU">
                <a:latin typeface="Times New Roman"/>
                <a:cs typeface="Times New Roman"/>
              </a:rPr>
              <a:t>436-ФЗ и законодательством об образовании.</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sz="3200" b="1">
                <a:latin typeface="Times New Roman"/>
                <a:cs typeface="Times New Roman"/>
              </a:rPr>
              <a:t>Систематизация видов опасности</a:t>
            </a:r>
            <a:endParaRPr lang="ru-RU" sz="3200" b="1">
              <a:latin typeface="Times New Roman"/>
              <a:cs typeface="Times New Roman"/>
            </a:endParaRPr>
          </a:p>
        </p:txBody>
      </p:sp>
      <p:sp>
        <p:nvSpPr>
          <p:cNvPr id="3" name="Объект 2"/>
          <p:cNvSpPr>
            <a:spLocks noGrp="1"/>
          </p:cNvSpPr>
          <p:nvPr>
            <p:ph idx="1"/>
          </p:nvPr>
        </p:nvSpPr>
        <p:spPr bwMode="auto"/>
        <p:txBody>
          <a:bodyPr/>
          <a:lstStyle/>
          <a:p>
            <a:pPr marL="0" indent="0" algn="just">
              <a:buNone/>
              <a:defRPr/>
            </a:pPr>
            <a:r>
              <a:rPr lang="ru-RU">
                <a:latin typeface="Times New Roman"/>
                <a:cs typeface="Times New Roman"/>
              </a:rPr>
              <a:t>Специалисты по интернет-безопасности группируют виды опасности на крупные блоки. </a:t>
            </a:r>
            <a:r>
              <a:rPr lang="ru-RU" i="1">
                <a:latin typeface="Times New Roman"/>
                <a:cs typeface="Times New Roman"/>
              </a:rPr>
              <a:t>(см. след</a:t>
            </a:r>
            <a:r>
              <a:rPr lang="ru-RU" i="1">
                <a:latin typeface="Times New Roman"/>
                <a:cs typeface="Times New Roman"/>
              </a:rPr>
              <a:t>. слайд</a:t>
            </a:r>
            <a:r>
              <a:rPr lang="ru-RU" i="1">
                <a:latin typeface="Times New Roman"/>
                <a:cs typeface="Times New Roman"/>
              </a:rPr>
              <a:t>)</a:t>
            </a:r>
            <a:endParaRPr/>
          </a:p>
          <a:p>
            <a:pPr marL="0" indent="0" algn="just">
              <a:buNone/>
              <a:defRPr/>
            </a:pPr>
            <a:endParaRPr lang="ru-RU" i="1">
              <a:latin typeface="Times New Roman"/>
              <a:cs typeface="Times New Roman"/>
            </a:endParaRPr>
          </a:p>
        </p:txBody>
      </p:sp>
      <p:pic>
        <p:nvPicPr>
          <p:cNvPr id="4" name="Рисунок 3"/>
          <p:cNvPicPr>
            <a:picLocks noChangeAspect="1"/>
          </p:cNvPicPr>
          <p:nvPr/>
        </p:nvPicPr>
        <p:blipFill>
          <a:blip r:embed="rId2"/>
          <a:stretch/>
        </p:blipFill>
        <p:spPr bwMode="auto">
          <a:xfrm>
            <a:off x="3876110" y="2785720"/>
            <a:ext cx="4439777" cy="3262130"/>
          </a:xfrm>
          <a:prstGeom prst="rect">
            <a:avLst/>
          </a:prstGeom>
        </p:spPr>
      </p:pic>
      <p:sp>
        <p:nvSpPr>
          <p:cNvPr id="5" name="Нижний колонтитул 4"/>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 </a:t>
            </a:r>
            <a:endParaRPr lang="ru-RU"/>
          </a:p>
        </p:txBody>
      </p:sp>
      <p:graphicFrame>
        <p:nvGraphicFramePr>
          <p:cNvPr id="4" name="Объект 3"/>
          <p:cNvGraphicFramePr>
            <a:graphicFrameLocks xmlns:a="http://schemas.openxmlformats.org/drawingml/2006/main" noGrp="1"/>
          </p:cNvGraphicFramePr>
          <p:nvPr>
            <p:ph idx="1"/>
          </p:nvPr>
        </p:nvGraphicFramePr>
        <p:xfrm>
          <a:off x="838200" y="905346"/>
          <a:ext cx="10515600" cy="5271616"/>
          <a:chOff x="0" y="0"/>
          <a:chExt cx="10515600" cy="5271616"/>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
        <p:nvSpPr>
          <p:cNvPr id="3" name="Нижний колонтитул 2"/>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6"/>
            <a:ext cx="10515600" cy="1089602"/>
          </a:xfrm>
        </p:spPr>
        <p:txBody>
          <a:bodyPr>
            <a:normAutofit/>
          </a:bodyPr>
          <a:lstStyle/>
          <a:p>
            <a:pPr algn="ctr">
              <a:defRPr/>
            </a:pPr>
            <a:r>
              <a:rPr lang="ru-RU" sz="3200" b="1">
                <a:latin typeface="Times New Roman"/>
                <a:cs typeface="Times New Roman"/>
              </a:rPr>
              <a:t>Систематизация видов опасности</a:t>
            </a:r>
            <a:endParaRPr/>
          </a:p>
        </p:txBody>
      </p:sp>
      <p:sp>
        <p:nvSpPr>
          <p:cNvPr id="3" name="Объект 2"/>
          <p:cNvSpPr>
            <a:spLocks noGrp="1"/>
          </p:cNvSpPr>
          <p:nvPr>
            <p:ph idx="1"/>
          </p:nvPr>
        </p:nvSpPr>
        <p:spPr bwMode="auto">
          <a:xfrm>
            <a:off x="838200" y="1673668"/>
            <a:ext cx="10515600" cy="4722235"/>
          </a:xfrm>
        </p:spPr>
        <p:txBody>
          <a:bodyPr>
            <a:normAutofit lnSpcReduction="10000"/>
          </a:bodyPr>
          <a:lstStyle/>
          <a:p>
            <a:pPr marL="0" indent="0" algn="just">
              <a:spcBef>
                <a:spcPts val="0"/>
              </a:spcBef>
              <a:buNone/>
              <a:defRPr/>
            </a:pPr>
            <a:r>
              <a:rPr lang="ru-RU">
                <a:latin typeface="Times New Roman"/>
                <a:cs typeface="Times New Roman"/>
              </a:rPr>
              <a:t>    Эксперты по </a:t>
            </a:r>
            <a:r>
              <a:rPr lang="ru-RU">
                <a:latin typeface="Times New Roman"/>
                <a:cs typeface="Times New Roman"/>
              </a:rPr>
              <a:t>кибербезопасности</a:t>
            </a:r>
            <a:r>
              <a:rPr lang="ru-RU">
                <a:latin typeface="Times New Roman"/>
                <a:cs typeface="Times New Roman"/>
              </a:rPr>
              <a:t> рекомендуют обратить внимание на следующие отдельные варианты интернет-опасности</a:t>
            </a:r>
            <a:r>
              <a:rPr lang="ru-RU">
                <a:latin typeface="Times New Roman"/>
                <a:cs typeface="Times New Roman"/>
              </a:rPr>
              <a:t>:</a:t>
            </a:r>
            <a:endParaRPr/>
          </a:p>
          <a:p>
            <a:pPr marL="0" indent="0" algn="just">
              <a:spcBef>
                <a:spcPts val="0"/>
              </a:spcBef>
              <a:buNone/>
              <a:defRPr/>
            </a:pPr>
            <a:endParaRPr lang="ru-RU">
              <a:latin typeface="Times New Roman"/>
              <a:cs typeface="Times New Roman"/>
            </a:endParaRPr>
          </a:p>
          <a:p>
            <a:pPr algn="just">
              <a:spcBef>
                <a:spcPts val="0"/>
              </a:spcBef>
              <a:buFont typeface="Wingdings"/>
              <a:buChar char="§"/>
              <a:defRPr/>
            </a:pPr>
            <a:r>
              <a:rPr lang="ru-RU">
                <a:latin typeface="Times New Roman"/>
                <a:cs typeface="Times New Roman"/>
              </a:rPr>
              <a:t>    </a:t>
            </a:r>
            <a:r>
              <a:rPr lang="ru-RU">
                <a:latin typeface="Times New Roman"/>
                <a:cs typeface="Times New Roman"/>
              </a:rPr>
              <a:t>небезопасный </a:t>
            </a:r>
            <a:r>
              <a:rPr lang="ru-RU">
                <a:latin typeface="Times New Roman"/>
                <a:cs typeface="Times New Roman"/>
              </a:rPr>
              <a:t>гейминг</a:t>
            </a:r>
            <a:r>
              <a:rPr lang="ru-RU">
                <a:latin typeface="Times New Roman"/>
                <a:cs typeface="Times New Roman"/>
              </a:rPr>
              <a:t>;</a:t>
            </a:r>
            <a:endParaRPr/>
          </a:p>
          <a:p>
            <a:pPr algn="just">
              <a:spcBef>
                <a:spcPts val="0"/>
              </a:spcBef>
              <a:buFont typeface="Wingdings"/>
              <a:buChar char="§"/>
              <a:defRPr/>
            </a:pPr>
            <a:r>
              <a:rPr lang="ru-RU">
                <a:latin typeface="Times New Roman"/>
                <a:cs typeface="Times New Roman"/>
              </a:rPr>
              <a:t>    </a:t>
            </a:r>
            <a:r>
              <a:rPr lang="ru-RU">
                <a:latin typeface="Times New Roman"/>
                <a:cs typeface="Times New Roman"/>
              </a:rPr>
              <a:t>доксинг</a:t>
            </a:r>
            <a:r>
              <a:rPr lang="ru-RU">
                <a:latin typeface="Times New Roman"/>
                <a:cs typeface="Times New Roman"/>
              </a:rPr>
              <a:t>;</a:t>
            </a:r>
            <a:endParaRPr/>
          </a:p>
          <a:p>
            <a:pPr algn="just">
              <a:spcBef>
                <a:spcPts val="0"/>
              </a:spcBef>
              <a:buFont typeface="Wingdings"/>
              <a:buChar char="§"/>
              <a:defRPr/>
            </a:pPr>
            <a:r>
              <a:rPr lang="ru-RU">
                <a:latin typeface="Times New Roman"/>
                <a:cs typeface="Times New Roman"/>
              </a:rPr>
              <a:t>    </a:t>
            </a:r>
            <a:r>
              <a:rPr lang="ru-RU">
                <a:latin typeface="Times New Roman"/>
                <a:cs typeface="Times New Roman"/>
              </a:rPr>
              <a:t>кибербуллинг</a:t>
            </a:r>
            <a:r>
              <a:rPr lang="ru-RU">
                <a:latin typeface="Times New Roman"/>
                <a:cs typeface="Times New Roman"/>
              </a:rPr>
              <a:t>;</a:t>
            </a:r>
            <a:endParaRPr/>
          </a:p>
          <a:p>
            <a:pPr algn="just">
              <a:spcBef>
                <a:spcPts val="0"/>
              </a:spcBef>
              <a:buFont typeface="Wingdings"/>
              <a:buChar char="§"/>
              <a:defRPr/>
            </a:pPr>
            <a:r>
              <a:rPr lang="ru-RU">
                <a:latin typeface="Times New Roman"/>
                <a:cs typeface="Times New Roman"/>
              </a:rPr>
              <a:t>    </a:t>
            </a:r>
            <a:r>
              <a:rPr lang="ru-RU">
                <a:latin typeface="Times New Roman"/>
                <a:cs typeface="Times New Roman"/>
              </a:rPr>
              <a:t>опасный </a:t>
            </a:r>
            <a:r>
              <a:rPr lang="ru-RU">
                <a:latin typeface="Times New Roman"/>
                <a:cs typeface="Times New Roman"/>
              </a:rPr>
              <a:t>и не подходящий для детей контент;</a:t>
            </a:r>
            <a:endParaRPr/>
          </a:p>
          <a:p>
            <a:pPr algn="just">
              <a:spcBef>
                <a:spcPts val="0"/>
              </a:spcBef>
              <a:buFont typeface="Wingdings"/>
              <a:buChar char="§"/>
              <a:defRPr/>
            </a:pPr>
            <a:r>
              <a:rPr lang="ru-RU">
                <a:latin typeface="Times New Roman"/>
                <a:cs typeface="Times New Roman"/>
              </a:rPr>
              <a:t>    </a:t>
            </a:r>
            <a:r>
              <a:rPr lang="ru-RU">
                <a:latin typeface="Times New Roman"/>
                <a:cs typeface="Times New Roman"/>
              </a:rPr>
              <a:t>опасные </a:t>
            </a:r>
            <a:r>
              <a:rPr lang="ru-RU">
                <a:latin typeface="Times New Roman"/>
                <a:cs typeface="Times New Roman"/>
              </a:rPr>
              <a:t>незнакомцы</a:t>
            </a:r>
            <a:r>
              <a:rPr lang="ru-RU">
                <a:latin typeface="Times New Roman"/>
                <a:cs typeface="Times New Roman"/>
              </a:rPr>
              <a:t>.</a:t>
            </a:r>
            <a:endParaRPr/>
          </a:p>
          <a:p>
            <a:pPr algn="just">
              <a:spcBef>
                <a:spcPts val="0"/>
              </a:spcBef>
              <a:buFont typeface="Wingdings"/>
              <a:buChar char="§"/>
              <a:defRPr/>
            </a:pPr>
            <a:endParaRPr lang="ru-RU">
              <a:latin typeface="Times New Roman"/>
              <a:cs typeface="Times New Roman"/>
            </a:endParaRPr>
          </a:p>
          <a:p>
            <a:pPr marL="0" indent="0" algn="just">
              <a:spcBef>
                <a:spcPts val="0"/>
              </a:spcBef>
              <a:buNone/>
              <a:defRPr/>
            </a:pPr>
            <a:r>
              <a:rPr lang="ru-RU">
                <a:latin typeface="Times New Roman"/>
                <a:cs typeface="Times New Roman"/>
              </a:rPr>
              <a:t> </a:t>
            </a:r>
            <a:r>
              <a:rPr lang="ru-RU">
                <a:latin typeface="Times New Roman"/>
                <a:cs typeface="Times New Roman"/>
              </a:rPr>
              <a:t>   Основная задача педагогов познакомить законных родителей с интернет-угрозами и мерами по их профилактике! Это общая обязанность педагогов по обеспечению безопасности детей. Самая важная информация представлена ниже.</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637310"/>
            <a:ext cx="10515600" cy="180108"/>
          </a:xfrm>
        </p:spPr>
        <p:txBody>
          <a:bodyPr>
            <a:noAutofit/>
          </a:bodyPr>
          <a:lstStyle/>
          <a:p>
            <a:pPr algn="ctr">
              <a:defRPr/>
            </a:pPr>
            <a:r>
              <a:rPr lang="ru-RU" sz="3200" b="1">
                <a:latin typeface="Times New Roman"/>
                <a:cs typeface="Times New Roman"/>
              </a:rPr>
              <a:t>НЕБЕЗОПАСНЫЙ ГЕЙМИНГ</a:t>
            </a:r>
            <a:br>
              <a:rPr lang="ru-RU" sz="3200">
                <a:latin typeface="Times New Roman"/>
                <a:cs typeface="Times New Roman"/>
              </a:rPr>
            </a:br>
            <a:endParaRPr lang="ru-RU" sz="3200">
              <a:latin typeface="Times New Roman"/>
              <a:cs typeface="Times New Roman"/>
            </a:endParaRPr>
          </a:p>
        </p:txBody>
      </p:sp>
      <p:sp>
        <p:nvSpPr>
          <p:cNvPr id="3" name="Объект 2"/>
          <p:cNvSpPr>
            <a:spLocks noGrp="1"/>
          </p:cNvSpPr>
          <p:nvPr>
            <p:ph idx="1"/>
          </p:nvPr>
        </p:nvSpPr>
        <p:spPr bwMode="auto">
          <a:xfrm>
            <a:off x="484909" y="1249251"/>
            <a:ext cx="11055927" cy="5486400"/>
          </a:xfrm>
        </p:spPr>
        <p:txBody>
          <a:bodyPr>
            <a:normAutofit fontScale="92500" lnSpcReduction="10000"/>
          </a:bodyPr>
          <a:lstStyle/>
          <a:p>
            <a:pPr marL="0" indent="0" algn="just">
              <a:spcBef>
                <a:spcPts val="0"/>
              </a:spcBef>
              <a:buNone/>
              <a:defRPr/>
            </a:pPr>
            <a:r>
              <a:rPr lang="ru-RU">
                <a:latin typeface="Times New Roman"/>
                <a:cs typeface="Times New Roman"/>
              </a:rPr>
              <a:t>     Под видом фальшивых приложений и на ненастоящих игровых сайтах поджидают </a:t>
            </a:r>
            <a:r>
              <a:rPr lang="ru-RU">
                <a:latin typeface="Times New Roman"/>
                <a:cs typeface="Times New Roman"/>
              </a:rPr>
              <a:t>киберугрозы</a:t>
            </a:r>
            <a:r>
              <a:rPr lang="ru-RU">
                <a:latin typeface="Times New Roman"/>
                <a:cs typeface="Times New Roman"/>
              </a:rPr>
              <a:t> в виде вредоносных программ и онлайн-мошенничества.</a:t>
            </a:r>
            <a:endParaRPr/>
          </a:p>
          <a:p>
            <a:pPr marL="0" indent="0" algn="just">
              <a:spcBef>
                <a:spcPts val="0"/>
              </a:spcBef>
              <a:buNone/>
              <a:defRPr/>
            </a:pPr>
            <a:r>
              <a:rPr lang="ru-RU">
                <a:latin typeface="Times New Roman"/>
                <a:cs typeface="Times New Roman"/>
              </a:rPr>
              <a:t>    В частности, популярные игры </a:t>
            </a:r>
            <a:r>
              <a:rPr lang="ru-RU">
                <a:latin typeface="Times New Roman"/>
                <a:cs typeface="Times New Roman"/>
              </a:rPr>
              <a:t>Brawl</a:t>
            </a:r>
            <a:r>
              <a:rPr lang="ru-RU">
                <a:latin typeface="Times New Roman"/>
                <a:cs typeface="Times New Roman"/>
              </a:rPr>
              <a:t> </a:t>
            </a:r>
            <a:r>
              <a:rPr lang="ru-RU">
                <a:latin typeface="Times New Roman"/>
                <a:cs typeface="Times New Roman"/>
              </a:rPr>
              <a:t>Stars</a:t>
            </a:r>
            <a:r>
              <a:rPr lang="ru-RU">
                <a:latin typeface="Times New Roman"/>
                <a:cs typeface="Times New Roman"/>
              </a:rPr>
              <a:t> и </a:t>
            </a:r>
            <a:r>
              <a:rPr lang="ru-RU">
                <a:latin typeface="Times New Roman"/>
                <a:cs typeface="Times New Roman"/>
              </a:rPr>
              <a:t>Roblox</a:t>
            </a:r>
            <a:r>
              <a:rPr lang="ru-RU">
                <a:latin typeface="Times New Roman"/>
                <a:cs typeface="Times New Roman"/>
              </a:rPr>
              <a:t> были использованы как оболочка для вредоносных программ.</a:t>
            </a:r>
            <a:endParaRPr/>
          </a:p>
          <a:p>
            <a:pPr marL="0" indent="0" algn="just">
              <a:spcBef>
                <a:spcPts val="0"/>
              </a:spcBef>
              <a:buNone/>
              <a:defRPr/>
            </a:pPr>
            <a:r>
              <a:rPr lang="ru-RU">
                <a:latin typeface="Times New Roman"/>
                <a:cs typeface="Times New Roman"/>
              </a:rPr>
              <a:t>     Ребенок </a:t>
            </a:r>
            <a:r>
              <a:rPr lang="ru-RU">
                <a:latin typeface="Times New Roman"/>
                <a:cs typeface="Times New Roman"/>
              </a:rPr>
              <a:t>должен понимать, что, скачивая различные подозрительные файлы с просторов </a:t>
            </a:r>
            <a:r>
              <a:rPr lang="ru-RU">
                <a:latin typeface="Times New Roman"/>
                <a:cs typeface="Times New Roman"/>
              </a:rPr>
              <a:t>сети</a:t>
            </a:r>
            <a:r>
              <a:rPr lang="ru-RU">
                <a:latin typeface="Times New Roman"/>
                <a:cs typeface="Times New Roman"/>
              </a:rPr>
              <a:t>, он может столкнуться с вредоносными </a:t>
            </a:r>
            <a:r>
              <a:rPr lang="ru-RU">
                <a:latin typeface="Times New Roman"/>
                <a:cs typeface="Times New Roman"/>
              </a:rPr>
              <a:t>программами</a:t>
            </a:r>
            <a:r>
              <a:rPr lang="ru-RU">
                <a:latin typeface="Times New Roman"/>
                <a:cs typeface="Times New Roman"/>
              </a:rPr>
              <a:t>. </a:t>
            </a:r>
            <a:r>
              <a:rPr lang="ru-RU">
                <a:latin typeface="Times New Roman"/>
                <a:cs typeface="Times New Roman"/>
              </a:rPr>
              <a:t>Может быть нанесен </a:t>
            </a:r>
            <a:r>
              <a:rPr lang="ru-RU">
                <a:latin typeface="Times New Roman"/>
                <a:cs typeface="Times New Roman"/>
              </a:rPr>
              <a:t>вред </a:t>
            </a:r>
            <a:r>
              <a:rPr lang="ru-RU">
                <a:latin typeface="Times New Roman"/>
                <a:cs typeface="Times New Roman"/>
              </a:rPr>
              <a:t>устройству таким файлом. Существует риск похищения персональных данных и платежных систем.</a:t>
            </a:r>
            <a:r>
              <a:rPr lang="ru-RU">
                <a:latin typeface="Times New Roman"/>
                <a:cs typeface="Times New Roman"/>
              </a:rPr>
              <a:t> </a:t>
            </a:r>
            <a:endParaRPr lang="ru-RU">
              <a:latin typeface="Times New Roman"/>
              <a:cs typeface="Times New Roman"/>
            </a:endParaRPr>
          </a:p>
          <a:p>
            <a:pPr marL="0" indent="0" algn="just">
              <a:spcBef>
                <a:spcPts val="0"/>
              </a:spcBef>
              <a:buNone/>
              <a:defRPr/>
            </a:pPr>
            <a:endParaRPr lang="ru-RU">
              <a:latin typeface="Times New Roman"/>
              <a:cs typeface="Times New Roman"/>
            </a:endParaRPr>
          </a:p>
          <a:p>
            <a:pPr marL="0" indent="0" algn="just">
              <a:spcBef>
                <a:spcPts val="0"/>
              </a:spcBef>
              <a:buNone/>
              <a:defRPr/>
            </a:pPr>
            <a:r>
              <a:rPr lang="ru-RU">
                <a:latin typeface="Times New Roman"/>
                <a:cs typeface="Times New Roman"/>
              </a:rPr>
              <a:t>    Решение</a:t>
            </a:r>
            <a:r>
              <a:rPr lang="ru-RU">
                <a:latin typeface="Times New Roman"/>
                <a:cs typeface="Times New Roman"/>
              </a:rPr>
              <a:t>.</a:t>
            </a:r>
            <a:endParaRPr/>
          </a:p>
          <a:p>
            <a:pPr marL="0" indent="0" algn="just">
              <a:spcBef>
                <a:spcPts val="0"/>
              </a:spcBef>
              <a:buNone/>
              <a:defRPr/>
            </a:pPr>
            <a:r>
              <a:rPr lang="ru-RU">
                <a:latin typeface="Times New Roman"/>
                <a:cs typeface="Times New Roman"/>
              </a:rPr>
              <a:t>    Советы родителям и педагогам. Объяснить </a:t>
            </a:r>
            <a:r>
              <a:rPr lang="ru-RU">
                <a:latin typeface="Times New Roman"/>
                <a:cs typeface="Times New Roman"/>
              </a:rPr>
              <a:t>ребенку, что игры нужно скачивать только из официальных источников и что не стоит кликать на все подряд. </a:t>
            </a:r>
            <a:r>
              <a:rPr lang="ru-RU">
                <a:latin typeface="Times New Roman"/>
                <a:cs typeface="Times New Roman"/>
              </a:rPr>
              <a:t>Переход по заманчивым предложениям на игровых сайтах могут привести не получению бесплатных приложений, а к проникновению вредоносных программ</a:t>
            </a:r>
            <a:r>
              <a:rPr lang="ru-RU">
                <a:latin typeface="Times New Roman"/>
                <a:cs typeface="Times New Roman"/>
              </a:rPr>
              <a:t>.</a:t>
            </a:r>
            <a:endParaRPr lang="ru-RU">
              <a:latin typeface="Times New Roman"/>
              <a:cs typeface="Times New Roman"/>
            </a:endParaRPr>
          </a:p>
          <a:p>
            <a:pPr algn="just">
              <a:spcBef>
                <a:spcPts val="0"/>
              </a:spcBef>
              <a:defRPr/>
            </a:pP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6"/>
            <a:ext cx="10515600" cy="521566"/>
          </a:xfrm>
        </p:spPr>
        <p:txBody>
          <a:bodyPr>
            <a:normAutofit fontScale="90000"/>
          </a:bodyPr>
          <a:lstStyle/>
          <a:p>
            <a:pPr algn="ctr">
              <a:defRPr/>
            </a:pPr>
            <a:r>
              <a:rPr lang="ru-RU" sz="3200" b="1" cap="all">
                <a:latin typeface="Times New Roman"/>
                <a:cs typeface="Times New Roman"/>
              </a:rPr>
              <a:t>ДОКСИНГ</a:t>
            </a:r>
            <a:endParaRPr lang="ru-RU" sz="3200" b="1">
              <a:latin typeface="Times New Roman"/>
              <a:cs typeface="Times New Roman"/>
            </a:endParaRPr>
          </a:p>
        </p:txBody>
      </p:sp>
      <p:sp>
        <p:nvSpPr>
          <p:cNvPr id="3" name="Объект 2"/>
          <p:cNvSpPr>
            <a:spLocks noGrp="1"/>
          </p:cNvSpPr>
          <p:nvPr>
            <p:ph idx="1"/>
          </p:nvPr>
        </p:nvSpPr>
        <p:spPr bwMode="auto">
          <a:xfrm>
            <a:off x="838200" y="1136073"/>
            <a:ext cx="10515600" cy="5040889"/>
          </a:xfrm>
        </p:spPr>
        <p:txBody>
          <a:bodyPr>
            <a:normAutofit fontScale="92500" lnSpcReduction="10000"/>
          </a:bodyPr>
          <a:lstStyle/>
          <a:p>
            <a:pPr marL="0" indent="0" algn="just">
              <a:spcBef>
                <a:spcPts val="0"/>
              </a:spcBef>
              <a:buNone/>
              <a:defRPr/>
            </a:pPr>
            <a:r>
              <a:rPr lang="ru-RU">
                <a:latin typeface="Times New Roman"/>
                <a:cs typeface="Times New Roman"/>
              </a:rPr>
              <a:t>     Доксинг</a:t>
            </a:r>
            <a:r>
              <a:rPr lang="ru-RU">
                <a:latin typeface="Times New Roman"/>
                <a:cs typeface="Times New Roman"/>
              </a:rPr>
              <a:t>  </a:t>
            </a:r>
            <a:r>
              <a:rPr lang="ru-RU">
                <a:latin typeface="Times New Roman"/>
                <a:cs typeface="Times New Roman"/>
              </a:rPr>
              <a:t>- явление при котором недоброжелатели </a:t>
            </a:r>
            <a:r>
              <a:rPr lang="ru-RU">
                <a:latin typeface="Times New Roman"/>
                <a:cs typeface="Times New Roman"/>
              </a:rPr>
              <a:t>намеренно ищут и публикуют личную информацию о человеке со злым умыслом</a:t>
            </a:r>
            <a:r>
              <a:rPr lang="ru-RU">
                <a:latin typeface="Times New Roman"/>
                <a:cs typeface="Times New Roman"/>
              </a:rPr>
              <a:t>. Данная информация может использоваться для шантажа или дискредитации человека в социальном пространстве.  </a:t>
            </a:r>
            <a:r>
              <a:rPr lang="ru-RU">
                <a:latin typeface="Times New Roman"/>
                <a:cs typeface="Times New Roman"/>
              </a:rPr>
              <a:t>Для этого </a:t>
            </a:r>
            <a:r>
              <a:rPr lang="ru-RU">
                <a:latin typeface="Times New Roman"/>
                <a:cs typeface="Times New Roman"/>
              </a:rPr>
              <a:t>доксеры</a:t>
            </a:r>
            <a:r>
              <a:rPr lang="ru-RU">
                <a:latin typeface="Times New Roman"/>
                <a:cs typeface="Times New Roman"/>
              </a:rPr>
              <a:t> собирают личные данные, в том числе и те, что люди сами размещают на страницах соцсетей.</a:t>
            </a:r>
            <a:endParaRPr/>
          </a:p>
          <a:p>
            <a:pPr marL="0" indent="0" algn="just">
              <a:spcBef>
                <a:spcPts val="0"/>
              </a:spcBef>
              <a:buNone/>
              <a:defRPr/>
            </a:pPr>
            <a:r>
              <a:rPr lang="ru-RU">
                <a:latin typeface="Times New Roman"/>
                <a:cs typeface="Times New Roman"/>
              </a:rPr>
              <a:t>     Треть школьников </a:t>
            </a:r>
            <a:r>
              <a:rPr lang="ru-RU">
                <a:latin typeface="Times New Roman"/>
                <a:cs typeface="Times New Roman"/>
              </a:rPr>
              <a:t>выкладывают фотографии, на которых видно обстановку </a:t>
            </a:r>
            <a:r>
              <a:rPr lang="ru-RU">
                <a:latin typeface="Times New Roman"/>
                <a:cs typeface="Times New Roman"/>
              </a:rPr>
              <a:t>детей публикуют </a:t>
            </a:r>
            <a:r>
              <a:rPr lang="ru-RU">
                <a:latin typeface="Times New Roman"/>
                <a:cs typeface="Times New Roman"/>
              </a:rPr>
              <a:t>номер телефона. </a:t>
            </a:r>
            <a:endParaRPr lang="ru-RU">
              <a:latin typeface="Times New Roman"/>
              <a:cs typeface="Times New Roman"/>
            </a:endParaRPr>
          </a:p>
          <a:p>
            <a:pPr algn="just">
              <a:spcBef>
                <a:spcPts val="0"/>
              </a:spcBef>
              <a:defRPr/>
            </a:pPr>
            <a:endParaRPr lang="ru-RU">
              <a:latin typeface="Times New Roman"/>
              <a:cs typeface="Times New Roman"/>
            </a:endParaRPr>
          </a:p>
          <a:p>
            <a:pPr marL="0" indent="0" algn="just">
              <a:spcBef>
                <a:spcPts val="0"/>
              </a:spcBef>
              <a:buNone/>
              <a:defRPr/>
            </a:pPr>
            <a:r>
              <a:rPr lang="ru-RU">
                <a:latin typeface="Times New Roman"/>
                <a:cs typeface="Times New Roman"/>
              </a:rPr>
              <a:t>     Решение. </a:t>
            </a:r>
            <a:endParaRPr/>
          </a:p>
          <a:p>
            <a:pPr marL="0" indent="0" algn="just">
              <a:spcBef>
                <a:spcPts val="0"/>
              </a:spcBef>
              <a:buNone/>
              <a:defRPr/>
            </a:pPr>
            <a:r>
              <a:rPr lang="ru-RU">
                <a:latin typeface="Times New Roman"/>
                <a:cs typeface="Times New Roman"/>
              </a:rPr>
              <a:t> </a:t>
            </a:r>
            <a:r>
              <a:rPr lang="ru-RU">
                <a:latin typeface="Times New Roman"/>
                <a:cs typeface="Times New Roman"/>
              </a:rPr>
              <a:t>    </a:t>
            </a:r>
            <a:r>
              <a:rPr lang="ru-RU">
                <a:solidFill>
                  <a:prstClr val="black"/>
                </a:solidFill>
                <a:latin typeface="Times New Roman"/>
                <a:cs typeface="Times New Roman"/>
              </a:rPr>
              <a:t>Советы </a:t>
            </a:r>
            <a:r>
              <a:rPr lang="ru-RU">
                <a:solidFill>
                  <a:prstClr val="black"/>
                </a:solidFill>
                <a:latin typeface="Times New Roman"/>
                <a:cs typeface="Times New Roman"/>
              </a:rPr>
              <a:t>родителям и </a:t>
            </a:r>
            <a:r>
              <a:rPr lang="ru-RU">
                <a:solidFill>
                  <a:prstClr val="black"/>
                </a:solidFill>
                <a:latin typeface="Times New Roman"/>
                <a:cs typeface="Times New Roman"/>
              </a:rPr>
              <a:t>педагогам</a:t>
            </a:r>
            <a:r>
              <a:rPr lang="ru-RU">
                <a:latin typeface="Times New Roman"/>
                <a:cs typeface="Times New Roman"/>
              </a:rPr>
              <a:t>. Научите ребенка в настройках профиля устанавливать максимальные </a:t>
            </a:r>
            <a:r>
              <a:rPr lang="ru-RU">
                <a:latin typeface="Times New Roman"/>
                <a:cs typeface="Times New Roman"/>
              </a:rPr>
              <a:t>настройки </a:t>
            </a:r>
            <a:r>
              <a:rPr lang="ru-RU">
                <a:latin typeface="Times New Roman"/>
                <a:cs typeface="Times New Roman"/>
              </a:rPr>
              <a:t>приватности. Помогите определить ребенку какую </a:t>
            </a:r>
            <a:r>
              <a:rPr lang="ru-RU">
                <a:latin typeface="Times New Roman"/>
                <a:cs typeface="Times New Roman"/>
              </a:rPr>
              <a:t>информацию и фотографии не стоит размещать в соцсетях. </a:t>
            </a:r>
            <a:r>
              <a:rPr lang="ru-RU">
                <a:latin typeface="Times New Roman"/>
                <a:cs typeface="Times New Roman"/>
              </a:rPr>
              <a:t>Чрезмерная открытость в сети </a:t>
            </a:r>
            <a:r>
              <a:rPr lang="ru-RU">
                <a:latin typeface="Times New Roman"/>
                <a:cs typeface="Times New Roman"/>
              </a:rPr>
              <a:t>чревата </a:t>
            </a:r>
            <a:r>
              <a:rPr lang="ru-RU">
                <a:latin typeface="Times New Roman"/>
                <a:cs typeface="Times New Roman"/>
              </a:rPr>
              <a:t>последствиями для безопасности.</a:t>
            </a:r>
            <a:endParaRPr lang="ru-RU">
              <a:latin typeface="Times New Roman"/>
              <a:cs typeface="Times New Roman"/>
            </a:endParaRPr>
          </a:p>
          <a:p>
            <a:pPr>
              <a:defRPr/>
            </a:pPr>
            <a:endParaRPr lang="ru-RU"/>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6"/>
            <a:ext cx="10515600" cy="133638"/>
          </a:xfrm>
        </p:spPr>
        <p:txBody>
          <a:bodyPr>
            <a:normAutofit fontScale="90000"/>
          </a:bodyPr>
          <a:lstStyle/>
          <a:p>
            <a:pPr algn="ctr">
              <a:defRPr/>
            </a:pPr>
            <a:r>
              <a:rPr lang="ru-RU" sz="2800" b="1" cap="all">
                <a:latin typeface="Times New Roman"/>
                <a:cs typeface="Times New Roman"/>
              </a:rPr>
              <a:t>КИБЕРБУЛЛИНГ</a:t>
            </a:r>
            <a:endParaRPr lang="ru-RU" sz="2800" b="1">
              <a:latin typeface="Times New Roman"/>
              <a:cs typeface="Times New Roman"/>
            </a:endParaRPr>
          </a:p>
        </p:txBody>
      </p:sp>
      <p:sp>
        <p:nvSpPr>
          <p:cNvPr id="3" name="Объект 2"/>
          <p:cNvSpPr>
            <a:spLocks noGrp="1"/>
          </p:cNvSpPr>
          <p:nvPr>
            <p:ph idx="1"/>
          </p:nvPr>
        </p:nvSpPr>
        <p:spPr bwMode="auto">
          <a:xfrm>
            <a:off x="207817" y="678873"/>
            <a:ext cx="11762509" cy="5902036"/>
          </a:xfrm>
        </p:spPr>
        <p:txBody>
          <a:bodyPr>
            <a:noAutofit/>
          </a:bodyPr>
          <a:lstStyle/>
          <a:p>
            <a:pPr marL="0" indent="0" algn="just">
              <a:spcBef>
                <a:spcPts val="0"/>
              </a:spcBef>
              <a:buNone/>
              <a:defRPr/>
            </a:pPr>
            <a:r>
              <a:rPr lang="ru-RU" sz="1800">
                <a:latin typeface="Times New Roman"/>
                <a:cs typeface="Times New Roman"/>
              </a:rPr>
              <a:t>      Обидные сообщения, угрозы</a:t>
            </a:r>
            <a:r>
              <a:rPr lang="ru-RU" sz="1800">
                <a:latin typeface="Times New Roman"/>
                <a:cs typeface="Times New Roman"/>
              </a:rPr>
              <a:t>, распространение ложной информации о человеке </a:t>
            </a:r>
            <a:r>
              <a:rPr lang="ru-RU" sz="1800">
                <a:latin typeface="Times New Roman"/>
                <a:cs typeface="Times New Roman"/>
              </a:rPr>
              <a:t>являются примерами онлайн-травли (</a:t>
            </a:r>
            <a:r>
              <a:rPr lang="ru-RU" sz="1800">
                <a:latin typeface="Times New Roman"/>
                <a:cs typeface="Times New Roman"/>
              </a:rPr>
              <a:t>кибербуллинг</a:t>
            </a:r>
            <a:r>
              <a:rPr lang="ru-RU" sz="1800">
                <a:latin typeface="Times New Roman"/>
                <a:cs typeface="Times New Roman"/>
              </a:rPr>
              <a:t>). </a:t>
            </a:r>
            <a:r>
              <a:rPr lang="ru-RU" sz="1800">
                <a:latin typeface="Times New Roman"/>
                <a:cs typeface="Times New Roman"/>
              </a:rPr>
              <a:t>Дети могут столкнуться с ней в социальных сетях, </a:t>
            </a:r>
            <a:r>
              <a:rPr lang="ru-RU" sz="1800">
                <a:latin typeface="Times New Roman"/>
                <a:cs typeface="Times New Roman"/>
              </a:rPr>
              <a:t>мессенджерах и даже </a:t>
            </a:r>
            <a:r>
              <a:rPr lang="ru-RU" sz="1800">
                <a:latin typeface="Times New Roman"/>
                <a:cs typeface="Times New Roman"/>
              </a:rPr>
              <a:t>на игровых </a:t>
            </a:r>
            <a:r>
              <a:rPr lang="ru-RU" sz="1800">
                <a:latin typeface="Times New Roman"/>
                <a:cs typeface="Times New Roman"/>
              </a:rPr>
              <a:t>онлайн-платформах. </a:t>
            </a:r>
            <a:r>
              <a:rPr lang="ru-RU" sz="1800">
                <a:latin typeface="Times New Roman"/>
                <a:cs typeface="Times New Roman"/>
              </a:rPr>
              <a:t>Последствия </a:t>
            </a:r>
            <a:r>
              <a:rPr lang="ru-RU" sz="1800">
                <a:latin typeface="Times New Roman"/>
                <a:cs typeface="Times New Roman"/>
              </a:rPr>
              <a:t>кибербуллинга</a:t>
            </a:r>
            <a:r>
              <a:rPr lang="ru-RU" sz="1800">
                <a:latin typeface="Times New Roman"/>
                <a:cs typeface="Times New Roman"/>
              </a:rPr>
              <a:t> могут </a:t>
            </a:r>
            <a:r>
              <a:rPr lang="ru-RU" sz="1800">
                <a:latin typeface="Times New Roman"/>
                <a:cs typeface="Times New Roman"/>
              </a:rPr>
              <a:t>привести к депрессии, а порой к суициду. Опасно </a:t>
            </a:r>
            <a:r>
              <a:rPr lang="ru-RU" sz="1800">
                <a:latin typeface="Times New Roman"/>
                <a:cs typeface="Times New Roman"/>
              </a:rPr>
              <a:t>и то, что </a:t>
            </a:r>
            <a:r>
              <a:rPr lang="ru-RU" sz="1800">
                <a:latin typeface="Times New Roman"/>
                <a:cs typeface="Times New Roman"/>
              </a:rPr>
              <a:t>в некоторых </a:t>
            </a:r>
            <a:r>
              <a:rPr lang="ru-RU" sz="1800">
                <a:latin typeface="Times New Roman"/>
                <a:cs typeface="Times New Roman"/>
              </a:rPr>
              <a:t>случаях </a:t>
            </a:r>
            <a:r>
              <a:rPr lang="ru-RU" sz="1800">
                <a:latin typeface="Times New Roman"/>
                <a:cs typeface="Times New Roman"/>
              </a:rPr>
              <a:t>кибербуллинг</a:t>
            </a:r>
            <a:r>
              <a:rPr lang="ru-RU" sz="1800">
                <a:latin typeface="Times New Roman"/>
                <a:cs typeface="Times New Roman"/>
              </a:rPr>
              <a:t> </a:t>
            </a:r>
            <a:r>
              <a:rPr lang="ru-RU" sz="1800">
                <a:latin typeface="Times New Roman"/>
                <a:cs typeface="Times New Roman"/>
              </a:rPr>
              <a:t>может </a:t>
            </a:r>
            <a:r>
              <a:rPr lang="ru-RU" sz="1800">
                <a:latin typeface="Times New Roman"/>
                <a:cs typeface="Times New Roman"/>
              </a:rPr>
              <a:t>переходить </a:t>
            </a:r>
            <a:r>
              <a:rPr lang="ru-RU" sz="1800">
                <a:latin typeface="Times New Roman"/>
                <a:cs typeface="Times New Roman"/>
              </a:rPr>
              <a:t>в личное общение </a:t>
            </a:r>
            <a:r>
              <a:rPr lang="ru-RU" sz="1800">
                <a:latin typeface="Times New Roman"/>
                <a:cs typeface="Times New Roman"/>
              </a:rPr>
              <a:t>между </a:t>
            </a:r>
            <a:r>
              <a:rPr lang="ru-RU" sz="1800">
                <a:latin typeface="Times New Roman"/>
                <a:cs typeface="Times New Roman"/>
              </a:rPr>
              <a:t>подростками. Ситуация </a:t>
            </a:r>
            <a:r>
              <a:rPr lang="ru-RU" sz="1800">
                <a:latin typeface="Times New Roman"/>
                <a:cs typeface="Times New Roman"/>
              </a:rPr>
              <a:t>осложняется тем, что дети зачастую не хотят делиться с родителями аспектами своей цифровой жизни и скрывают, что происходит с ними в Сети</a:t>
            </a:r>
            <a:r>
              <a:rPr lang="ru-RU" sz="1800">
                <a:latin typeface="Times New Roman"/>
                <a:cs typeface="Times New Roman"/>
              </a:rPr>
              <a:t>. Закрытость детей уже была отмечена как основная проблема в обеспечении их информационной безопасности.</a:t>
            </a:r>
            <a:endParaRPr lang="ru-RU" sz="1800">
              <a:latin typeface="Times New Roman"/>
              <a:cs typeface="Times New Roman"/>
            </a:endParaRPr>
          </a:p>
          <a:p>
            <a:pPr marL="0" indent="0" algn="just">
              <a:spcBef>
                <a:spcPts val="0"/>
              </a:spcBef>
              <a:buNone/>
              <a:defRPr/>
            </a:pPr>
            <a:r>
              <a:rPr lang="ru-RU" sz="1800">
                <a:latin typeface="Times New Roman"/>
                <a:cs typeface="Times New Roman"/>
              </a:rPr>
              <a:t>      В </a:t>
            </a:r>
            <a:r>
              <a:rPr lang="ru-RU" sz="1800">
                <a:latin typeface="Times New Roman"/>
                <a:cs typeface="Times New Roman"/>
              </a:rPr>
              <a:t>цифровой среде специалисты выделяют несколько видов проявления онлайн-агрессии. </a:t>
            </a:r>
            <a:endParaRPr lang="ru-RU" sz="1800">
              <a:latin typeface="Times New Roman"/>
              <a:cs typeface="Times New Roman"/>
            </a:endParaRPr>
          </a:p>
          <a:p>
            <a:pPr marL="0" indent="0" algn="just">
              <a:spcBef>
                <a:spcPts val="0"/>
              </a:spcBef>
              <a:buNone/>
              <a:defRPr/>
            </a:pPr>
            <a:r>
              <a:rPr lang="ru-RU" sz="1800">
                <a:latin typeface="Times New Roman"/>
                <a:cs typeface="Times New Roman"/>
              </a:rPr>
              <a:t>     </a:t>
            </a:r>
            <a:r>
              <a:rPr lang="ru-RU" sz="1800">
                <a:latin typeface="Times New Roman"/>
                <a:cs typeface="Times New Roman"/>
              </a:rPr>
              <a:t>Хейтинг</a:t>
            </a:r>
            <a:r>
              <a:rPr lang="ru-RU" sz="1800">
                <a:latin typeface="Times New Roman"/>
                <a:cs typeface="Times New Roman"/>
              </a:rPr>
              <a:t> </a:t>
            </a:r>
            <a:r>
              <a:rPr lang="ru-RU" sz="1800">
                <a:latin typeface="Times New Roman"/>
                <a:cs typeface="Times New Roman"/>
              </a:rPr>
              <a:t>(</a:t>
            </a:r>
            <a:r>
              <a:rPr lang="ru-RU" sz="1800">
                <a:latin typeface="Times New Roman"/>
                <a:cs typeface="Times New Roman"/>
              </a:rPr>
              <a:t>hating</a:t>
            </a:r>
            <a:r>
              <a:rPr lang="ru-RU" sz="1800">
                <a:latin typeface="Times New Roman"/>
                <a:cs typeface="Times New Roman"/>
              </a:rPr>
              <a:t>) </a:t>
            </a:r>
            <a:r>
              <a:rPr lang="ru-RU" sz="1800">
                <a:latin typeface="Times New Roman"/>
                <a:cs typeface="Times New Roman"/>
              </a:rPr>
              <a:t>- </a:t>
            </a:r>
            <a:r>
              <a:rPr lang="ru-RU" sz="1800">
                <a:latin typeface="Times New Roman"/>
                <a:cs typeface="Times New Roman"/>
              </a:rPr>
              <a:t>необоснованная критика в виде комментариев и сообщений в адрес конкретного человека. </a:t>
            </a:r>
            <a:endParaRPr lang="ru-RU" sz="1800">
              <a:latin typeface="Times New Roman"/>
              <a:cs typeface="Times New Roman"/>
            </a:endParaRPr>
          </a:p>
          <a:p>
            <a:pPr marL="0" indent="0" algn="just">
              <a:spcBef>
                <a:spcPts val="0"/>
              </a:spcBef>
              <a:buNone/>
              <a:defRPr/>
            </a:pPr>
            <a:r>
              <a:rPr lang="ru-RU" sz="1800">
                <a:latin typeface="Times New Roman"/>
                <a:cs typeface="Times New Roman"/>
              </a:rPr>
              <a:t>     </a:t>
            </a:r>
            <a:r>
              <a:rPr lang="ru-RU" sz="1800">
                <a:latin typeface="Times New Roman"/>
                <a:cs typeface="Times New Roman"/>
              </a:rPr>
              <a:t>Троллинг</a:t>
            </a:r>
            <a:r>
              <a:rPr lang="ru-RU" sz="1800">
                <a:latin typeface="Times New Roman"/>
                <a:cs typeface="Times New Roman"/>
              </a:rPr>
              <a:t> </a:t>
            </a:r>
            <a:r>
              <a:rPr lang="ru-RU" sz="1800">
                <a:latin typeface="Times New Roman"/>
                <a:cs typeface="Times New Roman"/>
              </a:rPr>
              <a:t>(</a:t>
            </a:r>
            <a:r>
              <a:rPr lang="ru-RU" sz="1800">
                <a:latin typeface="Times New Roman"/>
                <a:cs typeface="Times New Roman"/>
              </a:rPr>
              <a:t>trolling</a:t>
            </a:r>
            <a:r>
              <a:rPr lang="ru-RU" sz="1800">
                <a:latin typeface="Times New Roman"/>
                <a:cs typeface="Times New Roman"/>
              </a:rPr>
              <a:t>) </a:t>
            </a:r>
            <a:r>
              <a:rPr lang="ru-RU" sz="1800">
                <a:latin typeface="Times New Roman"/>
                <a:cs typeface="Times New Roman"/>
              </a:rPr>
              <a:t>- </a:t>
            </a:r>
            <a:r>
              <a:rPr lang="ru-RU" sz="1800">
                <a:latin typeface="Times New Roman"/>
                <a:cs typeface="Times New Roman"/>
              </a:rPr>
              <a:t>агрессивные комментарии с целью высмеять. </a:t>
            </a:r>
            <a:endParaRPr lang="ru-RU" sz="1800">
              <a:latin typeface="Times New Roman"/>
              <a:cs typeface="Times New Roman"/>
            </a:endParaRPr>
          </a:p>
          <a:p>
            <a:pPr marL="0" indent="0" algn="just">
              <a:spcBef>
                <a:spcPts val="0"/>
              </a:spcBef>
              <a:buNone/>
              <a:defRPr/>
            </a:pPr>
            <a:r>
              <a:rPr lang="ru-RU" sz="1800">
                <a:latin typeface="Times New Roman"/>
                <a:cs typeface="Times New Roman"/>
              </a:rPr>
              <a:t>     </a:t>
            </a:r>
            <a:r>
              <a:rPr lang="ru-RU" sz="1800">
                <a:latin typeface="Times New Roman"/>
                <a:cs typeface="Times New Roman"/>
              </a:rPr>
              <a:t>Грифинг</a:t>
            </a:r>
            <a:r>
              <a:rPr lang="ru-RU" sz="1800">
                <a:latin typeface="Times New Roman"/>
                <a:cs typeface="Times New Roman"/>
              </a:rPr>
              <a:t> </a:t>
            </a:r>
            <a:r>
              <a:rPr lang="ru-RU" sz="1800">
                <a:latin typeface="Times New Roman"/>
                <a:cs typeface="Times New Roman"/>
              </a:rPr>
              <a:t>(</a:t>
            </a:r>
            <a:r>
              <a:rPr lang="ru-RU" sz="1800">
                <a:latin typeface="Times New Roman"/>
                <a:cs typeface="Times New Roman"/>
              </a:rPr>
              <a:t>griefing</a:t>
            </a:r>
            <a:r>
              <a:rPr lang="ru-RU" sz="1800">
                <a:latin typeface="Times New Roman"/>
                <a:cs typeface="Times New Roman"/>
              </a:rPr>
              <a:t>) </a:t>
            </a:r>
            <a:r>
              <a:rPr lang="ru-RU" sz="1800">
                <a:latin typeface="Times New Roman"/>
                <a:cs typeface="Times New Roman"/>
              </a:rPr>
              <a:t>- </a:t>
            </a:r>
            <a:r>
              <a:rPr lang="ru-RU" sz="1800">
                <a:latin typeface="Times New Roman"/>
                <a:cs typeface="Times New Roman"/>
              </a:rPr>
              <a:t>в онлайн-играх термин обозначает провокационное поведение человека, который портит другим игровой процесс. </a:t>
            </a:r>
            <a:endParaRPr lang="ru-RU" sz="1800">
              <a:latin typeface="Times New Roman"/>
              <a:cs typeface="Times New Roman"/>
            </a:endParaRPr>
          </a:p>
          <a:p>
            <a:pPr marL="0" indent="0" algn="just">
              <a:spcBef>
                <a:spcPts val="0"/>
              </a:spcBef>
              <a:buNone/>
              <a:defRPr/>
            </a:pPr>
            <a:r>
              <a:rPr lang="ru-RU" sz="1800">
                <a:latin typeface="Times New Roman"/>
                <a:cs typeface="Times New Roman"/>
              </a:rPr>
              <a:t>     </a:t>
            </a:r>
            <a:r>
              <a:rPr lang="ru-RU" sz="1800">
                <a:latin typeface="Times New Roman"/>
                <a:cs typeface="Times New Roman"/>
              </a:rPr>
              <a:t>Секстинг</a:t>
            </a:r>
            <a:r>
              <a:rPr lang="ru-RU" sz="1800">
                <a:latin typeface="Times New Roman"/>
                <a:cs typeface="Times New Roman"/>
              </a:rPr>
              <a:t> </a:t>
            </a:r>
            <a:r>
              <a:rPr lang="ru-RU" sz="1800">
                <a:latin typeface="Times New Roman"/>
                <a:cs typeface="Times New Roman"/>
              </a:rPr>
              <a:t>(</a:t>
            </a:r>
            <a:r>
              <a:rPr lang="ru-RU" sz="1800">
                <a:latin typeface="Times New Roman"/>
                <a:cs typeface="Times New Roman"/>
              </a:rPr>
              <a:t>sexting</a:t>
            </a:r>
            <a:r>
              <a:rPr lang="ru-RU" sz="1800">
                <a:latin typeface="Times New Roman"/>
                <a:cs typeface="Times New Roman"/>
              </a:rPr>
              <a:t>) </a:t>
            </a:r>
            <a:r>
              <a:rPr lang="ru-RU" sz="1800">
                <a:latin typeface="Times New Roman"/>
                <a:cs typeface="Times New Roman"/>
              </a:rPr>
              <a:t>- </a:t>
            </a:r>
            <a:r>
              <a:rPr lang="ru-RU" sz="1800">
                <a:latin typeface="Times New Roman"/>
                <a:cs typeface="Times New Roman"/>
              </a:rPr>
              <a:t>публикация фото- и видеоматериалов с обнаженными людьми с целью шантажа или мести. </a:t>
            </a:r>
            <a:r>
              <a:rPr lang="ru-RU" sz="1800">
                <a:latin typeface="Times New Roman"/>
                <a:cs typeface="Times New Roman"/>
              </a:rPr>
              <a:t>     </a:t>
            </a:r>
            <a:endParaRPr/>
          </a:p>
          <a:p>
            <a:pPr marL="0" indent="0" algn="just">
              <a:spcBef>
                <a:spcPts val="0"/>
              </a:spcBef>
              <a:buNone/>
              <a:defRPr/>
            </a:pPr>
            <a:r>
              <a:rPr lang="ru-RU" sz="1800">
                <a:latin typeface="Times New Roman"/>
                <a:cs typeface="Times New Roman"/>
              </a:rPr>
              <a:t> </a:t>
            </a:r>
            <a:r>
              <a:rPr lang="ru-RU" sz="1800">
                <a:latin typeface="Times New Roman"/>
                <a:cs typeface="Times New Roman"/>
              </a:rPr>
              <a:t>    Киберсталкинг </a:t>
            </a:r>
            <a:r>
              <a:rPr lang="ru-RU" sz="1800">
                <a:latin typeface="Times New Roman"/>
                <a:cs typeface="Times New Roman"/>
              </a:rPr>
              <a:t>(</a:t>
            </a:r>
            <a:r>
              <a:rPr lang="ru-RU" sz="1800">
                <a:latin typeface="Times New Roman"/>
                <a:cs typeface="Times New Roman"/>
              </a:rPr>
              <a:t>cyberstalking</a:t>
            </a:r>
            <a:r>
              <a:rPr lang="ru-RU" sz="1800">
                <a:latin typeface="Times New Roman"/>
                <a:cs typeface="Times New Roman"/>
              </a:rPr>
              <a:t>) – навязчивое преследование в интернете со стороны одного человека или </a:t>
            </a:r>
            <a:r>
              <a:rPr lang="ru-RU" sz="1800">
                <a:latin typeface="Times New Roman"/>
                <a:cs typeface="Times New Roman"/>
              </a:rPr>
              <a:t>группы.</a:t>
            </a:r>
            <a:endParaRPr/>
          </a:p>
          <a:p>
            <a:pPr marL="0" indent="0" algn="just">
              <a:spcBef>
                <a:spcPts val="0"/>
              </a:spcBef>
              <a:buNone/>
              <a:defRPr/>
            </a:pPr>
            <a:endParaRPr lang="ru-RU" sz="1800">
              <a:latin typeface="Times New Roman"/>
              <a:cs typeface="Times New Roman"/>
            </a:endParaRPr>
          </a:p>
          <a:p>
            <a:pPr marL="0" indent="0" algn="just">
              <a:spcBef>
                <a:spcPts val="0"/>
              </a:spcBef>
              <a:buNone/>
              <a:defRPr/>
            </a:pPr>
            <a:r>
              <a:rPr lang="ru-RU" sz="1800">
                <a:latin typeface="Times New Roman"/>
                <a:cs typeface="Times New Roman"/>
              </a:rPr>
              <a:t>     Решение. </a:t>
            </a:r>
            <a:endParaRPr/>
          </a:p>
          <a:p>
            <a:pPr marL="0" indent="0" algn="just">
              <a:spcBef>
                <a:spcPts val="0"/>
              </a:spcBef>
              <a:buNone/>
              <a:defRPr/>
            </a:pPr>
            <a:r>
              <a:rPr lang="ru-RU" sz="1800">
                <a:latin typeface="Times New Roman"/>
                <a:cs typeface="Times New Roman"/>
              </a:rPr>
              <a:t> </a:t>
            </a:r>
            <a:r>
              <a:rPr lang="ru-RU" sz="1800">
                <a:latin typeface="Times New Roman"/>
                <a:cs typeface="Times New Roman"/>
              </a:rPr>
              <a:t>    Советы родителям и педагогам. </a:t>
            </a:r>
            <a:r>
              <a:rPr lang="ru-RU" sz="1800">
                <a:latin typeface="Times New Roman"/>
                <a:cs typeface="Times New Roman"/>
              </a:rPr>
              <a:t>Важно </a:t>
            </a:r>
            <a:r>
              <a:rPr lang="ru-RU" sz="1800">
                <a:latin typeface="Times New Roman"/>
                <a:cs typeface="Times New Roman"/>
              </a:rPr>
              <a:t>договориться с ребенком, чтобы он обязательно </a:t>
            </a:r>
            <a:r>
              <a:rPr lang="ru-RU" sz="1800">
                <a:latin typeface="Times New Roman"/>
                <a:cs typeface="Times New Roman"/>
              </a:rPr>
              <a:t>делился, </a:t>
            </a:r>
            <a:r>
              <a:rPr lang="ru-RU" sz="1800">
                <a:latin typeface="Times New Roman"/>
                <a:cs typeface="Times New Roman"/>
              </a:rPr>
              <a:t>если в Сети кто-то стал ему угрожать, шантажировать его, что-то вымогать или вести себя оскорбительно. Для этого необходимо выстраивать доверительные отношения в семье и интересоваться онлайн-жизнью ребенка. Его важно предупредить о том, что с интернет-травлей может столкнуться любой, вне зависимости от возраста, интересов или внешности, – в этом случае следует сразу прекратить всякое общение с обидчиками. Также ребенку нужно знать, что часто злоумышленники в интернете могут выдавать себя за тех людей, которыми они не являются.</a:t>
            </a:r>
            <a:br>
              <a:rPr lang="ru-RU" sz="1800">
                <a:latin typeface="Times New Roman"/>
                <a:cs typeface="Times New Roman"/>
              </a:rPr>
            </a:br>
            <a:r>
              <a:rPr lang="ru-RU" sz="1800">
                <a:latin typeface="Times New Roman"/>
                <a:cs typeface="Times New Roman"/>
              </a:rPr>
              <a:t>Признаком того, что ребенок подвергается </a:t>
            </a:r>
            <a:r>
              <a:rPr lang="ru-RU" sz="1800">
                <a:latin typeface="Times New Roman"/>
                <a:cs typeface="Times New Roman"/>
              </a:rPr>
              <a:t>кибербуллингу</a:t>
            </a:r>
            <a:r>
              <a:rPr lang="ru-RU" sz="1800">
                <a:latin typeface="Times New Roman"/>
                <a:cs typeface="Times New Roman"/>
              </a:rPr>
              <a:t>, может стать внезапное удаление своей страницы в соцсетях и явные изменения в поведении, эмоциональном и физическом состоянии, ухудшение успеваемости в школе</a:t>
            </a:r>
            <a:r>
              <a:rPr lang="ru-RU" sz="1800">
                <a:latin typeface="Times New Roman"/>
                <a:cs typeface="Times New Roman"/>
              </a:rPr>
              <a:t>.</a:t>
            </a:r>
            <a:endParaRPr lang="ru-RU" sz="1800"/>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sz="2800" b="1" cap="all">
                <a:latin typeface="Times New Roman"/>
                <a:cs typeface="Times New Roman"/>
              </a:rPr>
              <a:t>ОПАСНЫЙ И НЕ ПОДХОДЯЩИЙ </a:t>
            </a:r>
            <a:r>
              <a:rPr lang="ru-RU" sz="2800" b="1" cap="all">
                <a:latin typeface="Times New Roman"/>
                <a:cs typeface="Times New Roman"/>
              </a:rPr>
              <a:t>КОНТЕНТ</a:t>
            </a:r>
            <a:br>
              <a:rPr lang="ru-RU" sz="2800" cap="all">
                <a:latin typeface="Times New Roman"/>
                <a:cs typeface="Times New Roman"/>
              </a:rPr>
            </a:br>
            <a:endParaRPr lang="ru-RU" sz="2800">
              <a:latin typeface="Times New Roman"/>
              <a:cs typeface="Times New Roman"/>
            </a:endParaRPr>
          </a:p>
        </p:txBody>
      </p:sp>
      <p:sp>
        <p:nvSpPr>
          <p:cNvPr id="3" name="Объект 2"/>
          <p:cNvSpPr>
            <a:spLocks noGrp="1"/>
          </p:cNvSpPr>
          <p:nvPr>
            <p:ph idx="1"/>
          </p:nvPr>
        </p:nvSpPr>
        <p:spPr bwMode="auto">
          <a:xfrm>
            <a:off x="838200" y="1316181"/>
            <a:ext cx="10515600" cy="5329317"/>
          </a:xfrm>
        </p:spPr>
        <p:txBody>
          <a:bodyPr>
            <a:normAutofit fontScale="77500" lnSpcReduction="20000"/>
          </a:bodyPr>
          <a:lstStyle/>
          <a:p>
            <a:pPr marL="0" indent="0" algn="just">
              <a:spcBef>
                <a:spcPts val="0"/>
              </a:spcBef>
              <a:buNone/>
              <a:defRPr/>
            </a:pPr>
            <a:r>
              <a:rPr lang="ru-RU">
                <a:latin typeface="Times New Roman"/>
                <a:cs typeface="Times New Roman"/>
              </a:rPr>
              <a:t>     </a:t>
            </a:r>
            <a:r>
              <a:rPr lang="ru-RU" sz="3400">
                <a:latin typeface="Times New Roman"/>
                <a:cs typeface="Times New Roman"/>
              </a:rPr>
              <a:t>Сцены жестокого насилия</a:t>
            </a:r>
            <a:r>
              <a:rPr lang="ru-RU" sz="3400">
                <a:latin typeface="Times New Roman"/>
                <a:cs typeface="Times New Roman"/>
              </a:rPr>
              <a:t>, употребления </a:t>
            </a:r>
            <a:r>
              <a:rPr lang="ru-RU" sz="3400">
                <a:latin typeface="Times New Roman"/>
                <a:cs typeface="Times New Roman"/>
              </a:rPr>
              <a:t>запрещенных веществ, </a:t>
            </a:r>
            <a:r>
              <a:rPr lang="ru-RU" sz="3400">
                <a:latin typeface="Times New Roman"/>
                <a:cs typeface="Times New Roman"/>
              </a:rPr>
              <a:t>нецензурная лексика </a:t>
            </a:r>
            <a:r>
              <a:rPr lang="ru-RU" sz="3400">
                <a:latin typeface="Times New Roman"/>
                <a:cs typeface="Times New Roman"/>
              </a:rPr>
              <a:t>являются недопустимыми для детей. Интернет </a:t>
            </a:r>
            <a:r>
              <a:rPr lang="ru-RU" sz="3400">
                <a:latin typeface="Times New Roman"/>
                <a:cs typeface="Times New Roman"/>
              </a:rPr>
              <a:t>изобилует и подобным видом контента. Не зря на фильмах, роликах и компьютерных играх ставится отметка «18+». Родителям стоит обращать </a:t>
            </a:r>
            <a:r>
              <a:rPr lang="ru-RU" sz="3400">
                <a:latin typeface="Times New Roman"/>
                <a:cs typeface="Times New Roman"/>
              </a:rPr>
              <a:t>внимание на данную маркировку, о которой мы уже говорили. Но самым эффективной профилактикой интернет-угроз является нахождение в </a:t>
            </a:r>
            <a:r>
              <a:rPr lang="ru-RU" sz="3400">
                <a:latin typeface="Times New Roman"/>
                <a:cs typeface="Times New Roman"/>
              </a:rPr>
              <a:t>курсе, </a:t>
            </a:r>
            <a:r>
              <a:rPr lang="ru-RU" sz="3400">
                <a:latin typeface="Times New Roman"/>
                <a:cs typeface="Times New Roman"/>
              </a:rPr>
              <a:t>того во </a:t>
            </a:r>
            <a:r>
              <a:rPr lang="ru-RU" sz="3400">
                <a:latin typeface="Times New Roman"/>
                <a:cs typeface="Times New Roman"/>
              </a:rPr>
              <a:t>что играют и что смотрят </a:t>
            </a:r>
            <a:r>
              <a:rPr lang="ru-RU" sz="3400">
                <a:latin typeface="Times New Roman"/>
                <a:cs typeface="Times New Roman"/>
              </a:rPr>
              <a:t>дети</a:t>
            </a:r>
            <a:r>
              <a:rPr lang="ru-RU" sz="3400">
                <a:latin typeface="Times New Roman"/>
                <a:cs typeface="Times New Roman"/>
              </a:rPr>
              <a:t>. </a:t>
            </a:r>
            <a:endParaRPr lang="ru-RU" sz="3400">
              <a:latin typeface="Times New Roman"/>
              <a:cs typeface="Times New Roman"/>
            </a:endParaRPr>
          </a:p>
          <a:p>
            <a:pPr marL="0" indent="0" algn="just">
              <a:spcBef>
                <a:spcPts val="0"/>
              </a:spcBef>
              <a:buNone/>
              <a:defRPr/>
            </a:pPr>
            <a:br>
              <a:rPr lang="ru-RU" sz="3400">
                <a:latin typeface="Times New Roman"/>
                <a:cs typeface="Times New Roman"/>
              </a:rPr>
            </a:br>
            <a:br>
              <a:rPr lang="ru-RU" sz="3400">
                <a:latin typeface="Times New Roman"/>
                <a:cs typeface="Times New Roman"/>
              </a:rPr>
            </a:br>
            <a:r>
              <a:rPr lang="ru-RU" sz="3400">
                <a:latin typeface="Times New Roman"/>
                <a:cs typeface="Times New Roman"/>
              </a:rPr>
              <a:t>    Решение</a:t>
            </a:r>
            <a:r>
              <a:rPr lang="ru-RU" sz="3400">
                <a:latin typeface="Times New Roman"/>
                <a:cs typeface="Times New Roman"/>
              </a:rPr>
              <a:t>:</a:t>
            </a:r>
            <a:endParaRPr/>
          </a:p>
          <a:p>
            <a:pPr marL="0" indent="0" algn="just">
              <a:spcBef>
                <a:spcPts val="0"/>
              </a:spcBef>
              <a:buNone/>
              <a:defRPr/>
            </a:pPr>
            <a:r>
              <a:rPr lang="ru-RU" sz="3400">
                <a:latin typeface="Times New Roman"/>
                <a:cs typeface="Times New Roman"/>
              </a:rPr>
              <a:t>    </a:t>
            </a:r>
            <a:r>
              <a:rPr lang="ru-RU" sz="3400">
                <a:latin typeface="Times New Roman"/>
                <a:cs typeface="Times New Roman"/>
              </a:rPr>
              <a:t>Советы родителям и педагогам.  </a:t>
            </a:r>
            <a:r>
              <a:rPr lang="ru-RU" sz="3400">
                <a:latin typeface="Times New Roman"/>
                <a:cs typeface="Times New Roman"/>
              </a:rPr>
              <a:t>Запрет будет самым неправильным решением. Запреты, ограничения приведут к возрастанию недоверия между законными представителями и детьми. </a:t>
            </a:r>
            <a:r>
              <a:rPr lang="ru-RU" sz="3400">
                <a:latin typeface="Times New Roman"/>
                <a:cs typeface="Times New Roman"/>
              </a:rPr>
              <a:t>Поговорите с ребенком, проведите аналогии с реальной жизнью. Например, многие знают, что нельзя никуда уходить с посторонними или переходить дорогу на красный свет. Такие же правила действуют и в цифровом мире. Не отвечать незнакомцам, не переходить по подозрительным ссылкам, критически относиться к крайне щедрым или </a:t>
            </a:r>
            <a:r>
              <a:rPr lang="ru-RU" sz="3400">
                <a:latin typeface="Times New Roman"/>
                <a:cs typeface="Times New Roman"/>
              </a:rPr>
              <a:t>пугающим</a:t>
            </a:r>
            <a:r>
              <a:rPr lang="ru-RU" sz="3400">
                <a:latin typeface="Times New Roman"/>
                <a:cs typeface="Times New Roman"/>
              </a:rPr>
              <a:t> </a:t>
            </a:r>
            <a:r>
              <a:rPr lang="ru-RU" sz="3400">
                <a:latin typeface="Times New Roman"/>
                <a:cs typeface="Times New Roman"/>
              </a:rPr>
              <a:t>сообщениям</a:t>
            </a:r>
            <a:r>
              <a:rPr lang="ru-RU" sz="3400">
                <a:latin typeface="Times New Roman"/>
                <a:cs typeface="Times New Roman"/>
              </a:rPr>
              <a:t>.</a:t>
            </a:r>
            <a:endParaRPr lang="ru-RU" sz="3400">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6"/>
            <a:ext cx="10515600" cy="784802"/>
          </a:xfrm>
        </p:spPr>
        <p:txBody>
          <a:bodyPr/>
          <a:lstStyle/>
          <a:p>
            <a:pPr algn="ctr">
              <a:defRPr/>
            </a:pPr>
            <a:r>
              <a:rPr lang="ru-RU" sz="2400" b="1" cap="all">
                <a:latin typeface="Times New Roman"/>
                <a:cs typeface="Times New Roman"/>
              </a:rPr>
              <a:t>ОПАСНЫЕ </a:t>
            </a:r>
            <a:r>
              <a:rPr lang="ru-RU" sz="2400" b="1" cap="all">
                <a:latin typeface="Times New Roman"/>
                <a:cs typeface="Times New Roman"/>
              </a:rPr>
              <a:t>НЕЗНАКОМЦЫ</a:t>
            </a:r>
            <a:endParaRPr lang="ru-RU" sz="2400" b="1">
              <a:latin typeface="Times New Roman"/>
              <a:cs typeface="Times New Roman"/>
            </a:endParaRPr>
          </a:p>
        </p:txBody>
      </p:sp>
      <p:sp>
        <p:nvSpPr>
          <p:cNvPr id="3" name="Объект 2"/>
          <p:cNvSpPr>
            <a:spLocks noGrp="1"/>
          </p:cNvSpPr>
          <p:nvPr>
            <p:ph idx="1"/>
          </p:nvPr>
        </p:nvSpPr>
        <p:spPr bwMode="auto">
          <a:xfrm>
            <a:off x="838200" y="1149928"/>
            <a:ext cx="10515600" cy="5559965"/>
          </a:xfrm>
        </p:spPr>
        <p:txBody>
          <a:bodyPr>
            <a:normAutofit fontScale="92500" lnSpcReduction="10000"/>
          </a:bodyPr>
          <a:lstStyle/>
          <a:p>
            <a:pPr marL="0" indent="0" algn="just">
              <a:spcBef>
                <a:spcPts val="0"/>
              </a:spcBef>
              <a:buNone/>
              <a:defRPr/>
            </a:pPr>
            <a:r>
              <a:rPr lang="ru-RU">
                <a:latin typeface="Times New Roman"/>
                <a:cs typeface="Times New Roman"/>
              </a:rPr>
              <a:t>     Социальные </a:t>
            </a:r>
            <a:r>
              <a:rPr lang="ru-RU">
                <a:latin typeface="Times New Roman"/>
                <a:cs typeface="Times New Roman"/>
              </a:rPr>
              <a:t>сети </a:t>
            </a:r>
            <a:r>
              <a:rPr lang="ru-RU">
                <a:latin typeface="Times New Roman"/>
                <a:cs typeface="Times New Roman"/>
              </a:rPr>
              <a:t>- </a:t>
            </a:r>
            <a:r>
              <a:rPr lang="ru-RU">
                <a:latin typeface="Times New Roman"/>
                <a:cs typeface="Times New Roman"/>
              </a:rPr>
              <a:t>важный элемент социализации детей. </a:t>
            </a:r>
            <a:r>
              <a:rPr lang="ru-RU">
                <a:latin typeface="Times New Roman"/>
                <a:cs typeface="Times New Roman"/>
              </a:rPr>
              <a:t>Однако там встречаются </a:t>
            </a:r>
            <a:r>
              <a:rPr lang="ru-RU">
                <a:latin typeface="Times New Roman"/>
                <a:cs typeface="Times New Roman"/>
              </a:rPr>
              <a:t>разные люди, и не всегда у них благие намерения. Сегодня актуальна угроза онлайн-</a:t>
            </a:r>
            <a:r>
              <a:rPr lang="ru-RU">
                <a:latin typeface="Times New Roman"/>
                <a:cs typeface="Times New Roman"/>
              </a:rPr>
              <a:t>груминга</a:t>
            </a:r>
            <a:r>
              <a:rPr lang="ru-RU">
                <a:latin typeface="Times New Roman"/>
                <a:cs typeface="Times New Roman"/>
              </a:rPr>
              <a:t> – когда взрослый человек пытается установить доверительные отношения с ребенком и встретиться в реальной жизни или получить приватные фотографии или видео, в том числе для дальнейшего шантажа.</a:t>
            </a:r>
            <a:endParaRPr/>
          </a:p>
          <a:p>
            <a:pPr marL="0" indent="0" algn="just">
              <a:spcBef>
                <a:spcPts val="0"/>
              </a:spcBef>
              <a:buNone/>
              <a:defRPr/>
            </a:pPr>
            <a:r>
              <a:rPr lang="ru-RU">
                <a:latin typeface="Times New Roman"/>
                <a:cs typeface="Times New Roman"/>
              </a:rPr>
              <a:t>     Около 80% </a:t>
            </a:r>
            <a:r>
              <a:rPr lang="ru-RU">
                <a:latin typeface="Times New Roman"/>
                <a:cs typeface="Times New Roman"/>
              </a:rPr>
              <a:t>детей получают заявки в друзья от незнакомых людей. В </a:t>
            </a:r>
            <a:r>
              <a:rPr lang="ru-RU">
                <a:latin typeface="Times New Roman"/>
                <a:cs typeface="Times New Roman"/>
              </a:rPr>
              <a:t>20% </a:t>
            </a:r>
            <a:r>
              <a:rPr lang="ru-RU">
                <a:latin typeface="Times New Roman"/>
                <a:cs typeface="Times New Roman"/>
              </a:rPr>
              <a:t>случаев это заявки от взрослых. В группе риска дети 7–10 лет</a:t>
            </a:r>
            <a:r>
              <a:rPr lang="ru-RU">
                <a:latin typeface="Times New Roman"/>
                <a:cs typeface="Times New Roman"/>
              </a:rPr>
              <a:t>.</a:t>
            </a:r>
            <a:endParaRPr/>
          </a:p>
          <a:p>
            <a:pPr marL="0" indent="0" algn="just">
              <a:spcBef>
                <a:spcPts val="0"/>
              </a:spcBef>
              <a:buNone/>
              <a:defRPr/>
            </a:pPr>
            <a:endParaRPr lang="ru-RU">
              <a:latin typeface="Times New Roman"/>
              <a:cs typeface="Times New Roman"/>
            </a:endParaRPr>
          </a:p>
          <a:p>
            <a:pPr marL="0" indent="0" algn="just">
              <a:spcBef>
                <a:spcPts val="0"/>
              </a:spcBef>
              <a:buNone/>
              <a:defRPr/>
            </a:pPr>
            <a:r>
              <a:rPr lang="ru-RU">
                <a:latin typeface="Times New Roman"/>
                <a:cs typeface="Times New Roman"/>
              </a:rPr>
              <a:t>     Решение</a:t>
            </a:r>
            <a:r>
              <a:rPr lang="ru-RU">
                <a:latin typeface="Times New Roman"/>
                <a:cs typeface="Times New Roman"/>
              </a:rPr>
              <a:t>:</a:t>
            </a:r>
            <a:endParaRPr/>
          </a:p>
          <a:p>
            <a:pPr marL="0" indent="0" algn="just">
              <a:spcBef>
                <a:spcPts val="0"/>
              </a:spcBef>
              <a:buNone/>
              <a:defRPr/>
            </a:pPr>
            <a:r>
              <a:rPr lang="ru-RU">
                <a:latin typeface="Times New Roman"/>
                <a:cs typeface="Times New Roman"/>
              </a:rPr>
              <a:t>     </a:t>
            </a:r>
            <a:r>
              <a:rPr lang="ru-RU">
                <a:latin typeface="Times New Roman"/>
                <a:cs typeface="Times New Roman"/>
              </a:rPr>
              <a:t>Советы родителям и педагогам. Проверьте, что на странице </a:t>
            </a:r>
            <a:r>
              <a:rPr lang="ru-RU">
                <a:latin typeface="Times New Roman"/>
                <a:cs typeface="Times New Roman"/>
              </a:rPr>
              <a:t>ребенка </a:t>
            </a:r>
            <a:r>
              <a:rPr lang="ru-RU">
                <a:latin typeface="Times New Roman"/>
                <a:cs typeface="Times New Roman"/>
              </a:rPr>
              <a:t>в социальных сетях нет номера школы, где он учится, номера телефона, информации о родителях, а сам профиль закрыт для посторонних. Интересуйтесь у ребенка, с кем и о чем он общается онлайн, при этом важно соблюдать баланс и не запугивать его или излишне контролировать</a:t>
            </a:r>
            <a:r>
              <a:rPr lang="ru-RU">
                <a:latin typeface="Times New Roman"/>
                <a:cs typeface="Times New Roman"/>
              </a:rPr>
              <a:t>.</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6"/>
            <a:ext cx="10515600" cy="715530"/>
          </a:xfrm>
        </p:spPr>
        <p:txBody>
          <a:bodyPr>
            <a:normAutofit/>
          </a:bodyPr>
          <a:lstStyle/>
          <a:p>
            <a:pPr algn="ctr">
              <a:defRPr/>
            </a:pPr>
            <a:r>
              <a:rPr lang="ru-RU" sz="3200" b="1">
                <a:latin typeface="Times New Roman"/>
                <a:cs typeface="Times New Roman"/>
              </a:rPr>
              <a:t>Проблема информационной безопасности</a:t>
            </a:r>
            <a:endParaRPr lang="ru-RU" sz="3200" b="1">
              <a:latin typeface="Times New Roman"/>
              <a:cs typeface="Times New Roman"/>
            </a:endParaRPr>
          </a:p>
        </p:txBody>
      </p:sp>
      <p:sp>
        <p:nvSpPr>
          <p:cNvPr id="3" name="Объект 2"/>
          <p:cNvSpPr>
            <a:spLocks noGrp="1"/>
          </p:cNvSpPr>
          <p:nvPr>
            <p:ph idx="1"/>
          </p:nvPr>
        </p:nvSpPr>
        <p:spPr bwMode="auto">
          <a:xfrm>
            <a:off x="838200" y="1260764"/>
            <a:ext cx="10515600" cy="4916199"/>
          </a:xfrm>
        </p:spPr>
        <p:txBody>
          <a:bodyPr>
            <a:normAutofit/>
          </a:bodyPr>
          <a:lstStyle/>
          <a:p>
            <a:pPr marL="0" indent="0" algn="just">
              <a:spcBef>
                <a:spcPts val="0"/>
              </a:spcBef>
              <a:buNone/>
              <a:defRPr/>
            </a:pPr>
            <a:r>
              <a:rPr lang="ru-RU">
                <a:latin typeface="Times New Roman"/>
                <a:cs typeface="Times New Roman"/>
              </a:rPr>
              <a:t>     В Интернет</a:t>
            </a:r>
            <a:r>
              <a:rPr lang="ru-RU">
                <a:latin typeface="Times New Roman"/>
                <a:cs typeface="Times New Roman"/>
              </a:rPr>
              <a:t>е</a:t>
            </a:r>
            <a:r>
              <a:rPr lang="ru-RU">
                <a:latin typeface="Times New Roman"/>
                <a:cs typeface="Times New Roman"/>
              </a:rPr>
              <a:t> содержится огромный массив информации, некоторая часть которой может нанести вред здоровью, а также физическому, психическому, духовному и нравственному развитию. Интернет является зоной «трудовой» деятельности мошенников, здесь действуют педофилы, </a:t>
            </a:r>
            <a:r>
              <a:rPr lang="ru-RU">
                <a:latin typeface="Times New Roman"/>
                <a:cs typeface="Times New Roman"/>
              </a:rPr>
              <a:t>кибербуллеры</a:t>
            </a:r>
            <a:r>
              <a:rPr lang="ru-RU">
                <a:latin typeface="Times New Roman"/>
                <a:cs typeface="Times New Roman"/>
              </a:rPr>
              <a:t>, сектанты и иные злоумышленники, которые находят детей в сети, а затем под различными предлогами вступают с ними в переписку и личный контакт.</a:t>
            </a:r>
            <a:endParaRPr/>
          </a:p>
          <a:p>
            <a:pPr marL="0" indent="0" algn="just">
              <a:spcBef>
                <a:spcPts val="0"/>
              </a:spcBef>
              <a:buNone/>
              <a:defRPr/>
            </a:pPr>
            <a:r>
              <a:rPr lang="ru-RU">
                <a:latin typeface="Times New Roman"/>
                <a:cs typeface="Times New Roman"/>
              </a:rPr>
              <a:t> </a:t>
            </a:r>
            <a:r>
              <a:rPr lang="ru-RU">
                <a:latin typeface="Times New Roman"/>
                <a:cs typeface="Times New Roman"/>
              </a:rPr>
              <a:t>    Дети также становятся источниками угроз и правонарушений. Не редки случаи осуществления ими атак на </a:t>
            </a:r>
            <a:r>
              <a:rPr lang="ru-RU">
                <a:latin typeface="Times New Roman"/>
                <a:cs typeface="Times New Roman"/>
              </a:rPr>
              <a:t>интернет-ресурсы</a:t>
            </a:r>
            <a:r>
              <a:rPr lang="ru-RU">
                <a:latin typeface="Times New Roman"/>
                <a:cs typeface="Times New Roman"/>
              </a:rPr>
              <a:t>, мошенничество и распространение запрещенного контента.</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701675"/>
          </a:xfrm>
        </p:spPr>
        <p:txBody>
          <a:bodyPr>
            <a:normAutofit fontScale="90000"/>
          </a:bodyPr>
          <a:lstStyle/>
          <a:p>
            <a:pPr algn="ctr">
              <a:defRPr/>
            </a:pPr>
            <a:r>
              <a:rPr lang="ru-RU" sz="2800" b="1" cap="all">
                <a:latin typeface="Times New Roman"/>
                <a:cs typeface="Times New Roman"/>
              </a:rPr>
              <a:t>РЕКОМЕНДАЦИИ </a:t>
            </a:r>
            <a:r>
              <a:rPr lang="ru-RU" sz="2800" b="1" cap="all">
                <a:latin typeface="Times New Roman"/>
                <a:cs typeface="Times New Roman"/>
              </a:rPr>
              <a:t>СПЕЦИАЛИСТОВ ПО </a:t>
            </a:r>
            <a:r>
              <a:rPr lang="ru-RU" sz="2800" b="1" cap="all">
                <a:latin typeface="Times New Roman"/>
                <a:cs typeface="Times New Roman"/>
              </a:rPr>
              <a:t>ЦИФРОВОЙ БЕЗОПАСНОСТИ ДЛЯ ДЕТЕЙ И </a:t>
            </a:r>
            <a:r>
              <a:rPr lang="ru-RU" sz="2800" b="1" cap="all">
                <a:latin typeface="Times New Roman"/>
                <a:cs typeface="Times New Roman"/>
              </a:rPr>
              <a:t>ВЗРОСЛЫХ</a:t>
            </a:r>
            <a:br>
              <a:rPr lang="ru-RU" sz="2800" cap="all">
                <a:latin typeface="Times New Roman"/>
                <a:cs typeface="Times New Roman"/>
              </a:rPr>
            </a:br>
            <a:endParaRPr lang="ru-RU" sz="2800">
              <a:latin typeface="Times New Roman"/>
              <a:cs typeface="Times New Roman"/>
            </a:endParaRPr>
          </a:p>
        </p:txBody>
      </p:sp>
      <p:sp>
        <p:nvSpPr>
          <p:cNvPr id="3" name="Объект 2"/>
          <p:cNvSpPr>
            <a:spLocks noGrp="1"/>
          </p:cNvSpPr>
          <p:nvPr>
            <p:ph idx="1"/>
          </p:nvPr>
        </p:nvSpPr>
        <p:spPr bwMode="auto">
          <a:xfrm>
            <a:off x="678873" y="1066800"/>
            <a:ext cx="10875818" cy="5292436"/>
          </a:xfrm>
        </p:spPr>
        <p:txBody>
          <a:bodyPr>
            <a:normAutofit fontScale="77500" lnSpcReduction="20000"/>
          </a:bodyPr>
          <a:lstStyle/>
          <a:p>
            <a:pPr algn="just">
              <a:spcBef>
                <a:spcPts val="0"/>
              </a:spcBef>
              <a:defRPr/>
            </a:pPr>
            <a:r>
              <a:rPr lang="ru-RU">
                <a:latin typeface="Times New Roman"/>
                <a:cs typeface="Times New Roman"/>
              </a:rPr>
              <a:t>когда </a:t>
            </a:r>
            <a:r>
              <a:rPr lang="ru-RU">
                <a:latin typeface="Times New Roman"/>
                <a:cs typeface="Times New Roman"/>
              </a:rPr>
              <a:t>ребенок только начинает осваивать цифровое пространство, стоит воспользоваться программами родительского контроля, но прежде рассказать юному пользователю об этом – для чего родители ставят такую программу;</a:t>
            </a:r>
            <a:endParaRPr/>
          </a:p>
          <a:p>
            <a:pPr algn="just">
              <a:spcBef>
                <a:spcPts val="0"/>
              </a:spcBef>
              <a:defRPr/>
            </a:pPr>
            <a:r>
              <a:rPr lang="ru-RU">
                <a:latin typeface="Times New Roman"/>
                <a:cs typeface="Times New Roman"/>
              </a:rPr>
              <a:t>используйте надежные защитные решения на всех устройствах (в том числе на смартфонах);</a:t>
            </a:r>
            <a:endParaRPr/>
          </a:p>
          <a:p>
            <a:pPr algn="just">
              <a:spcBef>
                <a:spcPts val="0"/>
              </a:spcBef>
              <a:defRPr/>
            </a:pPr>
            <a:r>
              <a:rPr lang="ru-RU">
                <a:latin typeface="Times New Roman"/>
                <a:cs typeface="Times New Roman"/>
              </a:rPr>
              <a:t>обратите внимание на настройки приватности в социальных сетях: не публикуйте слишком много личной информации – и детей научите тому же;</a:t>
            </a:r>
            <a:endParaRPr/>
          </a:p>
          <a:p>
            <a:pPr algn="just">
              <a:spcBef>
                <a:spcPts val="0"/>
              </a:spcBef>
              <a:defRPr/>
            </a:pPr>
            <a:r>
              <a:rPr lang="ru-RU">
                <a:latin typeface="Times New Roman"/>
                <a:cs typeface="Times New Roman"/>
              </a:rPr>
              <a:t>проверьте, что на странице вашего ребенка в социальных сетях нет номера школы, где он учится, номера телефона, информации о родителях, а сам профиль закрыт для посторонних;</a:t>
            </a:r>
            <a:endParaRPr/>
          </a:p>
          <a:p>
            <a:pPr algn="just">
              <a:spcBef>
                <a:spcPts val="0"/>
              </a:spcBef>
              <a:defRPr/>
            </a:pPr>
            <a:r>
              <a:rPr lang="ru-RU">
                <a:latin typeface="Times New Roman"/>
                <a:cs typeface="Times New Roman"/>
              </a:rPr>
              <a:t>используйте надежные пароли: минимум 12 символов с буквами в разном регистре, цифрами и спецсимволами;</a:t>
            </a:r>
            <a:endParaRPr/>
          </a:p>
          <a:p>
            <a:pPr algn="just">
              <a:spcBef>
                <a:spcPts val="0"/>
              </a:spcBef>
              <a:defRPr/>
            </a:pPr>
            <a:r>
              <a:rPr lang="ru-RU">
                <a:latin typeface="Times New Roman"/>
                <a:cs typeface="Times New Roman"/>
              </a:rPr>
              <a:t>настройте двухфакторную аутентификацию в тех сервисах, которые это позволяют;</a:t>
            </a:r>
            <a:endParaRPr/>
          </a:p>
          <a:p>
            <a:pPr algn="just">
              <a:spcBef>
                <a:spcPts val="0"/>
              </a:spcBef>
              <a:defRPr/>
            </a:pPr>
            <a:r>
              <a:rPr lang="ru-RU">
                <a:latin typeface="Times New Roman"/>
                <a:cs typeface="Times New Roman"/>
              </a:rPr>
              <a:t>не открывайте вложения из подозрительных писем или сообщений в мессенджерах и соцсетях и не переходите по ссылкам из них;</a:t>
            </a:r>
            <a:endParaRPr/>
          </a:p>
          <a:p>
            <a:pPr algn="just">
              <a:spcBef>
                <a:spcPts val="0"/>
              </a:spcBef>
              <a:defRPr/>
            </a:pPr>
            <a:r>
              <a:rPr lang="ru-RU">
                <a:latin typeface="Times New Roman"/>
                <a:cs typeface="Times New Roman"/>
              </a:rPr>
              <a:t>скачивайте приложения только из официальных ресурсов;</a:t>
            </a:r>
            <a:endParaRPr/>
          </a:p>
          <a:p>
            <a:pPr algn="just">
              <a:spcBef>
                <a:spcPts val="0"/>
              </a:spcBef>
              <a:defRPr/>
            </a:pPr>
            <a:r>
              <a:rPr lang="ru-RU">
                <a:latin typeface="Times New Roman"/>
                <a:cs typeface="Times New Roman"/>
              </a:rPr>
              <a:t>проверяйте адрес сайта перед тем, как вводить на нем личные или платежные данные;</a:t>
            </a:r>
            <a:endParaRPr/>
          </a:p>
          <a:p>
            <a:pPr algn="just">
              <a:spcBef>
                <a:spcPts val="0"/>
              </a:spcBef>
              <a:defRPr/>
            </a:pPr>
            <a:r>
              <a:rPr lang="ru-RU">
                <a:latin typeface="Times New Roman"/>
                <a:cs typeface="Times New Roman"/>
              </a:rPr>
              <a:t>если столкнулись с </a:t>
            </a:r>
            <a:r>
              <a:rPr lang="ru-RU">
                <a:latin typeface="Times New Roman"/>
                <a:cs typeface="Times New Roman"/>
              </a:rPr>
              <a:t>кибербуллингом</a:t>
            </a:r>
            <a:r>
              <a:rPr lang="ru-RU">
                <a:latin typeface="Times New Roman"/>
                <a:cs typeface="Times New Roman"/>
              </a:rPr>
              <a:t>, не вступайте в диалог с обидчиком, заблокируйте его, сообщите о травле администраторам площадки</a:t>
            </a:r>
            <a:r>
              <a:rPr lang="ru-RU">
                <a:latin typeface="Times New Roman"/>
                <a:cs typeface="Times New Roman"/>
              </a:rPr>
              <a:t>.</a:t>
            </a:r>
            <a:endParaRPr/>
          </a:p>
          <a:p>
            <a:pPr algn="just">
              <a:spcBef>
                <a:spcPts val="0"/>
              </a:spcBef>
              <a:defRPr/>
            </a:pPr>
            <a:r>
              <a:rPr lang="ru-RU">
                <a:latin typeface="Times New Roman"/>
                <a:cs typeface="Times New Roman"/>
              </a:rPr>
              <a:t>в</a:t>
            </a:r>
            <a:r>
              <a:rPr lang="ru-RU">
                <a:latin typeface="Times New Roman"/>
                <a:cs typeface="Times New Roman"/>
              </a:rPr>
              <a:t>ремя нахождения ребенка в телефоне во время отсутствия родителей (на работе, ночью) считается наиболее опасным. Телефон ставить на зарядку рядом с кроватью ребенка нельзя.</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fontScale="90000"/>
          </a:bodyPr>
          <a:lstStyle/>
          <a:p>
            <a:pPr algn="ctr">
              <a:defRPr/>
            </a:pPr>
            <a:r>
              <a:rPr lang="ru-RU" sz="2500" b="1" cap="all">
                <a:solidFill>
                  <a:prstClr val="black"/>
                </a:solidFill>
                <a:latin typeface="Times New Roman"/>
                <a:cs typeface="Times New Roman"/>
              </a:rPr>
              <a:t>РЕКОМЕНДАЦИИ СПЕЦИАЛИСТОВ ПО ЦИФРОВОЙ БЕЗОПАСНОСТИ ДЛЯ ДЕТЕЙ И ВЗРОСЛЫХ</a:t>
            </a:r>
            <a:br>
              <a:rPr lang="ru-RU" sz="2500" cap="all">
                <a:solidFill>
                  <a:prstClr val="black"/>
                </a:solidFill>
                <a:latin typeface="Times New Roman"/>
                <a:cs typeface="Times New Roman"/>
              </a:rPr>
            </a:br>
            <a:endParaRPr lang="ru-RU"/>
          </a:p>
        </p:txBody>
      </p:sp>
      <p:sp>
        <p:nvSpPr>
          <p:cNvPr id="3" name="Объект 2"/>
          <p:cNvSpPr>
            <a:spLocks noGrp="1"/>
          </p:cNvSpPr>
          <p:nvPr>
            <p:ph idx="1"/>
          </p:nvPr>
        </p:nvSpPr>
        <p:spPr bwMode="auto"/>
        <p:txBody>
          <a:bodyPr>
            <a:normAutofit/>
          </a:bodyPr>
          <a:lstStyle/>
          <a:p>
            <a:pPr marL="0" indent="0" algn="just">
              <a:spcBef>
                <a:spcPts val="0"/>
              </a:spcBef>
              <a:buNone/>
              <a:defRPr/>
            </a:pPr>
            <a:r>
              <a:rPr lang="ru-RU">
                <a:latin typeface="Times New Roman"/>
                <a:cs typeface="Times New Roman"/>
              </a:rPr>
              <a:t>    Особое внимание следует уделить смартфонам. Специалисты дают рекомендации как </a:t>
            </a:r>
            <a:r>
              <a:rPr lang="ru-RU">
                <a:latin typeface="Times New Roman"/>
                <a:cs typeface="Times New Roman"/>
              </a:rPr>
              <a:t>защитить смартфон ребёнка от </a:t>
            </a:r>
            <a:r>
              <a:rPr lang="ru-RU">
                <a:latin typeface="Times New Roman"/>
                <a:cs typeface="Times New Roman"/>
              </a:rPr>
              <a:t>киберугроз</a:t>
            </a:r>
            <a:r>
              <a:rPr lang="ru-RU">
                <a:latin typeface="Times New Roman"/>
                <a:cs typeface="Times New Roman"/>
              </a:rPr>
              <a:t>.</a:t>
            </a:r>
            <a:endParaRPr lang="ru-RU">
              <a:latin typeface="Times New Roman"/>
              <a:cs typeface="Times New Roman"/>
            </a:endParaRPr>
          </a:p>
          <a:p>
            <a:pPr marL="0" indent="0" algn="just">
              <a:spcBef>
                <a:spcPts val="0"/>
              </a:spcBef>
              <a:buNone/>
              <a:defRPr/>
            </a:pPr>
            <a:r>
              <a:rPr lang="ru-RU">
                <a:latin typeface="Times New Roman"/>
                <a:cs typeface="Times New Roman"/>
              </a:rPr>
              <a:t>    1.Установите </a:t>
            </a:r>
            <a:r>
              <a:rPr lang="ru-RU">
                <a:latin typeface="Times New Roman"/>
                <a:cs typeface="Times New Roman"/>
              </a:rPr>
              <a:t>ПИН-код на сим-карту устройства, чтобы предотвратить её использование на других устройствах.</a:t>
            </a:r>
            <a:endParaRPr/>
          </a:p>
          <a:p>
            <a:pPr marL="0" indent="0" algn="just">
              <a:spcBef>
                <a:spcPts val="0"/>
              </a:spcBef>
              <a:buNone/>
              <a:defRPr/>
            </a:pPr>
            <a:r>
              <a:rPr lang="ru-RU">
                <a:latin typeface="Times New Roman"/>
                <a:cs typeface="Times New Roman"/>
              </a:rPr>
              <a:t>    2. Воспользуйтесь </a:t>
            </a:r>
            <a:r>
              <a:rPr lang="ru-RU">
                <a:latin typeface="Times New Roman"/>
                <a:cs typeface="Times New Roman"/>
              </a:rPr>
              <a:t>возможностью биометрической аутентификации, такой как распознавание отпечатка пальца или лица, чтобы надёжно защитить смартфон и его содержимое.</a:t>
            </a:r>
            <a:endParaRPr/>
          </a:p>
          <a:p>
            <a:pPr marL="0" indent="0" algn="just">
              <a:spcBef>
                <a:spcPts val="0"/>
              </a:spcBef>
              <a:buNone/>
              <a:defRPr/>
            </a:pPr>
            <a:r>
              <a:rPr lang="ru-RU">
                <a:latin typeface="Times New Roman"/>
                <a:cs typeface="Times New Roman"/>
              </a:rPr>
              <a:t>    </a:t>
            </a:r>
            <a:endParaRPr lang="ru-RU"/>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fontScale="90000"/>
          </a:bodyPr>
          <a:lstStyle/>
          <a:p>
            <a:pPr algn="ctr">
              <a:defRPr/>
            </a:pPr>
            <a:r>
              <a:rPr lang="ru-RU" sz="2300" b="1" cap="all">
                <a:solidFill>
                  <a:prstClr val="black"/>
                </a:solidFill>
                <a:latin typeface="Times New Roman"/>
                <a:cs typeface="Times New Roman"/>
              </a:rPr>
              <a:t>РЕКОМЕНДАЦИИ СПЕЦИАЛИСТОВ ПО ЦИФРОВОЙ БЕЗОПАСНОСТИ ДЛЯ ДЕТЕЙ И ВЗРОСЛЫХ</a:t>
            </a:r>
            <a:br>
              <a:rPr lang="ru-RU" sz="2300" cap="all">
                <a:solidFill>
                  <a:prstClr val="black"/>
                </a:solidFill>
                <a:latin typeface="Times New Roman"/>
                <a:cs typeface="Times New Roman"/>
              </a:rPr>
            </a:br>
            <a:endParaRPr lang="ru-RU"/>
          </a:p>
        </p:txBody>
      </p:sp>
      <p:sp>
        <p:nvSpPr>
          <p:cNvPr id="3" name="Объект 2"/>
          <p:cNvSpPr>
            <a:spLocks noGrp="1"/>
          </p:cNvSpPr>
          <p:nvPr>
            <p:ph idx="1"/>
          </p:nvPr>
        </p:nvSpPr>
        <p:spPr bwMode="auto"/>
        <p:txBody>
          <a:bodyPr/>
          <a:lstStyle/>
          <a:p>
            <a:pPr marL="0" indent="0" algn="just">
              <a:spcBef>
                <a:spcPts val="0"/>
              </a:spcBef>
              <a:buNone/>
              <a:defRPr/>
            </a:pPr>
            <a:r>
              <a:rPr lang="en-US">
                <a:latin typeface="Times New Roman"/>
                <a:cs typeface="Times New Roman"/>
              </a:rPr>
              <a:t>   </a:t>
            </a:r>
            <a:r>
              <a:rPr lang="ru-RU">
                <a:latin typeface="Times New Roman"/>
                <a:cs typeface="Times New Roman"/>
              </a:rPr>
              <a:t>3</a:t>
            </a:r>
            <a:r>
              <a:rPr lang="ru-RU">
                <a:latin typeface="Times New Roman"/>
                <a:cs typeface="Times New Roman"/>
              </a:rPr>
              <a:t>. Активируйте службы </a:t>
            </a:r>
            <a:r>
              <a:rPr lang="ru-RU">
                <a:latin typeface="Times New Roman"/>
                <a:cs typeface="Times New Roman"/>
              </a:rPr>
              <a:t>геолокации</a:t>
            </a:r>
            <a:r>
              <a:rPr lang="ru-RU">
                <a:latin typeface="Times New Roman"/>
                <a:cs typeface="Times New Roman"/>
              </a:rPr>
              <a:t>, чтобы иметь возможность контролировать местонахождение устройства ребёнка.</a:t>
            </a:r>
            <a:endParaRPr/>
          </a:p>
          <a:p>
            <a:pPr marL="0" indent="0" algn="just">
              <a:spcBef>
                <a:spcPts val="0"/>
              </a:spcBef>
              <a:buNone/>
              <a:defRPr/>
            </a:pPr>
            <a:r>
              <a:rPr lang="ru-RU">
                <a:latin typeface="Times New Roman"/>
                <a:cs typeface="Times New Roman"/>
              </a:rPr>
              <a:t>    4. Настройте функции родительского контроля с помощью операционной системы или отдельных приложений.</a:t>
            </a:r>
            <a:endParaRPr/>
          </a:p>
          <a:p>
            <a:pPr marL="0" indent="0">
              <a:buNone/>
              <a:defRPr/>
            </a:pPr>
            <a:endParaRPr lang="ru-RU"/>
          </a:p>
        </p:txBody>
      </p:sp>
      <p:pic>
        <p:nvPicPr>
          <p:cNvPr id="5" name="Рисунок 4"/>
          <p:cNvPicPr>
            <a:picLocks noChangeAspect="1"/>
          </p:cNvPicPr>
          <p:nvPr/>
        </p:nvPicPr>
        <p:blipFill>
          <a:blip r:embed="rId2"/>
          <a:stretch/>
        </p:blipFill>
        <p:spPr bwMode="auto">
          <a:xfrm>
            <a:off x="3613359" y="3512772"/>
            <a:ext cx="4965282" cy="3032406"/>
          </a:xfrm>
          <a:prstGeom prst="rect">
            <a:avLst/>
          </a:prstGeom>
        </p:spPr>
      </p:pic>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04789323" name="Заголовок 1"/>
          <p:cNvSpPr>
            <a:spLocks noGrp="1"/>
          </p:cNvSpPr>
          <p:nvPr>
            <p:ph type="title"/>
          </p:nvPr>
        </p:nvSpPr>
        <p:spPr bwMode="auto"/>
        <p:txBody>
          <a:bodyPr/>
          <a:lstStyle/>
          <a:p>
            <a:pPr>
              <a:defRPr/>
            </a:pPr>
            <a:r>
              <a:rPr/>
              <a:t>Ссылка на мероприятие</a:t>
            </a:r>
            <a:endParaRPr/>
          </a:p>
        </p:txBody>
      </p:sp>
      <p:sp>
        <p:nvSpPr>
          <p:cNvPr id="326392738" name="Объект 2"/>
          <p:cNvSpPr>
            <a:spLocks noGrp="1"/>
          </p:cNvSpPr>
          <p:nvPr>
            <p:ph idx="1"/>
          </p:nvPr>
        </p:nvSpPr>
        <p:spPr bwMode="auto">
          <a:xfrm flipH="0" flipV="0">
            <a:off x="838199" y="3057525"/>
            <a:ext cx="10515600" cy="3119437"/>
          </a:xfrm>
        </p:spPr>
        <p:txBody>
          <a:bodyPr/>
          <a:lstStyle/>
          <a:p>
            <a:pPr marL="0" indent="0" algn="ctr">
              <a:buFont typeface="Arial"/>
              <a:buNone/>
              <a:defRPr/>
            </a:pPr>
            <a:r>
              <a:rPr lang="ru-RU" sz="2800" b="0" i="0" u="sng" strike="noStrike" cap="none" spc="0">
                <a:solidFill>
                  <a:schemeClr val="tx1"/>
                </a:solidFill>
                <a:latin typeface="Calibri"/>
                <a:ea typeface="Calibri"/>
                <a:cs typeface="Calibri"/>
                <a:hlinkClick r:id="rId2" tooltip="https://edu-skills.ru/?id=33"/>
              </a:rPr>
              <a:t>https://edu-skills.ru/?id=33</a:t>
            </a:r>
            <a:r>
              <a:rPr/>
              <a:t> </a:t>
            </a:r>
            <a:endParaRPr/>
          </a:p>
        </p:txBody>
      </p:sp>
      <p:sp>
        <p:nvSpPr>
          <p:cNvPr id="1095467186" name="Нижний колонтитул 4"/>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6"/>
            <a:ext cx="10515600" cy="937202"/>
          </a:xfrm>
        </p:spPr>
        <p:txBody>
          <a:bodyPr>
            <a:normAutofit/>
          </a:bodyPr>
          <a:lstStyle/>
          <a:p>
            <a:pPr algn="ctr">
              <a:defRPr/>
            </a:pPr>
            <a:r>
              <a:rPr lang="ru-RU" sz="3200" b="1">
                <a:latin typeface="Times New Roman"/>
                <a:cs typeface="Times New Roman"/>
              </a:rPr>
              <a:t>Проблема закрытости детей</a:t>
            </a:r>
            <a:endParaRPr lang="ru-RU" sz="3200" b="1">
              <a:latin typeface="Times New Roman"/>
              <a:cs typeface="Times New Roman"/>
            </a:endParaRPr>
          </a:p>
        </p:txBody>
      </p:sp>
      <p:sp>
        <p:nvSpPr>
          <p:cNvPr id="3" name="Объект 2"/>
          <p:cNvSpPr>
            <a:spLocks noGrp="1"/>
          </p:cNvSpPr>
          <p:nvPr>
            <p:ph idx="1"/>
          </p:nvPr>
        </p:nvSpPr>
        <p:spPr bwMode="auto">
          <a:xfrm>
            <a:off x="838200" y="1537855"/>
            <a:ext cx="10515600" cy="4639108"/>
          </a:xfrm>
        </p:spPr>
        <p:txBody>
          <a:bodyPr>
            <a:normAutofit fontScale="92500" lnSpcReduction="20000"/>
          </a:bodyPr>
          <a:lstStyle/>
          <a:p>
            <a:pPr marL="0" indent="0" algn="just">
              <a:spcBef>
                <a:spcPts val="0"/>
              </a:spcBef>
              <a:buNone/>
              <a:defRPr/>
            </a:pPr>
            <a:r>
              <a:rPr lang="ru-RU">
                <a:latin typeface="Times New Roman"/>
                <a:cs typeface="Times New Roman"/>
              </a:rPr>
              <a:t>     Главной проблемой в обеспечении безопасности детей в Интернете являются порой не угрозы, исходящие из сети. </a:t>
            </a:r>
            <a:r>
              <a:rPr lang="ru-RU" b="1">
                <a:latin typeface="Times New Roman"/>
                <a:cs typeface="Times New Roman"/>
              </a:rPr>
              <a:t>Узловой проблемой является закрытость детей при возникновении опасности из интернета!</a:t>
            </a:r>
            <a:endParaRPr/>
          </a:p>
          <a:p>
            <a:pPr marL="0" indent="0" algn="just">
              <a:spcBef>
                <a:spcPts val="0"/>
              </a:spcBef>
              <a:buNone/>
              <a:defRPr/>
            </a:pPr>
            <a:r>
              <a:rPr lang="ru-RU">
                <a:latin typeface="Times New Roman"/>
                <a:cs typeface="Times New Roman"/>
              </a:rPr>
              <a:t> </a:t>
            </a:r>
            <a:r>
              <a:rPr lang="ru-RU">
                <a:latin typeface="Times New Roman"/>
                <a:cs typeface="Times New Roman"/>
              </a:rPr>
              <a:t>    По данным опросов, </a:t>
            </a:r>
            <a:r>
              <a:rPr lang="ru-RU" b="1">
                <a:latin typeface="Times New Roman"/>
                <a:cs typeface="Times New Roman"/>
              </a:rPr>
              <a:t>более половины детей</a:t>
            </a:r>
            <a:r>
              <a:rPr lang="ru-RU">
                <a:latin typeface="Times New Roman"/>
                <a:cs typeface="Times New Roman"/>
              </a:rPr>
              <a:t> сталкивались с интернет-угрозами, </a:t>
            </a:r>
            <a:r>
              <a:rPr lang="ru-RU" b="1">
                <a:latin typeface="Times New Roman"/>
                <a:cs typeface="Times New Roman"/>
              </a:rPr>
              <a:t>не ставя в известность своих родителей</a:t>
            </a:r>
            <a:r>
              <a:rPr lang="ru-RU">
                <a:latin typeface="Times New Roman"/>
                <a:cs typeface="Times New Roman"/>
              </a:rPr>
              <a:t>.</a:t>
            </a:r>
            <a:endParaRPr/>
          </a:p>
          <a:p>
            <a:pPr marL="0" indent="0" algn="just">
              <a:spcBef>
                <a:spcPts val="0"/>
              </a:spcBef>
              <a:buNone/>
              <a:defRPr/>
            </a:pPr>
            <a:r>
              <a:rPr lang="ru-RU">
                <a:latin typeface="Times New Roman"/>
                <a:cs typeface="Times New Roman"/>
              </a:rPr>
              <a:t> </a:t>
            </a:r>
            <a:r>
              <a:rPr lang="ru-RU">
                <a:latin typeface="Times New Roman"/>
                <a:cs typeface="Times New Roman"/>
              </a:rPr>
              <a:t>    Практика показывает, что большинство родителей не уделяет должного внимания интернет-безопасности и интернет-воспитанию своих детей.</a:t>
            </a:r>
            <a:endParaRPr lang="ru-RU">
              <a:latin typeface="Times New Roman"/>
              <a:cs typeface="Times New Roman"/>
            </a:endParaRPr>
          </a:p>
          <a:p>
            <a:pPr marL="0" indent="0" algn="just">
              <a:spcBef>
                <a:spcPts val="0"/>
              </a:spcBef>
              <a:buNone/>
              <a:defRPr/>
            </a:pPr>
            <a:r>
              <a:rPr lang="ru-RU">
                <a:latin typeface="Times New Roman"/>
                <a:cs typeface="Times New Roman"/>
              </a:rPr>
              <a:t> </a:t>
            </a:r>
            <a:r>
              <a:rPr lang="ru-RU">
                <a:latin typeface="Times New Roman"/>
                <a:cs typeface="Times New Roman"/>
              </a:rPr>
              <a:t>    Проблема доверия детей о проблемах в Интернете связана с их низкой культурой </a:t>
            </a:r>
            <a:r>
              <a:rPr lang="ru-RU">
                <a:latin typeface="Times New Roman"/>
                <a:cs typeface="Times New Roman"/>
              </a:rPr>
              <a:t>кибербезопасности</a:t>
            </a:r>
            <a:r>
              <a:rPr lang="ru-RU">
                <a:latin typeface="Times New Roman"/>
                <a:cs typeface="Times New Roman"/>
              </a:rPr>
              <a:t> и страхом осуждения со стороны взрослых.</a:t>
            </a:r>
            <a:endParaRPr/>
          </a:p>
          <a:p>
            <a:pPr marL="0" indent="0" algn="just">
              <a:spcBef>
                <a:spcPts val="0"/>
              </a:spcBef>
              <a:buNone/>
              <a:defRPr/>
            </a:pPr>
            <a:r>
              <a:rPr lang="ru-RU">
                <a:latin typeface="Times New Roman"/>
                <a:cs typeface="Times New Roman"/>
              </a:rPr>
              <a:t> </a:t>
            </a:r>
            <a:r>
              <a:rPr lang="ru-RU">
                <a:latin typeface="Times New Roman"/>
                <a:cs typeface="Times New Roman"/>
              </a:rPr>
              <a:t>    Поэтому основной вывод, который нам, педагогам надо понять, и соответственно донести до законных представителей является недопустимость осуждения ребенка, столкнувшегося с интернет-опасностью!</a:t>
            </a:r>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6"/>
            <a:ext cx="10515600" cy="729384"/>
          </a:xfrm>
        </p:spPr>
        <p:txBody>
          <a:bodyPr>
            <a:noAutofit/>
          </a:bodyPr>
          <a:lstStyle/>
          <a:p>
            <a:pPr algn="ctr">
              <a:defRPr/>
            </a:pPr>
            <a:r>
              <a:rPr lang="ru-RU" sz="3200" b="1">
                <a:latin typeface="Times New Roman"/>
                <a:cs typeface="Times New Roman"/>
              </a:rPr>
              <a:t>Нормативно-правовые основы информационной безопасности</a:t>
            </a:r>
            <a:endParaRPr lang="ru-RU" sz="3200" b="1">
              <a:latin typeface="Times New Roman"/>
              <a:cs typeface="Times New Roman"/>
            </a:endParaRPr>
          </a:p>
        </p:txBody>
      </p:sp>
      <p:sp>
        <p:nvSpPr>
          <p:cNvPr id="3" name="Объект 2"/>
          <p:cNvSpPr>
            <a:spLocks noGrp="1"/>
          </p:cNvSpPr>
          <p:nvPr>
            <p:ph idx="1"/>
          </p:nvPr>
        </p:nvSpPr>
        <p:spPr bwMode="auto">
          <a:xfrm>
            <a:off x="665018" y="1316181"/>
            <a:ext cx="11111346" cy="4860781"/>
          </a:xfrm>
        </p:spPr>
        <p:txBody>
          <a:bodyPr/>
          <a:lstStyle/>
          <a:p>
            <a:pPr marL="0" indent="0" algn="just">
              <a:spcBef>
                <a:spcPts val="0"/>
              </a:spcBef>
              <a:buNone/>
              <a:defRPr/>
            </a:pPr>
            <a:r>
              <a:rPr lang="ru-RU">
                <a:latin typeface="Times New Roman"/>
                <a:cs typeface="Times New Roman"/>
              </a:rPr>
              <a:t> </a:t>
            </a:r>
            <a:r>
              <a:rPr lang="ru-RU">
                <a:latin typeface="Times New Roman"/>
                <a:cs typeface="Times New Roman"/>
              </a:rPr>
              <a:t>    Приведенные законы являются основными нормативно-правовыми актами в области информационной безопасности несовершеннолетних. Существует также ряд подзаконных актов. Для работы в образовательной организации опираться следует на указанные законы.</a:t>
            </a:r>
            <a:endParaRPr/>
          </a:p>
          <a:p>
            <a:pPr algn="just">
              <a:spcBef>
                <a:spcPts val="0"/>
              </a:spcBef>
              <a:defRPr/>
            </a:pPr>
            <a:endParaRPr lang="ru-RU">
              <a:latin typeface="Times New Roman"/>
              <a:cs typeface="Times New Roman"/>
            </a:endParaRPr>
          </a:p>
          <a:p>
            <a:pPr marL="0" indent="0" algn="just">
              <a:spcBef>
                <a:spcPts val="0"/>
              </a:spcBef>
              <a:buNone/>
              <a:defRPr/>
            </a:pPr>
            <a:r>
              <a:rPr lang="ru-RU">
                <a:latin typeface="Times New Roman"/>
                <a:cs typeface="Times New Roman"/>
              </a:rPr>
              <a:t> </a:t>
            </a:r>
            <a:r>
              <a:rPr lang="ru-RU">
                <a:latin typeface="Times New Roman"/>
                <a:cs typeface="Times New Roman"/>
              </a:rPr>
              <a:t>    Федеральный закон «О защите детей от информации, причиняющей вред их здоровью и развитию» от 29.12.2010 № 436-ФЗ</a:t>
            </a:r>
            <a:endParaRPr/>
          </a:p>
          <a:p>
            <a:pPr marL="0" indent="0" algn="just">
              <a:spcBef>
                <a:spcPts val="0"/>
              </a:spcBef>
              <a:buNone/>
              <a:defRPr/>
            </a:pPr>
            <a:r>
              <a:rPr lang="ru-RU">
                <a:latin typeface="Times New Roman"/>
                <a:cs typeface="Times New Roman"/>
              </a:rPr>
              <a:t>     Федеральный закон «Об информации, информационных технологиях и о защите информации» от 27.07.2006 </a:t>
            </a:r>
            <a:r>
              <a:rPr lang="ru-RU">
                <a:latin typeface="Times New Roman"/>
                <a:cs typeface="Times New Roman"/>
              </a:rPr>
              <a:t>№</a:t>
            </a:r>
            <a:r>
              <a:rPr lang="ru-RU">
                <a:latin typeface="Times New Roman"/>
                <a:cs typeface="Times New Roman"/>
              </a:rPr>
              <a:t> 149-ФЗ </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 </a:t>
            </a:r>
            <a:endParaRPr lang="ru-RU"/>
          </a:p>
        </p:txBody>
      </p:sp>
      <p:sp>
        <p:nvSpPr>
          <p:cNvPr id="3" name="Объект 2"/>
          <p:cNvSpPr>
            <a:spLocks noGrp="1"/>
          </p:cNvSpPr>
          <p:nvPr>
            <p:ph idx="1"/>
          </p:nvPr>
        </p:nvSpPr>
        <p:spPr bwMode="auto">
          <a:xfrm>
            <a:off x="838200" y="748144"/>
            <a:ext cx="10515600" cy="5428818"/>
          </a:xfrm>
        </p:spPr>
        <p:txBody>
          <a:bodyPr/>
          <a:lstStyle/>
          <a:p>
            <a:pPr marL="0" indent="0" algn="just">
              <a:spcBef>
                <a:spcPts val="0"/>
              </a:spcBef>
              <a:buNone/>
              <a:defRPr/>
            </a:pPr>
            <a:r>
              <a:rPr lang="ru-RU">
                <a:latin typeface="Times New Roman"/>
                <a:cs typeface="Times New Roman"/>
              </a:rPr>
              <a:t>    Рассмотрим основные понятия информационной безопасности детей.</a:t>
            </a:r>
            <a:endParaRPr/>
          </a:p>
          <a:p>
            <a:pPr marL="0" indent="0" algn="just">
              <a:spcBef>
                <a:spcPts val="0"/>
              </a:spcBef>
              <a:buNone/>
              <a:defRPr/>
            </a:pPr>
            <a:r>
              <a:rPr lang="ru-RU">
                <a:latin typeface="Times New Roman"/>
                <a:cs typeface="Times New Roman"/>
              </a:rPr>
              <a:t>     Понятие информационной безопасности детей подразумевает состояние защищенности детей, при котором отсутствует риск, связанный с </a:t>
            </a:r>
            <a:r>
              <a:rPr lang="ru-RU" b="1">
                <a:latin typeface="Times New Roman"/>
                <a:cs typeface="Times New Roman"/>
              </a:rPr>
              <a:t>причинением информацией вреда </a:t>
            </a:r>
            <a:r>
              <a:rPr lang="ru-RU">
                <a:latin typeface="Times New Roman"/>
                <a:cs typeface="Times New Roman"/>
              </a:rPr>
              <a:t>их здоровью и (или) физическому, психическому, духовному, нравственному развитию.</a:t>
            </a:r>
            <a:endParaRPr/>
          </a:p>
          <a:p>
            <a:pPr marL="0" indent="0" algn="just">
              <a:spcBef>
                <a:spcPts val="0"/>
              </a:spcBef>
              <a:buNone/>
              <a:defRPr/>
            </a:pPr>
            <a:r>
              <a:rPr lang="ru-RU">
                <a:latin typeface="Times New Roman"/>
                <a:cs typeface="Times New Roman"/>
              </a:rPr>
              <a:t>     Информация</a:t>
            </a:r>
            <a:r>
              <a:rPr lang="ru-RU">
                <a:latin typeface="Times New Roman"/>
                <a:cs typeface="Times New Roman"/>
              </a:rPr>
              <a:t>, </a:t>
            </a:r>
            <a:r>
              <a:rPr lang="ru-RU">
                <a:latin typeface="Times New Roman"/>
                <a:cs typeface="Times New Roman"/>
              </a:rPr>
              <a:t>причиняющая </a:t>
            </a:r>
            <a:r>
              <a:rPr lang="ru-RU">
                <a:latin typeface="Times New Roman"/>
                <a:cs typeface="Times New Roman"/>
              </a:rPr>
              <a:t>вред здоровью и (или) развитию детей </a:t>
            </a:r>
            <a:r>
              <a:rPr lang="ru-RU">
                <a:latin typeface="Times New Roman"/>
                <a:cs typeface="Times New Roman"/>
              </a:rPr>
              <a:t>имеет деление на две группы. </a:t>
            </a:r>
            <a:r>
              <a:rPr lang="ru-RU" i="1">
                <a:latin typeface="Times New Roman"/>
                <a:cs typeface="Times New Roman"/>
              </a:rPr>
              <a:t>(см. след</a:t>
            </a:r>
            <a:r>
              <a:rPr lang="ru-RU" i="1">
                <a:latin typeface="Times New Roman"/>
                <a:cs typeface="Times New Roman"/>
              </a:rPr>
              <a:t>. слайд</a:t>
            </a:r>
            <a:r>
              <a:rPr lang="ru-RU" i="1">
                <a:latin typeface="Times New Roman"/>
                <a:cs typeface="Times New Roman"/>
              </a:rPr>
              <a:t>)</a:t>
            </a:r>
            <a:endParaRPr lang="ru-RU" i="1">
              <a:latin typeface="Times New Roman"/>
              <a:cs typeface="Times New Roman"/>
            </a:endParaRPr>
          </a:p>
          <a:p>
            <a:pPr marL="0" indent="0" algn="just">
              <a:spcBef>
                <a:spcPts val="0"/>
              </a:spcBef>
              <a:buNone/>
              <a:defRPr/>
            </a:pP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 </a:t>
            </a:r>
            <a:endParaRPr lang="ru-RU"/>
          </a:p>
        </p:txBody>
      </p:sp>
      <p:sp>
        <p:nvSpPr>
          <p:cNvPr id="3" name="Объект 2"/>
          <p:cNvSpPr>
            <a:spLocks noGrp="1"/>
          </p:cNvSpPr>
          <p:nvPr>
            <p:ph idx="1"/>
          </p:nvPr>
        </p:nvSpPr>
        <p:spPr bwMode="auto">
          <a:xfrm>
            <a:off x="838200" y="814812"/>
            <a:ext cx="10515600" cy="5362151"/>
          </a:xfrm>
        </p:spPr>
        <p:txBody>
          <a:bodyPr/>
          <a:lstStyle/>
          <a:p>
            <a:pPr marL="0" indent="0" algn="ctr">
              <a:buNone/>
              <a:defRPr/>
            </a:pPr>
            <a:r>
              <a:rPr lang="ru-RU">
                <a:latin typeface="Times New Roman"/>
                <a:cs typeface="Times New Roman"/>
              </a:rPr>
              <a:t>Информация, причиняющая вред здоровью и (или) развитию детей двух видов</a:t>
            </a:r>
            <a:endParaRPr/>
          </a:p>
          <a:p>
            <a:pPr marL="0" indent="0">
              <a:buNone/>
              <a:defRPr/>
            </a:pPr>
            <a:endParaRPr lang="ru-RU"/>
          </a:p>
          <a:p>
            <a:pPr marL="0" indent="0">
              <a:buNone/>
              <a:defRPr/>
            </a:pPr>
            <a:endParaRPr lang="ru-RU"/>
          </a:p>
        </p:txBody>
      </p:sp>
      <p:sp>
        <p:nvSpPr>
          <p:cNvPr id="7" name="Прямоугольник 6"/>
          <p:cNvSpPr/>
          <p:nvPr/>
        </p:nvSpPr>
        <p:spPr bwMode="auto">
          <a:xfrm>
            <a:off x="838200" y="2276071"/>
            <a:ext cx="5257800" cy="176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b="0" i="0">
                <a:solidFill>
                  <a:srgbClr val="000000"/>
                </a:solidFill>
                <a:latin typeface="Times New Roman"/>
              </a:rPr>
              <a:t>Информация, </a:t>
            </a:r>
            <a:r>
              <a:rPr lang="ru-RU" sz="2400" b="1" i="0" u="sng">
                <a:solidFill>
                  <a:srgbClr val="000000"/>
                </a:solidFill>
                <a:latin typeface="Times New Roman"/>
              </a:rPr>
              <a:t>запрещенная</a:t>
            </a:r>
            <a:r>
              <a:rPr lang="ru-RU" sz="2400" b="0" i="0">
                <a:solidFill>
                  <a:srgbClr val="000000"/>
                </a:solidFill>
                <a:latin typeface="Times New Roman"/>
              </a:rPr>
              <a:t> для распространения среди детей</a:t>
            </a:r>
            <a:endParaRPr lang="ru-RU" sz="2400"/>
          </a:p>
        </p:txBody>
      </p:sp>
      <p:sp>
        <p:nvSpPr>
          <p:cNvPr id="8" name="Прямоугольник 7"/>
          <p:cNvSpPr/>
          <p:nvPr/>
        </p:nvSpPr>
        <p:spPr bwMode="auto">
          <a:xfrm>
            <a:off x="6220690" y="4253346"/>
            <a:ext cx="5484891" cy="1810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a:solidFill>
                  <a:schemeClr val="tx1"/>
                </a:solidFill>
                <a:latin typeface="Times New Roman"/>
                <a:cs typeface="Times New Roman"/>
              </a:rPr>
              <a:t>И</a:t>
            </a:r>
            <a:r>
              <a:rPr lang="ru-RU" sz="2400">
                <a:solidFill>
                  <a:schemeClr val="tx1"/>
                </a:solidFill>
                <a:latin typeface="Times New Roman"/>
                <a:cs typeface="Times New Roman"/>
              </a:rPr>
              <a:t>нформация, распространение которой среди детей определенных возрастных категорий </a:t>
            </a:r>
            <a:r>
              <a:rPr lang="ru-RU" sz="2400" b="1" u="sng">
                <a:solidFill>
                  <a:schemeClr val="tx1"/>
                </a:solidFill>
                <a:latin typeface="Times New Roman"/>
                <a:cs typeface="Times New Roman"/>
              </a:rPr>
              <a:t>ограничено</a:t>
            </a:r>
            <a:endParaRPr lang="ru-RU" sz="2400" b="1" u="sng">
              <a:solidFill>
                <a:schemeClr val="tx1"/>
              </a:solidFill>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78873" y="268144"/>
            <a:ext cx="10917380" cy="424583"/>
          </a:xfrm>
        </p:spPr>
        <p:txBody>
          <a:bodyPr>
            <a:normAutofit fontScale="90000"/>
          </a:bodyPr>
          <a:lstStyle/>
          <a:p>
            <a:pPr algn="ctr">
              <a:defRPr/>
            </a:pPr>
            <a:r>
              <a:rPr lang="ru-RU" sz="2800">
                <a:latin typeface="Times New Roman"/>
                <a:cs typeface="Times New Roman"/>
              </a:rPr>
              <a:t>К информации, </a:t>
            </a:r>
            <a:r>
              <a:rPr lang="ru-RU" sz="2800" b="1" u="sng">
                <a:latin typeface="Times New Roman"/>
                <a:cs typeface="Times New Roman"/>
              </a:rPr>
              <a:t>запрещенной</a:t>
            </a:r>
            <a:r>
              <a:rPr lang="ru-RU" sz="2800">
                <a:latin typeface="Times New Roman"/>
                <a:cs typeface="Times New Roman"/>
              </a:rPr>
              <a:t> для распространения среди детей, относится информация:</a:t>
            </a:r>
            <a:endParaRPr lang="ru-RU" sz="2800">
              <a:latin typeface="Times New Roman"/>
              <a:cs typeface="Times New Roman"/>
            </a:endParaRPr>
          </a:p>
        </p:txBody>
      </p:sp>
      <p:sp>
        <p:nvSpPr>
          <p:cNvPr id="3" name="Объект 2"/>
          <p:cNvSpPr>
            <a:spLocks noGrp="1"/>
          </p:cNvSpPr>
          <p:nvPr>
            <p:ph idx="1"/>
          </p:nvPr>
        </p:nvSpPr>
        <p:spPr bwMode="auto">
          <a:xfrm>
            <a:off x="387926" y="900545"/>
            <a:ext cx="11499272" cy="5597236"/>
          </a:xfrm>
        </p:spPr>
        <p:txBody>
          <a:bodyPr>
            <a:noAutofit/>
          </a:bodyPr>
          <a:lstStyle/>
          <a:p>
            <a:pPr marL="0" indent="0" algn="just">
              <a:spcBef>
                <a:spcPts val="0"/>
              </a:spcBef>
              <a:buNone/>
              <a:defRPr/>
            </a:pPr>
            <a:r>
              <a:rPr lang="ru-RU" sz="1800">
                <a:latin typeface="Times New Roman"/>
                <a:cs typeface="Times New Roman"/>
              </a:rPr>
              <a:t>- побуждающая детей к совершению действий, представляющих угрозу их жизни и (или) здоровью, в том числе к причинению вреда своему здоровью, самоубийству, либо жизни и (или) здоровью иных лиц, либо направленная на склонение или иное вовлечение детей в совершение таких действий;</a:t>
            </a:r>
            <a:endParaRPr/>
          </a:p>
          <a:p>
            <a:pPr marL="0" indent="0" algn="just">
              <a:spcBef>
                <a:spcPts val="0"/>
              </a:spcBef>
              <a:buNone/>
              <a:defRPr/>
            </a:pPr>
            <a:r>
              <a:rPr lang="ru-RU" sz="1800">
                <a:latin typeface="Times New Roman"/>
                <a:cs typeface="Times New Roman"/>
              </a:rPr>
              <a:t>- способная вызвать у детей желание употребить наркотические средства, психотропные и (или) одурманивающие вещества, табачные изделия, </a:t>
            </a:r>
            <a:r>
              <a:rPr lang="ru-RU" sz="1800">
                <a:latin typeface="Times New Roman"/>
                <a:cs typeface="Times New Roman"/>
              </a:rPr>
              <a:t>никотинсодержащую</a:t>
            </a:r>
            <a:r>
              <a:rPr lang="ru-RU" sz="1800">
                <a:latin typeface="Times New Roman"/>
                <a:cs typeface="Times New Roman"/>
              </a:rPr>
              <a:t> продукцию, алкогольную и спиртосодержащую продукцию, принять участие в азартных играх, заниматься проституцией, бродяжничеством или попрошайничеством;</a:t>
            </a:r>
            <a:endParaRPr/>
          </a:p>
          <a:p>
            <a:pPr marL="0" indent="0" algn="just">
              <a:spcBef>
                <a:spcPts val="0"/>
              </a:spcBef>
              <a:buNone/>
              <a:defRPr/>
            </a:pPr>
            <a:r>
              <a:rPr lang="ru-RU" sz="1800">
                <a:latin typeface="Times New Roman"/>
                <a:cs typeface="Times New Roman"/>
              </a:rPr>
              <a:t>- обосновывающая или оправдывающая допустимость насилия и (или) жестокости либо побуждающая осуществлять насильственные действия по отношению к людям или животным, за исключением случаев, предусмотренных законом;</a:t>
            </a:r>
            <a:endParaRPr/>
          </a:p>
          <a:p>
            <a:pPr marL="0" indent="0" algn="just">
              <a:spcBef>
                <a:spcPts val="0"/>
              </a:spcBef>
              <a:buNone/>
              <a:defRPr/>
            </a:pPr>
            <a:r>
              <a:rPr lang="ru-RU" sz="1800">
                <a:latin typeface="Times New Roman"/>
                <a:cs typeface="Times New Roman"/>
              </a:rPr>
              <a:t>- содержащая изображение или описание сексуального насилия;</a:t>
            </a:r>
            <a:endParaRPr/>
          </a:p>
          <a:p>
            <a:pPr marL="0" indent="0" algn="just">
              <a:spcBef>
                <a:spcPts val="0"/>
              </a:spcBef>
              <a:buNone/>
              <a:defRPr/>
            </a:pPr>
            <a:r>
              <a:rPr lang="ru-RU" sz="1800">
                <a:latin typeface="Times New Roman"/>
                <a:cs typeface="Times New Roman"/>
              </a:rPr>
              <a:t>- отрицающая семейные ценности и формирующая неуважение к родителям и (или) другим членам семьи;</a:t>
            </a:r>
            <a:endParaRPr/>
          </a:p>
          <a:p>
            <a:pPr marL="0" indent="0" algn="just">
              <a:spcBef>
                <a:spcPts val="0"/>
              </a:spcBef>
              <a:buNone/>
              <a:defRPr/>
            </a:pPr>
            <a:r>
              <a:rPr lang="ru-RU" sz="1800">
                <a:latin typeface="Times New Roman"/>
                <a:cs typeface="Times New Roman"/>
              </a:rPr>
              <a:t>- пропагандирующая либо демонстрирующая нетрадиционные сексуальные отношения и (или) предпочтения;</a:t>
            </a:r>
            <a:endParaRPr/>
          </a:p>
          <a:p>
            <a:pPr marL="0" indent="0" algn="just">
              <a:spcBef>
                <a:spcPts val="0"/>
              </a:spcBef>
              <a:buNone/>
              <a:defRPr/>
            </a:pPr>
            <a:r>
              <a:rPr lang="ru-RU" sz="1800">
                <a:latin typeface="Times New Roman"/>
                <a:cs typeface="Times New Roman"/>
              </a:rPr>
              <a:t>- пропагандирующая педофилию;</a:t>
            </a:r>
            <a:endParaRPr/>
          </a:p>
          <a:p>
            <a:pPr marL="0" indent="0" algn="just">
              <a:spcBef>
                <a:spcPts val="0"/>
              </a:spcBef>
              <a:buNone/>
              <a:defRPr/>
            </a:pPr>
            <a:r>
              <a:rPr lang="ru-RU" sz="1800">
                <a:latin typeface="Times New Roman"/>
                <a:cs typeface="Times New Roman"/>
              </a:rPr>
              <a:t>- способная вызвать у детей желание сменить пол;</a:t>
            </a:r>
            <a:endParaRPr/>
          </a:p>
          <a:p>
            <a:pPr marL="0" indent="0" algn="just">
              <a:spcBef>
                <a:spcPts val="0"/>
              </a:spcBef>
              <a:buNone/>
              <a:defRPr/>
            </a:pPr>
            <a:r>
              <a:rPr lang="ru-RU" sz="1800">
                <a:latin typeface="Times New Roman"/>
                <a:cs typeface="Times New Roman"/>
              </a:rPr>
              <a:t>- оправдывающая противоправное поведение;</a:t>
            </a:r>
            <a:endParaRPr/>
          </a:p>
          <a:p>
            <a:pPr marL="0" indent="0" algn="just">
              <a:spcBef>
                <a:spcPts val="0"/>
              </a:spcBef>
              <a:buNone/>
              <a:defRPr/>
            </a:pPr>
            <a:r>
              <a:rPr lang="ru-RU" sz="1800">
                <a:latin typeface="Times New Roman"/>
                <a:cs typeface="Times New Roman"/>
              </a:rPr>
              <a:t>- содержащая нецензурную брань;</a:t>
            </a:r>
            <a:endParaRPr/>
          </a:p>
          <a:p>
            <a:pPr marL="0" indent="0" algn="just">
              <a:spcBef>
                <a:spcPts val="0"/>
              </a:spcBef>
              <a:buNone/>
              <a:defRPr/>
            </a:pPr>
            <a:r>
              <a:rPr lang="ru-RU" sz="1800">
                <a:latin typeface="Times New Roman"/>
                <a:cs typeface="Times New Roman"/>
              </a:rPr>
              <a:t>- содержащая информацию порнографического характера;</a:t>
            </a:r>
            <a:endParaRPr/>
          </a:p>
          <a:p>
            <a:pPr marL="0" indent="0" algn="just">
              <a:spcBef>
                <a:spcPts val="0"/>
              </a:spcBef>
              <a:buNone/>
              <a:defRPr/>
            </a:pPr>
            <a:r>
              <a:rPr lang="ru-RU" sz="1800">
                <a:latin typeface="Times New Roman"/>
                <a:cs typeface="Times New Roman"/>
              </a:rPr>
              <a:t>- о несовершеннолетнем, пострадавшем в результате противоправных действий (бездействия), включая фамилии, имена, отчества, фото- и видеоизображения такого несовершеннолетнего, его родителей и иных законных представителей, дату рождения такого несовершеннолетнего, аудиозапись его голоса, место его жительства или место временного пребывания, место его учебы или работы, иную информацию, позволяющую прямо или косвенно установить личность такого несовершеннолетнего;</a:t>
            </a:r>
            <a:endParaRPr/>
          </a:p>
          <a:p>
            <a:pPr marL="0" indent="0" algn="just">
              <a:spcBef>
                <a:spcPts val="0"/>
              </a:spcBef>
              <a:buNone/>
              <a:defRPr/>
            </a:pPr>
            <a:r>
              <a:rPr lang="ru-RU" sz="1800">
                <a:latin typeface="Times New Roman"/>
                <a:cs typeface="Times New Roman"/>
              </a:rPr>
              <a:t>- содержащаяся в информационной продукции, произведенной иностранным агентом.</a:t>
            </a:r>
            <a:endParaRPr lang="ru-RU" sz="1800">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92727" y="365126"/>
            <a:ext cx="10889673" cy="784802"/>
          </a:xfrm>
        </p:spPr>
        <p:txBody>
          <a:bodyPr>
            <a:normAutofit fontScale="90000"/>
          </a:bodyPr>
          <a:lstStyle/>
          <a:p>
            <a:pPr algn="ctr">
              <a:defRPr/>
            </a:pPr>
            <a:r>
              <a:rPr lang="ru-RU">
                <a:latin typeface="Times New Roman"/>
                <a:cs typeface="Times New Roman"/>
              </a:rPr>
              <a:t> </a:t>
            </a:r>
            <a:r>
              <a:rPr lang="ru-RU" sz="3100">
                <a:latin typeface="Times New Roman"/>
                <a:cs typeface="Times New Roman"/>
              </a:rPr>
              <a:t>К информации, распространение которой среди детей определенных возрастных категорий </a:t>
            </a:r>
            <a:r>
              <a:rPr lang="ru-RU" sz="3100" b="1" u="sng">
                <a:latin typeface="Times New Roman"/>
                <a:cs typeface="Times New Roman"/>
              </a:rPr>
              <a:t>ограничено</a:t>
            </a:r>
            <a:r>
              <a:rPr lang="ru-RU" sz="3100">
                <a:latin typeface="Times New Roman"/>
                <a:cs typeface="Times New Roman"/>
              </a:rPr>
              <a:t>, относится информация:</a:t>
            </a:r>
            <a:endParaRPr lang="ru-RU" sz="3100">
              <a:latin typeface="Times New Roman"/>
              <a:cs typeface="Times New Roman"/>
            </a:endParaRPr>
          </a:p>
        </p:txBody>
      </p:sp>
      <p:sp>
        <p:nvSpPr>
          <p:cNvPr id="3" name="Объект 2"/>
          <p:cNvSpPr>
            <a:spLocks noGrp="1"/>
          </p:cNvSpPr>
          <p:nvPr>
            <p:ph idx="1"/>
          </p:nvPr>
        </p:nvSpPr>
        <p:spPr bwMode="auto">
          <a:xfrm>
            <a:off x="962891" y="1676400"/>
            <a:ext cx="10515600" cy="4749945"/>
          </a:xfrm>
        </p:spPr>
        <p:txBody>
          <a:bodyPr>
            <a:normAutofit lnSpcReduction="10000"/>
          </a:bodyPr>
          <a:lstStyle/>
          <a:p>
            <a:pPr marL="0" indent="0" algn="just">
              <a:spcBef>
                <a:spcPts val="0"/>
              </a:spcBef>
              <a:buNone/>
              <a:defRPr/>
            </a:pPr>
            <a:r>
              <a:rPr lang="ru-RU">
                <a:latin typeface="Times New Roman"/>
                <a:cs typeface="Times New Roman"/>
              </a:rPr>
              <a:t>     - представляемая в виде изображения или описания жестокости, физического и (или) психического насилия (за исключением сексуального насилия), преступления или иного антиобщественного действия;</a:t>
            </a:r>
            <a:endParaRPr/>
          </a:p>
          <a:p>
            <a:pPr marL="0" indent="0" algn="just">
              <a:spcBef>
                <a:spcPts val="0"/>
              </a:spcBef>
              <a:buNone/>
              <a:defRPr/>
            </a:pPr>
            <a:r>
              <a:rPr lang="ru-RU">
                <a:latin typeface="Times New Roman"/>
                <a:cs typeface="Times New Roman"/>
              </a:rPr>
              <a:t>     - вызывающая у детей страх, ужас или панику, в том числе представляемая в виде изображения или описания в унижающей человеческое достоинство форме ненасильственной смерти, заболевания, самоубийства, несчастного случая, аварии или катастрофы и (или) их последствий;</a:t>
            </a:r>
            <a:endParaRPr/>
          </a:p>
          <a:p>
            <a:pPr marL="0" indent="0" algn="just">
              <a:spcBef>
                <a:spcPts val="0"/>
              </a:spcBef>
              <a:buNone/>
              <a:defRPr/>
            </a:pPr>
            <a:r>
              <a:rPr lang="ru-RU">
                <a:latin typeface="Times New Roman"/>
                <a:cs typeface="Times New Roman"/>
              </a:rPr>
              <a:t> </a:t>
            </a:r>
            <a:r>
              <a:rPr lang="ru-RU">
                <a:latin typeface="Times New Roman"/>
                <a:cs typeface="Times New Roman"/>
              </a:rPr>
              <a:t>    - представляемая в виде изображения или описания половых отношений между мужчиной и женщиной;</a:t>
            </a:r>
            <a:endParaRPr/>
          </a:p>
          <a:p>
            <a:pPr marL="0" indent="0" algn="just">
              <a:spcBef>
                <a:spcPts val="0"/>
              </a:spcBef>
              <a:buNone/>
              <a:defRPr/>
            </a:pPr>
            <a:r>
              <a:rPr lang="ru-RU">
                <a:latin typeface="Times New Roman"/>
                <a:cs typeface="Times New Roman"/>
              </a:rPr>
              <a:t> </a:t>
            </a:r>
            <a:r>
              <a:rPr lang="ru-RU">
                <a:latin typeface="Times New Roman"/>
                <a:cs typeface="Times New Roman"/>
              </a:rPr>
              <a:t>    - содержащая бранные слова и выражения, не относящиеся к нецензурной брани.</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687819"/>
          </a:xfrm>
        </p:spPr>
        <p:txBody>
          <a:bodyPr>
            <a:noAutofit/>
          </a:bodyPr>
          <a:lstStyle/>
          <a:p>
            <a:pPr algn="ctr">
              <a:defRPr/>
            </a:pPr>
            <a:r>
              <a:rPr lang="ru-RU" sz="2800" b="1">
                <a:latin typeface="Times New Roman"/>
                <a:cs typeface="Times New Roman"/>
              </a:rPr>
              <a:t>Осуществление классификации информационной продукции</a:t>
            </a:r>
            <a:endParaRPr lang="ru-RU" sz="2800" b="1">
              <a:latin typeface="Times New Roman"/>
              <a:cs typeface="Times New Roman"/>
            </a:endParaRPr>
          </a:p>
        </p:txBody>
      </p:sp>
      <p:sp>
        <p:nvSpPr>
          <p:cNvPr id="3" name="Объект 2"/>
          <p:cNvSpPr>
            <a:spLocks noGrp="1"/>
          </p:cNvSpPr>
          <p:nvPr>
            <p:ph idx="1"/>
          </p:nvPr>
        </p:nvSpPr>
        <p:spPr bwMode="auto">
          <a:xfrm>
            <a:off x="838200" y="1468582"/>
            <a:ext cx="10515600" cy="4708381"/>
          </a:xfrm>
        </p:spPr>
        <p:txBody>
          <a:bodyPr>
            <a:normAutofit/>
          </a:bodyPr>
          <a:lstStyle/>
          <a:p>
            <a:pPr marL="0" indent="0" algn="just">
              <a:spcBef>
                <a:spcPts val="0"/>
              </a:spcBef>
              <a:buNone/>
              <a:defRPr/>
            </a:pPr>
            <a:r>
              <a:rPr lang="ru-RU">
                <a:latin typeface="Times New Roman"/>
                <a:cs typeface="Times New Roman"/>
              </a:rPr>
              <a:t>     Классификация информационной продукции осуществляется ее производителями или распространителями самостоятельно до начала ее оборота на территории Российской Федерации.</a:t>
            </a:r>
            <a:endParaRPr/>
          </a:p>
          <a:p>
            <a:pPr marL="0" indent="0" algn="just">
              <a:spcBef>
                <a:spcPts val="0"/>
              </a:spcBef>
              <a:buNone/>
              <a:defRPr/>
            </a:pPr>
            <a:r>
              <a:rPr lang="ru-RU">
                <a:latin typeface="Times New Roman"/>
                <a:cs typeface="Times New Roman"/>
              </a:rPr>
              <a:t>     </a:t>
            </a:r>
            <a:endParaRPr lang="ru-RU">
              <a:latin typeface="Times New Roman"/>
              <a:cs typeface="Times New Roman"/>
            </a:endParaRPr>
          </a:p>
        </p:txBody>
      </p:sp>
      <p:sp>
        <p:nvSpPr>
          <p:cNvPr id="4" name="Нижний колонтитул 3"/>
          <p:cNvSpPr>
            <a:spLocks noGrp="1"/>
          </p:cNvSpPr>
          <p:nvPr>
            <p:ph type="ftr" sz="quarter" idx="11"/>
          </p:nvPr>
        </p:nvSpPr>
        <p:spPr bwMode="auto"/>
        <p:txBody>
          <a:bodyPr/>
          <a:lstStyle/>
          <a:p>
            <a:pPr>
              <a:defRPr/>
            </a:pPr>
            <a:r>
              <a:rPr lang="ru-RU"/>
              <a:t>edu-skills.ru - образовательный портал для педагогов, студентов и школьников</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R7-Office/7.4.0.112</Application>
  <DocSecurity>0</DocSecurity>
  <PresentationFormat>Широкоэкранный</PresentationFormat>
  <Paragraphs>0</Paragraphs>
  <Slides>23</Slides>
  <Notes>23</Notes>
  <HiddenSlides>0</HiddenSlides>
  <MMClips>2</MMClips>
  <ScaleCrop>0</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Ильдар Мунирович</dc:creator>
  <cp:keywords/>
  <dc:description/>
  <dc:identifier/>
  <dc:language/>
  <cp:lastModifiedBy>Артем Валеев</cp:lastModifiedBy>
  <cp:revision>60</cp:revision>
  <dcterms:created xsi:type="dcterms:W3CDTF">2024-01-30T08:51:16Z</dcterms:created>
  <dcterms:modified xsi:type="dcterms:W3CDTF">2024-02-04T17:05:34Z</dcterms:modified>
  <cp:category/>
  <cp:contentStatus/>
  <cp:version/>
</cp:coreProperties>
</file>