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57" r:id="rId4"/>
    <p:sldId id="264" r:id="rId5"/>
    <p:sldId id="258" r:id="rId6"/>
    <p:sldId id="259" r:id="rId7"/>
    <p:sldId id="260" r:id="rId8"/>
    <p:sldId id="261" r:id="rId9"/>
    <p:sldId id="276" r:id="rId10"/>
    <p:sldId id="275" r:id="rId11"/>
    <p:sldId id="262" r:id="rId12"/>
    <p:sldId id="265" r:id="rId13"/>
    <p:sldId id="263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190634"/>
            <a:ext cx="8352928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Составила:  Старший воспитатель </a:t>
            </a:r>
            <a:r>
              <a:rPr lang="ru-RU" sz="2800" dirty="0" err="1" smtClean="0">
                <a:solidFill>
                  <a:schemeClr val="tx1"/>
                </a:solidFill>
                <a:latin typeface="Monotype Corsiva" pitchFamily="66" charset="0"/>
              </a:rPr>
              <a:t>Дякова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Ю.П. </a:t>
            </a:r>
            <a:b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к педагогическому совету № 3 от  28.02.2017г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63" y="0"/>
            <a:ext cx="381642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"/>
          <a:stretch/>
        </p:blipFill>
        <p:spPr bwMode="auto">
          <a:xfrm>
            <a:off x="395536" y="-63895"/>
            <a:ext cx="8510201" cy="591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9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Деятельность детей на этапах формирования проектов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53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Symbol"/>
              <a:buChar char="·"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Глубоко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изучить тематику проекта, подготовить предметно- пространственную развивающую среду. </a:t>
            </a:r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Symbol"/>
              <a:buChar char="·"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Создавать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игровую мотивацию, опираясь на интересы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детей.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Symbol"/>
              <a:buChar char="·"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Вводить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детей в проблемную ситуацию, доступную для их понимания и с опорой на их личный опыт. </a:t>
            </a:r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Symbol"/>
              <a:buChar char="·"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Заинтересовать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каждого ребенка тематикой проекта, поддерживать его любознательность и устойчивый интерес к проблеме. </a:t>
            </a:r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Symbol"/>
              <a:buChar char="·"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составлении совместного плана работы с детьми над проектом поддерживать детскую инициативу. </a:t>
            </a:r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Symbol"/>
              <a:buChar char="·"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Тактично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рассматривать все предложенные детьми варианты решения проблемы: ребенок должен иметь право на ошибку и не бояться высказываться. </a:t>
            </a:r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058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Советы воспитателю по работе над проектом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8" y="1348279"/>
            <a:ext cx="369788" cy="41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2212227"/>
            <a:ext cx="369788" cy="41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3" y="2721348"/>
            <a:ext cx="369788" cy="41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3407389"/>
            <a:ext cx="369788" cy="41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2" y="4241539"/>
            <a:ext cx="369788" cy="41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1" y="5056990"/>
            <a:ext cx="369788" cy="41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7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2DA2BF"/>
              </a:buClr>
              <a:buFont typeface="Symbol"/>
              <a:buChar char="·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Соблюдать принцип </a:t>
            </a:r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последовательности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регулярности в работе над проектом.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2DA2BF"/>
              </a:buClr>
              <a:buFont typeface="Symbol"/>
              <a:buChar char="·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ходе работы над проектом создавать атмосферу сотворчества с ребенком, используя индивидуальный подход.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2DA2BF"/>
              </a:buClr>
              <a:buFont typeface="Symbol"/>
              <a:buChar char="·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Развивать творческое воображение и фантазию детей.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2DA2BF"/>
              </a:buClr>
              <a:buFont typeface="Symbol"/>
              <a:buChar char="·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Творчески подходить к реализации проекта; ориентировать детей на использование накопленных наблюдений, знаний, впечатлений.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2DA2BF"/>
              </a:buClr>
              <a:buFont typeface="Symbol"/>
              <a:buChar char="·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Ненавязчиво вовлекать родителей в совместную работу над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проектом.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2DA2BF"/>
              </a:buClr>
              <a:buFont typeface="Symbol"/>
              <a:buChar char="·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Заключительный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этап проекта: тщательно готовить и проводить его презентацию всеми участниками.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69788" cy="41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2" y="1484784"/>
            <a:ext cx="369788" cy="41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3" y="3717032"/>
            <a:ext cx="369788" cy="41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8" y="2852936"/>
            <a:ext cx="369788" cy="41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8" y="2276872"/>
            <a:ext cx="369788" cy="41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3" y="4315629"/>
            <a:ext cx="369788" cy="41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8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859298"/>
            <a:ext cx="8118764" cy="3945633"/>
          </a:xfrm>
        </p:spPr>
        <p:txBody>
          <a:bodyPr>
            <a:normAutofit fontScale="92500"/>
          </a:bodyPr>
          <a:lstStyle/>
          <a:p>
            <a:pPr marL="109728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Даже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неудачно выполненный проект способствует развитию профессионализма.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</a:p>
          <a:p>
            <a:pPr marL="109728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Понимание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ошибок создает мотивацию к повторной деятельности, побуждает к самообразованию.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09728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Подобная рефлексия (повторение)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позволяет сформировать адекватную оценку (самооценку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своей деятельности.</a:t>
            </a:r>
          </a:p>
          <a:p>
            <a:pPr marL="109728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8" y="193188"/>
            <a:ext cx="4032448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15" y="356427"/>
            <a:ext cx="3096344" cy="241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0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6259" y="188640"/>
            <a:ext cx="8229600" cy="4525963"/>
          </a:xfrm>
        </p:spPr>
        <p:txBody>
          <a:bodyPr/>
          <a:lstStyle/>
          <a:p>
            <a:pPr marL="109728" lvl="0" indent="0" algn="ctr">
              <a:lnSpc>
                <a:spcPct val="115000"/>
              </a:lnSpc>
              <a:buClr>
                <a:srgbClr val="2DA2BF"/>
              </a:buClr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итоге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Умение </a:t>
            </a:r>
            <a:r>
              <a:rPr lang="ru-RU" sz="2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пользоваться проектным методом – показатель высокой квалификации педагога, овладение им прогрессивной </a:t>
            </a:r>
            <a:r>
              <a:rPr lang="ru-RU" sz="2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методикой </a:t>
            </a:r>
            <a:r>
              <a:rPr lang="ru-RU" sz="2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обучения и развития детей.</a:t>
            </a:r>
            <a:endParaRPr lang="ru-RU" sz="17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920584" cy="481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8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4" r="17003"/>
          <a:stretch/>
        </p:blipFill>
        <p:spPr bwMode="auto">
          <a:xfrm>
            <a:off x="131053" y="188640"/>
            <a:ext cx="901170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088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800" i="1" dirty="0" smtClean="0">
                <a:solidFill>
                  <a:srgbClr val="00B050"/>
                </a:solidFill>
                <a:latin typeface="Monotype Corsiva" pitchFamily="66" charset="0"/>
              </a:rPr>
              <a:t>Повышение профессиональной компетентности воспитателей по формированию познавательно-речевого развития дошкольников через проектную деятельность</a:t>
            </a:r>
            <a:endParaRPr lang="ru-RU" sz="4800" i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  сегодняшнего педсовета: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23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Подготовить информацию «Использование проектно-исследовательской деятельности в познавательно-речевом развитии дошкольников»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Лука Елена Витальевна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24561" r="15131"/>
          <a:stretch/>
        </p:blipFill>
        <p:spPr bwMode="auto">
          <a:xfrm>
            <a:off x="1907704" y="3217168"/>
            <a:ext cx="4961950" cy="35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56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Подготовить информацию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«Роль семьи в развитии поисково-исследовательской активности ребенка»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Аппазова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Ленора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Сеит-Нафеевна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741052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056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18876"/>
            <a:ext cx="8229600" cy="5478476"/>
          </a:xfrm>
        </p:spPr>
        <p:txBody>
          <a:bodyPr>
            <a:noAutofit/>
          </a:bodyPr>
          <a:lstStyle/>
          <a:p>
            <a:pPr marL="624078" indent="-514350">
              <a:lnSpc>
                <a:spcPct val="150000"/>
              </a:lnSpc>
              <a:buAutoNum type="arabicPeriod"/>
            </a:pPr>
            <a:r>
              <a:rPr lang="ru-RU" sz="4400" b="1" dirty="0" err="1" smtClean="0">
                <a:latin typeface="Monotype Corsiva" pitchFamily="66" charset="0"/>
              </a:rPr>
              <a:t>Бехтер</a:t>
            </a:r>
            <a:r>
              <a:rPr lang="ru-RU" sz="4400" b="1" dirty="0" smtClean="0">
                <a:latin typeface="Monotype Corsiva" pitchFamily="66" charset="0"/>
              </a:rPr>
              <a:t> Марина Николаевна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ru-RU" sz="4400" b="1" dirty="0" smtClean="0">
                <a:latin typeface="Monotype Corsiva" pitchFamily="66" charset="0"/>
              </a:rPr>
              <a:t>Юнусова Анна Владиславовна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ru-RU" sz="4400" b="1" dirty="0" smtClean="0">
                <a:latin typeface="Monotype Corsiva" pitchFamily="66" charset="0"/>
              </a:rPr>
              <a:t>Федоренко Елена Викторовна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ru-RU" sz="4400" b="1" dirty="0" err="1" smtClean="0">
                <a:latin typeface="Monotype Corsiva" pitchFamily="66" charset="0"/>
              </a:rPr>
              <a:t>Сиухина</a:t>
            </a:r>
            <a:r>
              <a:rPr lang="ru-RU" sz="4400" b="1" dirty="0" smtClean="0">
                <a:latin typeface="Monotype Corsiva" pitchFamily="66" charset="0"/>
              </a:rPr>
              <a:t> Елена Васильевна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ru-RU" sz="4400" b="1" dirty="0" err="1" smtClean="0">
                <a:latin typeface="Monotype Corsiva" pitchFamily="66" charset="0"/>
              </a:rPr>
              <a:t>Мамутова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Фатма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Ремзиевна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проектов воспитателей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859">
            <a:off x="393700" y="4604103"/>
            <a:ext cx="769268" cy="77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81" y="3651455"/>
            <a:ext cx="7683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2" y="2563005"/>
            <a:ext cx="7683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6" y="1385466"/>
            <a:ext cx="7683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6" y="5664644"/>
            <a:ext cx="769268" cy="77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5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 проектом понимается самостоятельная и коллективная творческая  завершённая работа, имеющая социально-значимый результат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9"/>
            <a:ext cx="858416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96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и подведение итогов анкетирования воспитателей на тему: «Выявление уровня владения проектным методом у педагогов»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Лысенко Наталья Викторовна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7265" r="4169" b="9751"/>
          <a:stretch/>
        </p:blipFill>
        <p:spPr bwMode="auto">
          <a:xfrm>
            <a:off x="1259632" y="3233758"/>
            <a:ext cx="6840760" cy="343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460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2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0279" y="2204864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роектная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деятельность в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любом детском саду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позволяет превратить любой коллектив в сплоченную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команду!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9"/>
            <a:ext cx="864600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8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021288"/>
            <a:ext cx="8147248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Впервые о «Методе проектов» заговорил Джон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Дьюи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американский философ и педагог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ещё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19 веке.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4087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2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4048" y="332656"/>
            <a:ext cx="4139952" cy="6225555"/>
          </a:xfrm>
        </p:spPr>
        <p:txBody>
          <a:bodyPr>
            <a:normAutofit fontScale="70000" lnSpcReduction="20000"/>
          </a:bodyPr>
          <a:lstStyle/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Продолжил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эту тему 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американский педагог, профессор </a:t>
            </a:r>
            <a:r>
              <a:rPr lang="ru-RU" sz="2900" b="1" u="sng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УИЛЬЯМ ХЕРД КИЛЛПАТРИК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который разработал </a:t>
            </a:r>
            <a:r>
              <a:rPr lang="ru-RU" sz="29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«проектную систему обучения»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(«метод проектов»). </a:t>
            </a:r>
            <a:endParaRPr lang="ru-RU" sz="29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Суть проектной системы обучения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заключалась в том, что дети, исходя из своих интересов, вместе с педагогом выполняют собственный проект, решая какую-либо практическую, 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исследовательскую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задачу. 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Таким образом, включаясь,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реальную деятельность, они 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овладевают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новыми знаниями.</a:t>
            </a:r>
            <a:endParaRPr lang="ru-RU" sz="2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Знания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приобретенные детьми в ходе проекта, становятся достоянием их личного опыта.</a:t>
            </a:r>
            <a:endParaRPr lang="ru-RU" sz="2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94911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/>
          </a:bodyPr>
          <a:lstStyle/>
          <a:p>
            <a:pPr marL="65836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Проект является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одним из методов развивающего обучения;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	2. Проект повышает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качество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			образовательного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процесса;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Проект служит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развитию критического и творческого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мышления как у воспитанников , так и у педагога;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	4. Проект способствует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повышению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		компетентности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педагогов.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 чем же преимущества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проектного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метода?</a:t>
            </a:r>
            <a:r>
              <a:rPr lang="ru-RU" sz="3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2040" y="1124744"/>
            <a:ext cx="4042792" cy="495801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Внешний результат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-  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это продукт, который  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можно увидеть, осмыслить, применить в реальной практической деятельности.  </a:t>
            </a:r>
            <a:endParaRPr lang="ru-RU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Внутренний </a:t>
            </a:r>
            <a:r>
              <a:rPr lang="ru-RU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результат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– опыт деятельности – становится бесценным достоянием 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ребенка, 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соединяя в себе знания и умения, компетенции и ценности.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Результаты проектного метода: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1930" r="3317"/>
          <a:stretch/>
        </p:blipFill>
        <p:spPr bwMode="auto">
          <a:xfrm>
            <a:off x="187004" y="1556792"/>
            <a:ext cx="488040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1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5447" y="2404953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Очень легко запомнить и уяснить, что проект – это 5 «П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»: (пять пальцев руки)</a:t>
            </a:r>
          </a:p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1. Проблема</a:t>
            </a:r>
            <a:r>
              <a:rPr lang="ru-RU" sz="2200" b="1" dirty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br>
              <a:rPr lang="ru-RU" sz="22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2. Проектирование </a:t>
            </a:r>
            <a:r>
              <a:rPr lang="ru-RU" sz="2200" b="1" dirty="0">
                <a:latin typeface="Times New Roman" pitchFamily="18" charset="0"/>
                <a:ea typeface="Calibri"/>
                <a:cs typeface="Times New Roman" pitchFamily="18" charset="0"/>
              </a:rPr>
              <a:t>или планирование;</a:t>
            </a:r>
            <a:br>
              <a:rPr lang="ru-RU" sz="22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3. Поиск </a:t>
            </a:r>
            <a:r>
              <a:rPr lang="ru-RU" sz="2200" b="1" dirty="0">
                <a:latin typeface="Times New Roman" pitchFamily="18" charset="0"/>
                <a:ea typeface="Calibri"/>
                <a:cs typeface="Times New Roman" pitchFamily="18" charset="0"/>
              </a:rPr>
              <a:t>информации;</a:t>
            </a:r>
            <a:br>
              <a:rPr lang="ru-RU" sz="22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4. Продукт</a:t>
            </a:r>
            <a:r>
              <a:rPr lang="ru-RU" sz="2200" b="1" dirty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br>
              <a:rPr lang="ru-RU" sz="22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5. Презентация.</a:t>
            </a:r>
          </a:p>
          <a:p>
            <a:pPr marL="109728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Шестое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«П»</a:t>
            </a:r>
            <a:r>
              <a:rPr lang="ru-RU" sz="2200" b="1" dirty="0">
                <a:latin typeface="Times New Roman" pitchFamily="18" charset="0"/>
                <a:ea typeface="Calibri"/>
                <a:cs typeface="Times New Roman" pitchFamily="18" charset="0"/>
              </a:rPr>
              <a:t>- портфолио, в котором собраны наработанные материалы( фото, рисунки, альбомы, макеты и др.).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t="10054" r="1175"/>
          <a:stretch/>
        </p:blipFill>
        <p:spPr bwMode="auto">
          <a:xfrm>
            <a:off x="395535" y="188640"/>
            <a:ext cx="8640961" cy="225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0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46449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444444"/>
                </a:solidFill>
                <a:latin typeface="Arial"/>
              </a:rPr>
              <a:t>1</a:t>
            </a:r>
            <a:r>
              <a:rPr lang="ru-RU" dirty="0">
                <a:latin typeface="Arial"/>
              </a:rPr>
              <a:t>. </a:t>
            </a:r>
            <a:r>
              <a:rPr lang="ru-RU" b="1" dirty="0">
                <a:latin typeface="Arial"/>
              </a:rPr>
              <a:t>По доминирующему методу</a:t>
            </a:r>
            <a:r>
              <a:rPr lang="ru-RU" dirty="0">
                <a:latin typeface="Arial"/>
              </a:rPr>
              <a:t>: исследовательские, информационные, творческие, игровые, приключенческие, практико-ориентированные.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</a:t>
            </a:r>
            <a:r>
              <a:rPr lang="ru-RU" dirty="0" smtClean="0">
                <a:latin typeface="Arial"/>
              </a:rPr>
              <a:t>2</a:t>
            </a:r>
            <a:r>
              <a:rPr lang="ru-RU" dirty="0">
                <a:latin typeface="Arial"/>
              </a:rPr>
              <a:t>. </a:t>
            </a:r>
            <a:r>
              <a:rPr lang="ru-RU" b="1" dirty="0">
                <a:latin typeface="Arial"/>
              </a:rPr>
              <a:t>По характеру содержания</a:t>
            </a:r>
            <a:r>
              <a:rPr lang="ru-RU" dirty="0">
                <a:latin typeface="Arial"/>
              </a:rPr>
              <a:t>: включают ребенка и его семью, ребенка и природу, ребенка и рукотворный мир, ребенка, общество и культуру.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Arial"/>
              </a:rPr>
              <a:t>3. </a:t>
            </a:r>
            <a:r>
              <a:rPr lang="ru-RU" b="1" dirty="0">
                <a:latin typeface="Arial"/>
              </a:rPr>
              <a:t>По характеру участия </a:t>
            </a:r>
            <a:r>
              <a:rPr lang="ru-RU" dirty="0">
                <a:latin typeface="Arial"/>
              </a:rPr>
              <a:t>ребенка в проекте: заказчик, эксперт, исполнитель, участник от зарождения идеи до получения результата.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</a:t>
            </a:r>
            <a:r>
              <a:rPr lang="ru-RU" dirty="0" smtClean="0">
                <a:latin typeface="Arial"/>
              </a:rPr>
              <a:t>4</a:t>
            </a:r>
            <a:r>
              <a:rPr lang="ru-RU" dirty="0">
                <a:latin typeface="Arial"/>
              </a:rPr>
              <a:t>. </a:t>
            </a:r>
            <a:r>
              <a:rPr lang="ru-RU" b="1" dirty="0">
                <a:latin typeface="Arial"/>
              </a:rPr>
              <a:t>По характеру контактов</a:t>
            </a:r>
            <a:r>
              <a:rPr lang="ru-RU" dirty="0">
                <a:latin typeface="Arial"/>
              </a:rPr>
              <a:t>: осуществляется  внутри одной возрастной группы, в контакте с другой возрастной группой, внутри ДОУ, в контакте с семьей, учреждениями культуры, общественными организациями (открытый проект)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Arial"/>
              </a:rPr>
              <a:t>5</a:t>
            </a:r>
            <a:r>
              <a:rPr lang="ru-RU" dirty="0">
                <a:latin typeface="Arial"/>
              </a:rPr>
              <a:t>. </a:t>
            </a:r>
            <a:r>
              <a:rPr lang="ru-RU" b="1" dirty="0">
                <a:latin typeface="Arial"/>
              </a:rPr>
              <a:t>По количеству участников</a:t>
            </a:r>
            <a:r>
              <a:rPr lang="ru-RU" dirty="0">
                <a:latin typeface="Arial"/>
              </a:rPr>
              <a:t>: индивидуальный, парный, групповой и фронтальный.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</a:t>
            </a:r>
            <a:r>
              <a:rPr lang="ru-RU" dirty="0" smtClean="0">
                <a:latin typeface="Arial"/>
              </a:rPr>
              <a:t>6</a:t>
            </a:r>
            <a:r>
              <a:rPr lang="ru-RU" dirty="0">
                <a:latin typeface="Arial"/>
              </a:rPr>
              <a:t>. </a:t>
            </a:r>
            <a:r>
              <a:rPr lang="ru-RU" b="1" dirty="0">
                <a:latin typeface="Arial"/>
              </a:rPr>
              <a:t>По продолжительности</a:t>
            </a:r>
            <a:r>
              <a:rPr lang="ru-RU" dirty="0">
                <a:latin typeface="Arial"/>
              </a:rPr>
              <a:t>: краткосрочный, средней продолжительности и долгосрочный.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Типы проектов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06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406</TotalTime>
  <Words>337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Составила:  Старший воспитатель Дякова Ю.П.  к педагогическому совету № 3 от  28.02.2017г.</vt:lpstr>
      <vt:lpstr>Презентация PowerPoint</vt:lpstr>
      <vt:lpstr>Презентация PowerPoint</vt:lpstr>
      <vt:lpstr>Впервые о «Методе проектов» заговорил Джон Дьюи американский философ и педагог, ещё в 19 веке.</vt:lpstr>
      <vt:lpstr>Презентация PowerPoint</vt:lpstr>
      <vt:lpstr>В чем же преимущества проектного метода? </vt:lpstr>
      <vt:lpstr>Результаты проектного метода:</vt:lpstr>
      <vt:lpstr>Презентация PowerPoint</vt:lpstr>
      <vt:lpstr>Типы проектов</vt:lpstr>
      <vt:lpstr>Деятельность детей на этапах формирования проектов</vt:lpstr>
      <vt:lpstr>Советы воспитателю по работе над проектом 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 сегодняшнего педсовета:</vt:lpstr>
      <vt:lpstr>Лука Елена Витальевна</vt:lpstr>
      <vt:lpstr>Аппазова Ленора Сеит-Нафеевна</vt:lpstr>
      <vt:lpstr>Презентация проектов воспитателей </vt:lpstr>
      <vt:lpstr>Лысенко Наталья Викторовна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ДОУ</dc:title>
  <dc:creator>X502C</dc:creator>
  <cp:lastModifiedBy>X502C</cp:lastModifiedBy>
  <cp:revision>38</cp:revision>
  <dcterms:created xsi:type="dcterms:W3CDTF">2017-02-27T12:36:40Z</dcterms:created>
  <dcterms:modified xsi:type="dcterms:W3CDTF">2017-10-11T09:12:26Z</dcterms:modified>
</cp:coreProperties>
</file>