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96" r:id="rId3"/>
    <p:sldId id="294" r:id="rId4"/>
    <p:sldId id="295" r:id="rId5"/>
    <p:sldId id="273" r:id="rId6"/>
    <p:sldId id="268" r:id="rId7"/>
    <p:sldId id="275" r:id="rId8"/>
    <p:sldId id="276" r:id="rId9"/>
    <p:sldId id="277" r:id="rId10"/>
    <p:sldId id="278" r:id="rId11"/>
    <p:sldId id="264" r:id="rId12"/>
    <p:sldId id="279" r:id="rId13"/>
    <p:sldId id="285" r:id="rId14"/>
    <p:sldId id="305" r:id="rId15"/>
    <p:sldId id="282" r:id="rId16"/>
    <p:sldId id="280" r:id="rId17"/>
    <p:sldId id="286" r:id="rId18"/>
    <p:sldId id="281" r:id="rId19"/>
    <p:sldId id="284" r:id="rId20"/>
    <p:sldId id="283" r:id="rId21"/>
    <p:sldId id="297" r:id="rId22"/>
    <p:sldId id="298" r:id="rId23"/>
    <p:sldId id="299" r:id="rId24"/>
    <p:sldId id="300" r:id="rId25"/>
    <p:sldId id="301" r:id="rId26"/>
    <p:sldId id="302" r:id="rId27"/>
    <p:sldId id="303" r:id="rId28"/>
    <p:sldId id="304" r:id="rId29"/>
    <p:sldId id="289" r:id="rId30"/>
    <p:sldId id="260" r:id="rId31"/>
  </p:sldIdLst>
  <p:sldSz cx="9144000" cy="6858000" type="screen4x3"/>
  <p:notesSz cx="6858000" cy="9144000"/>
  <p:custDataLst>
    <p:tags r:id="rId32"/>
  </p:custDataLst>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FF9900"/>
    <a:srgbClr val="CCECFF"/>
    <a:srgbClr val="FFFF66"/>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43E97FA1-90E9-4A48-8CC8-87D1CDA36D37}" type="datetimeFigureOut">
              <a:rPr lang="ru-RU"/>
              <a:pPr>
                <a:defRPr/>
              </a:pPr>
              <a:t>28.10.2019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583F822-7784-4C51-B156-A409431D5772}"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D058AB1-351E-4BE2-B3C3-CED38179E848}" type="datetimeFigureOut">
              <a:rPr lang="ru-RU"/>
              <a:pPr>
                <a:defRPr/>
              </a:pPr>
              <a:t>28.10.2019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E9C59B0-3D79-4964-B203-EF6BD96F8C31}"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6B45B3A-2825-4A5F-9E3E-CE2AA14B150C}" type="datetimeFigureOut">
              <a:rPr lang="ru-RU"/>
              <a:pPr>
                <a:defRPr/>
              </a:pPr>
              <a:t>28.10.2019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444A5C1-D9FD-4CEC-8EDD-6028B68F6878}"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endParaRPr lang="ru-RU"/>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Дата 3"/>
          <p:cNvSpPr>
            <a:spLocks noGrp="1"/>
          </p:cNvSpPr>
          <p:nvPr>
            <p:ph type="dt" sz="half" idx="10"/>
          </p:nvPr>
        </p:nvSpPr>
        <p:spPr/>
        <p:txBody>
          <a:bodyPr/>
          <a:lstStyle>
            <a:lvl1pPr>
              <a:defRPr/>
            </a:lvl1pPr>
          </a:lstStyle>
          <a:p>
            <a:pPr>
              <a:defRPr/>
            </a:pPr>
            <a:fld id="{943C4557-278F-4594-822A-66F20EDC05BD}" type="datetimeFigureOut">
              <a:rPr lang="ru-RU"/>
              <a:pPr>
                <a:defRPr/>
              </a:pPr>
              <a:t>28.10.2019</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351A438D-9208-4B0B-A7A6-84DAB2F2EC5E}"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B1908F4-02F1-4CA2-9C1E-FBE861537A73}" type="datetimeFigureOut">
              <a:rPr lang="ru-RU"/>
              <a:pPr>
                <a:defRPr/>
              </a:pPr>
              <a:t>28.10.2019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E142080-2943-4CE2-B845-907E04339FB3}"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C69814F-192A-4F61-B885-AC684CA5D34D}" type="datetimeFigureOut">
              <a:rPr lang="ru-RU"/>
              <a:pPr>
                <a:defRPr/>
              </a:pPr>
              <a:t>28.10.2019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454F2AA-618B-4F07-B604-0FD8588F0A1E}"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AEEEC9DD-24EE-42D2-AF15-54594E29F597}" type="datetimeFigureOut">
              <a:rPr lang="ru-RU"/>
              <a:pPr>
                <a:defRPr/>
              </a:pPr>
              <a:t>28.10.2019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9FAE812-5DEB-44B5-B0C6-9975AC55BBD6}"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8CF5CD51-785D-4D44-9400-3D430B1AA9CA}" type="datetimeFigureOut">
              <a:rPr lang="ru-RU"/>
              <a:pPr>
                <a:defRPr/>
              </a:pPr>
              <a:t>28.10.2019</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CE1DCE40-810A-4296-BB8D-17D60B59DA30}"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94227445-95A0-4154-994B-A59CF788D4B7}" type="datetimeFigureOut">
              <a:rPr lang="ru-RU"/>
              <a:pPr>
                <a:defRPr/>
              </a:pPr>
              <a:t>28.10.2019</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6B7E85A5-9BB3-4460-9CCC-60B45259CA2E}"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09DE4D2E-98AE-4B0A-BE33-E74007A1D900}" type="datetimeFigureOut">
              <a:rPr lang="ru-RU"/>
              <a:pPr>
                <a:defRPr/>
              </a:pPr>
              <a:t>28.10.2019</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BB8FEA3C-3B82-4933-8978-DC024C3C27D3}"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A15FF21-513F-4F2E-8E74-EAAFD248255E}" type="datetimeFigureOut">
              <a:rPr lang="ru-RU"/>
              <a:pPr>
                <a:defRPr/>
              </a:pPr>
              <a:t>28.10.2019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B2B3185-A08C-46A5-89FF-14A86F90780E}"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FA03F35-4B3E-4B8C-9BD9-923FEDC0CD86}" type="datetimeFigureOut">
              <a:rPr lang="ru-RU"/>
              <a:pPr>
                <a:defRPr/>
              </a:pPr>
              <a:t>28.10.2019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139A44B-F6E2-4193-9D3D-6B752DC9C8EE}"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6ADCA63-0CE5-415D-BD5B-03459F4072CF}" type="datetimeFigureOut">
              <a:rPr lang="ru-RU"/>
              <a:pPr>
                <a:defRPr/>
              </a:pPr>
              <a:t>28.10.2019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28CECE9-2487-4276-9E65-871852A78380}"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2.xml"/><Relationship Id="rId5" Type="http://schemas.openxmlformats.org/officeDocument/2006/relationships/image" Target="../media/image28.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Rectangle 6"/>
          <p:cNvSpPr>
            <a:spLocks noGrp="1"/>
          </p:cNvSpPr>
          <p:nvPr>
            <p:ph type="ctrTitle" idx="4294967295"/>
          </p:nvPr>
        </p:nvSpPr>
        <p:spPr>
          <a:xfrm>
            <a:off x="642910" y="214290"/>
            <a:ext cx="7772400" cy="2143140"/>
          </a:xfrm>
        </p:spPr>
        <p:txBody>
          <a:bodyPr/>
          <a:lstStyle/>
          <a:p>
            <a:pPr eaLnBrk="1" hangingPunct="1"/>
            <a:r>
              <a:rPr lang="ru-RU" sz="4800" b="1" dirty="0" smtClean="0">
                <a:solidFill>
                  <a:schemeClr val="hlink"/>
                </a:solidFill>
                <a:latin typeface="Comic Sans MS" pitchFamily="66" charset="0"/>
              </a:rPr>
              <a:t/>
            </a:r>
            <a:br>
              <a:rPr lang="ru-RU" sz="4800" b="1" dirty="0" smtClean="0">
                <a:solidFill>
                  <a:schemeClr val="hlink"/>
                </a:solidFill>
                <a:latin typeface="Comic Sans MS" pitchFamily="66" charset="0"/>
              </a:rPr>
            </a:br>
            <a:r>
              <a:rPr lang="ru-RU" sz="4800" b="1" dirty="0" smtClean="0">
                <a:solidFill>
                  <a:schemeClr val="hlink"/>
                </a:solidFill>
                <a:latin typeface="Comic Sans MS" pitchFamily="66" charset="0"/>
              </a:rPr>
              <a:t/>
            </a:r>
            <a:br>
              <a:rPr lang="ru-RU" sz="4800" b="1" dirty="0" smtClean="0">
                <a:solidFill>
                  <a:schemeClr val="hlink"/>
                </a:solidFill>
                <a:latin typeface="Comic Sans MS" pitchFamily="66" charset="0"/>
              </a:rPr>
            </a:br>
            <a:r>
              <a:rPr lang="ru-RU" sz="4800" b="1" dirty="0" smtClean="0">
                <a:solidFill>
                  <a:schemeClr val="hlink"/>
                </a:solidFill>
                <a:latin typeface="Comic Sans MS" pitchFamily="66" charset="0"/>
              </a:rPr>
              <a:t>Игровая деятельность в раннем возрасте.</a:t>
            </a:r>
            <a:r>
              <a:rPr lang="ru-RU" dirty="0" smtClean="0"/>
              <a:t> </a:t>
            </a:r>
          </a:p>
        </p:txBody>
      </p:sp>
      <p:sp>
        <p:nvSpPr>
          <p:cNvPr id="14339" name="Rectangle 7"/>
          <p:cNvSpPr>
            <a:spLocks noGrp="1"/>
          </p:cNvSpPr>
          <p:nvPr>
            <p:ph type="subTitle" idx="4294967295"/>
          </p:nvPr>
        </p:nvSpPr>
        <p:spPr>
          <a:xfrm>
            <a:off x="1403350" y="3860800"/>
            <a:ext cx="6400800" cy="1752600"/>
          </a:xfrm>
        </p:spPr>
        <p:txBody>
          <a:bodyPr/>
          <a:lstStyle/>
          <a:p>
            <a:pPr marL="0" indent="0" algn="ctr" eaLnBrk="1" hangingPunct="1">
              <a:buFont typeface="Arial" charset="0"/>
              <a:buNone/>
            </a:pPr>
            <a:r>
              <a:rPr lang="ru-RU" dirty="0" smtClean="0">
                <a:solidFill>
                  <a:schemeClr val="hlink"/>
                </a:solidFill>
                <a:latin typeface="Comic Sans MS" pitchFamily="66" charset="0"/>
              </a:rPr>
              <a:t>Развитие, особенности, создание условий, руководство.</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p:nvPr>
        </p:nvSpPr>
        <p:spPr/>
        <p:txBody>
          <a:bodyPr/>
          <a:lstStyle/>
          <a:p>
            <a:r>
              <a:rPr lang="ru-RU" b="1" smtClean="0">
                <a:solidFill>
                  <a:schemeClr val="hlink"/>
                </a:solidFill>
                <a:latin typeface="Comic Sans MS" pitchFamily="66" charset="0"/>
              </a:rPr>
              <a:t>РЕЖИССЁРСКИЕ ИГРЫ</a:t>
            </a:r>
          </a:p>
        </p:txBody>
      </p:sp>
      <p:pic>
        <p:nvPicPr>
          <p:cNvPr id="7" name="Рисунок 6" descr="D:\ФОТОГРАФИИ\физкультура,  участки дет.сада\муратова\SAM_0892.JPG"/>
          <p:cNvPicPr/>
          <p:nvPr/>
        </p:nvPicPr>
        <p:blipFill>
          <a:blip r:embed="rId2" cstate="print"/>
          <a:srcRect/>
          <a:stretch>
            <a:fillRect/>
          </a:stretch>
        </p:blipFill>
        <p:spPr bwMode="auto">
          <a:xfrm>
            <a:off x="2143108" y="1071546"/>
            <a:ext cx="4572032" cy="3375192"/>
          </a:xfrm>
          <a:prstGeom prst="rect">
            <a:avLst/>
          </a:prstGeom>
          <a:noFill/>
          <a:ln w="9525">
            <a:noFill/>
            <a:miter lim="800000"/>
            <a:headEnd/>
            <a:tailEnd/>
          </a:ln>
        </p:spPr>
      </p:pic>
      <p:pic>
        <p:nvPicPr>
          <p:cNvPr id="8" name="Рисунок 7" descr="D:\ФОТОГРАФИИ\физкультура,  участки дет.сада\муратова\SAM_0887.JPG"/>
          <p:cNvPicPr/>
          <p:nvPr/>
        </p:nvPicPr>
        <p:blipFill>
          <a:blip r:embed="rId3" cstate="print"/>
          <a:srcRect/>
          <a:stretch>
            <a:fillRect/>
          </a:stretch>
        </p:blipFill>
        <p:spPr bwMode="auto">
          <a:xfrm>
            <a:off x="0" y="4071942"/>
            <a:ext cx="3643306" cy="2786058"/>
          </a:xfrm>
          <a:prstGeom prst="rect">
            <a:avLst/>
          </a:prstGeom>
          <a:noFill/>
          <a:ln w="9525">
            <a:noFill/>
            <a:miter lim="800000"/>
            <a:headEnd/>
            <a:tailEnd/>
          </a:ln>
        </p:spPr>
      </p:pic>
      <p:pic>
        <p:nvPicPr>
          <p:cNvPr id="9" name="Содержимое 8" descr="D:\ФОТОГРАФИИ\физкультура,  участки дет.сада\муратова\SAM_0888.JPG"/>
          <p:cNvPicPr>
            <a:picLocks noGrp="1"/>
          </p:cNvPicPr>
          <p:nvPr>
            <p:ph sz="half" idx="1"/>
          </p:nvPr>
        </p:nvPicPr>
        <p:blipFill>
          <a:blip r:embed="rId4" cstate="print"/>
          <a:srcRect/>
          <a:stretch>
            <a:fillRect/>
          </a:stretch>
        </p:blipFill>
        <p:spPr bwMode="auto">
          <a:xfrm>
            <a:off x="5357818" y="4000480"/>
            <a:ext cx="3643338" cy="2857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746" name="Rectangle 2"/>
          <p:cNvSpPr>
            <a:spLocks noGrp="1"/>
          </p:cNvSpPr>
          <p:nvPr>
            <p:ph type="title" idx="4294967295"/>
          </p:nvPr>
        </p:nvSpPr>
        <p:spPr>
          <a:xfrm>
            <a:off x="500034" y="857232"/>
            <a:ext cx="8229600" cy="2217737"/>
          </a:xfrm>
        </p:spPr>
        <p:txBody>
          <a:bodyPr/>
          <a:lstStyle/>
          <a:p>
            <a:r>
              <a:rPr lang="ru-RU" sz="3900" b="1" dirty="0" smtClean="0">
                <a:solidFill>
                  <a:schemeClr val="hlink"/>
                </a:solidFill>
                <a:latin typeface="Comic Sans MS" pitchFamily="66" charset="0"/>
              </a:rPr>
              <a:t>СЮЖЕТНО-РОЛЕВАЯ ИГРА</a:t>
            </a:r>
            <a:r>
              <a:rPr lang="ru-RU" sz="4800" b="1" dirty="0" smtClean="0">
                <a:solidFill>
                  <a:schemeClr val="hlink"/>
                </a:solidFill>
                <a:latin typeface="Comic Sans MS" pitchFamily="66" charset="0"/>
              </a:rPr>
              <a:t> «ДОМ»</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32770" name="Rectangle 3"/>
          <p:cNvSpPr>
            <a:spLocks noGrp="1"/>
          </p:cNvSpPr>
          <p:nvPr>
            <p:ph type="body" idx="1"/>
          </p:nvPr>
        </p:nvSpPr>
        <p:spPr>
          <a:xfrm>
            <a:off x="428596" y="404813"/>
            <a:ext cx="8501122" cy="5810269"/>
          </a:xfrm>
        </p:spPr>
        <p:txBody>
          <a:bodyPr/>
          <a:lstStyle/>
          <a:p>
            <a:pPr marL="609600" indent="-609600">
              <a:lnSpc>
                <a:spcPct val="80000"/>
              </a:lnSpc>
              <a:buFontTx/>
              <a:buAutoNum type="arabicPeriod"/>
            </a:pPr>
            <a:r>
              <a:rPr lang="ru-RU" sz="2000" dirty="0" smtClean="0"/>
              <a:t>Наблюдение за трудом воспитателя: играет с детьми, рисует, пришивает пуговицы и т.п.</a:t>
            </a:r>
          </a:p>
          <a:p>
            <a:pPr marL="609600" indent="-609600">
              <a:lnSpc>
                <a:spcPct val="80000"/>
              </a:lnSpc>
              <a:buFontTx/>
              <a:buAutoNum type="arabicPeriod"/>
            </a:pPr>
            <a:r>
              <a:rPr lang="ru-RU" sz="2000" dirty="0" smtClean="0"/>
              <a:t>Наблюдение за работой няни: приносит еду, раскладывает, моет посуду, пол и т.д.</a:t>
            </a:r>
          </a:p>
          <a:p>
            <a:pPr marL="609600" indent="-609600">
              <a:lnSpc>
                <a:spcPct val="80000"/>
              </a:lnSpc>
              <a:buFontTx/>
              <a:buAutoNum type="arabicPeriod"/>
            </a:pPr>
            <a:r>
              <a:rPr lang="ru-RU" sz="2000" dirty="0" smtClean="0"/>
              <a:t>Рассматривание иллюстраций о труде воспитателя-мамы и няни, чтение произведений.</a:t>
            </a:r>
          </a:p>
          <a:p>
            <a:pPr marL="609600" indent="-609600">
              <a:lnSpc>
                <a:spcPct val="80000"/>
              </a:lnSpc>
              <a:buFontTx/>
              <a:buAutoNum type="arabicPeriod"/>
            </a:pPr>
            <a:r>
              <a:rPr lang="ru-RU" sz="2000" dirty="0" err="1" smtClean="0"/>
              <a:t>Инсценирование</a:t>
            </a:r>
            <a:r>
              <a:rPr lang="ru-RU" sz="2000" dirty="0" smtClean="0"/>
              <a:t> по сказке «Как Мишка с зайкой мыли посуду».</a:t>
            </a:r>
          </a:p>
          <a:p>
            <a:pPr marL="609600" indent="-609600">
              <a:lnSpc>
                <a:spcPct val="80000"/>
              </a:lnSpc>
              <a:buFontTx/>
              <a:buAutoNum type="arabicPeriod"/>
            </a:pPr>
            <a:r>
              <a:rPr lang="ru-RU" sz="2000" dirty="0" smtClean="0"/>
              <a:t>Игра «Вымоем посуду», где воспитатель берёт роль мамы, а дети помогают ей, т.е. действуют по совету взрослого.</a:t>
            </a:r>
          </a:p>
          <a:p>
            <a:pPr marL="609600" indent="-609600">
              <a:lnSpc>
                <a:spcPct val="80000"/>
              </a:lnSpc>
              <a:buFontTx/>
              <a:buAutoNum type="arabicPeriod"/>
            </a:pPr>
            <a:r>
              <a:rPr lang="ru-RU" sz="2000" dirty="0" err="1" smtClean="0"/>
              <a:t>Инсценирование</a:t>
            </a:r>
            <a:r>
              <a:rPr lang="ru-RU" sz="2000" dirty="0" smtClean="0"/>
              <a:t> с помощью игрушек «Погладим бельё», внесение утюга, гладильной доски.</a:t>
            </a:r>
          </a:p>
          <a:p>
            <a:pPr marL="609600" indent="-609600">
              <a:lnSpc>
                <a:spcPct val="80000"/>
              </a:lnSpc>
              <a:buFontTx/>
              <a:buAutoNum type="arabicPeriod"/>
            </a:pPr>
            <a:r>
              <a:rPr lang="ru-RU" sz="2000" dirty="0" smtClean="0"/>
              <a:t>Кукольный театр «Мама с дочкой гуляют».</a:t>
            </a:r>
          </a:p>
          <a:p>
            <a:pPr marL="609600" indent="-609600">
              <a:lnSpc>
                <a:spcPct val="80000"/>
              </a:lnSpc>
              <a:buFontTx/>
              <a:buAutoNum type="arabicPeriod"/>
            </a:pPr>
            <a:r>
              <a:rPr lang="ru-RU" sz="2000" dirty="0" smtClean="0"/>
              <a:t>Дидактические игры: «Накормим Катю», «Уложим Катю спать», «Оденем Катю на прогулку», «Выкупаем Катю», «У Кати День рождения».</a:t>
            </a:r>
          </a:p>
          <a:p>
            <a:pPr marL="609600" indent="-609600">
              <a:lnSpc>
                <a:spcPct val="80000"/>
              </a:lnSpc>
              <a:buFontTx/>
              <a:buAutoNum type="arabicPeriod"/>
            </a:pPr>
            <a:r>
              <a:rPr lang="ru-RU" sz="2000" dirty="0" smtClean="0"/>
              <a:t>Мама и папа ходили в магазин, роли мамы и папы даётся детям, они покупают еду (предметы-заместители).</a:t>
            </a:r>
          </a:p>
          <a:p>
            <a:pPr marL="609600" indent="-609600">
              <a:lnSpc>
                <a:spcPct val="80000"/>
              </a:lnSpc>
              <a:buFontTx/>
              <a:buAutoNum type="arabicPeriod"/>
            </a:pPr>
            <a:r>
              <a:rPr lang="ru-RU" sz="2000" dirty="0" smtClean="0"/>
              <a:t>«К нам гости пришли» - мама угощает, варит, кормит. Сначала роль мамы ребёнок выполняет совместно со взрослым, а в другой раз уже самостоятельно.</a:t>
            </a:r>
          </a:p>
          <a:p>
            <a:pPr marL="609600" indent="-609600">
              <a:lnSpc>
                <a:spcPct val="80000"/>
              </a:lnSpc>
            </a:pPr>
            <a:endParaRPr lang="ru-RU" sz="18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Объект 1"/>
          <p:cNvSpPr>
            <a:spLocks noGrp="1"/>
          </p:cNvSpPr>
          <p:nvPr>
            <p:ph sz="quarter" idx="1"/>
          </p:nvPr>
        </p:nvSpPr>
        <p:spPr>
          <a:xfrm>
            <a:off x="214282" y="142852"/>
            <a:ext cx="8215370" cy="1143008"/>
          </a:xfrm>
        </p:spPr>
        <p:txBody>
          <a:bodyPr/>
          <a:lstStyle/>
          <a:p>
            <a:pPr algn="ctr">
              <a:buNone/>
            </a:pPr>
            <a:endParaRPr lang="ru-RU" dirty="0" smtClean="0"/>
          </a:p>
        </p:txBody>
      </p:sp>
      <p:pic>
        <p:nvPicPr>
          <p:cNvPr id="6" name="Содержимое 5" descr="&amp;Pcy;&amp;rcy;&amp;ocy;&amp;gcy;&amp;rcy;&amp;acy;&amp;mcy;&amp;mcy;&amp;acy; &amp;scy;&amp;yucy;&amp;zhcy;&amp;iecy;&amp;tcy;&amp;ncy;&amp;ocy; &amp;rcy;&amp;ocy;&amp;lcy;&amp;iecy;&amp;vcy;&amp;ycy;&amp;khcy; &amp;icy;&amp;gcy;&amp;rcy; &amp;vcy; &amp;dcy;&amp;iecy;&amp;tcy;&amp;scy;&amp;kcy;&amp;ocy;&amp;mcy; &amp;scy;&amp;acy;&amp;dcy;&amp;ucy; - &amp;SHcy;&amp;acy;&amp;bcy;&amp;lcy;&amp;ocy;&amp;ncy;&amp;ycy;"/>
          <p:cNvPicPr>
            <a:picLocks noGrp="1"/>
          </p:cNvPicPr>
          <p:nvPr>
            <p:ph sz="quarter" idx="3"/>
          </p:nvPr>
        </p:nvPicPr>
        <p:blipFill>
          <a:blip r:embed="rId2" cstate="print"/>
          <a:srcRect/>
          <a:stretch>
            <a:fillRect/>
          </a:stretch>
        </p:blipFill>
        <p:spPr bwMode="auto">
          <a:xfrm>
            <a:off x="214282" y="3857628"/>
            <a:ext cx="4143404" cy="2847998"/>
          </a:xfrm>
          <a:prstGeom prst="rect">
            <a:avLst/>
          </a:prstGeom>
          <a:noFill/>
          <a:ln w="9525">
            <a:noFill/>
            <a:miter lim="800000"/>
            <a:headEnd/>
            <a:tailEnd/>
          </a:ln>
        </p:spPr>
      </p:pic>
      <p:pic>
        <p:nvPicPr>
          <p:cNvPr id="9" name="Рисунок 8" descr="&amp;Kcy;&amp;acy;&amp;kcy; &amp;ncy;&amp;acy;&amp;ucy;&amp;chcy;&amp;icy;&amp;tcy;&amp;softcy; &amp;rcy;&amp;iecy;&amp;bcy;&amp;iecy;&amp;ncy;&amp;kcy;&amp;acy; &amp;icy;&amp;gcy;&amp;rcy;&amp;acy;&amp;tcy;&amp;softcy; &amp;scy;&amp;acy;&amp;mcy;&amp;ocy;&amp;scy;&amp;tcy;&amp;ocy;&amp;yacy;&amp;tcy;&amp;iecy;&amp;lcy;&amp;softcy;&amp;ncy;&amp;ocy;? . Businessmamaonline"/>
          <p:cNvPicPr/>
          <p:nvPr/>
        </p:nvPicPr>
        <p:blipFill>
          <a:blip r:embed="rId3"/>
          <a:srcRect/>
          <a:stretch>
            <a:fillRect/>
          </a:stretch>
        </p:blipFill>
        <p:spPr bwMode="auto">
          <a:xfrm>
            <a:off x="142844" y="357166"/>
            <a:ext cx="4285660" cy="3229207"/>
          </a:xfrm>
          <a:prstGeom prst="rect">
            <a:avLst/>
          </a:prstGeom>
          <a:noFill/>
          <a:ln w="9525">
            <a:noFill/>
            <a:miter lim="800000"/>
            <a:headEnd/>
            <a:tailEnd/>
          </a:ln>
        </p:spPr>
      </p:pic>
      <p:sp>
        <p:nvSpPr>
          <p:cNvPr id="10" name="Содержимое 9"/>
          <p:cNvSpPr>
            <a:spLocks noGrp="1"/>
          </p:cNvSpPr>
          <p:nvPr>
            <p:ph sz="quarter" idx="2"/>
          </p:nvPr>
        </p:nvSpPr>
        <p:spPr/>
        <p:txBody>
          <a:bodyPr/>
          <a:lstStyle/>
          <a:p>
            <a:endParaRPr lang="ru-RU"/>
          </a:p>
        </p:txBody>
      </p:sp>
      <p:pic>
        <p:nvPicPr>
          <p:cNvPr id="11" name="Рисунок 10" descr="C:\Users\Admin\Desktop\ясли игр.деят\SAM_4679.JPG"/>
          <p:cNvPicPr/>
          <p:nvPr/>
        </p:nvPicPr>
        <p:blipFill>
          <a:blip r:embed="rId4" cstate="print"/>
          <a:srcRect/>
          <a:stretch>
            <a:fillRect/>
          </a:stretch>
        </p:blipFill>
        <p:spPr bwMode="auto">
          <a:xfrm>
            <a:off x="4643438" y="285728"/>
            <a:ext cx="4189378" cy="3214710"/>
          </a:xfrm>
          <a:prstGeom prst="rect">
            <a:avLst/>
          </a:prstGeom>
          <a:noFill/>
          <a:ln w="9525">
            <a:noFill/>
            <a:miter lim="800000"/>
            <a:headEnd/>
            <a:tailEnd/>
          </a:ln>
        </p:spPr>
      </p:pic>
      <p:pic>
        <p:nvPicPr>
          <p:cNvPr id="13" name="Содержимое 12" descr="C:\Users\Admin\Desktop\ясли игр.деят\SAM_4681.JPG"/>
          <p:cNvPicPr>
            <a:picLocks noGrp="1"/>
          </p:cNvPicPr>
          <p:nvPr>
            <p:ph sz="quarter" idx="4"/>
          </p:nvPr>
        </p:nvPicPr>
        <p:blipFill>
          <a:blip r:embed="rId5" cstate="print"/>
          <a:srcRect/>
          <a:stretch>
            <a:fillRect/>
          </a:stretch>
        </p:blipFill>
        <p:spPr bwMode="auto">
          <a:xfrm>
            <a:off x="4500562" y="4000504"/>
            <a:ext cx="4202651" cy="27146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p:txBody>
          <a:bodyPr/>
          <a:lstStyle/>
          <a:p>
            <a:endParaRPr lang="ru-RU" sz="4000" b="1" dirty="0" smtClean="0">
              <a:solidFill>
                <a:schemeClr val="hlink"/>
              </a:solidFill>
              <a:latin typeface="Comic Sans MS" pitchFamily="66" charset="0"/>
            </a:endParaRPr>
          </a:p>
        </p:txBody>
      </p:sp>
      <p:pic>
        <p:nvPicPr>
          <p:cNvPr id="5" name="Рисунок 4" descr="&amp;ucy;&amp;kcy;&amp;lcy;&amp;acy;&amp;dcy;&amp;ycy;&amp;vcy;&amp;acy;&amp;iecy;&amp;mcy; &amp;kcy;&amp;ucy;&amp;kcy;&amp;lcy;&amp;ucy; &amp;scy;&amp;pcy;&amp;acy;&amp;tcy;&amp;softcy;"/>
          <p:cNvPicPr/>
          <p:nvPr/>
        </p:nvPicPr>
        <p:blipFill>
          <a:blip r:embed="rId2"/>
          <a:srcRect/>
          <a:stretch>
            <a:fillRect/>
          </a:stretch>
        </p:blipFill>
        <p:spPr bwMode="auto">
          <a:xfrm>
            <a:off x="3357554" y="3857627"/>
            <a:ext cx="5143536" cy="3000373"/>
          </a:xfrm>
          <a:prstGeom prst="rect">
            <a:avLst/>
          </a:prstGeom>
          <a:noFill/>
          <a:ln w="9525">
            <a:noFill/>
            <a:miter lim="800000"/>
            <a:headEnd/>
            <a:tailEnd/>
          </a:ln>
        </p:spPr>
      </p:pic>
      <p:pic>
        <p:nvPicPr>
          <p:cNvPr id="6" name="Содержимое 5" descr="&amp;Kcy;&amp;acy;&amp;Rcy;&amp;acy;&amp;Pcy;&amp;ucy;&amp;Zcy;&amp;icy;&amp;Kcy;&amp;icy;:) &quot; WWW.OPEN.AZ - &amp;Ocy;&amp;Tcy;&amp;Kcy;&amp;Rcy;&amp;Ocy;&amp;Jcy; &amp;Dcy;&amp;Lcy;&amp;YAcy; &amp;Scy;&amp;IEcy;&amp;Bcy;&amp;YAcy; &amp;Acy;&amp;Zcy;&amp;IEcy;&amp;Rcy;&amp;Bcy;&amp;Acy;&amp;Jcy;&amp;Dcy;&amp;ZHcy;&amp;Acy;&amp;Ncy;!"/>
          <p:cNvPicPr>
            <a:picLocks noGrp="1"/>
          </p:cNvPicPr>
          <p:nvPr>
            <p:ph idx="1"/>
          </p:nvPr>
        </p:nvPicPr>
        <p:blipFill>
          <a:blip r:embed="rId3"/>
          <a:srcRect/>
          <a:stretch>
            <a:fillRect/>
          </a:stretch>
        </p:blipFill>
        <p:spPr bwMode="auto">
          <a:xfrm>
            <a:off x="285720" y="285728"/>
            <a:ext cx="4214842" cy="3643338"/>
          </a:xfrm>
          <a:prstGeom prst="rect">
            <a:avLst/>
          </a:prstGeom>
          <a:noFill/>
          <a:ln w="9525">
            <a:noFill/>
            <a:miter lim="800000"/>
            <a:headEnd/>
            <a:tailEnd/>
          </a:ln>
        </p:spPr>
      </p:pic>
      <p:pic>
        <p:nvPicPr>
          <p:cNvPr id="7" name="Содержимое 6" descr="C:\Users\Admin\Desktop\ясли игр.деят\SAM_4685.JPG"/>
          <p:cNvPicPr>
            <a:picLocks/>
          </p:cNvPicPr>
          <p:nvPr/>
        </p:nvPicPr>
        <p:blipFill>
          <a:blip r:embed="rId4" cstate="print"/>
          <a:srcRect/>
          <a:stretch>
            <a:fillRect/>
          </a:stretch>
        </p:blipFill>
        <p:spPr bwMode="auto">
          <a:xfrm>
            <a:off x="4572000" y="214290"/>
            <a:ext cx="4286280" cy="35718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p:cNvSpPr>
          <p:nvPr>
            <p:ph type="title"/>
          </p:nvPr>
        </p:nvSpPr>
        <p:spPr>
          <a:xfrm>
            <a:off x="500034" y="928670"/>
            <a:ext cx="8229600" cy="2217737"/>
          </a:xfrm>
        </p:spPr>
        <p:txBody>
          <a:bodyPr/>
          <a:lstStyle/>
          <a:p>
            <a:r>
              <a:rPr lang="ru-RU" sz="3900" b="1" dirty="0" smtClean="0">
                <a:solidFill>
                  <a:schemeClr val="hlink"/>
                </a:solidFill>
                <a:latin typeface="Comic Sans MS" pitchFamily="66" charset="0"/>
              </a:rPr>
              <a:t>СЮЖЕТНО-РОЛЕВАЯ ИГРА</a:t>
            </a:r>
            <a:r>
              <a:rPr lang="ru-RU" sz="4800" b="1" dirty="0" smtClean="0">
                <a:solidFill>
                  <a:schemeClr val="hlink"/>
                </a:solidFill>
                <a:latin typeface="Comic Sans MS" pitchFamily="66" charset="0"/>
              </a:rPr>
              <a:t> «БОЛЬНИЦА»</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35842" name="Rectangle 3"/>
          <p:cNvSpPr>
            <a:spLocks noGrp="1"/>
          </p:cNvSpPr>
          <p:nvPr>
            <p:ph type="body" idx="1"/>
          </p:nvPr>
        </p:nvSpPr>
        <p:spPr>
          <a:xfrm>
            <a:off x="468313" y="642918"/>
            <a:ext cx="8229600" cy="5954732"/>
          </a:xfrm>
        </p:spPr>
        <p:txBody>
          <a:bodyPr/>
          <a:lstStyle/>
          <a:p>
            <a:pPr marL="609600" indent="-609600">
              <a:lnSpc>
                <a:spcPct val="80000"/>
              </a:lnSpc>
              <a:buFontTx/>
              <a:buAutoNum type="arabicPeriod"/>
            </a:pPr>
            <a:r>
              <a:rPr lang="ru-RU" sz="2000" dirty="0" smtClean="0"/>
              <a:t>Наблюдение за работой медсестры в группе: раздает лекарство, слушает детей фонендоскопом, смотрит горло, ушки.</a:t>
            </a:r>
          </a:p>
          <a:p>
            <a:pPr marL="609600" indent="-609600">
              <a:lnSpc>
                <a:spcPct val="80000"/>
              </a:lnSpc>
              <a:buFontTx/>
              <a:buAutoNum type="arabicPeriod"/>
            </a:pPr>
            <a:r>
              <a:rPr lang="ru-RU" sz="2000" dirty="0" smtClean="0"/>
              <a:t>Экскурсия в медицинский кабинет: рассмотреть, где стоит лекарство, бинт, градусники, есть телефон, весы.</a:t>
            </a:r>
          </a:p>
          <a:p>
            <a:pPr marL="609600" indent="-609600">
              <a:lnSpc>
                <a:spcPct val="80000"/>
              </a:lnSpc>
              <a:buFontTx/>
              <a:buAutoNum type="arabicPeriod"/>
            </a:pPr>
            <a:r>
              <a:rPr lang="ru-RU" sz="2000" dirty="0" err="1" smtClean="0"/>
              <a:t>Инсценирование</a:t>
            </a:r>
            <a:r>
              <a:rPr lang="ru-RU" sz="2000" dirty="0" smtClean="0"/>
              <a:t> произведения </a:t>
            </a:r>
            <a:r>
              <a:rPr lang="ru-RU" sz="2000" dirty="0" err="1" smtClean="0"/>
              <a:t>А.Барто</a:t>
            </a:r>
            <a:r>
              <a:rPr lang="ru-RU" sz="2000" dirty="0" smtClean="0"/>
              <a:t> «Мишка»: внести бинт, халат, познакомить с назначением этих предметов.</a:t>
            </a:r>
          </a:p>
          <a:p>
            <a:pPr marL="609600" indent="-609600">
              <a:lnSpc>
                <a:spcPct val="80000"/>
              </a:lnSpc>
              <a:buFontTx/>
              <a:buAutoNum type="arabicPeriod"/>
            </a:pPr>
            <a:r>
              <a:rPr lang="ru-RU" sz="2000" dirty="0" err="1" smtClean="0"/>
              <a:t>Инсценирование</a:t>
            </a:r>
            <a:r>
              <a:rPr lang="ru-RU" sz="2000" dirty="0" smtClean="0"/>
              <a:t> произведения «Катя заболела», внести градусник, «таблетки», познакомить с назначением этих предметов.</a:t>
            </a:r>
          </a:p>
          <a:p>
            <a:pPr marL="609600" indent="-609600">
              <a:lnSpc>
                <a:spcPct val="80000"/>
              </a:lnSpc>
              <a:buFontTx/>
              <a:buAutoNum type="arabicPeriod"/>
            </a:pPr>
            <a:r>
              <a:rPr lang="ru-RU" sz="2000" dirty="0" smtClean="0"/>
              <a:t>Рассматривание картин о работе медсестры, доктора, чтение отрывка из «Айболита» и т.п. </a:t>
            </a:r>
          </a:p>
          <a:p>
            <a:pPr marL="609600" indent="-609600">
              <a:lnSpc>
                <a:spcPct val="80000"/>
              </a:lnSpc>
              <a:buFontTx/>
              <a:buAutoNum type="arabicPeriod"/>
            </a:pPr>
            <a:r>
              <a:rPr lang="ru-RU" sz="2000" dirty="0" smtClean="0"/>
              <a:t>Дидактическая игра «Что нужно доктору для работы.</a:t>
            </a:r>
          </a:p>
          <a:p>
            <a:pPr marL="609600" indent="-609600">
              <a:lnSpc>
                <a:spcPct val="80000"/>
              </a:lnSpc>
              <a:buFontTx/>
              <a:buAutoNum type="arabicPeriod"/>
            </a:pPr>
            <a:r>
              <a:rPr lang="ru-RU" sz="2000" dirty="0" smtClean="0"/>
              <a:t>Дидактическая игра: «Полечим Катю», где роль врача берёт взрослый на себя, а роль медсестры даёт ребёнку.</a:t>
            </a:r>
          </a:p>
          <a:p>
            <a:pPr marL="609600" indent="-609600">
              <a:lnSpc>
                <a:spcPct val="80000"/>
              </a:lnSpc>
              <a:buFontTx/>
              <a:buAutoNum type="arabicPeriod"/>
            </a:pPr>
            <a:r>
              <a:rPr lang="ru-RU" sz="2000" dirty="0" smtClean="0"/>
              <a:t>Игра «Вызовем доктора», где поручить роль  мамы ребёнку, предложить по телефону вызвать доктора. Доктор (ребёнок с 2,5 лет) приезжает на машине, осматривает больного, даёт лекарство.</a:t>
            </a:r>
          </a:p>
          <a:p>
            <a:pPr marL="609600" indent="-609600">
              <a:lnSpc>
                <a:spcPct val="80000"/>
              </a:lnSpc>
              <a:buFontTx/>
              <a:buAutoNum type="arabicPeriod"/>
            </a:pPr>
            <a:r>
              <a:rPr lang="ru-RU" sz="2000" dirty="0" smtClean="0"/>
              <a:t>Действия детей с куклами, где дети сами выбирают себе роли, воспитатель в ходе игр даёт советы.</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Объект 1"/>
          <p:cNvSpPr>
            <a:spLocks noGrp="1"/>
          </p:cNvSpPr>
          <p:nvPr>
            <p:ph sz="quarter" idx="4"/>
          </p:nvPr>
        </p:nvSpPr>
        <p:spPr>
          <a:xfrm>
            <a:off x="0" y="1"/>
            <a:ext cx="9001156" cy="571480"/>
          </a:xfrm>
        </p:spPr>
        <p:txBody>
          <a:bodyPr/>
          <a:lstStyle/>
          <a:p>
            <a:endParaRPr lang="ru-RU" dirty="0" smtClean="0"/>
          </a:p>
        </p:txBody>
      </p:sp>
      <p:sp>
        <p:nvSpPr>
          <p:cNvPr id="5" name="Объект 4"/>
          <p:cNvSpPr>
            <a:spLocks noGrp="1"/>
          </p:cNvSpPr>
          <p:nvPr>
            <p:ph sz="quarter" idx="1"/>
          </p:nvPr>
        </p:nvSpPr>
        <p:spPr>
          <a:xfrm>
            <a:off x="142844" y="428604"/>
            <a:ext cx="4038600" cy="2185988"/>
          </a:xfrm>
        </p:spPr>
        <p:txBody>
          <a:bodyPr/>
          <a:lstStyle/>
          <a:p>
            <a:pPr marL="0" indent="0">
              <a:buFont typeface="Arial" charset="0"/>
              <a:buNone/>
              <a:defRPr/>
            </a:pPr>
            <a:endParaRPr lang="ru-RU" dirty="0"/>
          </a:p>
        </p:txBody>
      </p:sp>
      <p:pic>
        <p:nvPicPr>
          <p:cNvPr id="9" name="Содержимое 8" descr="C:\Users\Admin\Desktop\ясли игр.деят\SAM_4686.JPG"/>
          <p:cNvPicPr>
            <a:picLocks noGrp="1"/>
          </p:cNvPicPr>
          <p:nvPr>
            <p:ph sz="quarter" idx="3"/>
          </p:nvPr>
        </p:nvPicPr>
        <p:blipFill>
          <a:blip r:embed="rId2" cstate="print"/>
          <a:srcRect/>
          <a:stretch>
            <a:fillRect/>
          </a:stretch>
        </p:blipFill>
        <p:spPr bwMode="auto">
          <a:xfrm>
            <a:off x="357158" y="214290"/>
            <a:ext cx="3500462" cy="4071966"/>
          </a:xfrm>
          <a:prstGeom prst="rect">
            <a:avLst/>
          </a:prstGeom>
          <a:noFill/>
          <a:ln w="9525">
            <a:noFill/>
            <a:miter lim="800000"/>
            <a:headEnd/>
            <a:tailEnd/>
          </a:ln>
        </p:spPr>
      </p:pic>
      <p:pic>
        <p:nvPicPr>
          <p:cNvPr id="11" name="Содержимое 10" descr="C:\Users\Admin\Desktop\ясли игр.деят\SAM_4687.JPG"/>
          <p:cNvPicPr>
            <a:picLocks noGrp="1"/>
          </p:cNvPicPr>
          <p:nvPr>
            <p:ph sz="quarter" idx="2"/>
          </p:nvPr>
        </p:nvPicPr>
        <p:blipFill>
          <a:blip r:embed="rId3" cstate="print"/>
          <a:srcRect/>
          <a:stretch>
            <a:fillRect/>
          </a:stretch>
        </p:blipFill>
        <p:spPr bwMode="auto">
          <a:xfrm>
            <a:off x="4429124" y="142852"/>
            <a:ext cx="4481519" cy="3714776"/>
          </a:xfrm>
          <a:prstGeom prst="rect">
            <a:avLst/>
          </a:prstGeom>
          <a:noFill/>
          <a:ln w="9525">
            <a:noFill/>
            <a:miter lim="800000"/>
            <a:headEnd/>
            <a:tailEnd/>
          </a:ln>
        </p:spPr>
      </p:pic>
      <p:pic>
        <p:nvPicPr>
          <p:cNvPr id="12" name="Рисунок 11" descr="D:\ФОТОГРАФИИ\Фотографии для презентации\SAM_0609.JPG"/>
          <p:cNvPicPr/>
          <p:nvPr/>
        </p:nvPicPr>
        <p:blipFill>
          <a:blip r:embed="rId4" cstate="print"/>
          <a:srcRect/>
          <a:stretch>
            <a:fillRect/>
          </a:stretch>
        </p:blipFill>
        <p:spPr bwMode="auto">
          <a:xfrm>
            <a:off x="3286116" y="4000504"/>
            <a:ext cx="3286148" cy="2857496"/>
          </a:xfrm>
          <a:prstGeom prst="rect">
            <a:avLst/>
          </a:prstGeom>
          <a:noFill/>
          <a:ln w="9525">
            <a:noFill/>
            <a:miter lim="800000"/>
            <a:headEnd/>
            <a:tailEnd/>
          </a:ln>
        </p:spPr>
      </p:pic>
      <p:pic>
        <p:nvPicPr>
          <p:cNvPr id="13" name="Рисунок 12" descr="&amp;Kcy;&amp;ocy;&amp;lcy;&amp;ocy;&amp;bcy;&amp;ocy;&amp;kcy; (17378), &amp;kcy;&amp;ucy;&amp;pcy;&amp;icy;&amp;tcy;&amp;softcy; &amp;pcy;&amp;ocy; &amp;lcy;&amp;ucy;&amp;chcy;&amp;shcy;&amp;iecy;&amp;jcy; &amp;tscy;&amp;iecy;&amp;ncy;&amp;iecy; &amp;Kcy;&amp;ocy;&amp;lcy;&amp;ocy;&amp;bcy;&amp;ocy;&amp;kcy; (17378), &amp;Kcy;&amp;ncy;&amp;icy;&amp;zhcy;&amp;kcy;&amp;icy; &amp;tcy;&amp;vcy;&amp;iocy;&amp;rcy;&amp;dcy;&amp;ycy;&amp;jcy; &amp;pcy;&amp;iecy;&amp;rcy;&amp;iecy;&amp;pcy;&amp;lcy;&amp;iecy;&amp;tcy;, &amp;pcy;&amp;rcy;&amp;ocy;&amp;dcy;&amp;acy;&amp;zhcy;&amp;acy; &amp;Kcy;&amp;ncy;&amp;icy;&amp;zhcy;&amp;kcy;&amp;icy; &amp;tcy;&amp;vcy;&amp;iocy;&amp;rcy;&amp;dcy;&amp;ycy;&amp;jcy; &amp;pcy;&amp;iecy;&amp;rcy;&amp;iecy;&amp;pcy;&amp;lcy;&amp;iecy;&amp;tcy;, &amp;Kcy;&amp;ncy;&amp;icy;&amp;gcy;&amp;icy; &amp;dcy;&amp;lcy;&amp;yacy; &amp;dcy;&amp;iecy;&amp;tcy;&amp;iecy;"/>
          <p:cNvPicPr/>
          <p:nvPr/>
        </p:nvPicPr>
        <p:blipFill>
          <a:blip r:embed="rId5" cstate="print"/>
          <a:srcRect/>
          <a:stretch>
            <a:fillRect/>
          </a:stretch>
        </p:blipFill>
        <p:spPr bwMode="auto">
          <a:xfrm>
            <a:off x="7429520" y="4429132"/>
            <a:ext cx="1494462" cy="22367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7890" name="Rectangle 4"/>
          <p:cNvSpPr>
            <a:spLocks noGrp="1"/>
          </p:cNvSpPr>
          <p:nvPr>
            <p:ph type="title"/>
          </p:nvPr>
        </p:nvSpPr>
        <p:spPr>
          <a:xfrm>
            <a:off x="500034" y="1714488"/>
            <a:ext cx="8229600" cy="1143000"/>
          </a:xfrm>
        </p:spPr>
        <p:txBody>
          <a:bodyPr/>
          <a:lstStyle/>
          <a:p>
            <a:r>
              <a:rPr lang="ru-RU" sz="3500" b="1" dirty="0" smtClean="0">
                <a:solidFill>
                  <a:schemeClr val="hlink"/>
                </a:solidFill>
                <a:latin typeface="Comic Sans MS" pitchFamily="66" charset="0"/>
              </a:rPr>
              <a:t>СЮЖЕТНО-РОЛЕВАЯ ИГРА</a:t>
            </a:r>
            <a:r>
              <a:rPr lang="ru-RU" b="1" dirty="0" smtClean="0">
                <a:solidFill>
                  <a:schemeClr val="hlink"/>
                </a:solidFill>
                <a:latin typeface="Comic Sans MS" pitchFamily="66" charset="0"/>
              </a:rPr>
              <a:t> «ПАРИКМАХЕРСКАЯ»</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38914" name="Rectangle 3"/>
          <p:cNvSpPr>
            <a:spLocks noGrp="1"/>
          </p:cNvSpPr>
          <p:nvPr>
            <p:ph type="body" idx="1"/>
          </p:nvPr>
        </p:nvSpPr>
        <p:spPr>
          <a:xfrm>
            <a:off x="500034" y="571480"/>
            <a:ext cx="8229600" cy="5721350"/>
          </a:xfrm>
        </p:spPr>
        <p:txBody>
          <a:bodyPr/>
          <a:lstStyle/>
          <a:p>
            <a:pPr marL="609600" indent="-609600">
              <a:lnSpc>
                <a:spcPct val="80000"/>
              </a:lnSpc>
              <a:buFontTx/>
              <a:buAutoNum type="arabicPeriod"/>
            </a:pPr>
            <a:r>
              <a:rPr lang="ru-RU" sz="2000" dirty="0" smtClean="0"/>
              <a:t>Экскурсия с родителями в парикмахерскую.</a:t>
            </a:r>
          </a:p>
          <a:p>
            <a:pPr marL="609600" indent="-609600">
              <a:lnSpc>
                <a:spcPct val="80000"/>
              </a:lnSpc>
              <a:buFontTx/>
              <a:buAutoNum type="arabicPeriod"/>
            </a:pPr>
            <a:r>
              <a:rPr lang="ru-RU" sz="2000" dirty="0" smtClean="0"/>
              <a:t>Наблюдение за работой парикмахера.</a:t>
            </a:r>
          </a:p>
          <a:p>
            <a:pPr marL="609600" indent="-609600">
              <a:lnSpc>
                <a:spcPct val="80000"/>
              </a:lnSpc>
              <a:buFontTx/>
              <a:buAutoNum type="arabicPeriod"/>
            </a:pPr>
            <a:r>
              <a:rPr lang="ru-RU" sz="2000" dirty="0" smtClean="0"/>
              <a:t>Кукольный театр «Как Мишка и Зайка ходили в парикмахерскую» - внесение зеркала.</a:t>
            </a:r>
          </a:p>
          <a:p>
            <a:pPr marL="609600" indent="-609600">
              <a:lnSpc>
                <a:spcPct val="80000"/>
              </a:lnSpc>
              <a:buFontTx/>
              <a:buAutoNum type="arabicPeriod"/>
            </a:pPr>
            <a:r>
              <a:rPr lang="ru-RU" sz="2000" dirty="0" smtClean="0"/>
              <a:t>Рассматривание картин о работе парикмахера, чтение стиха </a:t>
            </a:r>
            <a:r>
              <a:rPr lang="ru-RU" sz="2000" dirty="0" err="1" smtClean="0"/>
              <a:t>Берестова</a:t>
            </a:r>
            <a:r>
              <a:rPr lang="ru-RU" sz="2000" dirty="0" smtClean="0"/>
              <a:t> «Коза в парикмахерской».</a:t>
            </a:r>
          </a:p>
          <a:p>
            <a:pPr marL="609600" indent="-609600">
              <a:lnSpc>
                <a:spcPct val="80000"/>
              </a:lnSpc>
              <a:buFontTx/>
              <a:buAutoNum type="arabicPeriod"/>
            </a:pPr>
            <a:r>
              <a:rPr lang="ru-RU" sz="2000" dirty="0" smtClean="0"/>
              <a:t>Внесение расчески, рассматривание её, показ действий с ней. Затем предложить ребёнку причесать взрослого. Чтение </a:t>
            </a:r>
            <a:r>
              <a:rPr lang="ru-RU" sz="2000" dirty="0" err="1" smtClean="0"/>
              <a:t>потешки</a:t>
            </a:r>
            <a:r>
              <a:rPr lang="ru-RU" sz="2000" dirty="0" smtClean="0"/>
              <a:t> «Расти коса».</a:t>
            </a:r>
          </a:p>
          <a:p>
            <a:pPr marL="609600" indent="-609600">
              <a:lnSpc>
                <a:spcPct val="80000"/>
              </a:lnSpc>
              <a:buFontTx/>
              <a:buAutoNum type="arabicPeriod"/>
            </a:pPr>
            <a:r>
              <a:rPr lang="ru-RU" sz="2000" dirty="0" smtClean="0"/>
              <a:t>Загадка о ножницах, рассмотреть, показ действий с ножницами. Подстригают волосы, ногти.</a:t>
            </a:r>
          </a:p>
          <a:p>
            <a:pPr marL="609600" indent="-609600">
              <a:lnSpc>
                <a:spcPct val="80000"/>
              </a:lnSpc>
              <a:buFontTx/>
              <a:buAutoNum type="arabicPeriod"/>
            </a:pPr>
            <a:r>
              <a:rPr lang="ru-RU" sz="2000" dirty="0" smtClean="0"/>
              <a:t>Внести пеньюар, рассказать для чего нужен, инсценировка «Катя в парикмахерской».</a:t>
            </a:r>
          </a:p>
          <a:p>
            <a:pPr marL="609600" indent="-609600">
              <a:lnSpc>
                <a:spcPct val="80000"/>
              </a:lnSpc>
              <a:buFontTx/>
              <a:buAutoNum type="arabicPeriod"/>
            </a:pPr>
            <a:r>
              <a:rPr lang="ru-RU" sz="2000" dirty="0" smtClean="0"/>
              <a:t>Дидактическая игра «Причешем Катю».</a:t>
            </a:r>
          </a:p>
          <a:p>
            <a:pPr marL="609600" indent="-609600">
              <a:lnSpc>
                <a:spcPct val="80000"/>
              </a:lnSpc>
              <a:buFontTx/>
              <a:buAutoNum type="arabicPeriod"/>
            </a:pPr>
            <a:r>
              <a:rPr lang="ru-RU" sz="2000" dirty="0" smtClean="0"/>
              <a:t>Игра «В парикмахерской», где роль парикмахера выполняет ребёнок.</a:t>
            </a:r>
          </a:p>
          <a:p>
            <a:pPr marL="609600" indent="-609600">
              <a:lnSpc>
                <a:spcPct val="80000"/>
              </a:lnSpc>
              <a:buFontTx/>
              <a:buAutoNum type="arabicPeriod"/>
            </a:pPr>
            <a:r>
              <a:rPr lang="ru-RU" sz="2000" dirty="0" smtClean="0"/>
              <a:t>Действия детей с расческами, ножницами в игре «Парикмахерская», где воспитатель выполняет вспомогательную роль: даёт советы, указания и т.п.</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5"/>
          <p:cNvSpPr>
            <a:spLocks noGrp="1"/>
          </p:cNvSpPr>
          <p:nvPr>
            <p:ph type="body" sz="half" idx="1"/>
          </p:nvPr>
        </p:nvSpPr>
        <p:spPr>
          <a:xfrm>
            <a:off x="0" y="642918"/>
            <a:ext cx="4572000" cy="5865813"/>
          </a:xfrm>
        </p:spPr>
        <p:txBody>
          <a:bodyPr/>
          <a:lstStyle/>
          <a:p>
            <a:pPr algn="ctr">
              <a:buFont typeface="Arial" charset="0"/>
              <a:buNone/>
            </a:pPr>
            <a:r>
              <a:rPr lang="ru-RU" sz="3600" b="1" dirty="0" smtClean="0">
                <a:solidFill>
                  <a:schemeClr val="hlink"/>
                </a:solidFill>
                <a:latin typeface="Comic Sans MS" pitchFamily="66" charset="0"/>
              </a:rPr>
              <a:t>ИГРА КАК ДЕЯТЕЛЬНОСТЬ</a:t>
            </a:r>
          </a:p>
          <a:p>
            <a:r>
              <a:rPr lang="ru-RU" sz="3200" dirty="0" smtClean="0">
                <a:solidFill>
                  <a:schemeClr val="accent2"/>
                </a:solidFill>
              </a:rPr>
              <a:t>Самостоятельность, инициативность ребёнка</a:t>
            </a:r>
          </a:p>
          <a:p>
            <a:r>
              <a:rPr lang="ru-RU" sz="3200" dirty="0" smtClean="0">
                <a:solidFill>
                  <a:srgbClr val="FF9900"/>
                </a:solidFill>
              </a:rPr>
              <a:t>Позитивные эмоции, мотивация от процесса</a:t>
            </a:r>
          </a:p>
          <a:p>
            <a:r>
              <a:rPr lang="ru-RU" sz="3200" dirty="0" smtClean="0">
                <a:solidFill>
                  <a:srgbClr val="00CC00"/>
                </a:solidFill>
              </a:rPr>
              <a:t>Спонтанность, </a:t>
            </a:r>
            <a:r>
              <a:rPr lang="ru-RU" sz="3200" dirty="0" err="1" smtClean="0">
                <a:solidFill>
                  <a:srgbClr val="00CC00"/>
                </a:solidFill>
              </a:rPr>
              <a:t>креативность</a:t>
            </a:r>
            <a:r>
              <a:rPr lang="ru-RU" sz="3200" dirty="0" smtClean="0">
                <a:solidFill>
                  <a:srgbClr val="00CC00"/>
                </a:solidFill>
              </a:rPr>
              <a:t>, непредсказуемость</a:t>
            </a:r>
          </a:p>
        </p:txBody>
      </p:sp>
      <p:sp>
        <p:nvSpPr>
          <p:cNvPr id="17410" name="Rectangle 6"/>
          <p:cNvSpPr>
            <a:spLocks noGrp="1"/>
          </p:cNvSpPr>
          <p:nvPr>
            <p:ph type="body" sz="half" idx="2"/>
          </p:nvPr>
        </p:nvSpPr>
        <p:spPr>
          <a:xfrm>
            <a:off x="4643438" y="642918"/>
            <a:ext cx="4500562" cy="5865813"/>
          </a:xfrm>
        </p:spPr>
        <p:txBody>
          <a:bodyPr/>
          <a:lstStyle/>
          <a:p>
            <a:pPr algn="ctr">
              <a:buFont typeface="Arial" charset="0"/>
              <a:buNone/>
            </a:pPr>
            <a:r>
              <a:rPr lang="ru-RU" sz="3600" b="1" dirty="0" smtClean="0">
                <a:solidFill>
                  <a:schemeClr val="hlink"/>
                </a:solidFill>
                <a:latin typeface="Comic Sans MS" pitchFamily="66" charset="0"/>
              </a:rPr>
              <a:t>ИГРОВЫЕ ФОРМЫ ОБУЧЕНИЯ</a:t>
            </a:r>
          </a:p>
          <a:p>
            <a:r>
              <a:rPr lang="ru-RU" dirty="0" smtClean="0">
                <a:solidFill>
                  <a:schemeClr val="accent2"/>
                </a:solidFill>
              </a:rPr>
              <a:t>Направляющая и контролирующая роль взрослого</a:t>
            </a:r>
          </a:p>
          <a:p>
            <a:r>
              <a:rPr lang="ru-RU" dirty="0" smtClean="0">
                <a:solidFill>
                  <a:srgbClr val="FF9900"/>
                </a:solidFill>
              </a:rPr>
              <a:t>Мотивация достижения, результат – оценка взрослого</a:t>
            </a:r>
          </a:p>
          <a:p>
            <a:r>
              <a:rPr lang="ru-RU" dirty="0" smtClean="0">
                <a:solidFill>
                  <a:srgbClr val="00CC00"/>
                </a:solidFill>
              </a:rPr>
              <a:t>Работа по образцу, однозначность правильных способов</a:t>
            </a:r>
          </a:p>
          <a:p>
            <a:endParaRPr lang="ru-RU" sz="2400" dirty="0" smtClean="0">
              <a:solidFill>
                <a:srgbClr val="00CC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Объект 1"/>
          <p:cNvSpPr>
            <a:spLocks noGrp="1"/>
          </p:cNvSpPr>
          <p:nvPr>
            <p:ph sz="quarter" idx="1"/>
          </p:nvPr>
        </p:nvSpPr>
        <p:spPr>
          <a:xfrm>
            <a:off x="142844" y="357166"/>
            <a:ext cx="8501122" cy="1471610"/>
          </a:xfrm>
        </p:spPr>
        <p:txBody>
          <a:bodyPr/>
          <a:lstStyle/>
          <a:p>
            <a:endParaRPr lang="ru-RU" dirty="0" smtClean="0"/>
          </a:p>
        </p:txBody>
      </p:sp>
      <p:pic>
        <p:nvPicPr>
          <p:cNvPr id="10" name="Рисунок 9" descr="C:\Users\Admin\Desktop\ясли игр.деят\SAM_4675.JPG"/>
          <p:cNvPicPr/>
          <p:nvPr/>
        </p:nvPicPr>
        <p:blipFill>
          <a:blip r:embed="rId2" cstate="print"/>
          <a:srcRect/>
          <a:stretch>
            <a:fillRect/>
          </a:stretch>
        </p:blipFill>
        <p:spPr bwMode="auto">
          <a:xfrm>
            <a:off x="3357554" y="357166"/>
            <a:ext cx="5546904" cy="4143404"/>
          </a:xfrm>
          <a:prstGeom prst="rect">
            <a:avLst/>
          </a:prstGeom>
          <a:noFill/>
          <a:ln w="9525">
            <a:noFill/>
            <a:miter lim="800000"/>
            <a:headEnd/>
            <a:tailEnd/>
          </a:ln>
        </p:spPr>
      </p:pic>
      <p:sp>
        <p:nvSpPr>
          <p:cNvPr id="11" name="Содержимое 10"/>
          <p:cNvSpPr>
            <a:spLocks noGrp="1"/>
          </p:cNvSpPr>
          <p:nvPr>
            <p:ph sz="quarter" idx="4"/>
          </p:nvPr>
        </p:nvSpPr>
        <p:spPr>
          <a:xfrm>
            <a:off x="4648200" y="6000768"/>
            <a:ext cx="4038600" cy="125395"/>
          </a:xfrm>
        </p:spPr>
        <p:txBody>
          <a:bodyPr/>
          <a:lstStyle/>
          <a:p>
            <a:endParaRPr lang="ru-RU" dirty="0"/>
          </a:p>
        </p:txBody>
      </p:sp>
      <p:sp>
        <p:nvSpPr>
          <p:cNvPr id="12" name="Содержимое 11"/>
          <p:cNvSpPr>
            <a:spLocks noGrp="1"/>
          </p:cNvSpPr>
          <p:nvPr>
            <p:ph sz="quarter" idx="2"/>
          </p:nvPr>
        </p:nvSpPr>
        <p:spPr/>
        <p:txBody>
          <a:bodyPr/>
          <a:lstStyle/>
          <a:p>
            <a:endParaRPr lang="ru-RU" dirty="0"/>
          </a:p>
        </p:txBody>
      </p:sp>
      <p:pic>
        <p:nvPicPr>
          <p:cNvPr id="13" name="Рисунок 12" descr="ஐ ๑*٠. PhotoCall .٠*๑ ஐ : &amp;Gcy;&amp;rcy;&amp;ucy;&amp;pcy;&amp;pcy;&amp;acy; &amp;pcy;&amp;ocy; &amp;icy;&amp;ncy;&amp;tcy;&amp;iecy;&amp;rcy;&amp;iecy;&amp;scy;&amp;acy;&amp;mcy;. &amp;Dcy;&amp;rcy;&amp;ucy;&amp;gcy;&amp;ocy;&amp;iecy; : &amp;Ocy;&amp;dcy;&amp;ncy;&amp;ocy;…"/>
          <p:cNvPicPr/>
          <p:nvPr/>
        </p:nvPicPr>
        <p:blipFill>
          <a:blip r:embed="rId3"/>
          <a:srcRect/>
          <a:stretch>
            <a:fillRect/>
          </a:stretch>
        </p:blipFill>
        <p:spPr bwMode="auto">
          <a:xfrm>
            <a:off x="214282" y="2786058"/>
            <a:ext cx="3428992" cy="39290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4638"/>
            <a:ext cx="8229600" cy="4725998"/>
          </a:xfrm>
        </p:spPr>
        <p:txBody>
          <a:bodyPr/>
          <a:lstStyle/>
          <a:p>
            <a:r>
              <a:rPr lang="ru-RU" b="1" i="1" dirty="0" smtClean="0">
                <a:solidFill>
                  <a:srgbClr val="C00000"/>
                </a:solidFill>
                <a:latin typeface="Arial Black" pitchFamily="34" charset="0"/>
                <a:cs typeface="Arabic Typesetting" pitchFamily="66" charset="-78"/>
              </a:rPr>
              <a:t>Нестандартное  игровое  оборудование   для детей раннего возраста</a:t>
            </a:r>
          </a:p>
        </p:txBody>
      </p:sp>
      <p:sp>
        <p:nvSpPr>
          <p:cNvPr id="3" name="Содержимое 2"/>
          <p:cNvSpPr>
            <a:spLocks noGrp="1"/>
          </p:cNvSpPr>
          <p:nvPr>
            <p:ph sz="quarter" idx="1"/>
          </p:nvPr>
        </p:nvSpPr>
        <p:spPr>
          <a:xfrm>
            <a:off x="457200" y="1000108"/>
            <a:ext cx="4038600" cy="2786080"/>
          </a:xfrm>
        </p:spPr>
        <p:txBody>
          <a:bodyPr/>
          <a:lstStyle/>
          <a:p>
            <a:endParaRPr lang="ru-RU" dirty="0"/>
          </a:p>
        </p:txBody>
      </p:sp>
      <p:sp>
        <p:nvSpPr>
          <p:cNvPr id="4" name="Содержимое 3"/>
          <p:cNvSpPr>
            <a:spLocks noGrp="1"/>
          </p:cNvSpPr>
          <p:nvPr>
            <p:ph sz="quarter" idx="2"/>
          </p:nvPr>
        </p:nvSpPr>
        <p:spPr>
          <a:xfrm>
            <a:off x="4648200" y="1000108"/>
            <a:ext cx="4038600" cy="2786080"/>
          </a:xfrm>
        </p:spPr>
        <p:txBody>
          <a:bodyPr/>
          <a:lstStyle/>
          <a:p>
            <a:endParaRPr lang="ru-RU"/>
          </a:p>
        </p:txBody>
      </p:sp>
      <p:sp>
        <p:nvSpPr>
          <p:cNvPr id="5" name="Содержимое 4"/>
          <p:cNvSpPr>
            <a:spLocks noGrp="1"/>
          </p:cNvSpPr>
          <p:nvPr>
            <p:ph sz="quarter" idx="3"/>
          </p:nvPr>
        </p:nvSpPr>
        <p:spPr/>
        <p:txBody>
          <a:bodyPr/>
          <a:lstStyle/>
          <a:p>
            <a:endParaRPr lang="ru-RU"/>
          </a:p>
        </p:txBody>
      </p:sp>
      <p:sp>
        <p:nvSpPr>
          <p:cNvPr id="6" name="Содержимое 5"/>
          <p:cNvSpPr>
            <a:spLocks noGrp="1"/>
          </p:cNvSpPr>
          <p:nvPr>
            <p:ph sz="quarter" idx="4"/>
          </p:nvPr>
        </p:nvSpPr>
        <p:spPr/>
        <p:txBody>
          <a:bodyPr/>
          <a:lstStyle/>
          <a:p>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sz="quarter"/>
          </p:nvPr>
        </p:nvSpPr>
        <p:spPr/>
        <p:txBody>
          <a:bodyPr/>
          <a:lstStyle/>
          <a:p>
            <a:r>
              <a:rPr lang="ru-RU" dirty="0" smtClean="0"/>
              <a:t>Цели и задачи</a:t>
            </a:r>
            <a:endParaRPr lang="ru-RU" dirty="0"/>
          </a:p>
        </p:txBody>
      </p:sp>
      <p:sp>
        <p:nvSpPr>
          <p:cNvPr id="4" name="Содержимое 3"/>
          <p:cNvSpPr>
            <a:spLocks noGrp="1"/>
          </p:cNvSpPr>
          <p:nvPr>
            <p:ph sz="quarter" idx="2"/>
          </p:nvPr>
        </p:nvSpPr>
        <p:spPr/>
        <p:txBody>
          <a:bodyPr/>
          <a:lstStyle/>
          <a:p>
            <a:endParaRPr lang="ru-RU"/>
          </a:p>
        </p:txBody>
      </p:sp>
      <p:sp>
        <p:nvSpPr>
          <p:cNvPr id="5" name="Содержимое 4"/>
          <p:cNvSpPr>
            <a:spLocks noGrp="1"/>
          </p:cNvSpPr>
          <p:nvPr>
            <p:ph sz="quarter" idx="3"/>
          </p:nvPr>
        </p:nvSpPr>
        <p:spPr/>
        <p:txBody>
          <a:bodyPr/>
          <a:lstStyle/>
          <a:p>
            <a:endParaRPr lang="ru-RU"/>
          </a:p>
        </p:txBody>
      </p:sp>
      <p:sp>
        <p:nvSpPr>
          <p:cNvPr id="6" name="Содержимое 5"/>
          <p:cNvSpPr>
            <a:spLocks noGrp="1"/>
          </p:cNvSpPr>
          <p:nvPr>
            <p:ph sz="quarter" idx="4"/>
          </p:nvPr>
        </p:nvSpPr>
        <p:spPr/>
        <p:txBody>
          <a:bodyPr/>
          <a:lstStyle/>
          <a:p>
            <a:endParaRPr lang="ru-RU"/>
          </a:p>
        </p:txBody>
      </p:sp>
      <p:sp>
        <p:nvSpPr>
          <p:cNvPr id="7" name="Содержимое 2"/>
          <p:cNvSpPr>
            <a:spLocks noGrp="1"/>
          </p:cNvSpPr>
          <p:nvPr>
            <p:ph sz="quarter" idx="1"/>
          </p:nvPr>
        </p:nvSpPr>
        <p:spPr>
          <a:xfrm>
            <a:off x="457200" y="1142984"/>
            <a:ext cx="8258204" cy="4929222"/>
          </a:xfrm>
        </p:spPr>
        <p:txBody>
          <a:bodyPr>
            <a:normAutofit fontScale="62500" lnSpcReduction="20000"/>
          </a:bodyPr>
          <a:lstStyle/>
          <a:p>
            <a:r>
              <a:rPr lang="ru-RU" b="1" dirty="0" smtClean="0"/>
              <a:t>Ребенок постоянно знакомится с многообразием форм, цвета и разных свойств предметов. Конечно, каждый ребенок, даже без целенаправленного воспитания, так или иначе, воспринимает красоту окружающего мира. Но если её усвоение происходит стихийно, без руководства взрослых, оно нередко оказывается поверхностным, неполноценным.</a:t>
            </a:r>
            <a:endParaRPr lang="ru-RU" dirty="0" smtClean="0"/>
          </a:p>
          <a:p>
            <a:r>
              <a:rPr lang="ru-RU" b="1" dirty="0" smtClean="0"/>
              <a:t>Поэтому последовательное, планомерное ознакомление с разнообразием цвета, осуществляемое  через  дидактические игры и игры из нетрадиционного материала, способствует формированию у детей младшего дошкольного возраста  устойчивого зрительного образа цвета и моторики.</a:t>
            </a:r>
            <a:endParaRPr lang="ru-RU" dirty="0" smtClean="0"/>
          </a:p>
          <a:p>
            <a:r>
              <a:rPr lang="ru-RU" b="1" dirty="0" smtClean="0"/>
              <a:t>Проведенная работа, направленная на развитие устойчивого зрительного образа цвета и мелкой моторики позволила увидеть положительные результаты. Дети проявляют интерес к цветам предметов в окружающем мире, различают и называют цвета и оттенки. Проявляют интерес к играм с нетрадиционным материалом.</a:t>
            </a:r>
            <a:endParaRPr lang="ru-RU" dirty="0" smtClean="0"/>
          </a:p>
          <a:p>
            <a:r>
              <a:rPr lang="ru-RU" b="1" dirty="0" smtClean="0"/>
              <a:t> </a:t>
            </a:r>
            <a:endParaRPr lang="ru-RU" dirty="0" smtClean="0"/>
          </a:p>
          <a:p>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quarter" idx="2"/>
          </p:nvPr>
        </p:nvSpPr>
        <p:spPr/>
        <p:txBody>
          <a:bodyPr/>
          <a:lstStyle/>
          <a:p>
            <a:endParaRPr lang="ru-RU"/>
          </a:p>
        </p:txBody>
      </p:sp>
      <p:pic>
        <p:nvPicPr>
          <p:cNvPr id="7" name="Содержимое 6" descr="20160125_092715.jpg"/>
          <p:cNvPicPr>
            <a:picLocks noGrp="1" noChangeAspect="1"/>
          </p:cNvPicPr>
          <p:nvPr>
            <p:ph sz="quarter" idx="3"/>
          </p:nvPr>
        </p:nvPicPr>
        <p:blipFill>
          <a:blip r:embed="rId2" cstate="print"/>
          <a:stretch>
            <a:fillRect/>
          </a:stretch>
        </p:blipFill>
        <p:spPr>
          <a:xfrm>
            <a:off x="532878" y="2571744"/>
            <a:ext cx="3887244" cy="3554419"/>
          </a:xfrm>
        </p:spPr>
      </p:pic>
      <p:pic>
        <p:nvPicPr>
          <p:cNvPr id="8" name="Содержимое 7" descr="20160125_082849.jpg"/>
          <p:cNvPicPr>
            <a:picLocks noGrp="1" noChangeAspect="1"/>
          </p:cNvPicPr>
          <p:nvPr>
            <p:ph sz="quarter" idx="4"/>
          </p:nvPr>
        </p:nvPicPr>
        <p:blipFill>
          <a:blip r:embed="rId3" cstate="print"/>
          <a:stretch>
            <a:fillRect/>
          </a:stretch>
        </p:blipFill>
        <p:spPr>
          <a:xfrm>
            <a:off x="4643438" y="1643050"/>
            <a:ext cx="4143404" cy="4483113"/>
          </a:xfrm>
        </p:spPr>
      </p:pic>
      <p:sp>
        <p:nvSpPr>
          <p:cNvPr id="9" name="Текст 4"/>
          <p:cNvSpPr>
            <a:spLocks noGrp="1"/>
          </p:cNvSpPr>
          <p:nvPr>
            <p:ph sz="quarter" idx="1"/>
          </p:nvPr>
        </p:nvSpPr>
        <p:spPr/>
        <p:txBody>
          <a:bodyPr>
            <a:normAutofit/>
          </a:bodyPr>
          <a:lstStyle/>
          <a:p>
            <a:pPr>
              <a:buNone/>
            </a:pPr>
            <a:r>
              <a:rPr lang="ru-RU" dirty="0" smtClean="0">
                <a:solidFill>
                  <a:srgbClr val="C00000"/>
                </a:solidFill>
              </a:rPr>
              <a:t>Волшебный сундучок с </a:t>
            </a:r>
            <a:r>
              <a:rPr lang="ru-RU" dirty="0" err="1" smtClean="0">
                <a:solidFill>
                  <a:srgbClr val="C00000"/>
                </a:solidFill>
              </a:rPr>
              <a:t>прищепочками</a:t>
            </a:r>
            <a:endParaRPr lang="ru-RU" dirty="0">
              <a:solidFill>
                <a:srgbClr val="C00000"/>
              </a:solidFill>
            </a:endParaRPr>
          </a:p>
        </p:txBody>
      </p:sp>
      <p:sp>
        <p:nvSpPr>
          <p:cNvPr id="10" name="Заголовок 1"/>
          <p:cNvSpPr>
            <a:spLocks noGrp="1"/>
          </p:cNvSpPr>
          <p:nvPr>
            <p:ph type="title" sz="quarter"/>
          </p:nvPr>
        </p:nvSpPr>
        <p:spPr/>
        <p:txBody>
          <a:bodyPr>
            <a:normAutofit/>
          </a:bodyPr>
          <a:lstStyle/>
          <a:p>
            <a:r>
              <a:rPr lang="ru-RU" dirty="0" smtClean="0"/>
              <a:t>                 </a:t>
            </a:r>
            <a:r>
              <a:rPr lang="ru-RU" sz="4000" b="1" i="1" u="sng" dirty="0" smtClean="0">
                <a:solidFill>
                  <a:srgbClr val="C00000"/>
                </a:solidFill>
              </a:rPr>
              <a:t>Игры с прищепками</a:t>
            </a:r>
            <a:endParaRPr lang="ru-RU" sz="4000" b="1" i="1" u="sng" dirty="0">
              <a:solidFill>
                <a:srgbClr val="C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sz="quarter"/>
          </p:nvPr>
        </p:nvSpPr>
        <p:spPr/>
        <p:txBody>
          <a:bodyPr/>
          <a:lstStyle/>
          <a:p>
            <a:r>
              <a:rPr lang="ru-RU" dirty="0" smtClean="0"/>
              <a:t>Наши мальчики любят посидеть за  игрой</a:t>
            </a:r>
            <a:endParaRPr lang="ru-RU" dirty="0"/>
          </a:p>
        </p:txBody>
      </p:sp>
      <p:sp>
        <p:nvSpPr>
          <p:cNvPr id="3" name="Содержимое 2"/>
          <p:cNvSpPr>
            <a:spLocks noGrp="1"/>
          </p:cNvSpPr>
          <p:nvPr>
            <p:ph sz="quarter" idx="1"/>
          </p:nvPr>
        </p:nvSpPr>
        <p:spPr/>
        <p:txBody>
          <a:bodyPr/>
          <a:lstStyle/>
          <a:p>
            <a:endParaRPr lang="ru-RU"/>
          </a:p>
        </p:txBody>
      </p:sp>
      <p:sp>
        <p:nvSpPr>
          <p:cNvPr id="4" name="Содержимое 3"/>
          <p:cNvSpPr>
            <a:spLocks noGrp="1"/>
          </p:cNvSpPr>
          <p:nvPr>
            <p:ph sz="quarter" idx="2"/>
          </p:nvPr>
        </p:nvSpPr>
        <p:spPr/>
        <p:txBody>
          <a:bodyPr/>
          <a:lstStyle/>
          <a:p>
            <a:endParaRPr lang="ru-RU"/>
          </a:p>
        </p:txBody>
      </p:sp>
      <p:pic>
        <p:nvPicPr>
          <p:cNvPr id="7" name="Содержимое 9" descr="20160125_091008.jpg"/>
          <p:cNvPicPr>
            <a:picLocks noGrp="1" noChangeAspect="1"/>
          </p:cNvPicPr>
          <p:nvPr>
            <p:ph sz="quarter" idx="3"/>
          </p:nvPr>
        </p:nvPicPr>
        <p:blipFill>
          <a:blip r:embed="rId2" cstate="print"/>
          <a:stretch>
            <a:fillRect/>
          </a:stretch>
        </p:blipFill>
        <p:spPr>
          <a:xfrm>
            <a:off x="532878" y="1643050"/>
            <a:ext cx="3887244" cy="4483113"/>
          </a:xfrm>
        </p:spPr>
      </p:pic>
      <p:pic>
        <p:nvPicPr>
          <p:cNvPr id="8" name="Содержимое 10" descr="20160125_091156.jpg"/>
          <p:cNvPicPr>
            <a:picLocks noGrp="1" noChangeAspect="1"/>
          </p:cNvPicPr>
          <p:nvPr>
            <p:ph sz="quarter" idx="4"/>
          </p:nvPr>
        </p:nvPicPr>
        <p:blipFill>
          <a:blip r:embed="rId3" cstate="print"/>
          <a:stretch>
            <a:fillRect/>
          </a:stretch>
        </p:blipFill>
        <p:spPr>
          <a:xfrm>
            <a:off x="4572000" y="1714488"/>
            <a:ext cx="3929089" cy="4411675"/>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sz="quarter"/>
          </p:nvPr>
        </p:nvSpPr>
        <p:spPr/>
        <p:txBody>
          <a:bodyPr/>
          <a:lstStyle/>
          <a:p>
            <a:r>
              <a:rPr lang="ru-RU" b="1" i="1" dirty="0" smtClean="0">
                <a:solidFill>
                  <a:srgbClr val="C00000"/>
                </a:solidFill>
              </a:rPr>
              <a:t>Даже маленьким </a:t>
            </a:r>
            <a:r>
              <a:rPr lang="ru-RU" b="1" i="1" dirty="0" err="1" smtClean="0">
                <a:solidFill>
                  <a:srgbClr val="C00000"/>
                </a:solidFill>
              </a:rPr>
              <a:t>скрепочкам</a:t>
            </a:r>
            <a:r>
              <a:rPr lang="ru-RU" b="1" i="1" dirty="0" smtClean="0">
                <a:solidFill>
                  <a:srgbClr val="C00000"/>
                </a:solidFill>
              </a:rPr>
              <a:t> мы нашли применение</a:t>
            </a:r>
            <a:endParaRPr lang="ru-RU" dirty="0"/>
          </a:p>
        </p:txBody>
      </p:sp>
      <p:sp>
        <p:nvSpPr>
          <p:cNvPr id="3" name="Содержимое 2"/>
          <p:cNvSpPr>
            <a:spLocks noGrp="1"/>
          </p:cNvSpPr>
          <p:nvPr>
            <p:ph sz="quarter" idx="1"/>
          </p:nvPr>
        </p:nvSpPr>
        <p:spPr/>
        <p:txBody>
          <a:bodyPr/>
          <a:lstStyle/>
          <a:p>
            <a:endParaRPr lang="ru-RU"/>
          </a:p>
        </p:txBody>
      </p:sp>
      <p:sp>
        <p:nvSpPr>
          <p:cNvPr id="4" name="Содержимое 3"/>
          <p:cNvSpPr>
            <a:spLocks noGrp="1"/>
          </p:cNvSpPr>
          <p:nvPr>
            <p:ph sz="quarter" idx="2"/>
          </p:nvPr>
        </p:nvSpPr>
        <p:spPr/>
        <p:txBody>
          <a:bodyPr/>
          <a:lstStyle/>
          <a:p>
            <a:endParaRPr lang="ru-RU"/>
          </a:p>
        </p:txBody>
      </p:sp>
      <p:pic>
        <p:nvPicPr>
          <p:cNvPr id="7" name="Содержимое 4" descr="20160122_141803.jpg"/>
          <p:cNvPicPr>
            <a:picLocks noGrp="1" noChangeAspect="1"/>
          </p:cNvPicPr>
          <p:nvPr>
            <p:ph sz="quarter" idx="3"/>
          </p:nvPr>
        </p:nvPicPr>
        <p:blipFill>
          <a:blip r:embed="rId2" cstate="print"/>
          <a:stretch>
            <a:fillRect/>
          </a:stretch>
        </p:blipFill>
        <p:spPr>
          <a:xfrm>
            <a:off x="428597" y="1714488"/>
            <a:ext cx="3714776" cy="4411675"/>
          </a:xfrm>
        </p:spPr>
      </p:pic>
      <p:pic>
        <p:nvPicPr>
          <p:cNvPr id="8" name="Содержимое 5" descr="20160127_113418.jpg"/>
          <p:cNvPicPr>
            <a:picLocks noGrp="1" noChangeAspect="1"/>
          </p:cNvPicPr>
          <p:nvPr>
            <p:ph sz="quarter" idx="4"/>
          </p:nvPr>
        </p:nvPicPr>
        <p:blipFill>
          <a:blip r:embed="rId3" cstate="print"/>
          <a:stretch>
            <a:fillRect/>
          </a:stretch>
        </p:blipFill>
        <p:spPr>
          <a:xfrm>
            <a:off x="4723878" y="1714488"/>
            <a:ext cx="3887244" cy="4411675"/>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4638"/>
            <a:ext cx="8229600" cy="1011222"/>
          </a:xfrm>
        </p:spPr>
        <p:txBody>
          <a:bodyPr/>
          <a:lstStyle/>
          <a:p>
            <a:r>
              <a:rPr lang="ru-RU" b="1" i="1" dirty="0" smtClean="0">
                <a:solidFill>
                  <a:srgbClr val="C00000"/>
                </a:solidFill>
              </a:rPr>
              <a:t>«Новогодняя гирлянда из крышечек</a:t>
            </a:r>
            <a:endParaRPr lang="ru-RU" dirty="0"/>
          </a:p>
        </p:txBody>
      </p:sp>
      <p:sp>
        <p:nvSpPr>
          <p:cNvPr id="3" name="Содержимое 2"/>
          <p:cNvSpPr>
            <a:spLocks noGrp="1"/>
          </p:cNvSpPr>
          <p:nvPr>
            <p:ph sz="quarter" idx="1"/>
          </p:nvPr>
        </p:nvSpPr>
        <p:spPr/>
        <p:txBody>
          <a:bodyPr/>
          <a:lstStyle/>
          <a:p>
            <a:endParaRPr lang="ru-RU"/>
          </a:p>
        </p:txBody>
      </p:sp>
      <p:sp>
        <p:nvSpPr>
          <p:cNvPr id="4" name="Содержимое 3"/>
          <p:cNvSpPr>
            <a:spLocks noGrp="1"/>
          </p:cNvSpPr>
          <p:nvPr>
            <p:ph sz="quarter" idx="2"/>
          </p:nvPr>
        </p:nvSpPr>
        <p:spPr/>
        <p:txBody>
          <a:bodyPr/>
          <a:lstStyle/>
          <a:p>
            <a:endParaRPr lang="ru-RU"/>
          </a:p>
        </p:txBody>
      </p:sp>
      <p:pic>
        <p:nvPicPr>
          <p:cNvPr id="7" name="Содержимое 4" descr="20160125_094821.jpg"/>
          <p:cNvPicPr>
            <a:picLocks noGrp="1" noChangeAspect="1"/>
          </p:cNvPicPr>
          <p:nvPr>
            <p:ph sz="quarter" idx="3"/>
          </p:nvPr>
        </p:nvPicPr>
        <p:blipFill>
          <a:blip r:embed="rId2" cstate="print"/>
          <a:stretch>
            <a:fillRect/>
          </a:stretch>
        </p:blipFill>
        <p:spPr>
          <a:xfrm>
            <a:off x="500034" y="1643050"/>
            <a:ext cx="3643338" cy="4483113"/>
          </a:xfrm>
          <a:prstGeom prst="rect">
            <a:avLst/>
          </a:prstGeom>
        </p:spPr>
      </p:pic>
      <p:pic>
        <p:nvPicPr>
          <p:cNvPr id="8" name="Содержимое 5" descr="20160125_095051.jpg"/>
          <p:cNvPicPr>
            <a:picLocks noGrp="1" noChangeAspect="1"/>
          </p:cNvPicPr>
          <p:nvPr>
            <p:ph sz="quarter" idx="4"/>
          </p:nvPr>
        </p:nvPicPr>
        <p:blipFill>
          <a:blip r:embed="rId3" cstate="print"/>
          <a:stretch>
            <a:fillRect/>
          </a:stretch>
        </p:blipFill>
        <p:spPr>
          <a:xfrm>
            <a:off x="4572001" y="1500174"/>
            <a:ext cx="4143404" cy="4625989"/>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sz="quarter"/>
          </p:nvPr>
        </p:nvSpPr>
        <p:spPr/>
        <p:txBody>
          <a:bodyPr/>
          <a:lstStyle/>
          <a:p>
            <a:r>
              <a:rPr lang="ru-RU" b="1" i="1" dirty="0" smtClean="0">
                <a:solidFill>
                  <a:srgbClr val="C00000"/>
                </a:solidFill>
              </a:rPr>
              <a:t>Путешествие  Помпончика по цветным  островкам</a:t>
            </a:r>
            <a:endParaRPr lang="ru-RU" dirty="0"/>
          </a:p>
        </p:txBody>
      </p:sp>
      <p:sp>
        <p:nvSpPr>
          <p:cNvPr id="3" name="Содержимое 2"/>
          <p:cNvSpPr>
            <a:spLocks noGrp="1"/>
          </p:cNvSpPr>
          <p:nvPr>
            <p:ph sz="quarter" idx="1"/>
          </p:nvPr>
        </p:nvSpPr>
        <p:spPr/>
        <p:txBody>
          <a:bodyPr/>
          <a:lstStyle/>
          <a:p>
            <a:endParaRPr lang="ru-RU"/>
          </a:p>
        </p:txBody>
      </p:sp>
      <p:sp>
        <p:nvSpPr>
          <p:cNvPr id="4" name="Содержимое 3"/>
          <p:cNvSpPr>
            <a:spLocks noGrp="1"/>
          </p:cNvSpPr>
          <p:nvPr>
            <p:ph sz="quarter" idx="2"/>
          </p:nvPr>
        </p:nvSpPr>
        <p:spPr/>
        <p:txBody>
          <a:bodyPr/>
          <a:lstStyle/>
          <a:p>
            <a:endParaRPr lang="ru-RU"/>
          </a:p>
        </p:txBody>
      </p:sp>
      <p:pic>
        <p:nvPicPr>
          <p:cNvPr id="7" name="Содержимое 7" descr="20160122_134734.jpg"/>
          <p:cNvPicPr>
            <a:picLocks noGrp="1" noChangeAspect="1"/>
          </p:cNvPicPr>
          <p:nvPr>
            <p:ph sz="quarter" idx="3"/>
          </p:nvPr>
        </p:nvPicPr>
        <p:blipFill>
          <a:blip r:embed="rId2" cstate="print"/>
          <a:stretch>
            <a:fillRect/>
          </a:stretch>
        </p:blipFill>
        <p:spPr>
          <a:xfrm>
            <a:off x="532878" y="1571612"/>
            <a:ext cx="3887244" cy="4554551"/>
          </a:xfrm>
        </p:spPr>
      </p:pic>
      <p:pic>
        <p:nvPicPr>
          <p:cNvPr id="9" name="Содержимое 8" descr="20160125_121549.jpg"/>
          <p:cNvPicPr>
            <a:picLocks noGrp="1" noChangeAspect="1"/>
          </p:cNvPicPr>
          <p:nvPr>
            <p:ph sz="quarter" idx="4"/>
          </p:nvPr>
        </p:nvPicPr>
        <p:blipFill>
          <a:blip r:embed="rId3" cstate="print"/>
          <a:stretch>
            <a:fillRect/>
          </a:stretch>
        </p:blipFill>
        <p:spPr>
          <a:xfrm>
            <a:off x="4643438" y="1643050"/>
            <a:ext cx="4071965" cy="4483113"/>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sz="quarter"/>
          </p:nvPr>
        </p:nvSpPr>
        <p:spPr/>
        <p:txBody>
          <a:bodyPr/>
          <a:lstStyle/>
          <a:p>
            <a:r>
              <a:rPr lang="ru-RU" dirty="0" smtClean="0">
                <a:solidFill>
                  <a:srgbClr val="C00000"/>
                </a:solidFill>
              </a:rPr>
              <a:t>Весело играем, </a:t>
            </a:r>
            <a:r>
              <a:rPr lang="ru-RU" dirty="0" err="1" smtClean="0">
                <a:solidFill>
                  <a:srgbClr val="C00000"/>
                </a:solidFill>
              </a:rPr>
              <a:t>кегельки</a:t>
            </a:r>
            <a:r>
              <a:rPr lang="ru-RU" dirty="0" smtClean="0">
                <a:solidFill>
                  <a:srgbClr val="C00000"/>
                </a:solidFill>
              </a:rPr>
              <a:t> сбиваем</a:t>
            </a:r>
            <a:endParaRPr lang="ru-RU" dirty="0"/>
          </a:p>
        </p:txBody>
      </p:sp>
      <p:sp>
        <p:nvSpPr>
          <p:cNvPr id="3" name="Содержимое 2"/>
          <p:cNvSpPr>
            <a:spLocks noGrp="1"/>
          </p:cNvSpPr>
          <p:nvPr>
            <p:ph sz="quarter" idx="1"/>
          </p:nvPr>
        </p:nvSpPr>
        <p:spPr/>
        <p:txBody>
          <a:bodyPr/>
          <a:lstStyle/>
          <a:p>
            <a:endParaRPr lang="ru-RU" dirty="0"/>
          </a:p>
        </p:txBody>
      </p:sp>
      <p:sp>
        <p:nvSpPr>
          <p:cNvPr id="4" name="Содержимое 3"/>
          <p:cNvSpPr>
            <a:spLocks noGrp="1"/>
          </p:cNvSpPr>
          <p:nvPr>
            <p:ph sz="quarter" idx="2"/>
          </p:nvPr>
        </p:nvSpPr>
        <p:spPr/>
        <p:txBody>
          <a:bodyPr/>
          <a:lstStyle/>
          <a:p>
            <a:endParaRPr lang="ru-RU"/>
          </a:p>
        </p:txBody>
      </p:sp>
      <p:pic>
        <p:nvPicPr>
          <p:cNvPr id="7" name="Содержимое 7" descr="20160201_170913.jpg"/>
          <p:cNvPicPr>
            <a:picLocks noGrp="1" noChangeAspect="1"/>
          </p:cNvPicPr>
          <p:nvPr>
            <p:ph sz="quarter" idx="3"/>
          </p:nvPr>
        </p:nvPicPr>
        <p:blipFill>
          <a:blip r:embed="rId2" cstate="print"/>
          <a:stretch>
            <a:fillRect/>
          </a:stretch>
        </p:blipFill>
        <p:spPr>
          <a:xfrm rot="5193156">
            <a:off x="-109980" y="2328621"/>
            <a:ext cx="4158707" cy="3058754"/>
          </a:xfrm>
        </p:spPr>
      </p:pic>
      <p:pic>
        <p:nvPicPr>
          <p:cNvPr id="9" name="Содержимое 8" descr="20160201_170938.jpg"/>
          <p:cNvPicPr>
            <a:picLocks noGrp="1" noChangeAspect="1"/>
          </p:cNvPicPr>
          <p:nvPr>
            <p:ph sz="quarter" idx="4"/>
          </p:nvPr>
        </p:nvPicPr>
        <p:blipFill>
          <a:blip r:embed="rId3" cstate="print"/>
          <a:stretch>
            <a:fillRect/>
          </a:stretch>
        </p:blipFill>
        <p:spPr>
          <a:xfrm rot="6358757">
            <a:off x="3855400" y="2116516"/>
            <a:ext cx="4523666" cy="380383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62" name="Rectangle 2"/>
          <p:cNvSpPr>
            <a:spLocks noGrp="1"/>
          </p:cNvSpPr>
          <p:nvPr>
            <p:ph type="title"/>
          </p:nvPr>
        </p:nvSpPr>
        <p:spPr>
          <a:xfrm>
            <a:off x="468313" y="260350"/>
            <a:ext cx="8229600" cy="2290763"/>
          </a:xfrm>
        </p:spPr>
        <p:txBody>
          <a:bodyPr/>
          <a:lstStyle/>
          <a:p>
            <a:r>
              <a:rPr lang="ru-RU" sz="6000" b="1" smtClean="0">
                <a:solidFill>
                  <a:schemeClr val="hlink"/>
                </a:solidFill>
                <a:latin typeface="Comic Sans MS" pitchFamily="66" charset="0"/>
              </a:rPr>
              <a:t>МЫ ЛЮБИМ ИГРАТЬ!!!</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p:cNvSpPr>
          <p:nvPr>
            <p:ph type="title" idx="4294967295"/>
          </p:nvPr>
        </p:nvSpPr>
        <p:spPr/>
        <p:txBody>
          <a:bodyPr/>
          <a:lstStyle/>
          <a:p>
            <a:pPr eaLnBrk="1" hangingPunct="1"/>
            <a:r>
              <a:rPr lang="ru-RU" sz="4800" b="1" dirty="0" smtClean="0">
                <a:solidFill>
                  <a:schemeClr val="hlink"/>
                </a:solidFill>
                <a:latin typeface="Arial" charset="0"/>
              </a:rPr>
              <a:t>        </a:t>
            </a:r>
            <a:r>
              <a:rPr lang="ru-RU" sz="4800" b="1" dirty="0" smtClean="0">
                <a:solidFill>
                  <a:srgbClr val="FF0000"/>
                </a:solidFill>
                <a:latin typeface="Comic Sans MS" pitchFamily="66" charset="0"/>
              </a:rPr>
              <a:t>ПРИЗНАКИ ИГРЫ</a:t>
            </a:r>
          </a:p>
        </p:txBody>
      </p:sp>
      <p:sp>
        <p:nvSpPr>
          <p:cNvPr id="15363" name="Rectangle 3"/>
          <p:cNvSpPr>
            <a:spLocks noGrp="1"/>
          </p:cNvSpPr>
          <p:nvPr>
            <p:ph type="body" idx="4294967295"/>
          </p:nvPr>
        </p:nvSpPr>
        <p:spPr/>
        <p:txBody>
          <a:bodyPr/>
          <a:lstStyle/>
          <a:p>
            <a:pPr marL="3048000" eaLnBrk="1" hangingPunct="1">
              <a:lnSpc>
                <a:spcPct val="90000"/>
              </a:lnSpc>
            </a:pPr>
            <a:r>
              <a:rPr lang="ru-RU" b="1" i="1" smtClean="0">
                <a:solidFill>
                  <a:schemeClr val="hlink"/>
                </a:solidFill>
              </a:rPr>
              <a:t>Свободная</a:t>
            </a:r>
            <a:r>
              <a:rPr lang="ru-RU" smtClean="0">
                <a:solidFill>
                  <a:schemeClr val="hlink"/>
                </a:solidFill>
              </a:rPr>
              <a:t> развивающая </a:t>
            </a:r>
            <a:r>
              <a:rPr lang="ru-RU" b="1" i="1" smtClean="0">
                <a:solidFill>
                  <a:schemeClr val="hlink"/>
                </a:solidFill>
              </a:rPr>
              <a:t>деятельность</a:t>
            </a:r>
          </a:p>
          <a:p>
            <a:pPr marL="3048000" eaLnBrk="1" hangingPunct="1">
              <a:lnSpc>
                <a:spcPct val="90000"/>
              </a:lnSpc>
            </a:pPr>
            <a:r>
              <a:rPr lang="ru-RU" b="1" i="1" smtClean="0">
                <a:solidFill>
                  <a:schemeClr val="hlink"/>
                </a:solidFill>
              </a:rPr>
              <a:t>Творческий характер</a:t>
            </a:r>
            <a:r>
              <a:rPr lang="ru-RU" smtClean="0">
                <a:solidFill>
                  <a:schemeClr val="hlink"/>
                </a:solidFill>
              </a:rPr>
              <a:t> этой деятельности</a:t>
            </a:r>
          </a:p>
          <a:p>
            <a:pPr marL="3048000" eaLnBrk="1" hangingPunct="1">
              <a:lnSpc>
                <a:spcPct val="90000"/>
              </a:lnSpc>
            </a:pPr>
            <a:r>
              <a:rPr lang="ru-RU" b="1" i="1" smtClean="0">
                <a:solidFill>
                  <a:schemeClr val="hlink"/>
                </a:solidFill>
              </a:rPr>
              <a:t>Эмоциональная приподнятость</a:t>
            </a:r>
            <a:r>
              <a:rPr lang="ru-RU" smtClean="0">
                <a:solidFill>
                  <a:schemeClr val="hlink"/>
                </a:solidFill>
              </a:rPr>
              <a:t> деятельности</a:t>
            </a:r>
          </a:p>
          <a:p>
            <a:pPr marL="3048000" eaLnBrk="1" hangingPunct="1">
              <a:lnSpc>
                <a:spcPct val="90000"/>
              </a:lnSpc>
            </a:pPr>
            <a:r>
              <a:rPr lang="ru-RU" b="1" i="1" smtClean="0">
                <a:solidFill>
                  <a:schemeClr val="hlink"/>
                </a:solidFill>
              </a:rPr>
              <a:t>Наличие</a:t>
            </a:r>
            <a:r>
              <a:rPr lang="ru-RU" smtClean="0">
                <a:solidFill>
                  <a:schemeClr val="hlink"/>
                </a:solidFill>
              </a:rPr>
              <a:t> прямых или косвенных </a:t>
            </a:r>
            <a:r>
              <a:rPr lang="ru-RU" b="1" i="1" smtClean="0">
                <a:solidFill>
                  <a:schemeClr val="hlink"/>
                </a:solidFill>
              </a:rPr>
              <a:t>правил</a:t>
            </a:r>
          </a:p>
          <a:p>
            <a:pPr marL="3048000" eaLnBrk="1" hangingPunct="1">
              <a:lnSpc>
                <a:spcPct val="90000"/>
              </a:lnSpc>
              <a:buFont typeface="Arial" charset="0"/>
              <a:buNone/>
            </a:pPr>
            <a:endParaRPr lang="ru-RU" b="1" i="1" smtClean="0">
              <a:solidFill>
                <a:schemeClr val="hlink"/>
              </a:solidFill>
            </a:endParaRPr>
          </a:p>
          <a:p>
            <a:pPr marL="3048000" eaLnBrk="1" hangingPunct="1">
              <a:lnSpc>
                <a:spcPct val="90000"/>
              </a:lnSpc>
            </a:pPr>
            <a:endParaRPr lang="ru-RU" smtClean="0">
              <a:solidFill>
                <a:schemeClr val="hlink"/>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1" descr="2.png"/>
          <p:cNvPicPr>
            <a:picLocks noChangeAspect="1"/>
          </p:cNvPicPr>
          <p:nvPr/>
        </p:nvPicPr>
        <p:blipFill>
          <a:blip r:embed="rId2" cstate="screen"/>
          <a:srcRect/>
          <a:stretch>
            <a:fillRect/>
          </a:stretch>
        </p:blipFill>
        <p:spPr bwMode="auto">
          <a:xfrm>
            <a:off x="4629187" y="2571744"/>
            <a:ext cx="4514813" cy="4101990"/>
          </a:xfrm>
          <a:prstGeom prst="rect">
            <a:avLst/>
          </a:prstGeom>
          <a:noFill/>
          <a:ln w="9525">
            <a:noFill/>
            <a:miter lim="800000"/>
            <a:headEnd/>
            <a:tailEnd/>
          </a:ln>
        </p:spPr>
      </p:pic>
      <p:sp>
        <p:nvSpPr>
          <p:cNvPr id="5" name="Прямоугольник 4"/>
          <p:cNvSpPr/>
          <p:nvPr/>
        </p:nvSpPr>
        <p:spPr>
          <a:xfrm>
            <a:off x="357158" y="357166"/>
            <a:ext cx="4572000" cy="4154984"/>
          </a:xfrm>
          <a:prstGeom prst="rect">
            <a:avLst/>
          </a:prstGeom>
        </p:spPr>
        <p:txBody>
          <a:bodyPr>
            <a:spAutoFit/>
          </a:bodyPr>
          <a:lstStyle/>
          <a:p>
            <a:r>
              <a:rPr lang="ru-RU" sz="2400" b="1" dirty="0" smtClean="0">
                <a:solidFill>
                  <a:srgbClr val="0070C0"/>
                </a:solidFill>
                <a:latin typeface="Monotype Corsiva" pitchFamily="66" charset="0"/>
              </a:rPr>
              <a:t>Игру недаром называют </a:t>
            </a:r>
          </a:p>
          <a:p>
            <a:r>
              <a:rPr lang="ru-RU" sz="2400" b="1" dirty="0" smtClean="0">
                <a:solidFill>
                  <a:srgbClr val="0070C0"/>
                </a:solidFill>
                <a:latin typeface="Monotype Corsiva" pitchFamily="66" charset="0"/>
              </a:rPr>
              <a:t>"ведущей" -именно благодаря ей, ребенок познает окружающий его </a:t>
            </a:r>
          </a:p>
          <a:p>
            <a:r>
              <a:rPr lang="ru-RU" sz="2400" b="1" dirty="0" smtClean="0">
                <a:solidFill>
                  <a:srgbClr val="0070C0"/>
                </a:solidFill>
                <a:latin typeface="Monotype Corsiva" pitchFamily="66" charset="0"/>
              </a:rPr>
              <a:t>мир предметов и людей, входит в мир социальных отношений, в сообщество </a:t>
            </a:r>
          </a:p>
          <a:p>
            <a:r>
              <a:rPr lang="ru-RU" sz="2400" b="1" dirty="0" smtClean="0">
                <a:solidFill>
                  <a:srgbClr val="0070C0"/>
                </a:solidFill>
                <a:latin typeface="Monotype Corsiva" pitchFamily="66" charset="0"/>
              </a:rPr>
              <a:t>взрослых. Через игру ребенок познает самого себя, свои возможности. </a:t>
            </a:r>
          </a:p>
          <a:p>
            <a:r>
              <a:rPr lang="ru-RU" sz="2400" b="1" dirty="0" smtClean="0">
                <a:solidFill>
                  <a:srgbClr val="0070C0"/>
                </a:solidFill>
                <a:latin typeface="Monotype Corsiva" pitchFamily="66" charset="0"/>
              </a:rPr>
              <a:t>«Игра -это искра, зажигающая огонек </a:t>
            </a:r>
          </a:p>
          <a:p>
            <a:r>
              <a:rPr lang="ru-RU" sz="2400" b="1" dirty="0" smtClean="0">
                <a:solidFill>
                  <a:srgbClr val="0070C0"/>
                </a:solidFill>
                <a:latin typeface="Monotype Corsiva" pitchFamily="66" charset="0"/>
              </a:rPr>
              <a:t>пытливости и любознательности"-</a:t>
            </a:r>
          </a:p>
          <a:p>
            <a:r>
              <a:rPr lang="ru-RU" sz="2400" b="1" dirty="0" smtClean="0">
                <a:solidFill>
                  <a:srgbClr val="0070C0"/>
                </a:solidFill>
                <a:latin typeface="Monotype Corsiva" pitchFamily="66" charset="0"/>
              </a:rPr>
              <a:t>отмечал Василий Александрович</a:t>
            </a:r>
          </a:p>
          <a:p>
            <a:r>
              <a:rPr lang="ru-RU" sz="2400" b="1" dirty="0" smtClean="0">
                <a:solidFill>
                  <a:srgbClr val="0070C0"/>
                </a:solidFill>
                <a:latin typeface="Monotype Corsiva" pitchFamily="66" charset="0"/>
              </a:rPr>
              <a:t>Сухомлинский.</a:t>
            </a:r>
            <a:endParaRPr lang="ru-RU" sz="2400" b="1" dirty="0">
              <a:solidFill>
                <a:srgbClr val="0070C0"/>
              </a:solidFill>
              <a:latin typeface="Monotype Corsiva"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p:cNvSpPr>
          <p:nvPr>
            <p:ph type="title" idx="4294967295"/>
          </p:nvPr>
        </p:nvSpPr>
        <p:spPr/>
        <p:txBody>
          <a:bodyPr/>
          <a:lstStyle/>
          <a:p>
            <a:pPr eaLnBrk="1" hangingPunct="1"/>
            <a:r>
              <a:rPr lang="ru-RU" sz="4800" b="1" dirty="0" smtClean="0">
                <a:solidFill>
                  <a:schemeClr val="hlink"/>
                </a:solidFill>
                <a:latin typeface="Arial" charset="0"/>
              </a:rPr>
              <a:t>          </a:t>
            </a:r>
            <a:r>
              <a:rPr lang="ru-RU" sz="4800" b="1" dirty="0" smtClean="0">
                <a:solidFill>
                  <a:srgbClr val="FF0000"/>
                </a:solidFill>
                <a:latin typeface="Comic Sans MS" pitchFamily="66" charset="0"/>
              </a:rPr>
              <a:t>ФУНКЦИИ ИГРЫ</a:t>
            </a:r>
          </a:p>
        </p:txBody>
      </p:sp>
      <p:sp>
        <p:nvSpPr>
          <p:cNvPr id="16387" name="Rectangle 3"/>
          <p:cNvSpPr>
            <a:spLocks noGrp="1"/>
          </p:cNvSpPr>
          <p:nvPr>
            <p:ph type="body" idx="4294967295"/>
          </p:nvPr>
        </p:nvSpPr>
        <p:spPr/>
        <p:txBody>
          <a:bodyPr/>
          <a:lstStyle/>
          <a:p>
            <a:pPr marL="3225800" eaLnBrk="1" hangingPunct="1"/>
            <a:r>
              <a:rPr lang="ru-RU" dirty="0" smtClean="0">
                <a:solidFill>
                  <a:schemeClr val="hlink"/>
                </a:solidFill>
              </a:rPr>
              <a:t>Социализация</a:t>
            </a:r>
          </a:p>
          <a:p>
            <a:pPr marL="3225800" eaLnBrk="1" hangingPunct="1"/>
            <a:r>
              <a:rPr lang="ru-RU" dirty="0" smtClean="0">
                <a:solidFill>
                  <a:schemeClr val="hlink"/>
                </a:solidFill>
              </a:rPr>
              <a:t>Развлекательная</a:t>
            </a:r>
          </a:p>
          <a:p>
            <a:pPr marL="3225800" eaLnBrk="1" hangingPunct="1"/>
            <a:r>
              <a:rPr lang="ru-RU" dirty="0" smtClean="0">
                <a:solidFill>
                  <a:schemeClr val="hlink"/>
                </a:solidFill>
              </a:rPr>
              <a:t>Коммуникативная</a:t>
            </a:r>
          </a:p>
          <a:p>
            <a:pPr marL="3225800" eaLnBrk="1" hangingPunct="1"/>
            <a:r>
              <a:rPr lang="ru-RU" dirty="0" smtClean="0">
                <a:solidFill>
                  <a:schemeClr val="hlink"/>
                </a:solidFill>
              </a:rPr>
              <a:t>Самореализация</a:t>
            </a:r>
          </a:p>
          <a:p>
            <a:pPr marL="3225800" eaLnBrk="1" hangingPunct="1"/>
            <a:r>
              <a:rPr lang="ru-RU" dirty="0" err="1" smtClean="0">
                <a:solidFill>
                  <a:schemeClr val="hlink"/>
                </a:solidFill>
              </a:rPr>
              <a:t>Игротерапевтическая</a:t>
            </a:r>
            <a:endParaRPr lang="ru-RU" dirty="0" smtClean="0">
              <a:solidFill>
                <a:schemeClr val="hlink"/>
              </a:solidFill>
            </a:endParaRPr>
          </a:p>
          <a:p>
            <a:pPr marL="3225800" eaLnBrk="1" hangingPunct="1"/>
            <a:r>
              <a:rPr lang="ru-RU" dirty="0" smtClean="0">
                <a:solidFill>
                  <a:schemeClr val="hlink"/>
                </a:solidFill>
              </a:rPr>
              <a:t>Диагностическая</a:t>
            </a:r>
          </a:p>
          <a:p>
            <a:pPr marL="3225800" eaLnBrk="1" hangingPunct="1"/>
            <a:endParaRPr lang="ru-RU" dirty="0" smtClean="0">
              <a:solidFill>
                <a:schemeClr val="hlink"/>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p:cNvSpPr>
          <p:nvPr>
            <p:ph type="title"/>
          </p:nvPr>
        </p:nvSpPr>
        <p:spPr/>
        <p:txBody>
          <a:bodyPr/>
          <a:lstStyle/>
          <a:p>
            <a:r>
              <a:rPr lang="ru-RU" sz="3800" b="1" smtClean="0">
                <a:solidFill>
                  <a:schemeClr val="hlink"/>
                </a:solidFill>
                <a:latin typeface="Comic Sans MS" pitchFamily="66" charset="0"/>
              </a:rPr>
              <a:t>СЮЖЕТНО-ОТОБРАЗИТЕЛЬНАЯ </a:t>
            </a:r>
            <a:br>
              <a:rPr lang="ru-RU" sz="3800" b="1" smtClean="0">
                <a:solidFill>
                  <a:schemeClr val="hlink"/>
                </a:solidFill>
                <a:latin typeface="Comic Sans MS" pitchFamily="66" charset="0"/>
              </a:rPr>
            </a:br>
            <a:r>
              <a:rPr lang="ru-RU" sz="3800" b="1" smtClean="0">
                <a:solidFill>
                  <a:schemeClr val="hlink"/>
                </a:solidFill>
                <a:latin typeface="Comic Sans MS" pitchFamily="66" charset="0"/>
              </a:rPr>
              <a:t>ИГРА (1г9мес-2г)</a:t>
            </a:r>
          </a:p>
        </p:txBody>
      </p:sp>
      <p:sp>
        <p:nvSpPr>
          <p:cNvPr id="24579" name="Объект 1"/>
          <p:cNvSpPr>
            <a:spLocks noGrp="1"/>
          </p:cNvSpPr>
          <p:nvPr>
            <p:ph idx="1"/>
          </p:nvPr>
        </p:nvSpPr>
        <p:spPr/>
        <p:txBody>
          <a:bodyPr/>
          <a:lstStyle/>
          <a:p>
            <a:pPr>
              <a:buNone/>
            </a:pPr>
            <a:r>
              <a:rPr lang="ru-RU" dirty="0" smtClean="0"/>
              <a:t>    </a:t>
            </a:r>
          </a:p>
        </p:txBody>
      </p:sp>
      <p:pic>
        <p:nvPicPr>
          <p:cNvPr id="6" name="Рисунок 5" descr="C:\Users\Admin\Desktop\ясли игр.деят\SAM_4689.JPG"/>
          <p:cNvPicPr/>
          <p:nvPr/>
        </p:nvPicPr>
        <p:blipFill>
          <a:blip r:embed="rId3" cstate="print"/>
          <a:srcRect/>
          <a:stretch>
            <a:fillRect/>
          </a:stretch>
        </p:blipFill>
        <p:spPr bwMode="auto">
          <a:xfrm>
            <a:off x="357158" y="1643050"/>
            <a:ext cx="4228289" cy="3171217"/>
          </a:xfrm>
          <a:prstGeom prst="rect">
            <a:avLst/>
          </a:prstGeom>
          <a:noFill/>
          <a:ln w="9525">
            <a:noFill/>
            <a:miter lim="800000"/>
            <a:headEnd/>
            <a:tailEnd/>
          </a:ln>
        </p:spPr>
      </p:pic>
      <p:pic>
        <p:nvPicPr>
          <p:cNvPr id="7" name="Рисунок 6" descr="C:\Users\Admin\Desktop\ясли игр.деят\SAM_4692.JPG"/>
          <p:cNvPicPr/>
          <p:nvPr/>
        </p:nvPicPr>
        <p:blipFill>
          <a:blip r:embed="rId4" cstate="print"/>
          <a:srcRect/>
          <a:stretch>
            <a:fillRect/>
          </a:stretch>
        </p:blipFill>
        <p:spPr bwMode="auto">
          <a:xfrm>
            <a:off x="4643438" y="3571876"/>
            <a:ext cx="4286280" cy="31183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4"/>
          <p:cNvSpPr>
            <a:spLocks noGrp="1"/>
          </p:cNvSpPr>
          <p:nvPr>
            <p:ph type="title"/>
          </p:nvPr>
        </p:nvSpPr>
        <p:spPr>
          <a:xfrm>
            <a:off x="468313" y="260350"/>
            <a:ext cx="8229600" cy="1143000"/>
          </a:xfrm>
        </p:spPr>
        <p:txBody>
          <a:bodyPr/>
          <a:lstStyle/>
          <a:p>
            <a:r>
              <a:rPr lang="ru-RU" b="1" smtClean="0">
                <a:solidFill>
                  <a:schemeClr val="hlink"/>
                </a:solidFill>
                <a:latin typeface="Comic Sans MS" pitchFamily="66" charset="0"/>
              </a:rPr>
              <a:t>БЫТОВЫЕ СЮЖЕТЫ</a:t>
            </a:r>
          </a:p>
        </p:txBody>
      </p:sp>
      <p:sp>
        <p:nvSpPr>
          <p:cNvPr id="26626" name="Объект 1"/>
          <p:cNvSpPr>
            <a:spLocks noGrp="1"/>
          </p:cNvSpPr>
          <p:nvPr>
            <p:ph sz="half" idx="1"/>
          </p:nvPr>
        </p:nvSpPr>
        <p:spPr/>
        <p:txBody>
          <a:bodyPr/>
          <a:lstStyle/>
          <a:p>
            <a:pPr algn="ctr">
              <a:buNone/>
            </a:pPr>
            <a:endParaRPr lang="ru-RU" dirty="0" smtClean="0"/>
          </a:p>
        </p:txBody>
      </p:sp>
      <p:sp>
        <p:nvSpPr>
          <p:cNvPr id="26627" name="Объект 2"/>
          <p:cNvSpPr>
            <a:spLocks noGrp="1"/>
          </p:cNvSpPr>
          <p:nvPr>
            <p:ph sz="half" idx="2"/>
          </p:nvPr>
        </p:nvSpPr>
        <p:spPr/>
        <p:txBody>
          <a:bodyPr/>
          <a:lstStyle/>
          <a:p>
            <a:endParaRPr lang="ru-RU" dirty="0" smtClean="0"/>
          </a:p>
        </p:txBody>
      </p:sp>
      <p:pic>
        <p:nvPicPr>
          <p:cNvPr id="7" name="Рисунок 6" descr="Ladies.academ.org. &amp;Scy;&amp;acy;&amp;jcy;&amp;tcy; &amp;dcy;&amp;lcy;&amp;yacy; &amp;zhcy;&amp;iecy;&amp;ncy;&amp;shchcy;&amp;icy;&amp;ncy; &amp;icy; &amp;ocy; &amp;zhcy;&amp;iecy;&amp;ncy;&amp;shchcy;&amp;icy;&amp;ncy;&amp;acy;&amp;khcy;"/>
          <p:cNvPicPr/>
          <p:nvPr/>
        </p:nvPicPr>
        <p:blipFill>
          <a:blip r:embed="rId2"/>
          <a:srcRect/>
          <a:stretch>
            <a:fillRect/>
          </a:stretch>
        </p:blipFill>
        <p:spPr bwMode="auto">
          <a:xfrm>
            <a:off x="428596" y="1214422"/>
            <a:ext cx="4071966" cy="3643338"/>
          </a:xfrm>
          <a:prstGeom prst="rect">
            <a:avLst/>
          </a:prstGeom>
          <a:noFill/>
          <a:ln w="9525">
            <a:noFill/>
            <a:miter lim="800000"/>
            <a:headEnd/>
            <a:tailEnd/>
          </a:ln>
        </p:spPr>
      </p:pic>
      <p:pic>
        <p:nvPicPr>
          <p:cNvPr id="8" name="Рисунок 7" descr="&amp;Kcy;&amp;acy;&amp;kcy; &amp;mcy;&amp;ycy; &amp;lcy;&amp;yacy;&amp;lcy;&amp;yucy; &amp;kcy;&amp;ucy;&amp;pcy;&amp;acy;&amp;lcy;&amp;icy; (&amp;fcy;&amp;ocy;&amp;tcy;&amp;ocy;) - Babyblog.ru"/>
          <p:cNvPicPr/>
          <p:nvPr/>
        </p:nvPicPr>
        <p:blipFill>
          <a:blip r:embed="rId3"/>
          <a:srcRect/>
          <a:stretch>
            <a:fillRect/>
          </a:stretch>
        </p:blipFill>
        <p:spPr bwMode="auto">
          <a:xfrm>
            <a:off x="4500562" y="3143248"/>
            <a:ext cx="4504374" cy="35839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p:nvPr>
        </p:nvSpPr>
        <p:spPr/>
        <p:txBody>
          <a:bodyPr/>
          <a:lstStyle/>
          <a:p>
            <a:r>
              <a:rPr lang="ru-RU" sz="4000" b="1" smtClean="0">
                <a:solidFill>
                  <a:schemeClr val="hlink"/>
                </a:solidFill>
                <a:latin typeface="Comic Sans MS" pitchFamily="66" charset="0"/>
              </a:rPr>
              <a:t>ИГРЫ НА </a:t>
            </a:r>
            <a:br>
              <a:rPr lang="ru-RU" sz="4000" b="1" smtClean="0">
                <a:solidFill>
                  <a:schemeClr val="hlink"/>
                </a:solidFill>
                <a:latin typeface="Comic Sans MS" pitchFamily="66" charset="0"/>
              </a:rPr>
            </a:br>
            <a:r>
              <a:rPr lang="ru-RU" sz="4000" b="1" smtClean="0">
                <a:solidFill>
                  <a:schemeClr val="hlink"/>
                </a:solidFill>
                <a:latin typeface="Comic Sans MS" pitchFamily="66" charset="0"/>
              </a:rPr>
              <a:t>ПРОИЗВОДСТВЕННЫЕ ТЕМЫ</a:t>
            </a:r>
          </a:p>
        </p:txBody>
      </p:sp>
      <p:sp>
        <p:nvSpPr>
          <p:cNvPr id="27650" name="Объект 1"/>
          <p:cNvSpPr>
            <a:spLocks noGrp="1"/>
          </p:cNvSpPr>
          <p:nvPr>
            <p:ph sz="half" idx="1"/>
          </p:nvPr>
        </p:nvSpPr>
        <p:spPr/>
        <p:txBody>
          <a:bodyPr/>
          <a:lstStyle/>
          <a:p>
            <a:pPr algn="ctr">
              <a:buNone/>
            </a:pPr>
            <a:r>
              <a:rPr lang="ru-RU" dirty="0" smtClean="0"/>
              <a:t>     </a:t>
            </a:r>
          </a:p>
        </p:txBody>
      </p:sp>
      <p:sp>
        <p:nvSpPr>
          <p:cNvPr id="27651" name="Объект 2"/>
          <p:cNvSpPr>
            <a:spLocks noGrp="1"/>
          </p:cNvSpPr>
          <p:nvPr>
            <p:ph sz="half" idx="2"/>
          </p:nvPr>
        </p:nvSpPr>
        <p:spPr/>
        <p:txBody>
          <a:bodyPr/>
          <a:lstStyle/>
          <a:p>
            <a:pPr algn="ctr">
              <a:buNone/>
            </a:pPr>
            <a:r>
              <a:rPr lang="ru-RU" dirty="0" smtClean="0"/>
              <a:t>       </a:t>
            </a:r>
          </a:p>
        </p:txBody>
      </p:sp>
      <p:pic>
        <p:nvPicPr>
          <p:cNvPr id="6" name="Рисунок 5" descr="&amp;Fcy;&amp;ocy;&amp;tcy;&amp;ocy;&amp;gcy;&amp;rcy;&amp;acy;&amp;fcy;&amp;icy;&amp;icy; &amp;dcy;&amp;iecy;&amp;tcy;&amp;iecy;&amp;jcy; &amp;vcy; &amp;acy;&amp;vcy;&amp;tcy;&amp;ocy;&amp;rcy;&amp;scy;&amp;kcy;&amp;ocy;&amp;mcy; &amp;fcy;&amp;ocy;&amp;tcy;&amp;ocy;&amp;acy;&amp;rcy;&amp;khcy;&amp;icy;&amp;vcy;&amp;iecy;, &amp;gcy;&amp;acy;&amp;lcy;&amp;iecy;&amp;rcy;&amp;iecy;&amp;yacy; - 130"/>
          <p:cNvPicPr/>
          <p:nvPr/>
        </p:nvPicPr>
        <p:blipFill>
          <a:blip r:embed="rId2"/>
          <a:srcRect/>
          <a:stretch>
            <a:fillRect/>
          </a:stretch>
        </p:blipFill>
        <p:spPr bwMode="auto">
          <a:xfrm>
            <a:off x="4500562" y="3071810"/>
            <a:ext cx="4511421" cy="3586964"/>
          </a:xfrm>
          <a:prstGeom prst="rect">
            <a:avLst/>
          </a:prstGeom>
          <a:noFill/>
          <a:ln w="9525">
            <a:noFill/>
            <a:miter lim="800000"/>
            <a:headEnd/>
            <a:tailEnd/>
          </a:ln>
        </p:spPr>
      </p:pic>
      <p:pic>
        <p:nvPicPr>
          <p:cNvPr id="15362" name="Picture 2" descr="&amp;Rcy;&amp;acy;&amp;bcy;&amp;ocy;&amp;tcy;&amp;acy; &amp;scy; &amp;dcy;&amp;ocy;&amp;shcy;&amp;kcy;&amp;ocy;&amp;lcy;&amp;yacy;&amp;tcy;&amp;acy;&amp;mcy;&amp;icy; - &amp;Scy;&amp;tcy;&amp;rcy;&amp;acy;&amp;ncy;&amp;icy;&amp;tscy;&amp;acy; 6 - &amp;Dcy;&amp;lcy;&amp;yacy; &amp;vcy;&amp;ocy;&amp;scy;&amp;pcy;&amp;icy;&amp;tcy;&amp;acy;&amp;tcy;&amp;iecy;&amp;lcy;&amp;iecy;&amp;jcy; &amp;dcy;&amp;iecy;&amp;tcy;&amp;scy;&amp;kcy;&amp;icy;&amp;khcy; &amp;scy;&amp;acy;&amp;dcy;&amp;ocy;&amp;vcy; - &amp;Mcy;&amp;acy;&amp;acy;&amp;mcy;.&amp;rcy;&amp;ucy;"/>
          <p:cNvPicPr>
            <a:picLocks noChangeAspect="1" noChangeArrowheads="1"/>
          </p:cNvPicPr>
          <p:nvPr/>
        </p:nvPicPr>
        <p:blipFill>
          <a:blip r:embed="rId3"/>
          <a:srcRect/>
          <a:stretch>
            <a:fillRect/>
          </a:stretch>
        </p:blipFill>
        <p:spPr bwMode="auto">
          <a:xfrm>
            <a:off x="142844" y="2000240"/>
            <a:ext cx="4321962" cy="321471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4"/>
          <p:cNvSpPr>
            <a:spLocks noGrp="1"/>
          </p:cNvSpPr>
          <p:nvPr>
            <p:ph type="title"/>
          </p:nvPr>
        </p:nvSpPr>
        <p:spPr/>
        <p:txBody>
          <a:bodyPr/>
          <a:lstStyle/>
          <a:p>
            <a:r>
              <a:rPr lang="ru-RU" sz="4000" b="1" smtClean="0">
                <a:solidFill>
                  <a:schemeClr val="hlink"/>
                </a:solidFill>
                <a:latin typeface="Comic Sans MS" pitchFamily="66" charset="0"/>
              </a:rPr>
              <a:t>ИГРЫ НА</a:t>
            </a:r>
            <a:br>
              <a:rPr lang="ru-RU" sz="4000" b="1" smtClean="0">
                <a:solidFill>
                  <a:schemeClr val="hlink"/>
                </a:solidFill>
                <a:latin typeface="Comic Sans MS" pitchFamily="66" charset="0"/>
              </a:rPr>
            </a:br>
            <a:r>
              <a:rPr lang="ru-RU" sz="4000" b="1" smtClean="0">
                <a:solidFill>
                  <a:schemeClr val="hlink"/>
                </a:solidFill>
                <a:latin typeface="Comic Sans MS" pitchFamily="66" charset="0"/>
              </a:rPr>
              <a:t>ГЕРОИЧЕСКИЕ ТЕМЫ</a:t>
            </a:r>
          </a:p>
        </p:txBody>
      </p:sp>
      <p:pic>
        <p:nvPicPr>
          <p:cNvPr id="5" name="Рисунок 4" descr="&amp;TScy;&amp;iecy;&amp;ncy;&amp;acy; &amp;ncy;&amp;acy; &amp;mcy;&amp;acy;&amp;shcy;&amp;icy;&amp;ncy;&amp;acy; &amp;Pcy;&amp;ocy;&amp;zhcy;&amp;acy;&amp;rcy;&amp;ncy;&amp;acy;&amp;yacy; &amp;mcy;&amp;ncy;&amp;ocy;&amp;gcy;&amp;ocy;&amp;fcy;&amp;ucy;&amp;ncy;&amp;kcy;&amp;tscy;&amp;icy;&amp;ocy;&amp;ncy;&amp;acy;&amp;lcy;&amp;softcy;&amp;ncy;&amp;acy;&amp;yacy; Simba, &amp;scy;&amp;vcy;&amp;iecy;&amp;tcy;, &amp;zcy;&amp;vcy;&amp;ucy;&amp;kcy;, 71x38x26 &amp;vcy; &amp;Pcy;&amp;iecy;&amp;rcy;&amp;mcy;&amp;icy;"/>
          <p:cNvPicPr/>
          <p:nvPr/>
        </p:nvPicPr>
        <p:blipFill>
          <a:blip r:embed="rId2" cstate="print"/>
          <a:srcRect/>
          <a:stretch>
            <a:fillRect/>
          </a:stretch>
        </p:blipFill>
        <p:spPr bwMode="auto">
          <a:xfrm>
            <a:off x="6500826" y="4572008"/>
            <a:ext cx="2643174" cy="2285992"/>
          </a:xfrm>
          <a:prstGeom prst="rect">
            <a:avLst/>
          </a:prstGeom>
          <a:noFill/>
          <a:ln w="9525">
            <a:noFill/>
            <a:miter lim="800000"/>
            <a:headEnd/>
            <a:tailEnd/>
          </a:ln>
        </p:spPr>
      </p:pic>
      <p:pic>
        <p:nvPicPr>
          <p:cNvPr id="6" name="Содержимое 5" descr="&amp;Rcy;&amp;acy;&amp;zcy;&amp;vcy;&amp;lcy;&amp;iecy;&amp;chcy;&amp;iecy;&amp;ncy;&amp;icy;&amp;iecy; &amp;pcy;&amp;ocy; &amp;pcy;&amp;ocy;&amp;zhcy;&amp;acy;&amp;rcy;&amp;ncy;&amp;ocy;&amp;jcy; &amp;bcy;&amp;iecy;&amp;zcy;&amp;ocy;&amp;pcy;&amp;acy;&amp;scy;&amp;ncy;&amp;ocy;&amp;scy;&amp;tcy;&amp;icy; &amp;scy; &amp;dcy;&amp;iecy;&amp;tcy;&amp;softcy;&amp;mcy;&amp;icy; 5-7 &amp;lcy;&amp;iecy;&amp;tcy; &quot;&amp;ZHcy;&amp;icy;&amp;zcy;&amp;ncy;&amp;softcy; &amp;bcy;&amp;iecy;&amp;zcy; &amp;ocy;&amp;pcy;&amp;acy;&amp;scy;&amp;ncy;&amp;ocy;&amp;scy;&amp;tcy;&amp;iecy;&amp;jcy;&quot; - &amp;Pcy;&amp;lcy;&amp;acy;&amp;ncy;&amp;iecy;&amp;tcy;&amp;acy; &amp;Dcy;&amp;iecy;&amp;tcy;&amp;scy;&amp;tcy;&amp;vcy;&amp;acy;"/>
          <p:cNvPicPr>
            <a:picLocks noGrp="1"/>
          </p:cNvPicPr>
          <p:nvPr>
            <p:ph idx="1"/>
          </p:nvPr>
        </p:nvPicPr>
        <p:blipFill>
          <a:blip r:embed="rId3"/>
          <a:srcRect/>
          <a:stretch>
            <a:fillRect/>
          </a:stretch>
        </p:blipFill>
        <p:spPr bwMode="auto">
          <a:xfrm>
            <a:off x="857224" y="1643050"/>
            <a:ext cx="5857916" cy="42687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title"/>
          </p:nvPr>
        </p:nvSpPr>
        <p:spPr/>
        <p:txBody>
          <a:bodyPr/>
          <a:lstStyle/>
          <a:p>
            <a:r>
              <a:rPr lang="ru-RU" sz="3600" b="1" smtClean="0">
                <a:solidFill>
                  <a:schemeClr val="hlink"/>
                </a:solidFill>
                <a:latin typeface="Comic Sans MS" pitchFamily="66" charset="0"/>
              </a:rPr>
              <a:t>ИГРЫ ПО МОТИВАМ ЛИТЕРАТУРНЫХ ПРОИЗВЕДЕНИЙ</a:t>
            </a:r>
          </a:p>
        </p:txBody>
      </p:sp>
      <p:sp>
        <p:nvSpPr>
          <p:cNvPr id="29698" name="Объект 1"/>
          <p:cNvSpPr>
            <a:spLocks noGrp="1"/>
          </p:cNvSpPr>
          <p:nvPr>
            <p:ph idx="1"/>
          </p:nvPr>
        </p:nvSpPr>
        <p:spPr/>
        <p:txBody>
          <a:bodyPr/>
          <a:lstStyle/>
          <a:p>
            <a:pPr algn="ctr">
              <a:buNone/>
            </a:pPr>
            <a:endParaRPr lang="ru-RU" dirty="0" smtClean="0"/>
          </a:p>
        </p:txBody>
      </p:sp>
      <p:pic>
        <p:nvPicPr>
          <p:cNvPr id="4" name="Рисунок 3" descr="&amp;Icy;&amp;gcy;&amp;rcy;&amp;acy;-&amp;icy;&amp;ncy;&amp;scy;&amp;tscy;&amp;iecy;&amp;ncy;&amp;icy;&amp;rcy;&amp;ocy;&amp;vcy;&amp;kcy;&amp;acy; &amp;pcy;&amp;ocy; &amp;scy;&amp;kcy;&amp;acy;&amp;zcy;&amp;kcy;&amp;iecy; &quot;&amp;Rcy;&amp;iecy;&amp;pcy;&amp;kcy;&amp;acy;&quot; &amp;dcy;&amp;lcy;&amp;yacy; &amp;dcy;&amp;iecy;&amp;tcy;&amp;iecy;&amp;jcy; &amp;mcy;&amp;lcy;&amp;acy;&amp;dcy;&amp;shcy;&amp;iecy;&amp;gcy;&amp;ocy; &amp;dcy;&amp;ocy;&amp;shcy;&amp;kcy;&amp;ocy;&amp;lcy;&amp;softcy;&amp;ncy;&amp;ocy;&amp;gcy;&amp;ocy; &amp;vcy;&amp;ocy;&amp;zcy;&amp;rcy;&amp;acy;&amp;scy;&amp;tcy;&amp;acy; - &amp;Dcy;&amp;lcy;&amp;yacy; &amp;vcy;&amp;ocy;&amp;scy;&amp;pcy;&amp;icy;&amp;tcy;&amp;acy;&amp;tcy;&amp;iecy;&amp;lcy;&amp;iecy;&amp;jcy; &amp;dcy;&amp;iecy;&amp;tcy;&amp;scy;&amp;kcy;&amp;icy;&amp;khcy; &amp;scy;&amp;acy;&amp;dcy;&amp;ocy;&amp;vcy; - &amp;Mcy;&amp;acy;&amp;acy;&amp;mcy;.&amp;rcy;&amp;ucy;"/>
          <p:cNvPicPr/>
          <p:nvPr/>
        </p:nvPicPr>
        <p:blipFill>
          <a:blip r:embed="rId2"/>
          <a:srcRect/>
          <a:stretch>
            <a:fillRect/>
          </a:stretch>
        </p:blipFill>
        <p:spPr bwMode="auto">
          <a:xfrm>
            <a:off x="1285852" y="1571612"/>
            <a:ext cx="6968278" cy="49070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f64553b36d98a1a9771b60ed7fd6ae5ca013c541"/>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1036</TotalTime>
  <Words>760</Words>
  <Application>Microsoft Office PowerPoint</Application>
  <PresentationFormat>Экран (4:3)</PresentationFormat>
  <Paragraphs>85</Paragraphs>
  <Slides>30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Тема Office</vt:lpstr>
      <vt:lpstr>  Игровая деятельность в раннем возрасте. </vt:lpstr>
      <vt:lpstr>Слайд 2</vt:lpstr>
      <vt:lpstr>        ПРИЗНАКИ ИГРЫ</vt:lpstr>
      <vt:lpstr>          ФУНКЦИИ ИГРЫ</vt:lpstr>
      <vt:lpstr>СЮЖЕТНО-ОТОБРАЗИТЕЛЬНАЯ  ИГРА (1г9мес-2г)</vt:lpstr>
      <vt:lpstr>БЫТОВЫЕ СЮЖЕТЫ</vt:lpstr>
      <vt:lpstr>ИГРЫ НА  ПРОИЗВОДСТВЕННЫЕ ТЕМЫ</vt:lpstr>
      <vt:lpstr>ИГРЫ НА ГЕРОИЧЕСКИЕ ТЕМЫ</vt:lpstr>
      <vt:lpstr>ИГРЫ ПО МОТИВАМ ЛИТЕРАТУРНЫХ ПРОИЗВЕДЕНИЙ</vt:lpstr>
      <vt:lpstr>РЕЖИССЁРСКИЕ ИГРЫ</vt:lpstr>
      <vt:lpstr>СЮЖЕТНО-РОЛЕВАЯ ИГРА «ДОМ»</vt:lpstr>
      <vt:lpstr>Слайд 12</vt:lpstr>
      <vt:lpstr>Слайд 13</vt:lpstr>
      <vt:lpstr>Слайд 14</vt:lpstr>
      <vt:lpstr>СЮЖЕТНО-РОЛЕВАЯ ИГРА «БОЛЬНИЦА»</vt:lpstr>
      <vt:lpstr>Слайд 16</vt:lpstr>
      <vt:lpstr>Слайд 17</vt:lpstr>
      <vt:lpstr>СЮЖЕТНО-РОЛЕВАЯ ИГРА «ПАРИКМАХЕРСКАЯ»</vt:lpstr>
      <vt:lpstr>Слайд 19</vt:lpstr>
      <vt:lpstr>Слайд 20</vt:lpstr>
      <vt:lpstr>Нестандартное  игровое  оборудование   для детей раннего возраста</vt:lpstr>
      <vt:lpstr>Цели и задачи</vt:lpstr>
      <vt:lpstr>                 Игры с прищепками</vt:lpstr>
      <vt:lpstr>Наши мальчики любят посидеть за  игрой</vt:lpstr>
      <vt:lpstr>Даже маленьким скрепочкам мы нашли применение</vt:lpstr>
      <vt:lpstr>«Новогодняя гирлянда из крышечек</vt:lpstr>
      <vt:lpstr>Путешествие  Помпончика по цветным  островкам</vt:lpstr>
      <vt:lpstr>Весело играем, кегельки сбиваем</vt:lpstr>
      <vt:lpstr>МЫ ЛЮБИМ ИГРАТЬ!!!</vt:lpstr>
      <vt:lpstr>Слайд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PC</dc:creator>
  <cp:lastModifiedBy>Метод05</cp:lastModifiedBy>
  <cp:revision>89</cp:revision>
  <dcterms:created xsi:type="dcterms:W3CDTF">2014-05-12T04:44:22Z</dcterms:created>
  <dcterms:modified xsi:type="dcterms:W3CDTF">2019-10-28T05:43:00Z</dcterms:modified>
</cp:coreProperties>
</file>