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37"/>
  </p:notesMasterIdLst>
  <p:sldIdLst>
    <p:sldId id="256" r:id="rId8"/>
    <p:sldId id="257" r:id="rId9"/>
    <p:sldId id="25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latin typeface="Arial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21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move the slide</a:t>
            </a: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323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24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C9AEC76-378B-4CB5-B4EE-9ABB707DD342}" type="slidenum">
              <a:rPr lang="ru-RU" sz="1200" b="0" strike="noStrike" spc="-1">
                <a:latin typeface="Arial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04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CB3249C-34E4-4972-92BC-03C31F90A0CF}" type="slidenum">
              <a:rPr lang="ru-RU" sz="1200" b="0" strike="noStrike" spc="-1">
                <a:solidFill>
                  <a:srgbClr val="000000"/>
                </a:solidFill>
                <a:latin typeface="Arial"/>
                <a:ea typeface="msmincho"/>
              </a:rPr>
              <a:t>15</a:t>
            </a:fld>
            <a:endParaRPr lang="en-US" sz="12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881520" y="8686800"/>
            <a:ext cx="2970000" cy="44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71936D0B-82EF-4607-8AC0-C2B516FC0A6E}" type="slidenum">
              <a:rPr lang="ru-RU" sz="1400" b="1" strike="noStrike" spc="-1">
                <a:solidFill>
                  <a:srgbClr val="000000"/>
                </a:solidFill>
                <a:latin typeface="Times New Roman"/>
                <a:ea typeface="msmincho"/>
              </a:rPr>
              <a:t>15</a:t>
            </a:fld>
            <a:endParaRPr lang="en-US" sz="14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2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-228600" y="-342900"/>
            <a:ext cx="7315200" cy="5487988"/>
          </a:xfrm>
          <a:prstGeom prst="rect">
            <a:avLst/>
          </a:prstGeom>
        </p:spPr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79920" cy="410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9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0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0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1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6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7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-816120" y="-816120"/>
            <a:ext cx="1638360" cy="1638360"/>
          </a:xfrm>
          <a:custGeom>
            <a:avLst/>
            <a:gdLst/>
            <a:ahLst/>
            <a:cxnLst/>
            <a:rect l="l" t="t" r="r" b="b"/>
            <a:pathLst>
              <a:path w="819655" h="819284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240">
            <a:solidFill>
              <a:srgbClr val="D2C3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168120" y="20520"/>
            <a:ext cx="1703520" cy="1703520"/>
          </a:xfrm>
          <a:prstGeom prst="ellipse">
            <a:avLst/>
          </a:prstGeom>
          <a:noFill/>
          <a:ln w="27360">
            <a:solidFill>
              <a:srgbClr val="FFF6DB"/>
            </a:solidFill>
            <a:miter/>
          </a:ln>
          <a:effectLst>
            <a:outerShdw dist="12600" dir="5400000">
              <a:srgbClr val="AFA58D">
                <a:alpha val="8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171360" y="1042920"/>
            <a:ext cx="1157400" cy="1150920"/>
            <a:chOff x="171360" y="1042920"/>
            <a:chExt cx="1157400" cy="1150920"/>
          </a:xfrm>
        </p:grpSpPr>
        <p:pic>
          <p:nvPicPr>
            <p:cNvPr id="3" name="Кольцо 10"/>
            <p:cNvPicPr/>
            <p:nvPr/>
          </p:nvPicPr>
          <p:blipFill>
            <a:blip r:embed="rId15"/>
            <a:stretch/>
          </p:blipFill>
          <p:spPr>
            <a:xfrm>
              <a:off x="171360" y="1042920"/>
              <a:ext cx="1157400" cy="115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CustomShape 4"/>
            <p:cNvSpPr/>
            <p:nvPr/>
          </p:nvSpPr>
          <p:spPr>
            <a:xfrm rot="2315400">
              <a:off x="347400" y="1216080"/>
              <a:ext cx="795240" cy="77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CustomShape 5"/>
          <p:cNvSpPr/>
          <p:nvPr/>
        </p:nvSpPr>
        <p:spPr>
          <a:xfrm>
            <a:off x="1012680" y="0"/>
            <a:ext cx="81313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8" name="PlaceHolder 8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10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11D9487C-DAC1-46E1-87B6-B2A98F416252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CustomShape 11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-816120" y="-816120"/>
            <a:ext cx="1638360" cy="1638360"/>
          </a:xfrm>
          <a:custGeom>
            <a:avLst/>
            <a:gdLst/>
            <a:ahLst/>
            <a:cxnLst/>
            <a:rect l="l" t="t" r="r" b="b"/>
            <a:pathLst>
              <a:path w="819655" h="819284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240">
            <a:solidFill>
              <a:srgbClr val="D2C3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168120" y="20520"/>
            <a:ext cx="1703520" cy="1703520"/>
          </a:xfrm>
          <a:prstGeom prst="ellipse">
            <a:avLst/>
          </a:prstGeom>
          <a:noFill/>
          <a:ln w="27360">
            <a:solidFill>
              <a:srgbClr val="FFF6DB"/>
            </a:solidFill>
            <a:miter/>
          </a:ln>
          <a:effectLst>
            <a:outerShdw dist="12600" dir="5400000">
              <a:srgbClr val="AFA58D">
                <a:alpha val="8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" name="Group 3"/>
          <p:cNvGrpSpPr/>
          <p:nvPr/>
        </p:nvGrpSpPr>
        <p:grpSpPr>
          <a:xfrm>
            <a:off x="171360" y="1042920"/>
            <a:ext cx="1157400" cy="1150920"/>
            <a:chOff x="171360" y="1042920"/>
            <a:chExt cx="1157400" cy="1150920"/>
          </a:xfrm>
        </p:grpSpPr>
        <p:pic>
          <p:nvPicPr>
            <p:cNvPr id="51" name="Кольцо 10"/>
            <p:cNvPicPr/>
            <p:nvPr/>
          </p:nvPicPr>
          <p:blipFill>
            <a:blip r:embed="rId15"/>
            <a:stretch/>
          </p:blipFill>
          <p:spPr>
            <a:xfrm>
              <a:off x="171360" y="1042920"/>
              <a:ext cx="1157400" cy="115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CustomShape 4"/>
            <p:cNvSpPr/>
            <p:nvPr/>
          </p:nvSpPr>
          <p:spPr>
            <a:xfrm rot="2315400">
              <a:off x="347400" y="1216080"/>
              <a:ext cx="795240" cy="77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" name="CustomShape 5"/>
          <p:cNvSpPr/>
          <p:nvPr/>
        </p:nvSpPr>
        <p:spPr>
          <a:xfrm>
            <a:off x="1012680" y="0"/>
            <a:ext cx="81313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" name="Group 7"/>
          <p:cNvGrpSpPr/>
          <p:nvPr/>
        </p:nvGrpSpPr>
        <p:grpSpPr>
          <a:xfrm>
            <a:off x="920880" y="1414440"/>
            <a:ext cx="218880" cy="212760"/>
            <a:chOff x="920880" y="1414440"/>
            <a:chExt cx="218880" cy="212760"/>
          </a:xfrm>
        </p:grpSpPr>
        <p:pic>
          <p:nvPicPr>
            <p:cNvPr id="56" name="Овал 12"/>
            <p:cNvPicPr/>
            <p:nvPr/>
          </p:nvPicPr>
          <p:blipFill>
            <a:blip r:embed="rId16"/>
            <a:stretch/>
          </p:blipFill>
          <p:spPr>
            <a:xfrm>
              <a:off x="920880" y="1414440"/>
              <a:ext cx="218880" cy="212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7" name="CustomShape 8"/>
            <p:cNvSpPr/>
            <p:nvPr/>
          </p:nvSpPr>
          <p:spPr>
            <a:xfrm>
              <a:off x="952560" y="144468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8" name="CustomShape 9"/>
          <p:cNvSpPr/>
          <p:nvPr/>
        </p:nvSpPr>
        <p:spPr>
          <a:xfrm>
            <a:off x="1157400" y="1344600"/>
            <a:ext cx="63360" cy="65160"/>
          </a:xfrm>
          <a:prstGeom prst="ellipse">
            <a:avLst/>
          </a:prstGeom>
          <a:noFill/>
          <a:ln w="12600">
            <a:solidFill>
              <a:srgbClr val="307F93">
                <a:alpha val="60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PlaceHolder 10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60" name="PlaceHolder 11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61" name="PlaceHolder 12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2" name="PlaceHolder 13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3" name="PlaceHolder 14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27AADB22-1D8A-4B0E-B58D-39DC4D410B8B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282760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2286000" y="0"/>
            <a:ext cx="763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2" name="Group 3"/>
          <p:cNvGrpSpPr/>
          <p:nvPr/>
        </p:nvGrpSpPr>
        <p:grpSpPr>
          <a:xfrm>
            <a:off x="2170080" y="2816280"/>
            <a:ext cx="219240" cy="212760"/>
            <a:chOff x="2170080" y="2816280"/>
            <a:chExt cx="219240" cy="212760"/>
          </a:xfrm>
        </p:grpSpPr>
        <p:pic>
          <p:nvPicPr>
            <p:cNvPr id="103" name="Овал 15"/>
            <p:cNvPicPr/>
            <p:nvPr/>
          </p:nvPicPr>
          <p:blipFill>
            <a:blip r:embed="rId15"/>
            <a:stretch/>
          </p:blipFill>
          <p:spPr>
            <a:xfrm>
              <a:off x="2170080" y="2816280"/>
              <a:ext cx="219240" cy="212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4" name="CustomShape 4"/>
            <p:cNvSpPr/>
            <p:nvPr/>
          </p:nvSpPr>
          <p:spPr>
            <a:xfrm>
              <a:off x="2203560" y="2844720"/>
              <a:ext cx="147600" cy="14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5" name="CustomShape 5"/>
          <p:cNvSpPr/>
          <p:nvPr/>
        </p:nvSpPr>
        <p:spPr>
          <a:xfrm>
            <a:off x="2408400" y="2746440"/>
            <a:ext cx="63360" cy="63360"/>
          </a:xfrm>
          <a:prstGeom prst="ellipse">
            <a:avLst/>
          </a:prstGeom>
          <a:noFill/>
          <a:ln w="12600">
            <a:solidFill>
              <a:srgbClr val="307F93">
                <a:alpha val="60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PlaceHolder 6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108" name="PlaceHolder 8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09" name="PlaceHolder 9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0" name="PlaceHolder 10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5B724B55-AFB4-4FFC-9C80-0F4F86AB1220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149" name="PlaceHolder 3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7B0CC317-F727-4067-ADB0-028D3B6A0B54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014480" y="0"/>
            <a:ext cx="81295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PlaceHolder 3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192" name="PlaceHolder 5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AC57C651-32B0-49AE-BAB7-DC2EFCD272D5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233" name="PlaceHolder 3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A4F19C9D-F06B-42AC-AEC9-16BAD939846F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1"/>
          <p:cNvGrpSpPr/>
          <p:nvPr/>
        </p:nvGrpSpPr>
        <p:grpSpPr>
          <a:xfrm>
            <a:off x="652320" y="974880"/>
            <a:ext cx="4797720" cy="4797360"/>
            <a:chOff x="652320" y="974880"/>
            <a:chExt cx="4797720" cy="4797360"/>
          </a:xfrm>
        </p:grpSpPr>
        <p:pic>
          <p:nvPicPr>
            <p:cNvPr id="273" name="Прямоугольник 12"/>
            <p:cNvPicPr/>
            <p:nvPr/>
          </p:nvPicPr>
          <p:blipFill>
            <a:blip r:embed="rId15"/>
            <a:stretch/>
          </p:blipFill>
          <p:spPr>
            <a:xfrm>
              <a:off x="652320" y="974880"/>
              <a:ext cx="4797720" cy="4797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4" name="CustomShape 2"/>
            <p:cNvSpPr/>
            <p:nvPr/>
          </p:nvSpPr>
          <p:spPr>
            <a:xfrm>
              <a:off x="762120" y="1066680"/>
              <a:ext cx="4572000" cy="4572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5" name="CustomShape 3"/>
          <p:cNvSpPr/>
          <p:nvPr/>
        </p:nvSpPr>
        <p:spPr>
          <a:xfrm rot="19468200">
            <a:off x="396360" y="953640"/>
            <a:ext cx="685800" cy="204840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/>
          </a:ln>
          <a:effectLst>
            <a:outerShdw dist="25364" dir="3324462">
              <a:srgbClr val="EBDAB1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4"/>
          <p:cNvSpPr/>
          <p:nvPr/>
        </p:nvSpPr>
        <p:spPr>
          <a:xfrm rot="2103600" flipH="1">
            <a:off x="5003640" y="936720"/>
            <a:ext cx="649440" cy="204480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/>
          </a:ln>
          <a:effectLst>
            <a:outerShdw dist="25364" dir="3324462">
              <a:srgbClr val="E7DEC9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PlaceHolder 5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279" name="PlaceHolder 7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80" name="PlaceHolder 8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1" name="PlaceHolder 9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48354B1B-271C-43A8-9137-DE15A7ADCE29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1"/>
          <p:cNvPicPr/>
          <p:nvPr/>
        </p:nvPicPr>
        <p:blipFill>
          <a:blip r:embed="rId2"/>
          <a:stretch/>
        </p:blipFill>
        <p:spPr>
          <a:xfrm>
            <a:off x="0" y="-142920"/>
            <a:ext cx="6076800" cy="2286000"/>
          </a:xfrm>
          <a:prstGeom prst="rect">
            <a:avLst/>
          </a:prstGeom>
          <a:ln>
            <a:noFill/>
          </a:ln>
        </p:spPr>
      </p:pic>
      <p:pic>
        <p:nvPicPr>
          <p:cNvPr id="326" name="Picture 2"/>
          <p:cNvPicPr/>
          <p:nvPr/>
        </p:nvPicPr>
        <p:blipFill>
          <a:blip r:embed="rId3"/>
          <a:stretch/>
        </p:blipFill>
        <p:spPr>
          <a:xfrm>
            <a:off x="6067440" y="-142920"/>
            <a:ext cx="3076560" cy="2286000"/>
          </a:xfrm>
          <a:prstGeom prst="rect">
            <a:avLst/>
          </a:prstGeom>
          <a:ln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468360" y="2500200"/>
            <a:ext cx="8280360" cy="30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/>
          <a:lstStyle/>
          <a:p>
            <a:pPr algn="ctr">
              <a:lnSpc>
                <a:spcPct val="12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latin typeface="Arial"/>
              </a:rPr>
              <a:t>выбор модуля комплексного курса</a:t>
            </a:r>
            <a:endParaRPr lang="en-US" sz="2800" b="1" strike="noStrike" spc="-1" dirty="0">
              <a:solidFill>
                <a:srgbClr val="000000"/>
              </a:solidFill>
              <a:latin typeface="Corbel"/>
            </a:endParaRPr>
          </a:p>
          <a:p>
            <a:pPr algn="ctr">
              <a:lnSpc>
                <a:spcPct val="12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latin typeface="Arial"/>
              </a:rPr>
              <a:t>«Основы религиозных культур и светской этики»</a:t>
            </a:r>
            <a:endParaRPr lang="en-US" sz="2800" b="1" strike="noStrike" spc="-1" dirty="0">
              <a:solidFill>
                <a:srgbClr val="000000"/>
              </a:solidFill>
              <a:latin typeface="Corbel"/>
            </a:endParaRPr>
          </a:p>
          <a:p>
            <a:pPr algn="ctr">
              <a:lnSpc>
                <a:spcPct val="120000"/>
              </a:lnSpc>
            </a:pPr>
            <a:endParaRPr lang="en-US" sz="2800" b="1" strike="noStrike" spc="-1" dirty="0">
              <a:solidFill>
                <a:srgbClr val="000000"/>
              </a:solidFill>
              <a:latin typeface="Corbel"/>
            </a:endParaRPr>
          </a:p>
          <a:p>
            <a:pPr algn="ctr">
              <a:lnSpc>
                <a:spcPct val="120000"/>
              </a:lnSpc>
            </a:pPr>
            <a:endParaRPr lang="en-US" sz="2800" b="1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«Основы исламской культуры»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63" name="Содержимое 5" descr="Exar354yurmpl1e.jpg.png"/>
          <p:cNvPicPr/>
          <p:nvPr/>
        </p:nvPicPr>
        <p:blipFill>
          <a:blip r:embed="rId2"/>
          <a:stretch/>
        </p:blipFill>
        <p:spPr>
          <a:xfrm>
            <a:off x="1187280" y="1557360"/>
            <a:ext cx="2347920" cy="3095640"/>
          </a:xfrm>
          <a:prstGeom prst="rect">
            <a:avLst/>
          </a:prstGeom>
          <a:ln>
            <a:noFill/>
          </a:ln>
        </p:spPr>
      </p:pic>
      <p:sp>
        <p:nvSpPr>
          <p:cNvPr id="364" name="TextShape 2"/>
          <p:cNvSpPr txBox="1"/>
          <p:nvPr/>
        </p:nvSpPr>
        <p:spPr>
          <a:xfrm>
            <a:off x="3708000" y="1483920"/>
            <a:ext cx="4824360" cy="482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Пророк Мухаммед – образец человека и учитель нравственности.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Священные книги ислама – Коран, Сунна как источники нравственности.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Обязанности мусульман.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Как устроена мечеть.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Кааба. Минарет.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«Основы буддийской культуры»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66" name="Содержимое 4" descr="newsfoto14i1c.jpg"/>
          <p:cNvPicPr/>
          <p:nvPr/>
        </p:nvPicPr>
        <p:blipFill>
          <a:blip r:embed="rId2"/>
          <a:stretch/>
        </p:blipFill>
        <p:spPr>
          <a:xfrm>
            <a:off x="1332000" y="1700280"/>
            <a:ext cx="2344680" cy="3095640"/>
          </a:xfrm>
          <a:prstGeom prst="rect">
            <a:avLst/>
          </a:prstGeom>
          <a:ln>
            <a:noFill/>
          </a:ln>
        </p:spPr>
      </p:pic>
      <p:sp>
        <p:nvSpPr>
          <p:cNvPr id="367" name="TextShape 2"/>
          <p:cNvSpPr txBox="1"/>
          <p:nvPr/>
        </p:nvSpPr>
        <p:spPr>
          <a:xfrm>
            <a:off x="3850920" y="1413000"/>
            <a:ext cx="4465800" cy="4775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 lnSpcReduction="10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Будда и его учение.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Буддийский священный канон.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Буддийская картина мира.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Добро и зло.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Ненасилие и доброта.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Буддийские святые.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Трипитака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(Типитака)</a:t>
            </a: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. Джаммапада.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1258560" y="188640"/>
            <a:ext cx="7675560" cy="1228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«Основы иудейской культуры»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69" name="Содержимое 4" descr="Exar354yurmple22.jpg.png"/>
          <p:cNvPicPr/>
          <p:nvPr/>
        </p:nvPicPr>
        <p:blipFill>
          <a:blip r:embed="rId2"/>
          <a:stretch/>
        </p:blipFill>
        <p:spPr>
          <a:xfrm>
            <a:off x="1258920" y="1484280"/>
            <a:ext cx="2376360" cy="3119400"/>
          </a:xfrm>
          <a:prstGeom prst="rect">
            <a:avLst/>
          </a:prstGeom>
          <a:ln>
            <a:noFill/>
          </a:ln>
        </p:spPr>
      </p:pic>
      <p:sp>
        <p:nvSpPr>
          <p:cNvPr id="370" name="TextShape 2"/>
          <p:cNvSpPr txBox="1"/>
          <p:nvPr/>
        </p:nvSpPr>
        <p:spPr>
          <a:xfrm>
            <a:off x="3635280" y="1341360"/>
            <a:ext cx="5184720" cy="5183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9500" lnSpcReduction="10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Тора – главная книга иудаизма. Сущность Торы. 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Письменная и Устная Тора.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Патриархи еврейского народа.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Пророки и праведники в иудейской культуре.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Назначение синагоги.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Суббота (Шабат) в иудейской традиции.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Молитвы.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1258560" y="188640"/>
            <a:ext cx="7675560" cy="1368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«Основы мировых </a:t>
            </a:r>
            <a:br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религиозных культур»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72" name="Содержимое 4" descr="big.jpg"/>
          <p:cNvPicPr/>
          <p:nvPr/>
        </p:nvPicPr>
        <p:blipFill>
          <a:blip r:embed="rId2"/>
          <a:stretch/>
        </p:blipFill>
        <p:spPr>
          <a:xfrm>
            <a:off x="1187280" y="1484280"/>
            <a:ext cx="2592720" cy="3745080"/>
          </a:xfrm>
          <a:prstGeom prst="rect">
            <a:avLst/>
          </a:prstGeom>
          <a:ln>
            <a:noFill/>
          </a:ln>
        </p:spPr>
      </p:pic>
      <p:sp>
        <p:nvSpPr>
          <p:cNvPr id="373" name="TextShape 2"/>
          <p:cNvSpPr txBox="1"/>
          <p:nvPr/>
        </p:nvSpPr>
        <p:spPr>
          <a:xfrm>
            <a:off x="3924000" y="1699920"/>
            <a:ext cx="4895640" cy="475308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9000"/>
          </a:bodyPr>
          <a:lstStyle/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Культура и религия.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Древнейшие верования.</a:t>
            </a:r>
            <a:r>
              <a:rPr lang="ru-RU" sz="2800" spc="-1" dirty="0">
                <a:solidFill>
                  <a:srgbClr val="000000"/>
                </a:solidFill>
                <a:latin typeface="Corbel"/>
              </a:rPr>
              <a:t> 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Религии мира и их основатели.</a:t>
            </a:r>
            <a:r>
              <a:rPr lang="ru-RU" sz="2800" spc="-1" dirty="0">
                <a:solidFill>
                  <a:srgbClr val="000000"/>
                </a:solidFill>
                <a:latin typeface="Corbel"/>
              </a:rPr>
              <a:t> 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Священные книги: Веды, Авеста,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orbel"/>
              </a:rPr>
              <a:t>Трипитака</a:t>
            </a: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, Библия, Тора, Коран.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Хранители предания в религиях мира.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Понятие греха, раскаяние</a:t>
            </a:r>
            <a:r>
              <a:rPr lang="ru-RU" sz="2800" spc="-1" dirty="0">
                <a:solidFill>
                  <a:srgbClr val="000000"/>
                </a:solidFill>
                <a:latin typeface="Corbel"/>
              </a:rPr>
              <a:t>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4300" b="1" strike="noStrike" spc="-1">
                <a:solidFill>
                  <a:srgbClr val="008000"/>
                </a:solidFill>
                <a:latin typeface="Corbel"/>
              </a:rPr>
              <a:t>«Основы светской этики»</a:t>
            </a:r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4427280" y="1341000"/>
            <a:ext cx="4319640" cy="4775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Культура и мораль. Этика и ее значение в жизни человека.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Семейные ценности.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Порядочность. Интеллигентность.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Добро и зло.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Долг и совесть.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Смысл жизни и счастье.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Этикет.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76" name="Picture 9" descr="C:\Users\Л\Desktop\Новый рисунок (3).png"/>
          <p:cNvPicPr/>
          <p:nvPr/>
        </p:nvPicPr>
        <p:blipFill>
          <a:blip r:embed="rId2"/>
          <a:stretch/>
        </p:blipFill>
        <p:spPr>
          <a:xfrm>
            <a:off x="1357200" y="1714680"/>
            <a:ext cx="3071880" cy="392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971640" y="2349360"/>
            <a:ext cx="8305560" cy="406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98500" lnSpcReduction="10000"/>
          </a:bodyPr>
          <a:lstStyle/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   обращение ребенка к членам своей семьи с целью получения информации (интервью, эссе, публичное выступление);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   оказание родительской помощи в подборе иллюстративного материала к урокам, материала для галереи образов, рассказы о культовых местах, религиозных святынях, показ фотографий или видеофильмов;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выступление членов семей с рассказами  о семейных традициях;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проведение семейных конкурсов  и викторин;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формирование домашней библиотеки, организация домашнего чтения;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участие и соавторство родителей и членов семьи в создании детских презентаций,  итоговых творческо-исследовательских работ;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привлечение родителей к внеурочным мероприятиям.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00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00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457200" y="274680"/>
            <a:ext cx="8381880" cy="201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8000"/>
                </a:solidFill>
                <a:latin typeface="Bitstream Vera Sans"/>
              </a:rPr>
              <a:t>Формы взаимодействия </a:t>
            </a:r>
            <a:br/>
            <a:r>
              <a:rPr lang="ru-RU" sz="3200" b="1" strike="noStrike" spc="-1">
                <a:solidFill>
                  <a:srgbClr val="008000"/>
                </a:solidFill>
                <a:latin typeface="Bitstream Vera Sans"/>
              </a:rPr>
              <a:t>семьи и школы </a:t>
            </a:r>
            <a:br/>
            <a:r>
              <a:rPr lang="ru-RU" sz="3200" b="1" strike="noStrike" spc="-1">
                <a:solidFill>
                  <a:srgbClr val="008000"/>
                </a:solidFill>
                <a:latin typeface="Bitstream Vera Sans"/>
              </a:rPr>
              <a:t>в рамках изучения курса ОРКСЭ</a:t>
            </a:r>
            <a:r>
              <a:rPr lang="ru-RU" sz="3600" b="1" strike="noStrike" spc="-1">
                <a:solidFill>
                  <a:srgbClr val="008000"/>
                </a:solidFill>
                <a:latin typeface="Bitstream Vera Sans"/>
              </a:rPr>
              <a:t> </a:t>
            </a:r>
            <a:endParaRPr lang="en-US" sz="3600" b="1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4300" b="1" strike="noStrike" spc="-1">
                <a:solidFill>
                  <a:srgbClr val="008000"/>
                </a:solidFill>
                <a:latin typeface="Corbel"/>
              </a:rPr>
              <a:t>Выбор модуля ОРКСЭ - </a:t>
            </a:r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826920" y="1523880"/>
            <a:ext cx="7561440" cy="1689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	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право родителей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	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(законных представителей) обучающихся»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1" name="TextShape 3"/>
          <p:cNvSpPr txBox="1"/>
          <p:nvPr/>
        </p:nvSpPr>
        <p:spPr>
          <a:xfrm>
            <a:off x="2771280" y="4365360"/>
            <a:ext cx="5529240" cy="1871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Выбор подтверждается заявлением родителя (законного представителя).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Corbe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1434960" y="571680"/>
            <a:ext cx="7499520" cy="1000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3900" b="1" strike="noStrike" spc="-1">
                <a:solidFill>
                  <a:srgbClr val="572314"/>
                </a:solidFill>
                <a:latin typeface="Corbel"/>
              </a:rPr>
              <a:t> </a:t>
            </a:r>
            <a:r>
              <a:rPr lang="ru-RU" sz="2800" b="1" strike="noStrike" spc="-1">
                <a:solidFill>
                  <a:srgbClr val="572314"/>
                </a:solidFill>
                <a:latin typeface="Corbel"/>
              </a:rPr>
              <a:t>Обязателен ли данный учебный предмет для изучения в четвёртом классе?</a:t>
            </a:r>
            <a:br/>
            <a:endParaRPr lang="en-US" sz="28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1792080" y="1500120"/>
            <a:ext cx="7351560" cy="4664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Курс «ОРКСЭ» является обязательным учебным предметом в четвертом классе,  его изучение вводится во всех общеобразовательных учреждениях Российской Федерации с 1 сентября 2012 года, 1 час в неделю.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3200" b="1" strike="noStrike" spc="-1">
                <a:solidFill>
                  <a:srgbClr val="572314"/>
                </a:solidFill>
                <a:latin typeface="Corbel"/>
              </a:rPr>
              <a:t>Можно ли выбрать для изучения несколько модулей  курса «ОРКСЭ»?</a:t>
            </a:r>
            <a:endParaRPr lang="en-US" sz="32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1434960" y="1999800"/>
            <a:ext cx="7499520" cy="4248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000000"/>
                </a:solidFill>
                <a:latin typeface="Corbel"/>
              </a:rPr>
              <a:t>Родителям необходимо выбрать только один модуль. Принятие решения о записи ребенка на изучение определенного модуля без согласия его родителей (законных представителей) не допускается. Представители школьной администрации, учителя, работники органов управления образованием ни в коем случае не должны выбирать за семью модуль курса для обучения, без учёта мнения родителей учащегося определять, какой именно модуль будет изучать ребёнок</a:t>
            </a:r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Рисунок 3"/>
          <p:cNvPicPr/>
          <p:nvPr/>
        </p:nvPicPr>
        <p:blipFill>
          <a:blip r:embed="rId2"/>
          <a:stretch/>
        </p:blipFill>
        <p:spPr>
          <a:xfrm>
            <a:off x="1103400" y="333360"/>
            <a:ext cx="8040600" cy="602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1434960" y="274320"/>
            <a:ext cx="7499520" cy="6178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2400" b="1" spc="-1" dirty="0">
                <a:solidFill>
                  <a:srgbClr val="000000"/>
                </a:solidFill>
                <a:latin typeface="Corbel"/>
              </a:rPr>
              <a:t>      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Семья, педагоги и воспитатели всегда были и остаются сегодня </a:t>
            </a:r>
            <a:r>
              <a:rPr lang="ru-RU" sz="2400" b="1" i="1" strike="noStrike" spc="-1" dirty="0">
                <a:solidFill>
                  <a:srgbClr val="000000"/>
                </a:solidFill>
                <a:latin typeface="Corbel"/>
              </a:rPr>
              <a:t>основой нравственного становления ребёнка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. Поэтому столь важно </a:t>
            </a:r>
            <a:r>
              <a:rPr lang="ru-RU" sz="2400" b="1" i="1" strike="noStrike" spc="-1" dirty="0">
                <a:solidFill>
                  <a:srgbClr val="000000"/>
                </a:solidFill>
                <a:latin typeface="Corbel"/>
              </a:rPr>
              <a:t>согласовать совместные усилия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всех взрослых по духовному и нравственному развитию и воспитанию детей.</a:t>
            </a:r>
            <a:br>
              <a:rPr lang="ru-RU" sz="2400" b="1" spc="-1" dirty="0">
                <a:latin typeface="Corbel"/>
              </a:rPr>
            </a:br>
            <a:r>
              <a:rPr lang="ru-RU" sz="2400" b="1" spc="-1" dirty="0">
                <a:solidFill>
                  <a:srgbClr val="000000"/>
                </a:solidFill>
                <a:latin typeface="Corbel"/>
              </a:rPr>
              <a:t>      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ru-RU" sz="2800" b="1" strike="noStrike" spc="-1" dirty="0">
                <a:solidFill>
                  <a:srgbClr val="008000"/>
                </a:solidFill>
                <a:latin typeface="Corbel"/>
              </a:rPr>
              <a:t>Главное наше достояние – это</a:t>
            </a:r>
            <a:r>
              <a:rPr lang="ru-RU" sz="2800" b="1" spc="-1" dirty="0">
                <a:solidFill>
                  <a:srgbClr val="008000"/>
                </a:solidFill>
                <a:latin typeface="Corbel"/>
              </a:rPr>
              <a:t> </a:t>
            </a:r>
            <a:r>
              <a:rPr lang="ru-RU" sz="2800" b="1" strike="noStrike" spc="-1" dirty="0">
                <a:solidFill>
                  <a:srgbClr val="008000"/>
                </a:solidFill>
                <a:latin typeface="Corbel"/>
              </a:rPr>
              <a:t> наши дети.</a:t>
            </a:r>
            <a:r>
              <a:rPr lang="ru-RU" sz="2400" b="1" spc="-1" dirty="0">
                <a:solidFill>
                  <a:srgbClr val="000000"/>
                </a:solidFill>
                <a:latin typeface="Corbel"/>
              </a:rPr>
              <a:t> 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Какими мы сегодня их воспитаем, в такой стране мы все завтра будем жить. Мы должны научить наших детей быть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orbel"/>
              </a:rPr>
              <a:t>честными,добрыми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orbel"/>
              </a:rPr>
              <a:t>, вежливыми, физически и духовно здоровыми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Corbel"/>
              </a:rPr>
              <a:t>.</a:t>
            </a:r>
            <a:br>
              <a:rPr lang="ru-RU" sz="2400" b="1" u="sng" spc="-1" dirty="0">
                <a:latin typeface="Corbel"/>
              </a:rPr>
            </a:b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Corbel"/>
              </a:rPr>
              <a:t>Мы можем помочь им стать образованными, успешными людьми, обладающими высоким </a:t>
            </a:r>
            <a:r>
              <a:rPr lang="ru-RU" sz="2400" b="1" u="sng" spc="-1" dirty="0" err="1">
                <a:solidFill>
                  <a:srgbClr val="000000"/>
                </a:solidFill>
                <a:latin typeface="Corbel"/>
              </a:rPr>
              <a:t>ровнем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Corbel"/>
              </a:rPr>
              <a:t> ответственности за настоящее и будущее своих близких, своего народа, своей страны.</a:t>
            </a:r>
            <a:endParaRPr lang="en-US" sz="2400" b="0" strike="noStrike" spc="-1" dirty="0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57200" y="274320"/>
            <a:ext cx="8305920" cy="16304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4300" b="1" strike="noStrike" spc="-1">
                <a:solidFill>
                  <a:srgbClr val="572314"/>
                </a:solidFill>
                <a:latin typeface="Corbel"/>
              </a:rPr>
              <a:t> </a:t>
            </a:r>
            <a:r>
              <a:rPr lang="ru-RU" sz="3200" b="1" strike="noStrike" spc="-1">
                <a:solidFill>
                  <a:srgbClr val="FF3300"/>
                </a:solidFill>
                <a:latin typeface="Corbel"/>
              </a:rPr>
              <a:t>Будет ли продолжено изучение курса в старших классах школы? </a:t>
            </a:r>
            <a:r>
              <a:rPr lang="ru-RU" sz="3200" b="1" strike="noStrike" spc="-1">
                <a:solidFill>
                  <a:srgbClr val="572314"/>
                </a:solidFill>
                <a:latin typeface="Corbel"/>
              </a:rPr>
              <a:t>  </a:t>
            </a:r>
            <a:endParaRPr lang="en-US" sz="32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755640" y="190764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orbel"/>
              </a:rPr>
              <a:t>     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spcBef>
                <a:spcPts val="598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   С 1 сентября 2015 г. в соответствии с ФГОС ООО вводится предметная область «Основы духовно-нравственной культуры народов России»  (ОДНКНР).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2800" b="1" strike="noStrike" spc="-1">
                <a:solidFill>
                  <a:srgbClr val="FF3300"/>
                </a:solidFill>
                <a:latin typeface="Corbel"/>
              </a:rPr>
              <a:t>Можно ли отказаться от изучения курса ОРКСЭ?</a:t>
            </a:r>
            <a:r>
              <a:rPr lang="ru-RU" sz="4000" b="1" strike="noStrike" spc="-1">
                <a:solidFill>
                  <a:srgbClr val="572314"/>
                </a:solidFill>
                <a:latin typeface="Corbel"/>
              </a:rPr>
              <a:t>  </a:t>
            </a:r>
            <a:endParaRPr lang="en-US" sz="40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731520" y="1628640"/>
            <a:ext cx="8381880" cy="5029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65040" indent="-282600">
              <a:spcBef>
                <a:spcPts val="598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orbel"/>
              </a:rPr>
              <a:t>    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Нет. Согласно приказу Министерства образования и науки РФ этот курс включен в перечень предметов федерального компонента учебного плана и обязателен для изучения в государственных (муниципальных) общеобразовательных учреждениях, реализующих государственный стандарт начального, основного общего, полного (среднего) общего образования.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2800" b="1" strike="noStrike" spc="-1">
                <a:solidFill>
                  <a:srgbClr val="FF3300"/>
                </a:solidFill>
                <a:latin typeface="Corbel"/>
              </a:rPr>
              <a:t>Как будет оцениваться успешность освоения учащимся курса ОРКСЭ?</a:t>
            </a:r>
            <a:r>
              <a:rPr lang="ru-RU" sz="4000" b="1" strike="noStrike" spc="-1">
                <a:solidFill>
                  <a:srgbClr val="572314"/>
                </a:solidFill>
                <a:latin typeface="Corbel"/>
              </a:rPr>
              <a:t> </a:t>
            </a:r>
            <a:endParaRPr lang="en-US" sz="40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755280" y="1628640"/>
            <a:ext cx="8458200" cy="502920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7000"/>
          </a:bodyPr>
          <a:lstStyle/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Это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Corbel"/>
              </a:rPr>
              <a:t>безотметочный</a:t>
            </a: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 курс, оценка в виде баллов за него не выставляется.</a:t>
            </a:r>
            <a:r>
              <a:rPr lang="ru-RU" sz="3200" spc="-1" dirty="0">
                <a:solidFill>
                  <a:srgbClr val="000000"/>
                </a:solidFill>
                <a:latin typeface="Corbel"/>
              </a:rPr>
              <a:t> </a:t>
            </a:r>
            <a:endParaRPr lang="ru-RU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3200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Учащиеся в конце освоения курса будут представлять свои проектные работы, презентации, творческие выступления и т. п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2500" b="1" strike="noStrike" spc="-1">
                <a:solidFill>
                  <a:srgbClr val="FF3300"/>
                </a:solidFill>
                <a:latin typeface="Corbel"/>
              </a:rPr>
              <a:t>Каково взаимодействие с родителями (законными представителями)  по курсу ОРКСЭ?</a:t>
            </a:r>
            <a:endParaRPr lang="en-US" sz="25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761760" y="1557360"/>
            <a:ext cx="8381880" cy="5105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lnSpc>
                <a:spcPct val="120000"/>
              </a:lnSpc>
              <a:spcBef>
                <a:spcPts val="598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orbel"/>
              </a:rPr>
              <a:t>   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Участие родителей в реализации курса ОРКСЭ может проявляться также в совместной работе с ребенком по подготовке его творческой работы, выступления и других формах, предусмотренных педагогическими технологиями и учебным планированием учителя.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1434960" y="1447560"/>
            <a:ext cx="7499520" cy="4800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orbel"/>
              </a:rPr>
              <a:t>   </a:t>
            </a:r>
            <a:r>
              <a:rPr lang="ru-RU" sz="3200" b="1" strike="noStrike" spc="-1">
                <a:solidFill>
                  <a:srgbClr val="FF3300"/>
                </a:solidFill>
                <a:latin typeface="Corbel"/>
              </a:rPr>
              <a:t>Практические советы родителям.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>
                <a:solidFill>
                  <a:srgbClr val="FEB80A"/>
                </a:solidFill>
                <a:latin typeface="Corbel"/>
              </a:rPr>
              <a:t>   Как вы можете помочь своему ребёнку в изучении курса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>
                <a:solidFill>
                  <a:srgbClr val="FEB80A"/>
                </a:solidFill>
                <a:latin typeface="Corbel"/>
              </a:rPr>
              <a:t>   «Основы религиозных культур и светской этики»…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>
                <a:solidFill>
                  <a:srgbClr val="FEB80A"/>
                </a:solidFill>
                <a:latin typeface="Corbel"/>
              </a:rPr>
              <a:t>  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914400" y="475920"/>
            <a:ext cx="8229600" cy="6095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Настройтесь на воспитание; отнеситесь к новому школьному курсу как к дополнительному средству нравственного развития вашего ребёнка; 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вы и есть главный для ребёнка воспитатель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Разговаривайте с детьми о том, что они изучали на уроках. 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Не жалейте сил и времени для вашего ребёнка, учитесь вместе с ним.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755280" y="549000"/>
            <a:ext cx="8458200" cy="617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Воспитывайте у ребёнка благожелательное отношение к людям другого мировоззрения.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 Не допускайте резких оценок, категоричных высказываний в адрес верующих людей, атеистов или агностиков (людей, не соотносящих себя ни с какой религией или отрицающих религии).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893880" y="549000"/>
            <a:ext cx="8229600" cy="5592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Не забывайте, что никакой учебный курс сам по себе не воспитает вашего ребёнка; главное, что он может приобрести, изучая курс «Основы религиозных культур и светской этики», понимание того, насколько 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важна нравственность для полноценной человеческой жизни.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 Всячески поддерживайте это в ребёнке.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826920" y="333000"/>
            <a:ext cx="8229600" cy="6172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 marL="365040" indent="-28260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Создавайте в общении и взаимодействии с ребёнком воспитывающие ситуации, превращайте возникающие проблемы в нравственные уроки.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Постарайтесь, чтобы ваши дети  чаще задумывались о последствиях своих действий и цене своих заблуждений.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Новый школьный курс — это только начало большого и трудного пути. Главную поддержку на этом пути ребёнку должны оказывать вы  — самые близкие для него люди, тогда дорога не покажется сложной, тогда соблюдение нравственных норм станет естественным и радостным.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399288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Выбор за Вами, дорогие родители!</a:t>
            </a:r>
          </a:p>
        </p:txBody>
      </p:sp>
    </p:spTree>
    <p:extLst>
      <p:ext uri="{BB962C8B-B14F-4D97-AF65-F5344CB8AC3E}">
        <p14:creationId xmlns:p14="http://schemas.microsoft.com/office/powerpoint/2010/main" val="1433678811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1434960" y="274320"/>
            <a:ext cx="7499520" cy="6178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2800" b="1" strike="noStrike" spc="-1">
                <a:solidFill>
                  <a:srgbClr val="000000"/>
                </a:solidFill>
                <a:latin typeface="Corbel"/>
              </a:rPr>
              <a:t>И курс ОРКСЭ призван содействовать этому, так как знакомство с основами религиозных и светских традиций, культуры народов России и общечеловеческими ценностями призвано сыграть важную роль не только в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Corbel"/>
              </a:rPr>
              <a:t>расширении</a:t>
            </a:r>
            <a:r>
              <a:rPr lang="ru-RU" sz="2800" b="1" strike="noStrike" spc="-1">
                <a:solidFill>
                  <a:srgbClr val="000000"/>
                </a:solidFill>
                <a:latin typeface="Corbel"/>
              </a:rPr>
              <a:t> кругозора школьников, но и в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Corbel"/>
              </a:rPr>
              <a:t>воспитательном</a:t>
            </a:r>
            <a:r>
              <a:rPr lang="ru-RU" sz="2800" b="1" strike="noStrike" spc="-1">
                <a:solidFill>
                  <a:srgbClr val="000000"/>
                </a:solidFill>
                <a:latin typeface="Corbel"/>
              </a:rPr>
              <a:t> процессе формирования порядочного, честного и достойного гражданина, готового к межкультурному диалогу и уважительному отношению ко всем гражданам страны.</a:t>
            </a:r>
            <a:endParaRPr lang="en-US" sz="28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1331640" y="189000"/>
            <a:ext cx="7497720" cy="922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4400" b="1" u="sng" strike="noStrike" spc="-1">
                <a:solidFill>
                  <a:srgbClr val="008000"/>
                </a:solidFill>
                <a:uFillTx/>
                <a:latin typeface="Corbel"/>
              </a:rPr>
              <a:t>Задачи курса ОРКСЭ:</a:t>
            </a:r>
            <a:endParaRPr lang="en-US" sz="44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955440" y="1111320"/>
            <a:ext cx="8250120" cy="518472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77000" lnSpcReduction="20000"/>
          </a:bodyPr>
          <a:lstStyle/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1. Знакомство младших школьников с основами религиозных культур и светской этики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.</a:t>
            </a:r>
            <a:endParaRPr lang="en-US" sz="27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2. Развитие представлений подростка о значении нравственных норм и ценностей для достойной жизни личности, семьи и общества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.  </a:t>
            </a:r>
            <a:endParaRPr lang="en-US" sz="27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8191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3. Обобщение знаний школьников о духовной культуре, морали, формирование у них ценностно-смысловых мировоззренческих основ, обеспечивающих целостное восприятие отечественной истории и культуры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.</a:t>
            </a:r>
            <a:endParaRPr lang="en-US" sz="2700" spc="-1" dirty="0">
              <a:solidFill>
                <a:srgbClr val="000000"/>
              </a:solidFill>
              <a:latin typeface="Corbel"/>
            </a:endParaRPr>
          </a:p>
          <a:p>
            <a:pPr marL="8191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81915">
              <a:lnSpc>
                <a:spcPct val="90000"/>
              </a:lnSpc>
              <a:spcBef>
                <a:spcPts val="598"/>
              </a:spcBef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4. Развитие способностей к общению в полиэтнической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 </a:t>
            </a: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 и многоконфессиональной среде на основе взаимного уважения.</a:t>
            </a:r>
            <a:endParaRPr lang="en-US" sz="27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1434960" y="274320"/>
            <a:ext cx="7499520" cy="135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Воспитание детей </a:t>
            </a:r>
            <a:br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в рамках курса ОРКСЭ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43" name="Содержимое 4"/>
          <p:cNvPicPr/>
          <p:nvPr/>
        </p:nvPicPr>
        <p:blipFill>
          <a:blip r:embed="rId2"/>
          <a:stretch/>
        </p:blipFill>
        <p:spPr>
          <a:xfrm>
            <a:off x="1298520" y="1450800"/>
            <a:ext cx="7809120" cy="479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1331640" y="259920"/>
            <a:ext cx="7497720" cy="792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pc="-1" dirty="0">
                <a:solidFill>
                  <a:srgbClr val="008000"/>
                </a:solidFill>
                <a:latin typeface="Corbel"/>
              </a:rPr>
              <a:t>                   </a:t>
            </a:r>
            <a:r>
              <a:rPr lang="ru-RU" sz="3900" b="1" strike="noStrike" spc="-1" dirty="0">
                <a:solidFill>
                  <a:srgbClr val="008000"/>
                </a:solidFill>
                <a:latin typeface="Corbel"/>
              </a:rPr>
              <a:t>Модули курса ОРКСЭ:</a:t>
            </a:r>
            <a:endParaRPr lang="en-US" sz="3900" b="0" strike="noStrike" spc="-1" dirty="0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1402920" y="1196640"/>
            <a:ext cx="7497720" cy="504036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7500"/>
          </a:bodyPr>
          <a:lstStyle/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православной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исламской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буддийской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иудейской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мировых религиозных культур.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светской этики.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8255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</a:pPr>
            <a:r>
              <a:rPr lang="ru-RU" sz="3200" b="1" u="sng" strike="noStrike" spc="-1" dirty="0">
                <a:solidFill>
                  <a:srgbClr val="008000"/>
                </a:solidFill>
                <a:uFillTx/>
                <a:latin typeface="Corbel"/>
              </a:rPr>
              <a:t>4 раздела</a:t>
            </a:r>
            <a:r>
              <a:rPr lang="ru-RU" sz="3200" b="1" i="1" u="sng" strike="noStrike" spc="-1" dirty="0">
                <a:solidFill>
                  <a:srgbClr val="008000"/>
                </a:solidFill>
                <a:uFillTx/>
                <a:latin typeface="Corbel"/>
              </a:rPr>
              <a:t>:</a:t>
            </a:r>
            <a:r>
              <a:rPr lang="ru-RU" sz="3200" spc="-1" dirty="0">
                <a:solidFill>
                  <a:srgbClr val="000000"/>
                </a:solidFill>
                <a:latin typeface="Corbel"/>
              </a:rPr>
              <a:t> 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</a:rPr>
              <a:t>1) «</a:t>
            </a: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Россия – наша Родина»,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2) и 3) модульные,</a:t>
            </a:r>
            <a:r>
              <a:rPr lang="ru-RU" sz="3200" spc="-1" dirty="0">
                <a:solidFill>
                  <a:srgbClr val="000000"/>
                </a:solidFill>
                <a:latin typeface="Corbel"/>
              </a:rPr>
              <a:t> 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4) «Любовь и уважение к Отечеству»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9"/>
          <p:cNvPicPr/>
          <p:nvPr/>
        </p:nvPicPr>
        <p:blipFill>
          <a:blip r:embed="rId2"/>
          <a:stretch/>
        </p:blipFill>
        <p:spPr>
          <a:xfrm>
            <a:off x="2843280" y="0"/>
            <a:ext cx="6076800" cy="2286000"/>
          </a:xfrm>
          <a:prstGeom prst="rect">
            <a:avLst/>
          </a:prstGeom>
          <a:ln>
            <a:noFill/>
          </a:ln>
        </p:spPr>
      </p:pic>
      <p:pic>
        <p:nvPicPr>
          <p:cNvPr id="349" name="Picture 11"/>
          <p:cNvPicPr/>
          <p:nvPr/>
        </p:nvPicPr>
        <p:blipFill>
          <a:blip r:embed="rId3"/>
          <a:stretch/>
        </p:blipFill>
        <p:spPr>
          <a:xfrm>
            <a:off x="1643040" y="3929040"/>
            <a:ext cx="1847880" cy="2428920"/>
          </a:xfrm>
          <a:prstGeom prst="rect">
            <a:avLst/>
          </a:prstGeom>
          <a:ln>
            <a:noFill/>
          </a:ln>
        </p:spPr>
      </p:pic>
      <p:pic>
        <p:nvPicPr>
          <p:cNvPr id="350" name="Picture 12"/>
          <p:cNvPicPr/>
          <p:nvPr/>
        </p:nvPicPr>
        <p:blipFill>
          <a:blip r:embed="rId4"/>
          <a:stretch/>
        </p:blipFill>
        <p:spPr>
          <a:xfrm>
            <a:off x="3786120" y="2071800"/>
            <a:ext cx="1847880" cy="2428920"/>
          </a:xfrm>
          <a:prstGeom prst="rect">
            <a:avLst/>
          </a:prstGeom>
          <a:ln>
            <a:noFill/>
          </a:ln>
        </p:spPr>
      </p:pic>
      <p:pic>
        <p:nvPicPr>
          <p:cNvPr id="351" name="Picture 13"/>
          <p:cNvPicPr/>
          <p:nvPr/>
        </p:nvPicPr>
        <p:blipFill>
          <a:blip r:embed="rId5"/>
          <a:stretch/>
        </p:blipFill>
        <p:spPr>
          <a:xfrm>
            <a:off x="6286680" y="2000160"/>
            <a:ext cx="1857240" cy="2440080"/>
          </a:xfrm>
          <a:prstGeom prst="rect">
            <a:avLst/>
          </a:prstGeom>
          <a:ln>
            <a:noFill/>
          </a:ln>
        </p:spPr>
      </p:pic>
      <p:pic>
        <p:nvPicPr>
          <p:cNvPr id="352" name="Picture 14"/>
          <p:cNvPicPr/>
          <p:nvPr/>
        </p:nvPicPr>
        <p:blipFill>
          <a:blip r:embed="rId6"/>
          <a:stretch/>
        </p:blipFill>
        <p:spPr>
          <a:xfrm>
            <a:off x="4357800" y="4416480"/>
            <a:ext cx="1857240" cy="2440080"/>
          </a:xfrm>
          <a:prstGeom prst="rect">
            <a:avLst/>
          </a:prstGeom>
          <a:ln>
            <a:noFill/>
          </a:ln>
        </p:spPr>
      </p:pic>
      <p:pic>
        <p:nvPicPr>
          <p:cNvPr id="353" name="Picture 15"/>
          <p:cNvPicPr/>
          <p:nvPr/>
        </p:nvPicPr>
        <p:blipFill>
          <a:blip r:embed="rId7"/>
          <a:stretch/>
        </p:blipFill>
        <p:spPr>
          <a:xfrm>
            <a:off x="6804000" y="4429080"/>
            <a:ext cx="1847880" cy="2428920"/>
          </a:xfrm>
          <a:prstGeom prst="rect">
            <a:avLst/>
          </a:prstGeom>
          <a:ln>
            <a:noFill/>
          </a:ln>
        </p:spPr>
      </p:pic>
      <p:pic>
        <p:nvPicPr>
          <p:cNvPr id="354" name="Picture 9" descr="C:\Users\Л\Desktop\Новый рисунок (3).png"/>
          <p:cNvPicPr/>
          <p:nvPr/>
        </p:nvPicPr>
        <p:blipFill>
          <a:blip r:embed="rId8"/>
          <a:stretch/>
        </p:blipFill>
        <p:spPr>
          <a:xfrm>
            <a:off x="1428840" y="785880"/>
            <a:ext cx="1857240" cy="242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4" descr="Изображение 097"/>
          <p:cNvPicPr/>
          <p:nvPr/>
        </p:nvPicPr>
        <p:blipFill>
          <a:blip r:embed="rId2"/>
          <a:srcRect l="15512" t="28283" r="21792"/>
          <a:stretch/>
        </p:blipFill>
        <p:spPr>
          <a:xfrm>
            <a:off x="6156360" y="260280"/>
            <a:ext cx="2824200" cy="4448160"/>
          </a:xfrm>
          <a:prstGeom prst="rect">
            <a:avLst/>
          </a:prstGeom>
          <a:ln>
            <a:noFill/>
          </a:ln>
        </p:spPr>
      </p:pic>
      <p:pic>
        <p:nvPicPr>
          <p:cNvPr id="356" name="Picture 6" descr="Изображение 099"/>
          <p:cNvPicPr/>
          <p:nvPr/>
        </p:nvPicPr>
        <p:blipFill>
          <a:blip r:embed="rId3"/>
          <a:srcRect l="17096" t="28121" r="18499"/>
          <a:stretch/>
        </p:blipFill>
        <p:spPr>
          <a:xfrm>
            <a:off x="250920" y="189000"/>
            <a:ext cx="2805120" cy="4309920"/>
          </a:xfrm>
          <a:prstGeom prst="rect">
            <a:avLst/>
          </a:prstGeom>
          <a:ln>
            <a:noFill/>
          </a:ln>
        </p:spPr>
      </p:pic>
      <p:pic>
        <p:nvPicPr>
          <p:cNvPr id="357" name="Picture 4" descr="Изображение 098"/>
          <p:cNvPicPr/>
          <p:nvPr/>
        </p:nvPicPr>
        <p:blipFill>
          <a:blip r:embed="rId4"/>
          <a:srcRect l="14368" t="27997" r="24164"/>
          <a:stretch/>
        </p:blipFill>
        <p:spPr>
          <a:xfrm>
            <a:off x="3165480" y="1773360"/>
            <a:ext cx="3013200" cy="4857480"/>
          </a:xfrm>
          <a:prstGeom prst="rect">
            <a:avLst/>
          </a:prstGeom>
          <a:ln>
            <a:noFill/>
          </a:ln>
        </p:spPr>
      </p:pic>
      <p:pic>
        <p:nvPicPr>
          <p:cNvPr id="358" name="Picture 9"/>
          <p:cNvPicPr/>
          <p:nvPr/>
        </p:nvPicPr>
        <p:blipFill>
          <a:blip r:embed="rId5"/>
          <a:stretch/>
        </p:blipFill>
        <p:spPr>
          <a:xfrm>
            <a:off x="3067200" y="268200"/>
            <a:ext cx="3162240" cy="118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Основы православной культуры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60" name="Содержимое 7" descr="правосл.jpg"/>
          <p:cNvPicPr/>
          <p:nvPr/>
        </p:nvPicPr>
        <p:blipFill>
          <a:blip r:embed="rId2"/>
          <a:stretch/>
        </p:blipFill>
        <p:spPr>
          <a:xfrm>
            <a:off x="1187280" y="1628640"/>
            <a:ext cx="2076480" cy="2857680"/>
          </a:xfrm>
          <a:prstGeom prst="rect">
            <a:avLst/>
          </a:prstGeom>
          <a:ln>
            <a:noFill/>
          </a:ln>
        </p:spPr>
      </p:pic>
      <p:sp>
        <p:nvSpPr>
          <p:cNvPr id="361" name="TextShape 2"/>
          <p:cNvSpPr txBox="1"/>
          <p:nvPr/>
        </p:nvSpPr>
        <p:spPr>
          <a:xfrm>
            <a:off x="3419640" y="1412640"/>
            <a:ext cx="5184720" cy="482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5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Библия (Священное Писание).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Во что верят православные христиане?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Спаситель. Жертвенная любовь.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Победа над смертью.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Крещение , миропомазание, причастие, покаяние.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Иконы, фрески, церковное пение. 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765</Words>
  <Application>Microsoft Office PowerPoint</Application>
  <PresentationFormat>Экран (4:3)</PresentationFormat>
  <Paragraphs>120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29</vt:i4>
      </vt:variant>
    </vt:vector>
  </HeadingPairs>
  <TitlesOfParts>
    <vt:vector size="43" baseType="lpstr">
      <vt:lpstr>Arial</vt:lpstr>
      <vt:lpstr>Bitstream Vera Sans</vt:lpstr>
      <vt:lpstr>Calibri</vt:lpstr>
      <vt:lpstr>Corbel</vt:lpstr>
      <vt:lpstr>Times New Roman</vt:lpstr>
      <vt:lpstr>Verdana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Алёна</dc:creator>
  <dc:description/>
  <cp:lastModifiedBy>оксана игнатьева</cp:lastModifiedBy>
  <cp:revision>97</cp:revision>
  <dcterms:created xsi:type="dcterms:W3CDTF">2004-11-17T19:32:52Z</dcterms:created>
  <dcterms:modified xsi:type="dcterms:W3CDTF">2023-04-05T19:05:34Z</dcterms:modified>
  <dc:language>en-US</dc:language>
</cp:coreProperties>
</file>