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60" r:id="rId3"/>
    <p:sldId id="261" r:id="rId4"/>
    <p:sldId id="264" r:id="rId5"/>
    <p:sldId id="258" r:id="rId6"/>
    <p:sldId id="265"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2D1EE"/>
    <a:srgbClr val="0066CC"/>
    <a:srgbClr val="0033CC"/>
    <a:srgbClr val="5E8CD8"/>
    <a:srgbClr val="668CC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58" d="100"/>
          <a:sy n="58" d="100"/>
        </p:scale>
        <p:origin x="-25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6AE2BA-5E24-4B5C-ACAC-71CAD1C1BE90}" type="datetimeFigureOut">
              <a:rPr lang="ru-RU" smtClean="0"/>
              <a:pPr/>
              <a:t>18.12.2024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F112-749A-4E98-AADF-BDDEEEEB59D5}" type="slidenum">
              <a:rPr lang="ru-RU" smtClean="0"/>
              <a:pPr/>
              <a:t>‹#›</a:t>
            </a:fld>
            <a:endParaRPr lang="ru-RU"/>
          </a:p>
        </p:txBody>
      </p:sp>
    </p:spTree>
    <p:extLst>
      <p:ext uri="{BB962C8B-B14F-4D97-AF65-F5344CB8AC3E}">
        <p14:creationId xmlns="" xmlns:p14="http://schemas.microsoft.com/office/powerpoint/2010/main" val="677248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27841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66138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25644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417872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3101508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216184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207367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371764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90394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778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9D509D-AA7C-4D20-A3C1-68DF26A09A76}" type="datetimeFigureOut">
              <a:rPr lang="ru-RU" smtClean="0"/>
              <a:pPr/>
              <a:t>18.12.2024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357343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B0F0"/>
            </a:gs>
            <a:gs pos="95000">
              <a:schemeClr val="accent1">
                <a:lumMod val="20000"/>
                <a:lumOff val="80000"/>
              </a:schemeClr>
            </a:gs>
            <a:gs pos="100000">
              <a:srgbClr val="00B0F0">
                <a:alpha val="40000"/>
              </a:srgbClr>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D509D-AA7C-4D20-A3C1-68DF26A09A76}" type="datetimeFigureOut">
              <a:rPr lang="ru-RU" smtClean="0"/>
              <a:pPr/>
              <a:t>18.12.2024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72A45-B729-4142-BEFF-B00D2F440944}" type="slidenum">
              <a:rPr lang="ru-RU" smtClean="0"/>
              <a:pPr/>
              <a:t>‹#›</a:t>
            </a:fld>
            <a:endParaRPr lang="ru-RU"/>
          </a:p>
        </p:txBody>
      </p:sp>
    </p:spTree>
    <p:extLst>
      <p:ext uri="{BB962C8B-B14F-4D97-AF65-F5344CB8AC3E}">
        <p14:creationId xmlns="" xmlns:p14="http://schemas.microsoft.com/office/powerpoint/2010/main" val="37644796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hyperlink" Target="http://www.calorizator.ru/product/fruit/banana" TargetMode="External"/><Relationship Id="rId7" Type="http://schemas.openxmlformats.org/officeDocument/2006/relationships/hyperlink" Target="http://www.calorizator.ru/product/fruit/plum" TargetMode="External"/><Relationship Id="rId12" Type="http://schemas.openxmlformats.org/officeDocument/2006/relationships/image" Target="../media/image9.jpeg"/><Relationship Id="rId2" Type="http://schemas.openxmlformats.org/officeDocument/2006/relationships/hyperlink" Target="http://www.calorizator.ru/product/fruit/apple" TargetMode="External"/><Relationship Id="rId1" Type="http://schemas.openxmlformats.org/officeDocument/2006/relationships/slideLayout" Target="../slideLayouts/slideLayout7.xml"/><Relationship Id="rId6" Type="http://schemas.openxmlformats.org/officeDocument/2006/relationships/hyperlink" Target="http://www.calorizator.ru/product/fruit/pear" TargetMode="External"/><Relationship Id="rId11" Type="http://schemas.openxmlformats.org/officeDocument/2006/relationships/image" Target="../media/image8.jpeg"/><Relationship Id="rId5" Type="http://schemas.openxmlformats.org/officeDocument/2006/relationships/hyperlink" Target="http://www.calorizator.ru/product/fruit/kiwi" TargetMode="External"/><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hyperlink" Target="http://www.calorizator.ru/product/fruit/mandarin" TargetMode="External"/><Relationship Id="rId9" Type="http://schemas.openxmlformats.org/officeDocument/2006/relationships/image" Target="../media/image6.jpeg"/><Relationship Id="rId14"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86232" y="280219"/>
            <a:ext cx="10289458" cy="1533833"/>
          </a:xfrm>
          <a:noFill/>
        </p:spPr>
        <p:txBody>
          <a:bodyPr>
            <a:noAutofit/>
          </a:bodyPr>
          <a:lstStyle/>
          <a:p>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2400" b="1" dirty="0">
                <a:solidFill>
                  <a:schemeClr val="tx2">
                    <a:lumMod val="50000"/>
                  </a:schemeClr>
                </a:solidFill>
                <a:latin typeface="Times New Roman" panose="02020603050405020304" pitchFamily="18" charset="0"/>
                <a:cs typeface="Times New Roman" panose="02020603050405020304" pitchFamily="18" charset="0"/>
              </a:rPr>
              <a:t/>
            </a:r>
            <a:br>
              <a:rPr lang="ru-RU" sz="2400" b="1" dirty="0">
                <a:solidFill>
                  <a:schemeClr val="tx2">
                    <a:lumMod val="50000"/>
                  </a:schemeClr>
                </a:solidFill>
                <a:latin typeface="Times New Roman" panose="02020603050405020304" pitchFamily="18" charset="0"/>
                <a:cs typeface="Times New Roman" panose="02020603050405020304" pitchFamily="18" charset="0"/>
              </a:rPr>
            </a:br>
            <a:r>
              <a:rPr lang="ru-RU" sz="3600" dirty="0" smtClean="0">
                <a:solidFill>
                  <a:schemeClr val="tx2">
                    <a:lumMod val="50000"/>
                  </a:schemeClr>
                </a:solidFill>
                <a:latin typeface="Times New Roman" panose="02020603050405020304" pitchFamily="18" charset="0"/>
                <a:cs typeface="Times New Roman" panose="02020603050405020304" pitchFamily="18" charset="0"/>
              </a:rPr>
              <a:t> </a:t>
            </a:r>
            <a:endParaRPr lang="ru-RU" sz="36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69033" y="2109018"/>
            <a:ext cx="10822967" cy="3288891"/>
          </a:xfrm>
        </p:spPr>
        <p:txBody>
          <a:bodyPr>
            <a:noAutofit/>
          </a:bodyPr>
          <a:lstStyle/>
          <a:p>
            <a:pPr>
              <a:lnSpc>
                <a:spcPct val="100000"/>
              </a:lnSpc>
            </a:pPr>
            <a:endParaRPr lang="ru-RU" sz="3200"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nSpc>
                <a:spcPct val="100000"/>
              </a:lnSpc>
            </a:pP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Классный час </a:t>
            </a:r>
          </a:p>
          <a:p>
            <a:pPr>
              <a:lnSpc>
                <a:spcPct val="100000"/>
              </a:lnSpc>
            </a:pP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 игра-</a:t>
            </a:r>
            <a:r>
              <a:rPr lang="ru-RU" sz="3200" b="1" dirty="0" err="1" smtClean="0">
                <a:solidFill>
                  <a:schemeClr val="tx2">
                    <a:lumMod val="50000"/>
                  </a:schemeClr>
                </a:solidFill>
                <a:latin typeface="Times New Roman" panose="02020603050405020304" pitchFamily="18" charset="0"/>
                <a:cs typeface="Times New Roman" panose="02020603050405020304" pitchFamily="18" charset="0"/>
              </a:rPr>
              <a:t>квест</a:t>
            </a: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 «Деньги любят счет»</a:t>
            </a:r>
          </a:p>
          <a:p>
            <a:pPr>
              <a:lnSpc>
                <a:spcPct val="100000"/>
              </a:lnSpc>
            </a:pP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00000"/>
              </a:lnSpc>
            </a:pP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00000"/>
              </a:lnSpc>
            </a:pPr>
            <a:endParaRPr lang="ru-RU" sz="3200" b="1" dirty="0" smtClean="0">
              <a:solidFill>
                <a:schemeClr val="tx2">
                  <a:lumMod val="50000"/>
                </a:schemeClr>
              </a:solidFill>
              <a:latin typeface="Times New Roman" panose="02020603050405020304" pitchFamily="18" charset="0"/>
              <a:cs typeface="Times New Roman" panose="02020603050405020304" pitchFamily="18" charset="0"/>
            </a:endParaRPr>
          </a:p>
          <a:p>
            <a:pPr>
              <a:lnSpc>
                <a:spcPct val="100000"/>
              </a:lnSpc>
            </a:pPr>
            <a:endParaRPr lang="ru-RU" b="1" dirty="0">
              <a:solidFill>
                <a:schemeClr val="tx2">
                  <a:lumMod val="50000"/>
                </a:schemeClr>
              </a:solidFill>
            </a:endParaRPr>
          </a:p>
        </p:txBody>
      </p:sp>
      <p:pic>
        <p:nvPicPr>
          <p:cNvPr id="4" name="Рисунок 3"/>
          <p:cNvPicPr>
            <a:picLocks noChangeAspect="1"/>
          </p:cNvPicPr>
          <p:nvPr/>
        </p:nvPicPr>
        <p:blipFill>
          <a:blip r:embed="rId2" cstate="print"/>
          <a:stretch>
            <a:fillRect/>
          </a:stretch>
        </p:blipFill>
        <p:spPr>
          <a:xfrm>
            <a:off x="3185651" y="5573376"/>
            <a:ext cx="857756" cy="1033902"/>
          </a:xfrm>
          <a:prstGeom prst="rect">
            <a:avLst/>
          </a:prstGeom>
        </p:spPr>
      </p:pic>
    </p:spTree>
    <p:extLst>
      <p:ext uri="{BB962C8B-B14F-4D97-AF65-F5344CB8AC3E}">
        <p14:creationId xmlns="" xmlns:p14="http://schemas.microsoft.com/office/powerpoint/2010/main" val="766477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6562" y="412750"/>
            <a:ext cx="8998974" cy="1325563"/>
          </a:xfrm>
        </p:spPr>
        <p:txBody>
          <a:bodyPr>
            <a:normAutofit/>
          </a:bodyPr>
          <a:lstStyle/>
          <a:p>
            <a:pPr algn="ctr"/>
            <a:r>
              <a:rPr lang="ru-RU" sz="3200" b="1" dirty="0" err="1">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Квест</a:t>
            </a:r>
            <a:r>
              <a:rPr lang="ru-RU" sz="3200" b="1"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-игра «Деньги любят счет»</a:t>
            </a:r>
            <a:r>
              <a:rPr lang="ru-RU" sz="20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ru-RU" sz="3200"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nSpc>
                <a:spcPct val="150000"/>
              </a:lnSpc>
              <a:buNone/>
            </a:pPr>
            <a:endParaRPr lang="ru-RU" sz="3800" b="1" dirty="0" smtClean="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606049" y="2026528"/>
            <a:ext cx="5271696" cy="3514464"/>
          </a:xfrm>
          <a:prstGeom prst="rect">
            <a:avLst/>
          </a:prstGeom>
        </p:spPr>
      </p:pic>
      <p:sp>
        <p:nvSpPr>
          <p:cNvPr id="5" name="Прямоугольник 4"/>
          <p:cNvSpPr/>
          <p:nvPr/>
        </p:nvSpPr>
        <p:spPr>
          <a:xfrm>
            <a:off x="359014" y="1743739"/>
            <a:ext cx="6096000" cy="1406154"/>
          </a:xfrm>
          <a:prstGeom prst="rect">
            <a:avLst/>
          </a:prstGeom>
        </p:spPr>
        <p:txBody>
          <a:bodyPr>
            <a:spAutoFit/>
          </a:bodyPr>
          <a:lstStyle/>
          <a:p>
            <a:pPr marL="228600">
              <a:lnSpc>
                <a:spcPct val="115000"/>
              </a:lnSpc>
              <a:spcAft>
                <a:spcPts val="800"/>
              </a:spcAft>
            </a:pPr>
            <a:r>
              <a:rPr lang="ru-RU" sz="3200" b="1" dirty="0" smtClean="0">
                <a:solidFill>
                  <a:schemeClr val="tx2">
                    <a:lumMod val="50000"/>
                  </a:schemeClr>
                </a:solidFill>
                <a:latin typeface="Times New Roman" panose="02020603050405020304" pitchFamily="18" charset="0"/>
                <a:ea typeface="Times New Roman" panose="02020603050405020304" pitchFamily="18" charset="0"/>
              </a:rPr>
              <a:t>Цель</a:t>
            </a:r>
            <a:r>
              <a:rPr lang="ru-RU" sz="2200" b="1" dirty="0">
                <a:solidFill>
                  <a:schemeClr val="tx2">
                    <a:lumMod val="50000"/>
                  </a:schemeClr>
                </a:solidFill>
                <a:latin typeface="Times New Roman" panose="02020603050405020304" pitchFamily="18" charset="0"/>
                <a:ea typeface="Times New Roman" panose="02020603050405020304" pitchFamily="18" charset="0"/>
              </a:rPr>
              <a:t>:</a:t>
            </a:r>
            <a:r>
              <a:rPr lang="ru-RU" sz="2200" dirty="0">
                <a:solidFill>
                  <a:schemeClr val="tx2">
                    <a:lumMod val="50000"/>
                  </a:schemeClr>
                </a:solidFill>
                <a:latin typeface="Times New Roman" panose="02020603050405020304" pitchFamily="18" charset="0"/>
                <a:ea typeface="Times New Roman" panose="02020603050405020304" pitchFamily="18" charset="0"/>
              </a:rPr>
              <a:t> </a:t>
            </a:r>
            <a:r>
              <a:rPr lang="ru-RU" sz="2200" b="1" dirty="0">
                <a:solidFill>
                  <a:schemeClr val="tx2">
                    <a:lumMod val="50000"/>
                  </a:schemeClr>
                </a:solidFill>
                <a:latin typeface="Times New Roman" panose="02020603050405020304" pitchFamily="18" charset="0"/>
                <a:ea typeface="Times New Roman" panose="02020603050405020304" pitchFamily="18" charset="0"/>
              </a:rPr>
              <a:t>дать ученикам практический навык обращения с деньгами через решение задач, близких к реальной жизни.</a:t>
            </a:r>
            <a:endParaRPr lang="ru-RU" sz="2200" b="1"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2273787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8807" y="907866"/>
            <a:ext cx="6760028" cy="278514"/>
          </a:xfrm>
        </p:spPr>
        <p:txBody>
          <a:bodyPr>
            <a:normAutofit fontScale="90000"/>
          </a:bodyPr>
          <a:lstStyle/>
          <a:p>
            <a:pPr algn="ctr"/>
            <a:r>
              <a:rPr lang="ru-RU" b="1"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Ход игры</a:t>
            </a:r>
            <a:endParaRPr lang="ru-RU" b="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dirty="0" smtClean="0">
                <a:solidFill>
                  <a:schemeClr val="bg2">
                    <a:lumMod val="10000"/>
                  </a:schemeClr>
                </a:solidFill>
                <a:latin typeface="Times New Roman" pitchFamily="18" charset="0"/>
                <a:cs typeface="Times New Roman" pitchFamily="18" charset="0"/>
              </a:rPr>
              <a:t>Каждая группа должна пройти 5 станций:</a:t>
            </a:r>
          </a:p>
          <a:p>
            <a:pPr lvl="0"/>
            <a:r>
              <a:rPr lang="ru-RU" b="1" dirty="0" smtClean="0">
                <a:solidFill>
                  <a:schemeClr val="bg2">
                    <a:lumMod val="10000"/>
                  </a:schemeClr>
                </a:solidFill>
                <a:latin typeface="Times New Roman" pitchFamily="18" charset="0"/>
                <a:cs typeface="Times New Roman" pitchFamily="18" charset="0"/>
              </a:rPr>
              <a:t>Фермерская ярмарка</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Супермаркет</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Копейка рубль бережет</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Вечеринка для друзей</a:t>
            </a:r>
            <a:endParaRPr lang="ru-RU" dirty="0" smtClean="0">
              <a:solidFill>
                <a:schemeClr val="bg2">
                  <a:lumMod val="10000"/>
                </a:schemeClr>
              </a:solidFill>
              <a:latin typeface="Times New Roman" pitchFamily="18" charset="0"/>
              <a:cs typeface="Times New Roman" pitchFamily="18" charset="0"/>
            </a:endParaRPr>
          </a:p>
          <a:p>
            <a:r>
              <a:rPr lang="ru-RU" b="1" dirty="0" smtClean="0">
                <a:solidFill>
                  <a:schemeClr val="bg2">
                    <a:lumMod val="10000"/>
                  </a:schemeClr>
                </a:solidFill>
                <a:latin typeface="Times New Roman" pitchFamily="18" charset="0"/>
                <a:cs typeface="Times New Roman" pitchFamily="18" charset="0"/>
              </a:rPr>
              <a:t>Выгодный тариф</a:t>
            </a:r>
          </a:p>
          <a:p>
            <a:pPr>
              <a:buNone/>
            </a:pPr>
            <a:r>
              <a:rPr lang="ru-RU" dirty="0" smtClean="0">
                <a:solidFill>
                  <a:schemeClr val="bg2">
                    <a:lumMod val="10000"/>
                  </a:schemeClr>
                </a:solidFill>
                <a:latin typeface="Times New Roman" pitchFamily="18" charset="0"/>
                <a:cs typeface="Times New Roman" pitchFamily="18" charset="0"/>
              </a:rPr>
              <a:t>На каждой станции предлагается решить практические, ситуативные задачи.</a:t>
            </a:r>
            <a:endParaRPr lang="ru-RU" dirty="0">
              <a:solidFill>
                <a:schemeClr val="bg2">
                  <a:lumMod val="10000"/>
                </a:schemeClr>
              </a:solidFill>
              <a:latin typeface="Times New Roman" pitchFamily="18" charset="0"/>
              <a:cs typeface="Times New Roman" pitchFamily="18" charset="0"/>
            </a:endParaRPr>
          </a:p>
        </p:txBody>
      </p:sp>
      <p:pic>
        <p:nvPicPr>
          <p:cNvPr id="1026"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82677" y="161088"/>
            <a:ext cx="875072" cy="1054776"/>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Рисунок 4" descr="C:\Users\User\Pictures\деньги.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12147" y="734027"/>
            <a:ext cx="4276577" cy="3950515"/>
          </a:xfrm>
          <a:prstGeom prst="rect">
            <a:avLst/>
          </a:prstGeom>
          <a:noFill/>
          <a:ln>
            <a:noFill/>
          </a:ln>
        </p:spPr>
      </p:pic>
    </p:spTree>
    <p:extLst>
      <p:ext uri="{BB962C8B-B14F-4D97-AF65-F5344CB8AC3E}">
        <p14:creationId xmlns="" xmlns:p14="http://schemas.microsoft.com/office/powerpoint/2010/main" val="2104856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5655213" y="321710"/>
          <a:ext cx="6199164" cy="1920240"/>
        </p:xfrm>
        <a:graphic>
          <a:graphicData uri="http://schemas.openxmlformats.org/drawingml/2006/table">
            <a:tbl>
              <a:tblPr/>
              <a:tblGrid>
                <a:gridCol w="1654423"/>
                <a:gridCol w="1773135"/>
                <a:gridCol w="1225508"/>
                <a:gridCol w="1546098"/>
              </a:tblGrid>
              <a:tr h="417957">
                <a:tc>
                  <a:txBody>
                    <a:bodyPr/>
                    <a:lstStyle/>
                    <a:p>
                      <a:pPr marL="457200" algn="ctr">
                        <a:lnSpc>
                          <a:spcPct val="100000"/>
                        </a:lnSpc>
                        <a:spcAft>
                          <a:spcPts val="0"/>
                        </a:spcAft>
                      </a:pPr>
                      <a:r>
                        <a:rPr lang="ru-RU" sz="1800" dirty="0">
                          <a:latin typeface="Times New Roman"/>
                          <a:ea typeface="Calibri"/>
                          <a:cs typeface="Times New Roman"/>
                        </a:rPr>
                        <a:t>Магазин</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Шоколад</a:t>
                      </a:r>
                      <a:endParaRPr lang="ru-RU" sz="1800" dirty="0">
                        <a:latin typeface="Calibri"/>
                        <a:ea typeface="Calibri"/>
                        <a:cs typeface="Times New Roman"/>
                      </a:endParaRPr>
                    </a:p>
                    <a:p>
                      <a:pPr marL="457200" algn="ctr">
                        <a:lnSpc>
                          <a:spcPct val="100000"/>
                        </a:lnSpc>
                        <a:spcAft>
                          <a:spcPts val="0"/>
                        </a:spcAft>
                      </a:pPr>
                      <a:r>
                        <a:rPr lang="ru-RU" sz="1800" dirty="0">
                          <a:latin typeface="Times New Roman"/>
                          <a:ea typeface="Calibri"/>
                          <a:cs typeface="Times New Roman"/>
                        </a:rPr>
                        <a:t>(за плитку)</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Пастила (за кг)</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Кефир (за литр)</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979">
                <a:tc>
                  <a:txBody>
                    <a:bodyPr/>
                    <a:lstStyle/>
                    <a:p>
                      <a:pPr marL="457200" algn="ctr">
                        <a:lnSpc>
                          <a:spcPct val="100000"/>
                        </a:lnSpc>
                        <a:spcAft>
                          <a:spcPts val="0"/>
                        </a:spcAft>
                      </a:pPr>
                      <a:r>
                        <a:rPr lang="ru-RU" sz="1800" dirty="0">
                          <a:latin typeface="Times New Roman"/>
                          <a:ea typeface="Calibri"/>
                          <a:cs typeface="Times New Roman"/>
                        </a:rPr>
                        <a:t>«Магнит»</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50</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260</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35</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979">
                <a:tc>
                  <a:txBody>
                    <a:bodyPr/>
                    <a:lstStyle/>
                    <a:p>
                      <a:pPr marL="457200" algn="ctr">
                        <a:lnSpc>
                          <a:spcPct val="100000"/>
                        </a:lnSpc>
                        <a:spcAft>
                          <a:spcPts val="0"/>
                        </a:spcAft>
                      </a:pPr>
                      <a:r>
                        <a:rPr lang="ru-RU" sz="1800" dirty="0">
                          <a:latin typeface="Times New Roman"/>
                          <a:ea typeface="Calibri"/>
                          <a:cs typeface="Times New Roman"/>
                        </a:rPr>
                        <a:t>«Авоська»</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52</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255</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36</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957">
                <a:tc>
                  <a:txBody>
                    <a:bodyPr/>
                    <a:lstStyle/>
                    <a:p>
                      <a:pPr marL="457200" algn="ctr">
                        <a:lnSpc>
                          <a:spcPct val="100000"/>
                        </a:lnSpc>
                        <a:spcAft>
                          <a:spcPts val="0"/>
                        </a:spcAft>
                      </a:pPr>
                      <a:r>
                        <a:rPr lang="ru-RU" sz="1800" dirty="0">
                          <a:latin typeface="Times New Roman"/>
                          <a:ea typeface="Calibri"/>
                          <a:cs typeface="Times New Roman"/>
                        </a:rPr>
                        <a:t>«Карусель»</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49</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250</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34</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30" name="Rectangle 2"/>
          <p:cNvSpPr>
            <a:spLocks noChangeArrowheads="1"/>
          </p:cNvSpPr>
          <p:nvPr/>
        </p:nvSpPr>
        <p:spPr bwMode="auto">
          <a:xfrm>
            <a:off x="661180" y="599795"/>
            <a:ext cx="493776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В таблице представлены цены (в рублях) на некоторые товары в трёх магазинах.</a:t>
            </a:r>
            <a:endPar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Надо купить 2 шоколадки, 500 </a:t>
            </a:r>
            <a:r>
              <a:rPr kumimoji="0" lang="ru-RU" sz="2000" b="0"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гр</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пастилы, 1 литр кефира. </a:t>
            </a:r>
            <a:r>
              <a:rPr kumimoji="0" lang="ru-RU"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В каком магазине стоимость такой покупки будет наименьшей?</a:t>
            </a:r>
            <a:r>
              <a:rPr kumimoji="0" lang="ru-RU" sz="2000" b="0" i="0" u="none" strike="noStrike" cap="none" normalizeH="0" baseline="0" dirty="0" smtClean="0">
                <a:ln>
                  <a:noFill/>
                </a:ln>
                <a:solidFill>
                  <a:srgbClr val="C00000"/>
                </a:solidFill>
                <a:effectLst/>
                <a:latin typeface="Arial" pitchFamily="34" charset="0"/>
                <a:cs typeface="Arial" pitchFamily="34" charset="0"/>
              </a:rPr>
              <a:t> </a:t>
            </a:r>
          </a:p>
        </p:txBody>
      </p:sp>
      <p:graphicFrame>
        <p:nvGraphicFramePr>
          <p:cNvPr id="8" name="Таблица 7"/>
          <p:cNvGraphicFramePr>
            <a:graphicFrameLocks noGrp="1"/>
          </p:cNvGraphicFramePr>
          <p:nvPr/>
        </p:nvGraphicFramePr>
        <p:xfrm>
          <a:off x="759654" y="2841673"/>
          <a:ext cx="11127545" cy="3699703"/>
        </p:xfrm>
        <a:graphic>
          <a:graphicData uri="http://schemas.openxmlformats.org/drawingml/2006/table">
            <a:tbl>
              <a:tblPr/>
              <a:tblGrid>
                <a:gridCol w="11127545"/>
              </a:tblGrid>
              <a:tr h="545023">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№1.</a:t>
                      </a:r>
                      <a:r>
                        <a:rPr lang="ru-RU" sz="2000" dirty="0">
                          <a:solidFill>
                            <a:schemeClr val="bg2">
                              <a:lumMod val="10000"/>
                            </a:schemeClr>
                          </a:solidFill>
                          <a:latin typeface="Times New Roman"/>
                          <a:ea typeface="Times New Roman"/>
                          <a:cs typeface="Times New Roman"/>
                        </a:rPr>
                        <a:t> Летом килограмм клубники стоит 120 рублей. Мама купила </a:t>
                      </a:r>
                      <a:r>
                        <a:rPr lang="ru-RU" sz="2000" i="0" dirty="0">
                          <a:solidFill>
                            <a:srgbClr val="C00000"/>
                          </a:solidFill>
                          <a:latin typeface="Times New Roman"/>
                          <a:ea typeface="Times New Roman"/>
                          <a:cs typeface="Times New Roman"/>
                        </a:rPr>
                        <a:t>полтора килограмма </a:t>
                      </a:r>
                      <a:r>
                        <a:rPr lang="ru-RU" sz="2000" dirty="0">
                          <a:solidFill>
                            <a:schemeClr val="bg2">
                              <a:lumMod val="10000"/>
                            </a:schemeClr>
                          </a:solidFill>
                          <a:latin typeface="Times New Roman"/>
                          <a:ea typeface="Times New Roman"/>
                          <a:cs typeface="Times New Roman"/>
                        </a:rPr>
                        <a:t>клубники. Сколько рублей </a:t>
                      </a:r>
                      <a:r>
                        <a:rPr lang="ru-RU" sz="2000" dirty="0">
                          <a:solidFill>
                            <a:srgbClr val="C00000"/>
                          </a:solidFill>
                          <a:latin typeface="Times New Roman"/>
                          <a:ea typeface="Times New Roman"/>
                          <a:cs typeface="Times New Roman"/>
                        </a:rPr>
                        <a:t>сдачи</a:t>
                      </a:r>
                      <a:r>
                        <a:rPr lang="ru-RU" sz="2000" dirty="0">
                          <a:solidFill>
                            <a:schemeClr val="bg2">
                              <a:lumMod val="10000"/>
                            </a:schemeClr>
                          </a:solidFill>
                          <a:latin typeface="Times New Roman"/>
                          <a:ea typeface="Times New Roman"/>
                          <a:cs typeface="Times New Roman"/>
                        </a:rPr>
                        <a:t> она получит с 500 рублей?</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80725">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№2.</a:t>
                      </a:r>
                      <a:r>
                        <a:rPr lang="ru-RU" sz="2000" dirty="0">
                          <a:solidFill>
                            <a:schemeClr val="bg2">
                              <a:lumMod val="10000"/>
                            </a:schemeClr>
                          </a:solidFill>
                          <a:latin typeface="Times New Roman"/>
                          <a:ea typeface="Times New Roman"/>
                          <a:cs typeface="Times New Roman"/>
                        </a:rPr>
                        <a:t> Игнат хотел купить 1 килограмм хорошей клубники по 110 рублей за кг, но поддался на уговоры продавца и купил 3 кг клубники по 80 рублей за кг. К сожалению, из-за жары один килограмм клубники сгнил, и Игнату пришлось его выкинуть, остальное он съел. По какой цене за килограмм в итоге досталась Игнату съеденная клубника? 1) по 110 рублей; 2) дешевле 110 рублей; 3) дороже 110 рублей; 4) </a:t>
                      </a:r>
                      <a:r>
                        <a:rPr lang="ru-RU" sz="2000" dirty="0" smtClean="0">
                          <a:solidFill>
                            <a:schemeClr val="bg2">
                              <a:lumMod val="10000"/>
                            </a:schemeClr>
                          </a:solidFill>
                          <a:latin typeface="Times New Roman"/>
                          <a:ea typeface="Times New Roman"/>
                          <a:cs typeface="Times New Roman"/>
                        </a:rPr>
                        <a:t>невозможно </a:t>
                      </a:r>
                      <a:r>
                        <a:rPr lang="ru-RU" sz="2000" dirty="0">
                          <a:solidFill>
                            <a:schemeClr val="bg2">
                              <a:lumMod val="10000"/>
                            </a:schemeClr>
                          </a:solidFill>
                          <a:latin typeface="Times New Roman"/>
                          <a:ea typeface="Times New Roman"/>
                          <a:cs typeface="Times New Roman"/>
                        </a:rPr>
                        <a:t>определить.                                                          </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5023">
                <a:tc>
                  <a:txBody>
                    <a:bodyPr/>
                    <a:lstStyle/>
                    <a:p>
                      <a:pPr>
                        <a:lnSpc>
                          <a:spcPct val="115000"/>
                        </a:lnSpc>
                        <a:spcAft>
                          <a:spcPts val="800"/>
                        </a:spcAft>
                      </a:pPr>
                      <a:r>
                        <a:rPr lang="ru-RU" sz="2000" b="1" dirty="0">
                          <a:solidFill>
                            <a:schemeClr val="bg2">
                              <a:lumMod val="10000"/>
                            </a:schemeClr>
                          </a:solidFill>
                          <a:latin typeface="Times New Roman"/>
                          <a:ea typeface="Calibri"/>
                          <a:cs typeface="Times New Roman"/>
                        </a:rPr>
                        <a:t>№3.</a:t>
                      </a:r>
                      <a:r>
                        <a:rPr lang="ru-RU" sz="2000" dirty="0">
                          <a:solidFill>
                            <a:schemeClr val="bg2">
                              <a:lumMod val="10000"/>
                            </a:schemeClr>
                          </a:solidFill>
                          <a:latin typeface="Times New Roman"/>
                          <a:ea typeface="Calibri"/>
                          <a:cs typeface="Times New Roman"/>
                        </a:rPr>
                        <a:t> На рынке 1 кг малины стоит 250 рублей. Сколько </a:t>
                      </a:r>
                      <a:r>
                        <a:rPr lang="ru-RU" sz="2000" dirty="0">
                          <a:solidFill>
                            <a:srgbClr val="C00000"/>
                          </a:solidFill>
                          <a:latin typeface="Times New Roman"/>
                          <a:ea typeface="Calibri"/>
                          <a:cs typeface="Times New Roman"/>
                        </a:rPr>
                        <a:t>полных стаканов </a:t>
                      </a:r>
                      <a:r>
                        <a:rPr lang="ru-RU" sz="2000" dirty="0">
                          <a:solidFill>
                            <a:schemeClr val="bg2">
                              <a:lumMod val="10000"/>
                            </a:schemeClr>
                          </a:solidFill>
                          <a:latin typeface="Times New Roman"/>
                          <a:ea typeface="Calibri"/>
                          <a:cs typeface="Times New Roman"/>
                        </a:rPr>
                        <a:t>малины можно купить на 180 рублей, если в 1 стакан входит 200 г малины?</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5023">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№4.</a:t>
                      </a:r>
                      <a:r>
                        <a:rPr lang="ru-RU" sz="2000" dirty="0">
                          <a:solidFill>
                            <a:schemeClr val="bg2">
                              <a:lumMod val="10000"/>
                            </a:schemeClr>
                          </a:solidFill>
                          <a:latin typeface="Times New Roman"/>
                          <a:ea typeface="Times New Roman"/>
                          <a:cs typeface="Times New Roman"/>
                        </a:rPr>
                        <a:t> Летом килограмм клубники стоит 160 рублей. Сколько клубники можно купить на 120 рублей?</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Прямоугольник 8"/>
          <p:cNvSpPr/>
          <p:nvPr/>
        </p:nvSpPr>
        <p:spPr>
          <a:xfrm>
            <a:off x="590843" y="276051"/>
            <a:ext cx="4346917" cy="461665"/>
          </a:xfrm>
          <a:prstGeom prst="rect">
            <a:avLst/>
          </a:prstGeom>
        </p:spPr>
        <p:txBody>
          <a:bodyPr wrap="square">
            <a:spAutoFit/>
          </a:bodyPr>
          <a:lstStyle/>
          <a:p>
            <a:pPr algn="ctr"/>
            <a:r>
              <a:rPr lang="ru-RU" sz="2400" b="1" dirty="0" smtClean="0">
                <a:solidFill>
                  <a:schemeClr val="bg2">
                    <a:lumMod val="10000"/>
                  </a:schemeClr>
                </a:solidFill>
                <a:latin typeface="Times New Roman" pitchFamily="18" charset="0"/>
                <a:cs typeface="Times New Roman" pitchFamily="18" charset="0"/>
              </a:rPr>
              <a:t>Дешевая покупка</a:t>
            </a:r>
            <a:endParaRPr lang="ru-RU" sz="2400" b="1" dirty="0">
              <a:solidFill>
                <a:schemeClr val="bg2">
                  <a:lumMod val="10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Таблица 10"/>
          <p:cNvGraphicFramePr>
            <a:graphicFrameLocks noGrp="1"/>
          </p:cNvGraphicFramePr>
          <p:nvPr/>
        </p:nvGraphicFramePr>
        <p:xfrm>
          <a:off x="1730326" y="246867"/>
          <a:ext cx="10128738" cy="3708400"/>
        </p:xfrm>
        <a:graphic>
          <a:graphicData uri="http://schemas.openxmlformats.org/drawingml/2006/table">
            <a:tbl>
              <a:tblPr/>
              <a:tblGrid>
                <a:gridCol w="10128738"/>
              </a:tblGrid>
              <a:tr h="1810299">
                <a:tc>
                  <a:txBody>
                    <a:bodyPr/>
                    <a:lstStyle/>
                    <a:p>
                      <a:pPr algn="ctr">
                        <a:lnSpc>
                          <a:spcPct val="115000"/>
                        </a:lnSpc>
                        <a:spcAft>
                          <a:spcPts val="800"/>
                        </a:spcAft>
                      </a:pPr>
                      <a:r>
                        <a:rPr lang="ru-RU" sz="2000" b="1" dirty="0">
                          <a:solidFill>
                            <a:schemeClr val="bg2">
                              <a:lumMod val="10000"/>
                            </a:schemeClr>
                          </a:solidFill>
                          <a:latin typeface="Times New Roman"/>
                          <a:ea typeface="Calibri"/>
                          <a:cs typeface="Times New Roman"/>
                        </a:rPr>
                        <a:t>№4. Выгодные </a:t>
                      </a:r>
                      <a:r>
                        <a:rPr lang="ru-RU" sz="2000" b="1" dirty="0" smtClean="0">
                          <a:solidFill>
                            <a:schemeClr val="bg2">
                              <a:lumMod val="10000"/>
                            </a:schemeClr>
                          </a:solidFill>
                          <a:latin typeface="Times New Roman"/>
                          <a:ea typeface="Calibri"/>
                          <a:cs typeface="Times New Roman"/>
                        </a:rPr>
                        <a:t>счетчики</a:t>
                      </a:r>
                      <a:endParaRPr lang="ru-RU" sz="2000" dirty="0" smtClean="0">
                        <a:solidFill>
                          <a:schemeClr val="bg2">
                            <a:lumMod val="10000"/>
                          </a:schemeClr>
                        </a:solidFill>
                        <a:latin typeface="Calibri"/>
                        <a:ea typeface="Calibri"/>
                        <a:cs typeface="Times New Roman"/>
                      </a:endParaRPr>
                    </a:p>
                    <a:p>
                      <a:pPr algn="just">
                        <a:lnSpc>
                          <a:spcPct val="115000"/>
                        </a:lnSpc>
                        <a:spcAft>
                          <a:spcPts val="800"/>
                        </a:spcAft>
                      </a:pPr>
                      <a:r>
                        <a:rPr lang="ru-RU" sz="2000" dirty="0" smtClean="0">
                          <a:solidFill>
                            <a:schemeClr val="bg2">
                              <a:lumMod val="10000"/>
                            </a:schemeClr>
                          </a:solidFill>
                          <a:latin typeface="Times New Roman"/>
                          <a:ea typeface="Calibri"/>
                          <a:cs typeface="Times New Roman"/>
                        </a:rPr>
                        <a:t>Установка двух счётчиков воды (холодной и горячей) стоит 3300 рублей. До установки счётчиков за воду платили 800 рублей ежемесячно. После установки счётчиков ежемесячная оплата воды стала составлять 300 рублей. Через какое наименьшее количество месяцев экономия по оплате воды превысит затраты на установку счётчиков, если тарифы на воду не изменятся?</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4674">
                <a:tc>
                  <a:txBody>
                    <a:bodyPr/>
                    <a:lstStyle/>
                    <a:p>
                      <a:pPr algn="ctr">
                        <a:lnSpc>
                          <a:spcPct val="115000"/>
                        </a:lnSpc>
                        <a:spcAft>
                          <a:spcPts val="800"/>
                        </a:spcAft>
                      </a:pPr>
                      <a:r>
                        <a:rPr lang="ru-RU" sz="2000" b="1" dirty="0">
                          <a:solidFill>
                            <a:schemeClr val="bg2">
                              <a:lumMod val="10000"/>
                            </a:schemeClr>
                          </a:solidFill>
                          <a:latin typeface="Times New Roman"/>
                          <a:ea typeface="Calibri"/>
                          <a:cs typeface="Times New Roman"/>
                        </a:rPr>
                        <a:t>№5. Оплата электроэнергии</a:t>
                      </a:r>
                      <a:endParaRPr lang="ru-RU" sz="2000" dirty="0">
                        <a:solidFill>
                          <a:schemeClr val="bg2">
                            <a:lumMod val="10000"/>
                          </a:schemeClr>
                        </a:solidFill>
                        <a:latin typeface="Calibri"/>
                        <a:ea typeface="Calibri"/>
                        <a:cs typeface="Times New Roman"/>
                      </a:endParaRPr>
                    </a:p>
                    <a:p>
                      <a:pPr>
                        <a:lnSpc>
                          <a:spcPct val="115000"/>
                        </a:lnSpc>
                        <a:spcAft>
                          <a:spcPts val="800"/>
                        </a:spcAft>
                      </a:pPr>
                      <a:r>
                        <a:rPr lang="ru-RU" sz="2000" dirty="0">
                          <a:solidFill>
                            <a:schemeClr val="bg2">
                              <a:lumMod val="10000"/>
                            </a:schemeClr>
                          </a:solidFill>
                          <a:latin typeface="Times New Roman"/>
                          <a:ea typeface="Times New Roman"/>
                          <a:cs typeface="Times New Roman"/>
                        </a:rPr>
                        <a:t>1 киловатт-час электроэнергии стоит 5 рублей 38 копеек. Счетчик электроэнергии 1 сентября показывал 28057 киловатт-часов, а 1 октября показывал 28267 киловатт-часов. Сколько нужно будет заплатить за электроэнергию за сентябрь?</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487065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492370" y="182880"/>
            <a:ext cx="588029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Задача</a:t>
            </a:r>
            <a:endPar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Пятиклассница Катя решила устроить вечеринку для друзей и спросила разрешения у мамы. Мама ответила: </a:t>
            </a:r>
            <a:r>
              <a:rPr kumimoji="0" lang="ru-RU" sz="2000" b="0" i="0" u="none" strike="noStrike" cap="none" normalizeH="0" baseline="0" dirty="0" smtClean="0">
                <a:ln>
                  <a:noFill/>
                </a:ln>
                <a:solidFill>
                  <a:schemeClr val="bg2">
                    <a:lumMod val="10000"/>
                  </a:schemeClr>
                </a:solidFill>
                <a:effectLst/>
                <a:latin typeface="Calibri"/>
                <a:ea typeface="Calibri" pitchFamily="34" charset="0"/>
                <a:cs typeface="Times New Roman" pitchFamily="18" charset="0"/>
              </a:rPr>
              <a:t>«</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Хорошо, я согласна, но все расходы за счет твоих карманных денег. Перед тем, как приглашать друзей, ты должна посчитать, какую примерно сумму ты потратишь на угощение и только тогда можно будет запланировать дату вечеринки</a:t>
            </a:r>
            <a:r>
              <a:rPr kumimoji="0" lang="ru-RU" sz="2000" b="0" i="0" u="none" strike="noStrike" cap="none" normalizeH="0" baseline="0" dirty="0" smtClean="0">
                <a:ln>
                  <a:noFill/>
                </a:ln>
                <a:solidFill>
                  <a:schemeClr val="bg2">
                    <a:lumMod val="10000"/>
                  </a:schemeClr>
                </a:solidFill>
                <a:effectLst/>
                <a:latin typeface="Calibri"/>
                <a:ea typeface="Calibri" pitchFamily="34" charset="0"/>
                <a:cs typeface="Times New Roman" pitchFamily="18" charset="0"/>
              </a:rPr>
              <a:t>»</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Катя решила, что купит кока-колу и сделает фруктовый салат. Рецепт Катя нашла, узнала цены на продукты в магазине. Помогите Кате посчитать, какую примерно сумму ей придется потратить на продукты для салата и на покупку кока-колы, если у Кати пять подружек, рецепт салата на 3 порции, кока-колу надо купить из расчета пол-литра на 1 человека. Сколько денег Кате придется потратить? Через сколько недель состоится вечеринка, если Кате на карманные расходы дают 300 рублей на неделю?</a:t>
            </a:r>
            <a:r>
              <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rPr>
              <a:t> </a:t>
            </a:r>
          </a:p>
        </p:txBody>
      </p:sp>
      <p:graphicFrame>
        <p:nvGraphicFramePr>
          <p:cNvPr id="6" name="Таблица 5"/>
          <p:cNvGraphicFramePr>
            <a:graphicFrameLocks noGrp="1"/>
          </p:cNvGraphicFramePr>
          <p:nvPr/>
        </p:nvGraphicFramePr>
        <p:xfrm>
          <a:off x="6738424" y="337212"/>
          <a:ext cx="5134708" cy="5295018"/>
        </p:xfrm>
        <a:graphic>
          <a:graphicData uri="http://schemas.openxmlformats.org/drawingml/2006/table">
            <a:tbl>
              <a:tblPr/>
              <a:tblGrid>
                <a:gridCol w="1758125"/>
                <a:gridCol w="1173794"/>
                <a:gridCol w="1101908"/>
                <a:gridCol w="1100881"/>
              </a:tblGrid>
              <a:tr h="654757">
                <a:tc>
                  <a:txBody>
                    <a:bodyPr/>
                    <a:lstStyle/>
                    <a:p>
                      <a:pPr algn="ctr">
                        <a:lnSpc>
                          <a:spcPct val="107000"/>
                        </a:lnSpc>
                        <a:spcAft>
                          <a:spcPts val="0"/>
                        </a:spcAft>
                      </a:pPr>
                      <a:r>
                        <a:rPr lang="ru-RU" sz="1400" b="1" dirty="0">
                          <a:solidFill>
                            <a:srgbClr val="00A000"/>
                          </a:solidFill>
                          <a:latin typeface="Verdana"/>
                          <a:ea typeface="Times New Roman"/>
                          <a:cs typeface="Times New Roman"/>
                        </a:rPr>
                        <a:t>Продукт</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Мера в салате на 3 порции</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Вес, гр</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Средняя цена в магазине, за 1 кг</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r>
              <a:tr h="293217">
                <a:tc>
                  <a:txBody>
                    <a:bodyPr/>
                    <a:lstStyle/>
                    <a:p>
                      <a:pPr algn="ctr">
                        <a:lnSpc>
                          <a:spcPct val="107000"/>
                        </a:lnSpc>
                        <a:spcAft>
                          <a:spcPts val="0"/>
                        </a:spcAft>
                      </a:pPr>
                      <a:r>
                        <a:rPr lang="ru-RU" sz="1400" u="none" strike="noStrike" dirty="0">
                          <a:solidFill>
                            <a:srgbClr val="01A030"/>
                          </a:solidFill>
                          <a:latin typeface="Verdana"/>
                          <a:ea typeface="Times New Roman"/>
                          <a:cs typeface="Times New Roman"/>
                          <a:hlinkClick r:id="rId2"/>
                        </a:rPr>
                        <a:t>яблоко</a:t>
                      </a:r>
                      <a:endParaRPr lang="ru-RU" sz="1400" dirty="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165</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80 р</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3"/>
                        </a:rPr>
                        <a:t>банан</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110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50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4"/>
                        </a:rPr>
                        <a:t>мандарин</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2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110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90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5"/>
                        </a:rPr>
                        <a:t>киви</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3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150</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160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6"/>
                        </a:rPr>
                        <a:t>груша</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135</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120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7"/>
                        </a:rPr>
                        <a:t>слива</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30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100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1293">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7"/>
                        </a:rPr>
                        <a:t>сливки</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100-150 гр</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250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205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1293">
                <a:tc>
                  <a:txBody>
                    <a:bodyPr/>
                    <a:lstStyle/>
                    <a:p>
                      <a:pPr algn="ctr">
                        <a:lnSpc>
                          <a:spcPct val="107000"/>
                        </a:lnSpc>
                        <a:spcAft>
                          <a:spcPts val="0"/>
                        </a:spcAft>
                      </a:pP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gridSpan="3">
                  <a:txBody>
                    <a:bodyPr/>
                    <a:lstStyle/>
                    <a:p>
                      <a:pPr algn="l">
                        <a:lnSpc>
                          <a:spcPct val="107000"/>
                        </a:lnSpc>
                        <a:spcAft>
                          <a:spcPts val="800"/>
                        </a:spcAft>
                      </a:pPr>
                      <a:r>
                        <a:rPr lang="ru-RU" sz="1400" dirty="0">
                          <a:latin typeface="Verdana"/>
                          <a:ea typeface="Calibri"/>
                          <a:cs typeface="Times New Roman"/>
                        </a:rPr>
                        <a:t>Средняя цена на кока-колу 2 л – 110 рублей.</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r>
            </a:tbl>
          </a:graphicData>
        </a:graphic>
      </p:graphicFrame>
      <p:pic>
        <p:nvPicPr>
          <p:cNvPr id="23562" name="Рисунок 37" descr="Банан"/>
          <p:cNvPicPr>
            <a:picLocks noChangeAspect="1" noChangeArrowheads="1"/>
          </p:cNvPicPr>
          <p:nvPr/>
        </p:nvPicPr>
        <p:blipFill>
          <a:blip r:embed="rId8" cstate="print"/>
          <a:srcRect/>
          <a:stretch>
            <a:fillRect/>
          </a:stretch>
        </p:blipFill>
        <p:spPr bwMode="auto">
          <a:xfrm>
            <a:off x="6907237" y="1350498"/>
            <a:ext cx="228600" cy="228600"/>
          </a:xfrm>
          <a:prstGeom prst="rect">
            <a:avLst/>
          </a:prstGeom>
          <a:noFill/>
        </p:spPr>
      </p:pic>
      <p:pic>
        <p:nvPicPr>
          <p:cNvPr id="23561" name="Рисунок 38" descr="Мандарин"/>
          <p:cNvPicPr>
            <a:picLocks noChangeAspect="1" noChangeArrowheads="1"/>
          </p:cNvPicPr>
          <p:nvPr/>
        </p:nvPicPr>
        <p:blipFill>
          <a:blip r:embed="rId9" cstate="print"/>
          <a:srcRect/>
          <a:stretch>
            <a:fillRect/>
          </a:stretch>
        </p:blipFill>
        <p:spPr bwMode="auto">
          <a:xfrm>
            <a:off x="6865034" y="1674055"/>
            <a:ext cx="228600" cy="228600"/>
          </a:xfrm>
          <a:prstGeom prst="rect">
            <a:avLst/>
          </a:prstGeom>
          <a:noFill/>
        </p:spPr>
      </p:pic>
      <p:pic>
        <p:nvPicPr>
          <p:cNvPr id="23560" name="Рисунок 39" descr="Киви"/>
          <p:cNvPicPr>
            <a:picLocks noChangeAspect="1" noChangeArrowheads="1"/>
          </p:cNvPicPr>
          <p:nvPr/>
        </p:nvPicPr>
        <p:blipFill>
          <a:blip r:embed="rId10" cstate="print"/>
          <a:srcRect/>
          <a:stretch>
            <a:fillRect/>
          </a:stretch>
        </p:blipFill>
        <p:spPr bwMode="auto">
          <a:xfrm>
            <a:off x="6907237" y="1927274"/>
            <a:ext cx="228600" cy="228600"/>
          </a:xfrm>
          <a:prstGeom prst="rect">
            <a:avLst/>
          </a:prstGeom>
          <a:noFill/>
        </p:spPr>
      </p:pic>
      <p:pic>
        <p:nvPicPr>
          <p:cNvPr id="23559" name="Рисунок 40" descr="Груша"/>
          <p:cNvPicPr>
            <a:picLocks noChangeAspect="1" noChangeArrowheads="1"/>
          </p:cNvPicPr>
          <p:nvPr/>
        </p:nvPicPr>
        <p:blipFill>
          <a:blip r:embed="rId11" cstate="print"/>
          <a:srcRect/>
          <a:stretch>
            <a:fillRect/>
          </a:stretch>
        </p:blipFill>
        <p:spPr bwMode="auto">
          <a:xfrm>
            <a:off x="6921305" y="2194560"/>
            <a:ext cx="228600" cy="228600"/>
          </a:xfrm>
          <a:prstGeom prst="rect">
            <a:avLst/>
          </a:prstGeom>
          <a:noFill/>
        </p:spPr>
      </p:pic>
      <p:pic>
        <p:nvPicPr>
          <p:cNvPr id="23558" name="Рисунок 41" descr="Слива"/>
          <p:cNvPicPr>
            <a:picLocks noChangeAspect="1" noChangeArrowheads="1"/>
          </p:cNvPicPr>
          <p:nvPr/>
        </p:nvPicPr>
        <p:blipFill>
          <a:blip r:embed="rId12" cstate="print"/>
          <a:srcRect/>
          <a:stretch>
            <a:fillRect/>
          </a:stretch>
        </p:blipFill>
        <p:spPr bwMode="auto">
          <a:xfrm>
            <a:off x="6893169" y="2475914"/>
            <a:ext cx="228600" cy="228600"/>
          </a:xfrm>
          <a:prstGeom prst="rect">
            <a:avLst/>
          </a:prstGeom>
          <a:noFill/>
        </p:spPr>
      </p:pic>
      <p:pic>
        <p:nvPicPr>
          <p:cNvPr id="23557" name="Рисунок 42" descr="сливки (1)"/>
          <p:cNvPicPr>
            <a:picLocks noChangeAspect="1" noChangeArrowheads="1"/>
          </p:cNvPicPr>
          <p:nvPr/>
        </p:nvPicPr>
        <p:blipFill>
          <a:blip r:embed="rId13" cstate="print"/>
          <a:srcRect/>
          <a:stretch>
            <a:fillRect/>
          </a:stretch>
        </p:blipFill>
        <p:spPr bwMode="auto">
          <a:xfrm>
            <a:off x="6921305" y="2869809"/>
            <a:ext cx="276225" cy="1057275"/>
          </a:xfrm>
          <a:prstGeom prst="rect">
            <a:avLst/>
          </a:prstGeom>
          <a:noFill/>
        </p:spPr>
      </p:pic>
      <p:pic>
        <p:nvPicPr>
          <p:cNvPr id="23556" name="Рисунок 43" descr="https://www.komus.ru/medias/sys_master/root/hcb/hda/9358017200158.jpg"/>
          <p:cNvPicPr>
            <a:picLocks noChangeAspect="1" noChangeArrowheads="1"/>
          </p:cNvPicPr>
          <p:nvPr/>
        </p:nvPicPr>
        <p:blipFill>
          <a:blip r:embed="rId14" cstate="print"/>
          <a:srcRect/>
          <a:stretch>
            <a:fillRect/>
          </a:stretch>
        </p:blipFill>
        <p:spPr bwMode="auto">
          <a:xfrm>
            <a:off x="7258929" y="4192173"/>
            <a:ext cx="952500" cy="952500"/>
          </a:xfrm>
          <a:prstGeom prst="rect">
            <a:avLst/>
          </a:prstGeom>
          <a:noFill/>
        </p:spPr>
      </p:pic>
      <p:pic>
        <p:nvPicPr>
          <p:cNvPr id="15" name="Рисунок 14" descr="Яблоко"/>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6938303" y="1077937"/>
            <a:ext cx="228600" cy="228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8807" y="907866"/>
            <a:ext cx="6760028" cy="278514"/>
          </a:xfrm>
        </p:spPr>
        <p:txBody>
          <a:bodyPr>
            <a:normAutofit fontScale="90000"/>
          </a:bodyPr>
          <a:lstStyle/>
          <a:p>
            <a:endParaRPr lang="ru-RU" dirty="0"/>
          </a:p>
        </p:txBody>
      </p:sp>
      <p:sp>
        <p:nvSpPr>
          <p:cNvPr id="3" name="Объект 2"/>
          <p:cNvSpPr>
            <a:spLocks noGrp="1"/>
          </p:cNvSpPr>
          <p:nvPr>
            <p:ph idx="1"/>
          </p:nvPr>
        </p:nvSpPr>
        <p:spPr>
          <a:scene3d>
            <a:camera prst="isometricOffAxis1Right"/>
            <a:lightRig rig="threePt" dir="t"/>
          </a:scene3d>
        </p:spPr>
        <p:txBody>
          <a:bodyPr>
            <a:normAutofit/>
          </a:bodyPr>
          <a:lstStyle/>
          <a:p>
            <a:pPr>
              <a:buNone/>
            </a:pPr>
            <a:r>
              <a:rPr lang="ru-RU" sz="80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Спасибо за работу!</a:t>
            </a:r>
            <a:endParaRPr lang="ru-RU" sz="80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40219553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TotalTime>
  <Words>615</Words>
  <Application>Microsoft Office PowerPoint</Application>
  <PresentationFormat>Произвольный</PresentationFormat>
  <Paragraphs>81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vt:lpstr>
      <vt:lpstr>Квест-игра «Деньги любят счет» </vt:lpstr>
      <vt:lpstr>Ход игры</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1</cp:lastModifiedBy>
  <cp:revision>47</cp:revision>
  <dcterms:created xsi:type="dcterms:W3CDTF">2017-10-22T19:03:43Z</dcterms:created>
  <dcterms:modified xsi:type="dcterms:W3CDTF">2024-12-18T10:10:52Z</dcterms:modified>
</cp:coreProperties>
</file>