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9" r:id="rId4"/>
    <p:sldId id="262" r:id="rId5"/>
    <p:sldId id="263" r:id="rId6"/>
    <p:sldId id="282" r:id="rId7"/>
    <p:sldId id="280" r:id="rId8"/>
    <p:sldId id="274" r:id="rId9"/>
    <p:sldId id="264" r:id="rId10"/>
    <p:sldId id="273" r:id="rId11"/>
    <p:sldId id="266" r:id="rId12"/>
    <p:sldId id="27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9A26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05.04.23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05.04.23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05.04.23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60B0F33-A6B7-469C-8A24-E5B28F4F43C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05.04.23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05.04.23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05.04.23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05.04.23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05.04.23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05.04.23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05.04.23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05.04.23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ср 05.04.23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I:\nb5715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1142" cy="6858000"/>
          </a:xfrm>
          <a:prstGeom prst="rect">
            <a:avLst/>
          </a:prstGeom>
          <a:noFill/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500034" y="357166"/>
            <a:ext cx="8143932" cy="41434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Введение в модуль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ОСНОВЫ</a:t>
            </a:r>
            <a:endParaRPr kumimoji="0" lang="ru-RU" sz="4800" i="0" u="none" strike="noStrike" kern="1200" cap="none" spc="0" normalizeH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ПРАВОСЛАВНОЙ КУЛЬТУРЫ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baseline="0" dirty="0">
                <a:solidFill>
                  <a:srgbClr val="8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(ОПК)</a:t>
            </a:r>
            <a:endParaRPr kumimoji="0" lang="ru-RU" sz="4800" i="0" u="none" strike="noStrike" kern="1200" cap="none" spc="0" normalizeH="0" baseline="0" noProof="0" dirty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571736" y="5643578"/>
            <a:ext cx="4692656" cy="100013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685800"/>
            <a:ext cx="9067800" cy="67149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ru-RU" sz="2800" b="1" dirty="0">
                <a:solidFill>
                  <a:srgbClr val="5E1A25"/>
                </a:solidFill>
                <a:latin typeface="Times New Roman" pitchFamily="18" charset="0"/>
                <a:cs typeface="Times New Roman" pitchFamily="18" charset="0"/>
              </a:rPr>
              <a:t>Методические особенности</a:t>
            </a:r>
            <a:endParaRPr lang="en-US" sz="2800" b="1" dirty="0">
              <a:solidFill>
                <a:srgbClr val="5E1A2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500034" y="1295400"/>
            <a:ext cx="8072494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o"/>
            </a:pP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Игровой контекст</a:t>
            </a:r>
          </a:p>
          <a:p>
            <a:pPr marL="908050" lvl="1" indent="-436563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n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сквозные герои</a:t>
            </a:r>
          </a:p>
          <a:p>
            <a:pPr marL="908050" lvl="1" indent="-436563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n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жизненные ситуации</a:t>
            </a:r>
          </a:p>
          <a:p>
            <a:pPr marL="908050" lvl="1" indent="-436563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n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ролевые игры</a:t>
            </a:r>
          </a:p>
          <a:p>
            <a:pPr marL="469900" indent="-469900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o"/>
            </a:pP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Диалоговый режим</a:t>
            </a:r>
          </a:p>
          <a:p>
            <a:pPr marL="908050" lvl="1" indent="-436563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n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«приобщение»</a:t>
            </a:r>
          </a:p>
          <a:p>
            <a:pPr marL="908050" lvl="1" indent="-436563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n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знакомство с языковыми формами и стилями</a:t>
            </a:r>
          </a:p>
          <a:p>
            <a:pPr marL="469900" indent="-469900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o"/>
            </a:pP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 совсем обычные уроки</a:t>
            </a:r>
          </a:p>
          <a:p>
            <a:pPr marL="908050" lvl="1" indent="-436563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n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«вкусные» уроки ( Масленица, Пасха)</a:t>
            </a:r>
          </a:p>
          <a:p>
            <a:pPr marL="908050" lvl="1" indent="-436563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n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виртуальные путешествия </a:t>
            </a:r>
          </a:p>
          <a:p>
            <a:pPr marL="908050" lvl="1" indent="-436563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n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посещение храма</a:t>
            </a:r>
          </a:p>
          <a:p>
            <a:pPr marL="908050" lvl="1" indent="-436563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n"/>
            </a:pPr>
            <a:endParaRPr lang="ru-RU" sz="2600" dirty="0">
              <a:solidFill>
                <a:srgbClr val="9A2668"/>
              </a:solidFill>
              <a:latin typeface="Verdana" pitchFamily="34" charset="0"/>
            </a:endParaRPr>
          </a:p>
          <a:p>
            <a:pPr marL="908050" lvl="1" indent="-436563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n"/>
            </a:pPr>
            <a:endParaRPr lang="ru-RU" sz="2600" dirty="0">
              <a:solidFill>
                <a:schemeClr val="folHlink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I:\0027-009-Uchebnoe-posobie-znakomit-s-osnovami-pravoslavnoj-kultury-raskryvae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714356"/>
            <a:ext cx="4643470" cy="5750165"/>
          </a:xfrm>
          <a:prstGeom prst="rect">
            <a:avLst/>
          </a:prstGeom>
          <a:noFill/>
        </p:spPr>
      </p:pic>
      <p:sp>
        <p:nvSpPr>
          <p:cNvPr id="114691" name="Rectangle 3"/>
          <p:cNvSpPr>
            <a:spLocks noChangeArrowheads="1"/>
          </p:cNvSpPr>
          <p:nvPr/>
        </p:nvSpPr>
        <p:spPr bwMode="auto">
          <a:xfrm>
            <a:off x="571472" y="142852"/>
            <a:ext cx="82089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СОДЕРЖАНИЕ УЧЕБНОГО ПРЕДМЕТА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4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589bcde7a29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786431"/>
            <a:ext cx="8858280" cy="1071569"/>
          </a:xfrm>
        </p:spPr>
        <p:txBody>
          <a:bodyPr>
            <a:normAutofit fontScale="90000"/>
          </a:bodyPr>
          <a:lstStyle/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Уважаемые родители! 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Ответственно отнеситесь к выбору модуля в рамках курса ОРКСЭ, понимая, что Вы выбираете мировоззренческую основу для своего ребенка, на которой он будет строить свою жизнь.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I:\57302489_30c2444832a4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928670"/>
            <a:ext cx="8501122" cy="543141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647693" cy="196327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 всем мире дети в первую очередь изучают культуру и духовную традицию той страны, в которой живут.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    	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Модуль « ОПК» призван объяснить молодым гражданам нашей страны, в чем ценность прошлого, даёт шанс познакомиться с русской национальной культурой, которой более тысячи лет. 	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	Почему наша культура ценится, во всем мире и почему напитавшая ее наша вера именуется православной. </a:t>
            </a:r>
          </a:p>
          <a:p>
            <a:pPr lvl="0">
              <a:buNone/>
            </a:pPr>
            <a:endParaRPr lang="ru-RU" dirty="0"/>
          </a:p>
        </p:txBody>
      </p:sp>
      <p:pic>
        <p:nvPicPr>
          <p:cNvPr id="4" name="Picture 4" descr="I:\334b8b6ef174df6651557cf488515c55.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29" y="4071942"/>
            <a:ext cx="2087601" cy="23123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 изучения в школе </a:t>
            </a:r>
            <a:b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 православной культуры -</a:t>
            </a:r>
            <a:b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500063" y="1357313"/>
            <a:ext cx="8229600" cy="4525962"/>
          </a:xfrm>
        </p:spPr>
        <p:txBody>
          <a:bodyPr>
            <a:normAutofit fontScale="85000" lnSpcReduction="20000"/>
          </a:bodyPr>
          <a:lstStyle/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lang="ru-RU" sz="33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помогать:</a:t>
            </a:r>
          </a:p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endParaRPr lang="ru-RU" sz="2400" b="1" i="1" dirty="0">
              <a:solidFill>
                <a:srgbClr val="333399"/>
              </a:solidFill>
            </a:endParaRP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3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школьнику</a:t>
            </a:r>
            <a:r>
              <a:rPr lang="ru-RU" sz="30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вырасти добрым и честным, трудолюбивым и ответственным, почтительным к родителям, благодарным к учителям и воспитателям, любящим свою Родину, стремящимся помогать тем, кто нуждается в помощи, и благожелательно относящимся к людям других национальностей, верований и убеждений;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3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семье</a:t>
            </a:r>
            <a:r>
              <a:rPr lang="ru-RU" sz="30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воспитывать добронравных сыновей и дочерей, продолжателей своего рода;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3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школе</a:t>
            </a:r>
            <a:r>
              <a:rPr lang="ru-RU" sz="300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выпускать свободных и ответственных граждан России.</a:t>
            </a:r>
          </a:p>
          <a:p>
            <a:pPr>
              <a:buFont typeface="Arial" charset="0"/>
              <a:buNone/>
            </a:pPr>
            <a:endParaRPr lang="ru-RU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642918"/>
            <a:ext cx="771525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 изучения в школе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 православной культуры:</a:t>
            </a:r>
          </a:p>
        </p:txBody>
      </p:sp>
      <p:sp>
        <p:nvSpPr>
          <p:cNvPr id="19458" name="Содержимое 5"/>
          <p:cNvSpPr>
            <a:spLocks noGrp="1"/>
          </p:cNvSpPr>
          <p:nvPr>
            <p:ph idx="1"/>
          </p:nvPr>
        </p:nvSpPr>
        <p:spPr>
          <a:xfrm>
            <a:off x="428596" y="1571625"/>
            <a:ext cx="8286808" cy="4525963"/>
          </a:xfrm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ознакомление с базовыми понятиями нравственности: добро и зло, правда и ложь;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воспитание благодарности, дружелюбия,  честности, осторожности, ответственности, трудолюбия, милосердия;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формирование представлений о духовно-нравственных ценностях семьи, общества, государства;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становление доброго (нравственного) поведения путём  привития  вкуса к добрым стремлениям, а главное – к добрым поступкам и делам;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воспитание патриотизма и высокой гражданственности.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Родителям следует знать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ru-RU" dirty="0"/>
              <a:t>Семья, педагоги всегда были и остаются основой нравственного становления ребенка.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Модуль «ОПК» преподают учителя, которые хорошо знакомы родителям и детям.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Модуль имеет культурологическую направленность, не преследует цели « обучить религии».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Учебник по предмету соответствует нормам и требованиям, предъявляемым к школьным учебникам.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Знания, полученные на уроках будут востребованы в изучении истории, литературы, МХК и на краеведческих факультативах.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428760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Планируемые результаты освоения программы по основам православной культуры: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  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Через систему духовно-нравственного воспитания школа предполагает заложить прочную основу духовности и нравственности у учащихся, подготовить почву для становления их личности. Учебная и воспитательная работа носит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деятельностный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характер и поможет школьникам глубоко осмыслить историческое прошлое нашей Родины, определить свое место в современном обществе, будет способствовать удержанию детей от дурных поступков и сохранению нравственного и физического здоровья.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4414" y="785794"/>
            <a:ext cx="7081862" cy="67149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Духовно-нравственные ценности православия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56" name="Rectangle 11"/>
          <p:cNvSpPr>
            <a:spLocks noChangeArrowheads="1"/>
          </p:cNvSpPr>
          <p:nvPr/>
        </p:nvSpPr>
        <p:spPr bwMode="auto">
          <a:xfrm>
            <a:off x="857224" y="1500174"/>
            <a:ext cx="3786214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q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любовь к ближнему</a:t>
            </a:r>
          </a:p>
          <a:p>
            <a:pPr marL="469900" indent="-469900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q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красота</a:t>
            </a:r>
          </a:p>
          <a:p>
            <a:pPr marL="469900" indent="-469900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q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смирение</a:t>
            </a:r>
          </a:p>
          <a:p>
            <a:pPr marL="469900" indent="-469900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q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ответственность</a:t>
            </a:r>
          </a:p>
          <a:p>
            <a:pPr marL="469900" indent="-469900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q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трудолюбие </a:t>
            </a:r>
          </a:p>
          <a:p>
            <a:pPr marL="469900" indent="-469900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q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жертвенность </a:t>
            </a:r>
          </a:p>
          <a:p>
            <a:pPr marL="469900" indent="-469900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q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преемственность</a:t>
            </a:r>
          </a:p>
          <a:p>
            <a:pPr marL="469900" indent="-469900">
              <a:spcBef>
                <a:spcPct val="20000"/>
              </a:spcBef>
              <a:buClr>
                <a:srgbClr val="5E1A25"/>
              </a:buClr>
              <a:buFont typeface="Wingdings" pitchFamily="2" charset="2"/>
              <a:buChar char="q"/>
            </a:pPr>
            <a:r>
              <a:rPr lang="ru-RU" sz="24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милосердие </a:t>
            </a:r>
          </a:p>
        </p:txBody>
      </p:sp>
      <p:pic>
        <p:nvPicPr>
          <p:cNvPr id="4098" name="Picture 2" descr="I:\СВЯТАЯ РУСЬ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314990"/>
            <a:ext cx="3607123" cy="5042968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Какие основы изучаются в курсе ОПК ?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500034" y="1285860"/>
            <a:ext cx="82296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just">
              <a:buFontTx/>
              <a:buAutoNum type="arabicPeriod"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Исторические основы православной культуры России.</a:t>
            </a:r>
          </a:p>
          <a:p>
            <a:pPr marL="342900" indent="-342900" algn="just">
              <a:buFontTx/>
              <a:buAutoNum type="arabicPeriod"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Нравственные основы православной культуры</a:t>
            </a:r>
          </a:p>
          <a:p>
            <a:pPr algn="just">
              <a:buFont typeface="Wingdings" pitchFamily="2" charset="2"/>
              <a:buChar char="q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Знакомясь со священными страницами родной истории, школьник постигает </a:t>
            </a: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исторические основы</a:t>
            </a:r>
            <a:r>
              <a:rPr lang="ru-RU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православной культуры России, воспитывается в духе миролюбия и любви к Родине. </a:t>
            </a:r>
          </a:p>
          <a:p>
            <a:pPr algn="just">
              <a:buFont typeface="Wingdings" pitchFamily="2" charset="2"/>
              <a:buChar char="q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Большое воспитательное значение имеют</a:t>
            </a:r>
            <a:r>
              <a:rPr lang="ru-RU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русские пословицы и поговорки</a:t>
            </a:r>
            <a:r>
              <a:rPr lang="ru-RU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них сосредоточилась священная и народная мудрость.</a:t>
            </a:r>
          </a:p>
          <a:p>
            <a:pPr algn="just">
              <a:buFont typeface="Wingdings" pitchFamily="2" charset="2"/>
              <a:buChar char="q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Изучая</a:t>
            </a:r>
            <a:r>
              <a:rPr lang="ru-RU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нравственные основы</a:t>
            </a:r>
            <a:r>
              <a:rPr lang="ru-RU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православной культуры, школьник узнает, как на Руси дети относились к своим родителям, как наши предки стояли за правду, защищали родную землю, как дружелюбно относились к людям других верований и культур.</a:t>
            </a:r>
          </a:p>
          <a:p>
            <a:pPr algn="just">
              <a:buNone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3.   Добрые примеры и учат добродетели.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Другая 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AC08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485</Words>
  <Application>Microsoft Office PowerPoint</Application>
  <PresentationFormat>Экран (4:3)</PresentationFormat>
  <Paragraphs>60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Georgia</vt:lpstr>
      <vt:lpstr>Times New Roman</vt:lpstr>
      <vt:lpstr>Trebuchet MS</vt:lpstr>
      <vt:lpstr>Verdana</vt:lpstr>
      <vt:lpstr>Wingdings</vt:lpstr>
      <vt:lpstr>Тема Office</vt:lpstr>
      <vt:lpstr>Презентация PowerPoint</vt:lpstr>
      <vt:lpstr>Во всем мире дети в первую очередь изучают культуру и духовную традицию той страны, в которой живут.</vt:lpstr>
      <vt:lpstr>Презентация PowerPoint</vt:lpstr>
      <vt:lpstr>Цель изучения в школе  основ православной культуры - </vt:lpstr>
      <vt:lpstr>Презентация PowerPoint</vt:lpstr>
      <vt:lpstr>Родителям следует знать</vt:lpstr>
      <vt:lpstr>Планируемые результаты освоения программы по основам православной культуры: </vt:lpstr>
      <vt:lpstr>Духовно-нравственные ценности православия</vt:lpstr>
      <vt:lpstr>Какие основы изучаются в курсе ОПК ?</vt:lpstr>
      <vt:lpstr>Методические особенности</vt:lpstr>
      <vt:lpstr>Презентация PowerPoint</vt:lpstr>
      <vt:lpstr>Уважаемые родители!  Ответственно отнеситесь к выбору модуля в рамках курса ОРКСЭ, понимая, что Вы выбираете мировоззренческую основу для своего ребенка, на которой он будет строить свою жизнь.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оксана игнатьева</cp:lastModifiedBy>
  <cp:revision>40</cp:revision>
  <dcterms:created xsi:type="dcterms:W3CDTF">2013-08-20T22:02:58Z</dcterms:created>
  <dcterms:modified xsi:type="dcterms:W3CDTF">2023-04-05T19:37:32Z</dcterms:modified>
</cp:coreProperties>
</file>