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2382" y="-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4696" y="799236"/>
            <a:ext cx="5348605" cy="10344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12/11/2025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710"/>
              </a:spcBef>
              <a:tabLst>
                <a:tab pos="1906905" algn="l"/>
              </a:tabLst>
            </a:pPr>
            <a:r>
              <a:rPr spc="-10" dirty="0"/>
              <a:t>Классный</a:t>
            </a:r>
            <a:r>
              <a:rPr dirty="0"/>
              <a:t>	</a:t>
            </a:r>
            <a:r>
              <a:rPr spc="-25" dirty="0"/>
              <a:t>час</a:t>
            </a:r>
          </a:p>
          <a:p>
            <a:pPr algn="ctr">
              <a:lnSpc>
                <a:spcPct val="100000"/>
              </a:lnSpc>
              <a:spcBef>
                <a:spcPts val="615"/>
              </a:spcBef>
            </a:pPr>
            <a:r>
              <a:rPr spc="-30" dirty="0"/>
              <a:t>«Урок</a:t>
            </a:r>
            <a:r>
              <a:rPr spc="-140" dirty="0"/>
              <a:t> </a:t>
            </a:r>
            <a:r>
              <a:rPr spc="-10" dirty="0"/>
              <a:t>финансовой</a:t>
            </a:r>
            <a:r>
              <a:rPr spc="-135" dirty="0"/>
              <a:t> </a:t>
            </a:r>
            <a:r>
              <a:rPr spc="-10" dirty="0"/>
              <a:t>грамотности»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80001" y="8629039"/>
            <a:ext cx="2308860" cy="325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indent="115570" algn="r">
              <a:lnSpc>
                <a:spcPct val="142500"/>
              </a:lnSpc>
              <a:spcBef>
                <a:spcPts val="100"/>
              </a:spcBef>
            </a:pPr>
            <a:r>
              <a:rPr sz="1600" b="1" spc="-20" smtClean="0">
                <a:solidFill>
                  <a:srgbClr val="001F5F"/>
                </a:solidFill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3402202"/>
            <a:ext cx="5939536" cy="36188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100" y="863955"/>
            <a:ext cx="6217285" cy="8491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7165">
              <a:lnSpc>
                <a:spcPct val="110100"/>
              </a:lnSpc>
              <a:spcBef>
                <a:spcPts val="100"/>
              </a:spcBef>
            </a:pPr>
            <a:r>
              <a:rPr sz="1400" b="1" dirty="0">
                <a:latin typeface="Times New Roman"/>
                <a:cs typeface="Times New Roman"/>
              </a:rPr>
              <a:t>Цели: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формирование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основ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финансовой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грамотности, представлений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личной </a:t>
            </a:r>
            <a:r>
              <a:rPr sz="1400" dirty="0">
                <a:latin typeface="Times New Roman"/>
                <a:cs typeface="Times New Roman"/>
              </a:rPr>
              <a:t>финансовой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безопасности.</a:t>
            </a:r>
            <a:endParaRPr sz="1400">
              <a:latin typeface="Times New Roman"/>
              <a:cs typeface="Times New Roman"/>
            </a:endParaRPr>
          </a:p>
          <a:p>
            <a:pPr marL="68580">
              <a:lnSpc>
                <a:spcPct val="100000"/>
              </a:lnSpc>
              <a:spcBef>
                <a:spcPts val="200"/>
              </a:spcBef>
            </a:pPr>
            <a:r>
              <a:rPr sz="1400" b="1" spc="-10" dirty="0">
                <a:latin typeface="Times New Roman"/>
                <a:cs typeface="Times New Roman"/>
              </a:rPr>
              <a:t>Задачи:</a:t>
            </a:r>
            <a:endParaRPr sz="1400">
              <a:latin typeface="Times New Roman"/>
              <a:cs typeface="Times New Roman"/>
            </a:endParaRPr>
          </a:p>
          <a:p>
            <a:pPr marL="12700" marR="307975" indent="12065">
              <a:lnSpc>
                <a:spcPts val="1850"/>
              </a:lnSpc>
              <a:spcBef>
                <a:spcPts val="65"/>
              </a:spcBef>
              <a:tabLst>
                <a:tab pos="3994150" algn="l"/>
              </a:tabLst>
            </a:pPr>
            <a:r>
              <a:rPr sz="1400" dirty="0">
                <a:latin typeface="Times New Roman"/>
                <a:cs typeface="Times New Roman"/>
              </a:rPr>
              <a:t>Обучающая: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познакомить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учащихся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понятиями</a:t>
            </a:r>
            <a:r>
              <a:rPr sz="1400" dirty="0">
                <a:latin typeface="Times New Roman"/>
                <a:cs typeface="Times New Roman"/>
              </a:rPr>
              <a:t>	финансы,</a:t>
            </a:r>
            <a:r>
              <a:rPr sz="1400" spc="2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доход,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расход, </a:t>
            </a:r>
            <a:r>
              <a:rPr sz="1400" dirty="0">
                <a:latin typeface="Times New Roman"/>
                <a:cs typeface="Times New Roman"/>
              </a:rPr>
              <a:t>бюджет,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банк,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др.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Развивающая: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развитие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внимания,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памяти,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речи,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логического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мышления,</a:t>
            </a:r>
            <a:r>
              <a:rPr sz="1400" spc="-10" dirty="0">
                <a:latin typeface="Times New Roman"/>
                <a:cs typeface="Times New Roman"/>
              </a:rPr>
              <a:t> умения</a:t>
            </a:r>
            <a:endParaRPr sz="1400">
              <a:latin typeface="Times New Roman"/>
              <a:cs typeface="Times New Roman"/>
            </a:endParaRPr>
          </a:p>
          <a:p>
            <a:pPr marL="12700" marR="5080">
              <a:lnSpc>
                <a:spcPct val="110200"/>
              </a:lnSpc>
              <a:spcBef>
                <a:spcPts val="10"/>
              </a:spcBef>
              <a:tabLst>
                <a:tab pos="858519" algn="l"/>
              </a:tabLst>
            </a:pPr>
            <a:r>
              <a:rPr sz="1400" dirty="0">
                <a:latin typeface="Times New Roman"/>
                <a:cs typeface="Times New Roman"/>
              </a:rPr>
              <a:t>анализировать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информацию,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обучение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навыкам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аргументации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выводов. Воспитательная: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формировать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навыки</a:t>
            </a:r>
            <a:r>
              <a:rPr sz="1400" spc="-10" dirty="0">
                <a:latin typeface="Times New Roman"/>
                <a:cs typeface="Times New Roman"/>
              </a:rPr>
              <a:t> самостоятельности,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аккуратности, ответственности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финансовых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отношениях,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воспитание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нравственных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норм. </a:t>
            </a:r>
            <a:r>
              <a:rPr sz="1400" b="1" dirty="0">
                <a:latin typeface="Times New Roman"/>
                <a:cs typeface="Times New Roman"/>
              </a:rPr>
              <a:t>Оборудование:</a:t>
            </a:r>
            <a:r>
              <a:rPr sz="1400" b="1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компьютер,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проектор,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экран,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презентация</a:t>
            </a:r>
            <a:r>
              <a:rPr sz="1400" spc="4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«Из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истории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денег», </a:t>
            </a:r>
            <a:r>
              <a:rPr sz="1400" dirty="0">
                <a:latin typeface="Times New Roman"/>
                <a:cs typeface="Times New Roman"/>
              </a:rPr>
              <a:t>плакат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с</a:t>
            </a:r>
            <a:r>
              <a:rPr sz="1400" dirty="0">
                <a:latin typeface="Times New Roman"/>
                <a:cs typeface="Times New Roman"/>
              </a:rPr>
              <a:t>	цитатой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«Деньгами</a:t>
            </a:r>
            <a:r>
              <a:rPr sz="1400" b="1" spc="3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надо</a:t>
            </a:r>
            <a:r>
              <a:rPr sz="1400" b="1" spc="3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управлять,</a:t>
            </a:r>
            <a:r>
              <a:rPr sz="1400" b="1" spc="3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а</a:t>
            </a:r>
            <a:r>
              <a:rPr sz="1400" b="1" spc="3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не</a:t>
            </a:r>
            <a:r>
              <a:rPr sz="1400" b="1" spc="3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служить</a:t>
            </a:r>
            <a:r>
              <a:rPr sz="1400" b="1" spc="3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им»</a:t>
            </a:r>
            <a:r>
              <a:rPr sz="1400" b="1" spc="36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(</a:t>
            </a:r>
            <a:r>
              <a:rPr sz="1400" spc="-10" dirty="0">
                <a:latin typeface="Times New Roman"/>
                <a:cs typeface="Times New Roman"/>
              </a:rPr>
              <a:t>Сенека </a:t>
            </a:r>
            <a:r>
              <a:rPr sz="1400" dirty="0">
                <a:latin typeface="Times New Roman"/>
                <a:cs typeface="Times New Roman"/>
              </a:rPr>
              <a:t>Луций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Анней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Младший).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b="1" dirty="0">
                <a:latin typeface="Times New Roman"/>
                <a:cs typeface="Times New Roman"/>
              </a:rPr>
              <a:t>Форма </a:t>
            </a:r>
            <a:r>
              <a:rPr sz="1400" b="1" spc="-10" dirty="0">
                <a:latin typeface="Times New Roman"/>
                <a:cs typeface="Times New Roman"/>
              </a:rPr>
              <a:t>мероприятия</a:t>
            </a:r>
            <a:r>
              <a:rPr sz="1400" spc="-10" dirty="0">
                <a:latin typeface="Times New Roman"/>
                <a:cs typeface="Times New Roman"/>
              </a:rPr>
              <a:t>: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беседа.</a:t>
            </a:r>
            <a:endParaRPr sz="1400">
              <a:latin typeface="Times New Roman"/>
              <a:cs typeface="Times New Roman"/>
            </a:endParaRPr>
          </a:p>
          <a:p>
            <a:pPr marL="12700" marR="3341370">
              <a:lnSpc>
                <a:spcPts val="1870"/>
              </a:lnSpc>
              <a:spcBef>
                <a:spcPts val="85"/>
              </a:spcBef>
            </a:pPr>
            <a:r>
              <a:rPr sz="1400" b="1" dirty="0">
                <a:latin typeface="Times New Roman"/>
                <a:cs typeface="Times New Roman"/>
              </a:rPr>
              <a:t>Присутствуют: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учащиеся</a:t>
            </a:r>
            <a:r>
              <a:rPr sz="1400" spc="2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8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классов</a:t>
            </a:r>
            <a:r>
              <a:rPr sz="1400" b="1" spc="-10" dirty="0">
                <a:latin typeface="Times New Roman"/>
                <a:cs typeface="Times New Roman"/>
              </a:rPr>
              <a:t>. </a:t>
            </a:r>
            <a:r>
              <a:rPr sz="1400" b="1" dirty="0">
                <a:latin typeface="Times New Roman"/>
                <a:cs typeface="Times New Roman"/>
              </a:rPr>
              <a:t>Ход</a:t>
            </a:r>
            <a:r>
              <a:rPr sz="1400" b="1" spc="34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внеклассного</a:t>
            </a:r>
            <a:r>
              <a:rPr sz="1400" b="1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мероприятия.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400" b="1" dirty="0">
                <a:latin typeface="Times New Roman"/>
                <a:cs typeface="Times New Roman"/>
              </a:rPr>
              <a:t>1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часть.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Беседа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учителя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учащимися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400" b="1" spc="-10" dirty="0">
                <a:latin typeface="Times New Roman"/>
                <a:cs typeface="Times New Roman"/>
              </a:rPr>
              <a:t>Вступление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учителя.</a:t>
            </a:r>
            <a:endParaRPr sz="1400">
              <a:latin typeface="Times New Roman"/>
              <a:cs typeface="Times New Roman"/>
            </a:endParaRPr>
          </a:p>
          <a:p>
            <a:pPr marL="12700" marR="8255" indent="487045" algn="just">
              <a:lnSpc>
                <a:spcPts val="1850"/>
              </a:lnSpc>
              <a:spcBef>
                <a:spcPts val="80"/>
              </a:spcBef>
              <a:buSzPct val="92857"/>
              <a:buAutoNum type="arabicPeriod"/>
              <a:tabLst>
                <a:tab pos="499745" algn="l"/>
              </a:tabLst>
            </a:pPr>
            <a:r>
              <a:rPr sz="1400" dirty="0">
                <a:latin typeface="Times New Roman"/>
                <a:cs typeface="Times New Roman"/>
              </a:rPr>
              <a:t>Рано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поздно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любой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человек,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задается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вопросом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правильно </a:t>
            </a:r>
            <a:r>
              <a:rPr sz="1400" dirty="0">
                <a:latin typeface="Times New Roman"/>
                <a:cs typeface="Times New Roman"/>
              </a:rPr>
              <a:t>обращаться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моими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финансами?</a:t>
            </a:r>
            <a:r>
              <a:rPr sz="1400" spc="11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Т.е.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человек</a:t>
            </a:r>
            <a:r>
              <a:rPr sz="1400" spc="9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задумывается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над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тем,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spc="-25" dirty="0">
                <a:latin typeface="Times New Roman"/>
                <a:cs typeface="Times New Roman"/>
              </a:rPr>
              <a:t>как </a:t>
            </a:r>
            <a:r>
              <a:rPr sz="1400" dirty="0">
                <a:latin typeface="Times New Roman"/>
                <a:cs typeface="Times New Roman"/>
              </a:rPr>
              <a:t>повысить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финансовую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грамотность.</a:t>
            </a:r>
            <a:endParaRPr sz="1400">
              <a:latin typeface="Times New Roman"/>
              <a:cs typeface="Times New Roman"/>
            </a:endParaRPr>
          </a:p>
          <a:p>
            <a:pPr marL="12700" marR="6985" indent="265430" algn="just">
              <a:lnSpc>
                <a:spcPts val="185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Этот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термин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finansia</a:t>
            </a:r>
            <a:r>
              <a:rPr sz="1400" spc="1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возник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XIII-XV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вв.</a:t>
            </a:r>
            <a:r>
              <a:rPr sz="1400" spc="2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переводится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латинского</a:t>
            </a:r>
            <a:r>
              <a:rPr sz="1400" spc="20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как </a:t>
            </a:r>
            <a:r>
              <a:rPr sz="1400" dirty="0">
                <a:latin typeface="Times New Roman"/>
                <a:cs typeface="Times New Roman"/>
              </a:rPr>
              <a:t>наличные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средства,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доход.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торговых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рядах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Италии</a:t>
            </a:r>
            <a:r>
              <a:rPr sz="1400" spc="4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сначала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обозначал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любой </a:t>
            </a:r>
            <a:r>
              <a:rPr sz="1400" dirty="0">
                <a:latin typeface="Times New Roman"/>
                <a:cs typeface="Times New Roman"/>
              </a:rPr>
              <a:t>денежный</a:t>
            </a:r>
            <a:r>
              <a:rPr sz="1400" spc="40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платеж.</a:t>
            </a:r>
            <a:r>
              <a:rPr sz="1400" spc="409" dirty="0">
                <a:latin typeface="Times New Roman"/>
                <a:cs typeface="Times New Roman"/>
              </a:rPr>
              <a:t>   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2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дальнейшем</a:t>
            </a:r>
            <a:r>
              <a:rPr sz="1400" spc="40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термин</a:t>
            </a:r>
            <a:r>
              <a:rPr sz="1400" spc="409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получил</a:t>
            </a:r>
            <a:r>
              <a:rPr sz="1400" spc="40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международное </a:t>
            </a:r>
            <a:r>
              <a:rPr sz="1400" dirty="0">
                <a:latin typeface="Times New Roman"/>
                <a:cs typeface="Times New Roman"/>
              </a:rPr>
              <a:t>распространение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стал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употребляться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понятие,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связанное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системой</a:t>
            </a:r>
            <a:endParaRPr sz="1400">
              <a:latin typeface="Times New Roman"/>
              <a:cs typeface="Times New Roman"/>
            </a:endParaRPr>
          </a:p>
          <a:p>
            <a:pPr marL="12700" marR="6985" algn="just">
              <a:lnSpc>
                <a:spcPts val="185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денежных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отношений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между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населением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государством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поводу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образования государственных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фондов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денежных</a:t>
            </a:r>
            <a:r>
              <a:rPr sz="1400" spc="-10" dirty="0">
                <a:latin typeface="Times New Roman"/>
                <a:cs typeface="Times New Roman"/>
              </a:rPr>
              <a:t> средств.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самом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упрощенном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варианте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определение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финансов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звучит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так:</a:t>
            </a:r>
            <a:r>
              <a:rPr sz="1400" spc="1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финансы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—</a:t>
            </a:r>
            <a:endParaRPr sz="14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10000"/>
              </a:lnSpc>
              <a:spcBef>
                <a:spcPts val="15"/>
              </a:spcBef>
            </a:pP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деньги.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слишком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простое,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примитивное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определение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финансов.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Ведь </a:t>
            </a:r>
            <a:r>
              <a:rPr sz="1400" dirty="0">
                <a:latin typeface="Times New Roman"/>
                <a:cs typeface="Times New Roman"/>
              </a:rPr>
              <a:t>финансы</a:t>
            </a:r>
            <a:r>
              <a:rPr sz="1400" spc="18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17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только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наличные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деньги,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денежные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средства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счетах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банках,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чеки,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аккредитивы,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финансовые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инструменты.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Times New Roman"/>
                <a:cs typeface="Times New Roman"/>
              </a:rPr>
              <a:t>Финансовая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грамотность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19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понимание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основных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финансовых</a:t>
            </a:r>
            <a:r>
              <a:rPr sz="1400" spc="1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понятий</a:t>
            </a:r>
            <a:r>
              <a:rPr sz="1400" spc="180" dirty="0">
                <a:latin typeface="Times New Roman"/>
                <a:cs typeface="Times New Roman"/>
              </a:rPr>
              <a:t>  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endParaRPr sz="1400">
              <a:latin typeface="Times New Roman"/>
              <a:cs typeface="Times New Roman"/>
            </a:endParaRPr>
          </a:p>
          <a:p>
            <a:pPr marL="12700" marR="8255" algn="just">
              <a:lnSpc>
                <a:spcPct val="110200"/>
              </a:lnSpc>
              <a:spcBef>
                <a:spcPts val="5"/>
              </a:spcBef>
            </a:pPr>
            <a:r>
              <a:rPr sz="1400" dirty="0">
                <a:latin typeface="Times New Roman"/>
                <a:cs typeface="Times New Roman"/>
              </a:rPr>
              <a:t>использование</a:t>
            </a:r>
            <a:r>
              <a:rPr sz="1400" spc="22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этой</a:t>
            </a:r>
            <a:r>
              <a:rPr sz="1400" spc="22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информации</a:t>
            </a:r>
            <a:r>
              <a:rPr sz="1400" spc="21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22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принятия</a:t>
            </a:r>
            <a:r>
              <a:rPr sz="1400" spc="220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разумных</a:t>
            </a:r>
            <a:r>
              <a:rPr sz="1400" spc="220" dirty="0">
                <a:latin typeface="Times New Roman"/>
                <a:cs typeface="Times New Roman"/>
              </a:rPr>
              <a:t>   </a:t>
            </a:r>
            <a:r>
              <a:rPr sz="1400" spc="-10" dirty="0">
                <a:latin typeface="Times New Roman"/>
                <a:cs typeface="Times New Roman"/>
              </a:rPr>
              <a:t>решений, </a:t>
            </a:r>
            <a:r>
              <a:rPr sz="1400" dirty="0">
                <a:latin typeface="Times New Roman"/>
                <a:cs typeface="Times New Roman"/>
              </a:rPr>
              <a:t>способствующих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благосостоянию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людей.</a:t>
            </a:r>
            <a:r>
              <a:rPr sz="1400" spc="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ним</a:t>
            </a:r>
            <a:r>
              <a:rPr sz="1400" spc="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относятся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принятие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решений</a:t>
            </a:r>
            <a:r>
              <a:rPr sz="1400" spc="6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о </a:t>
            </a:r>
            <a:r>
              <a:rPr sz="1400" dirty="0">
                <a:latin typeface="Times New Roman"/>
                <a:cs typeface="Times New Roman"/>
              </a:rPr>
              <a:t>тратах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сбережениях,</a:t>
            </a:r>
            <a:r>
              <a:rPr sz="1400" spc="8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выбор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соответствующих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финансовых</a:t>
            </a:r>
            <a:r>
              <a:rPr sz="1400" spc="8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инструментов, </a:t>
            </a:r>
            <a:r>
              <a:rPr sz="1400" dirty="0">
                <a:latin typeface="Times New Roman"/>
                <a:cs typeface="Times New Roman"/>
              </a:rPr>
              <a:t>планирование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бюджета,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накопление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средств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4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будущие</a:t>
            </a:r>
            <a:r>
              <a:rPr sz="1400" spc="15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цели,</a:t>
            </a:r>
            <a:r>
              <a:rPr sz="1400" spc="140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например, </a:t>
            </a:r>
            <a:r>
              <a:rPr sz="1400" dirty="0">
                <a:latin typeface="Times New Roman"/>
                <a:cs typeface="Times New Roman"/>
              </a:rPr>
              <a:t>получение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образования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обеспеченная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зрелом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возрасте.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100" y="863955"/>
            <a:ext cx="6217285" cy="8726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620" indent="220979" algn="just">
              <a:lnSpc>
                <a:spcPct val="110300"/>
              </a:lnSpc>
              <a:spcBef>
                <a:spcPts val="95"/>
              </a:spcBef>
            </a:pPr>
            <a:r>
              <a:rPr sz="1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Как</a:t>
            </a:r>
            <a:r>
              <a:rPr sz="1400" u="sng" spc="2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правильно</a:t>
            </a:r>
            <a:r>
              <a:rPr sz="1400" u="sng" spc="2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распоряжаться</a:t>
            </a:r>
            <a:r>
              <a:rPr sz="1400" u="sng" spc="2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деньгами</a:t>
            </a:r>
            <a:r>
              <a:rPr sz="1400" dirty="0">
                <a:latin typeface="Times New Roman"/>
                <a:cs typeface="Times New Roman"/>
              </a:rPr>
              <a:t>,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является</a:t>
            </a:r>
            <a:r>
              <a:rPr sz="1400" spc="22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одним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самых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важных </a:t>
            </a:r>
            <a:r>
              <a:rPr sz="1400" dirty="0">
                <a:latin typeface="Times New Roman"/>
                <a:cs typeface="Times New Roman"/>
              </a:rPr>
              <a:t>вопросов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современной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жизни.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Уже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сейчас,</a:t>
            </a:r>
            <a:r>
              <a:rPr sz="1400" spc="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многие</a:t>
            </a:r>
            <a:r>
              <a:rPr sz="1400" spc="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хотели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знать,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как </a:t>
            </a:r>
            <a:r>
              <a:rPr sz="1400" dirty="0">
                <a:latin typeface="Times New Roman"/>
                <a:cs typeface="Times New Roman"/>
              </a:rPr>
              <a:t>приумножить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состояние.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Копить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тратить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поможет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богаче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счастливее?</a:t>
            </a:r>
            <a:endParaRPr sz="1400">
              <a:latin typeface="Times New Roman"/>
              <a:cs typeface="Times New Roman"/>
            </a:endParaRPr>
          </a:p>
          <a:p>
            <a:pPr marL="234315" indent="-177800" algn="just">
              <a:lnSpc>
                <a:spcPct val="100000"/>
              </a:lnSpc>
              <a:spcBef>
                <a:spcPts val="190"/>
              </a:spcBef>
              <a:buAutoNum type="arabicPeriod" startAt="2"/>
              <a:tabLst>
                <a:tab pos="234315" algn="l"/>
              </a:tabLst>
            </a:pPr>
            <a:r>
              <a:rPr sz="1400" b="1" dirty="0">
                <a:latin typeface="Times New Roman"/>
                <a:cs typeface="Times New Roman"/>
              </a:rPr>
              <a:t>Из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истории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денег.</a:t>
            </a:r>
            <a:endParaRPr sz="1400">
              <a:latin typeface="Times New Roman"/>
              <a:cs typeface="Times New Roman"/>
            </a:endParaRPr>
          </a:p>
          <a:p>
            <a:pPr marR="7620" algn="r">
              <a:lnSpc>
                <a:spcPct val="100000"/>
              </a:lnSpc>
              <a:spcBef>
                <a:spcPts val="145"/>
              </a:spcBef>
            </a:pPr>
            <a:r>
              <a:rPr sz="1400" dirty="0">
                <a:latin typeface="Times New Roman"/>
                <a:cs typeface="Times New Roman"/>
              </a:rPr>
              <a:t>Деньги...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проклинают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прославляют,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радуются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плачут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них,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их</a:t>
            </a:r>
            <a:endParaRPr sz="1400">
              <a:latin typeface="Times New Roman"/>
              <a:cs typeface="Times New Roman"/>
            </a:endParaRPr>
          </a:p>
          <a:p>
            <a:pPr marL="12700" marR="5080" algn="r">
              <a:lnSpc>
                <a:spcPct val="110200"/>
              </a:lnSpc>
              <a:spcBef>
                <a:spcPts val="10"/>
              </a:spcBef>
              <a:tabLst>
                <a:tab pos="756285" algn="l"/>
                <a:tab pos="975994" algn="l"/>
                <a:tab pos="1035050" algn="l"/>
                <a:tab pos="1800860" algn="l"/>
                <a:tab pos="1882775" algn="l"/>
                <a:tab pos="2169160" algn="l"/>
                <a:tab pos="2689225" algn="l"/>
                <a:tab pos="2771140" algn="l"/>
                <a:tab pos="3048635" algn="l"/>
                <a:tab pos="3736340" algn="l"/>
                <a:tab pos="3990975" algn="l"/>
                <a:tab pos="4358005" algn="l"/>
                <a:tab pos="5013960" algn="l"/>
                <a:tab pos="5253355" algn="l"/>
                <a:tab pos="5292725" algn="l"/>
              </a:tabLst>
            </a:pPr>
            <a:r>
              <a:rPr sz="1400" spc="-10" dirty="0">
                <a:latin typeface="Times New Roman"/>
                <a:cs typeface="Times New Roman"/>
              </a:rPr>
              <a:t>воруют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		</a:t>
            </a:r>
            <a:r>
              <a:rPr sz="1400" spc="-10" dirty="0">
                <a:latin typeface="Times New Roman"/>
                <a:cs typeface="Times New Roman"/>
              </a:rPr>
              <a:t>теряют,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их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0" dirty="0">
                <a:latin typeface="Times New Roman"/>
                <a:cs typeface="Times New Roman"/>
              </a:rPr>
              <a:t>дарят</a:t>
            </a:r>
            <a:r>
              <a:rPr sz="1400" dirty="0">
                <a:latin typeface="Times New Roman"/>
                <a:cs typeface="Times New Roman"/>
              </a:rPr>
              <a:t>		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забирают,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их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любят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и</a:t>
            </a:r>
            <a:r>
              <a:rPr sz="1400" dirty="0">
                <a:latin typeface="Times New Roman"/>
                <a:cs typeface="Times New Roman"/>
              </a:rPr>
              <a:t>		</a:t>
            </a:r>
            <a:r>
              <a:rPr sz="1400" spc="-10" dirty="0">
                <a:latin typeface="Times New Roman"/>
                <a:cs typeface="Times New Roman"/>
              </a:rPr>
              <a:t>ненавидят... </a:t>
            </a:r>
            <a:r>
              <a:rPr sz="1400" dirty="0">
                <a:latin typeface="Times New Roman"/>
                <a:cs typeface="Times New Roman"/>
              </a:rPr>
              <a:t>Каждый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имеем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деньгами,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постоянно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них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зависим.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Деньги </a:t>
            </a:r>
            <a:r>
              <a:rPr sz="1400" dirty="0">
                <a:latin typeface="Times New Roman"/>
                <a:cs typeface="Times New Roman"/>
              </a:rPr>
              <a:t>определяют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достаток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семьи,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состоятельность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фирмы,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благополучие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государства.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3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вас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кто-</a:t>
            </a:r>
            <a:r>
              <a:rPr sz="1400" dirty="0">
                <a:latin typeface="Times New Roman"/>
                <a:cs typeface="Times New Roman"/>
              </a:rPr>
              <a:t>нибудь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спросит,</a:t>
            </a:r>
            <a:r>
              <a:rPr sz="1400" spc="409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такое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деньги,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4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вы,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наверное,</a:t>
            </a:r>
            <a:r>
              <a:rPr sz="1400" spc="40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сильно </a:t>
            </a:r>
            <a:r>
              <a:rPr sz="1400" dirty="0">
                <a:latin typeface="Times New Roman"/>
                <a:cs typeface="Times New Roman"/>
              </a:rPr>
              <a:t>удивитесь,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ведь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даже</a:t>
            </a:r>
            <a:r>
              <a:rPr sz="1400" dirty="0">
                <a:latin typeface="Times New Roman"/>
                <a:cs typeface="Times New Roman"/>
              </a:rPr>
              <a:t>		маленькому</a:t>
            </a:r>
            <a:r>
              <a:rPr sz="1400" spc="2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ребенку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понятно,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такие </a:t>
            </a:r>
            <a:r>
              <a:rPr sz="1400" dirty="0">
                <a:latin typeface="Times New Roman"/>
                <a:cs typeface="Times New Roman"/>
              </a:rPr>
              <a:t>бумажки</a:t>
            </a:r>
            <a:r>
              <a:rPr sz="1400" spc="1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монетки,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1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1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купить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почти</a:t>
            </a:r>
            <a:r>
              <a:rPr sz="1400" spc="1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все.</a:t>
            </a:r>
            <a:r>
              <a:rPr sz="1400" spc="48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Каждый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</a:t>
            </a:r>
            <a:r>
              <a:rPr sz="1400" spc="1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мы </a:t>
            </a:r>
            <a:r>
              <a:rPr sz="1400" dirty="0">
                <a:latin typeface="Times New Roman"/>
                <a:cs typeface="Times New Roman"/>
              </a:rPr>
              <a:t>имеем</a:t>
            </a:r>
            <a:r>
              <a:rPr sz="1400" spc="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дело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деньгами,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постоянно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них</a:t>
            </a:r>
            <a:r>
              <a:rPr sz="1400" spc="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зависим.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определяют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достаток семьи,</a:t>
            </a:r>
            <a:r>
              <a:rPr sz="1400" dirty="0">
                <a:latin typeface="Times New Roman"/>
                <a:cs typeface="Times New Roman"/>
              </a:rPr>
              <a:t>		</a:t>
            </a:r>
            <a:r>
              <a:rPr sz="1400" spc="-10" dirty="0">
                <a:latin typeface="Times New Roman"/>
                <a:cs typeface="Times New Roman"/>
              </a:rPr>
              <a:t>состоятельность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фирмы,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благополучие</a:t>
            </a:r>
            <a:r>
              <a:rPr sz="1400" dirty="0">
                <a:latin typeface="Times New Roman"/>
                <a:cs typeface="Times New Roman"/>
              </a:rPr>
              <a:t>		</a:t>
            </a:r>
            <a:r>
              <a:rPr sz="1400" spc="-10" dirty="0">
                <a:latin typeface="Times New Roman"/>
                <a:cs typeface="Times New Roman"/>
              </a:rPr>
              <a:t>государства.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задумывались</a:t>
            </a:r>
            <a:r>
              <a:rPr sz="1400" spc="3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когда-</a:t>
            </a:r>
            <a:r>
              <a:rPr sz="1400" dirty="0">
                <a:latin typeface="Times New Roman"/>
                <a:cs typeface="Times New Roman"/>
              </a:rPr>
              <a:t>нибудь,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этот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атрибут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жизни</a:t>
            </a:r>
            <a:r>
              <a:rPr sz="1400" spc="3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3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всегда </a:t>
            </a:r>
            <a:r>
              <a:rPr sz="1400" dirty="0">
                <a:latin typeface="Times New Roman"/>
                <a:cs typeface="Times New Roman"/>
              </a:rPr>
              <a:t>существовал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человеческом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обществе.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Знаете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вы,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где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когда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появились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400" dirty="0">
                <a:latin typeface="Times New Roman"/>
                <a:cs typeface="Times New Roman"/>
              </a:rPr>
              <a:t>деньги?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выглядели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первые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деньги?</a:t>
            </a:r>
            <a:endParaRPr sz="1400">
              <a:latin typeface="Times New Roman"/>
              <a:cs typeface="Times New Roman"/>
            </a:endParaRPr>
          </a:p>
          <a:p>
            <a:pPr marL="12700" marR="570865" indent="43815">
              <a:lnSpc>
                <a:spcPct val="110000"/>
              </a:lnSpc>
              <a:spcBef>
                <a:spcPts val="40"/>
              </a:spcBef>
            </a:pPr>
            <a:r>
              <a:rPr sz="1400" b="1" dirty="0">
                <a:latin typeface="Times New Roman"/>
                <a:cs typeface="Times New Roman"/>
              </a:rPr>
              <a:t>Демонстрация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презентации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«Путешествие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историю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денег».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Ученик комментирует</a:t>
            </a:r>
            <a:r>
              <a:rPr sz="1400" b="1" spc="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слайды.</a:t>
            </a:r>
            <a:endParaRPr sz="1400">
              <a:latin typeface="Times New Roman"/>
              <a:cs typeface="Times New Roman"/>
            </a:endParaRPr>
          </a:p>
          <a:p>
            <a:pPr marL="12700" marR="135890" indent="177165">
              <a:lnSpc>
                <a:spcPts val="1860"/>
              </a:lnSpc>
              <a:spcBef>
                <a:spcPts val="80"/>
              </a:spcBef>
              <a:buAutoNum type="arabicPeriod" startAt="3"/>
              <a:tabLst>
                <a:tab pos="189865" algn="l"/>
              </a:tabLst>
            </a:pPr>
            <a:r>
              <a:rPr sz="1400" b="1" dirty="0">
                <a:latin typeface="Times New Roman"/>
                <a:cs typeface="Times New Roman"/>
              </a:rPr>
              <a:t>Что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лучше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—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копить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или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тратить?</a:t>
            </a:r>
            <a:r>
              <a:rPr sz="1400" b="1" spc="29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Беседа.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Ребята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активно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включаются </a:t>
            </a:r>
            <a:r>
              <a:rPr sz="1400" b="1" dirty="0">
                <a:latin typeface="Times New Roman"/>
                <a:cs typeface="Times New Roman"/>
              </a:rPr>
              <a:t>в </a:t>
            </a:r>
            <a:r>
              <a:rPr sz="1400" b="1" spc="-10" dirty="0">
                <a:latin typeface="Times New Roman"/>
                <a:cs typeface="Times New Roman"/>
              </a:rPr>
              <a:t>беседу.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1400" dirty="0">
                <a:latin typeface="Times New Roman"/>
                <a:cs typeface="Times New Roman"/>
              </a:rPr>
              <a:t>Давайте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попробуем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разобраться,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каждую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этих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моделей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поведения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можно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Times New Roman"/>
                <a:cs typeface="Times New Roman"/>
              </a:rPr>
              <a:t>назвать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выгодной,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учесть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следующие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факторы:</a:t>
            </a:r>
            <a:endParaRPr sz="1400">
              <a:latin typeface="Times New Roman"/>
              <a:cs typeface="Times New Roman"/>
            </a:endParaRPr>
          </a:p>
          <a:p>
            <a:pPr marL="160020" lvl="1" indent="-147320">
              <a:lnSpc>
                <a:spcPct val="100000"/>
              </a:lnSpc>
              <a:spcBef>
                <a:spcPts val="190"/>
              </a:spcBef>
              <a:buChar char="-"/>
              <a:tabLst>
                <a:tab pos="160020" algn="l"/>
              </a:tabLst>
            </a:pPr>
            <a:r>
              <a:rPr sz="1400" b="1" dirty="0">
                <a:latin typeface="Times New Roman"/>
                <a:cs typeface="Times New Roman"/>
              </a:rPr>
              <a:t>Что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дает</a:t>
            </a:r>
            <a:r>
              <a:rPr sz="1400" b="1" spc="-10" dirty="0">
                <a:latin typeface="Times New Roman"/>
                <a:cs typeface="Times New Roman"/>
              </a:rPr>
              <a:t> накопление?</a:t>
            </a:r>
            <a:endParaRPr sz="1400">
              <a:latin typeface="Times New Roman"/>
              <a:cs typeface="Times New Roman"/>
            </a:endParaRPr>
          </a:p>
          <a:p>
            <a:pPr marL="12700" marR="12065" lvl="1" indent="202565">
              <a:lnSpc>
                <a:spcPts val="1850"/>
              </a:lnSpc>
              <a:spcBef>
                <a:spcPts val="80"/>
              </a:spcBef>
              <a:buChar char="-"/>
              <a:tabLst>
                <a:tab pos="215265" algn="l"/>
                <a:tab pos="1240155" algn="l"/>
                <a:tab pos="2399030" algn="l"/>
                <a:tab pos="3528695" algn="l"/>
                <a:tab pos="4316095" algn="l"/>
                <a:tab pos="4737735" algn="l"/>
                <a:tab pos="5466715" algn="l"/>
                <a:tab pos="5694045" algn="l"/>
              </a:tabLst>
            </a:pPr>
            <a:r>
              <a:rPr sz="1400" spc="-10" dirty="0">
                <a:latin typeface="Times New Roman"/>
                <a:cs typeface="Times New Roman"/>
              </a:rPr>
              <a:t>накопление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обеспечивает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возможность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остаться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25" dirty="0">
                <a:latin typeface="Times New Roman"/>
                <a:cs typeface="Times New Roman"/>
              </a:rPr>
              <a:t>при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деньгах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50" dirty="0">
                <a:latin typeface="Times New Roman"/>
                <a:cs typeface="Times New Roman"/>
              </a:rPr>
              <a:t>в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" dirty="0">
                <a:latin typeface="Times New Roman"/>
                <a:cs typeface="Times New Roman"/>
              </a:rPr>
              <a:t>случае </a:t>
            </a:r>
            <a:r>
              <a:rPr sz="1400" dirty="0">
                <a:latin typeface="Times New Roman"/>
                <a:cs typeface="Times New Roman"/>
              </a:rPr>
              <a:t>возникновения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непредвиденной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ситуации.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Например,</a:t>
            </a:r>
            <a:r>
              <a:rPr sz="1400" spc="49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случае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автомобильной</a:t>
            </a:r>
            <a:r>
              <a:rPr sz="1400" spc="7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аварии,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поломки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телевизора</a:t>
            </a:r>
            <a:r>
              <a:rPr sz="1400" spc="4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484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иных</a:t>
            </a:r>
            <a:endParaRPr sz="1400">
              <a:latin typeface="Times New Roman"/>
              <a:cs typeface="Times New Roman"/>
            </a:endParaRPr>
          </a:p>
          <a:p>
            <a:pPr marL="12700" marR="12700" algn="just">
              <a:lnSpc>
                <a:spcPct val="1100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неожиданных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расходов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будете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иметь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своем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распоряжении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нужную </a:t>
            </a:r>
            <a:r>
              <a:rPr sz="1400" dirty="0">
                <a:latin typeface="Times New Roman"/>
                <a:cs typeface="Times New Roman"/>
              </a:rPr>
              <a:t>сумму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денег;</a:t>
            </a:r>
            <a:endParaRPr sz="1400">
              <a:latin typeface="Times New Roman"/>
              <a:cs typeface="Times New Roman"/>
            </a:endParaRPr>
          </a:p>
          <a:p>
            <a:pPr marL="12700" marR="8890" lvl="1" indent="139700" algn="just">
              <a:lnSpc>
                <a:spcPts val="1850"/>
              </a:lnSpc>
              <a:spcBef>
                <a:spcPts val="90"/>
              </a:spcBef>
              <a:buChar char="-"/>
              <a:tabLst>
                <a:tab pos="152400" algn="l"/>
              </a:tabLst>
            </a:pPr>
            <a:r>
              <a:rPr sz="1400" dirty="0">
                <a:latin typeface="Times New Roman"/>
                <a:cs typeface="Times New Roman"/>
              </a:rPr>
              <a:t>накопление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дает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возможность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приобретать</a:t>
            </a:r>
            <a:r>
              <a:rPr sz="1400" spc="2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вещи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25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услуги,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2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прибегая</a:t>
            </a:r>
            <a:r>
              <a:rPr sz="1400" spc="24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к </a:t>
            </a:r>
            <a:r>
              <a:rPr sz="1400" dirty="0">
                <a:latin typeface="Times New Roman"/>
                <a:cs typeface="Times New Roman"/>
              </a:rPr>
              <a:t>помощи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займов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кредитов,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значит,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позволяет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экономить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значительную</a:t>
            </a: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90"/>
              </a:spcBef>
            </a:pPr>
            <a:r>
              <a:rPr sz="1400" dirty="0">
                <a:latin typeface="Times New Roman"/>
                <a:cs typeface="Times New Roman"/>
              </a:rPr>
              <a:t>сумму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денег,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которая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идет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выплату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процентов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10" dirty="0">
                <a:latin typeface="Times New Roman"/>
                <a:cs typeface="Times New Roman"/>
              </a:rPr>
              <a:t> кредиту;</a:t>
            </a:r>
            <a:endParaRPr sz="1400">
              <a:latin typeface="Times New Roman"/>
              <a:cs typeface="Times New Roman"/>
            </a:endParaRPr>
          </a:p>
          <a:p>
            <a:pPr marL="12700" marR="6350" lvl="1" indent="104775" algn="just">
              <a:lnSpc>
                <a:spcPct val="110000"/>
              </a:lnSpc>
              <a:buChar char="-"/>
              <a:tabLst>
                <a:tab pos="117475" algn="l"/>
              </a:tabLst>
            </a:pPr>
            <a:r>
              <a:rPr sz="1400" dirty="0">
                <a:latin typeface="Times New Roman"/>
                <a:cs typeface="Times New Roman"/>
              </a:rPr>
              <a:t>накопление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дает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возможность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делать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значительные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приобретения. Если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 </a:t>
            </a:r>
            <a:r>
              <a:rPr sz="1400" dirty="0">
                <a:latin typeface="Times New Roman"/>
                <a:cs typeface="Times New Roman"/>
              </a:rPr>
              <a:t>состоянии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месячной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зарплаты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купить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новый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телефон,</a:t>
            </a:r>
            <a:r>
              <a:rPr sz="1400" spc="130" dirty="0">
                <a:latin typeface="Times New Roman"/>
                <a:cs typeface="Times New Roman"/>
              </a:rPr>
              <a:t> 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125" dirty="0">
                <a:latin typeface="Times New Roman"/>
                <a:cs typeface="Times New Roman"/>
              </a:rPr>
              <a:t>  </a:t>
            </a:r>
            <a:r>
              <a:rPr sz="1400" spc="-10" dirty="0">
                <a:latin typeface="Times New Roman"/>
                <a:cs typeface="Times New Roman"/>
              </a:rPr>
              <a:t>откладывание определенной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суммы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денег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определенно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даст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эту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возможность;</a:t>
            </a:r>
            <a:endParaRPr sz="1400">
              <a:latin typeface="Times New Roman"/>
              <a:cs typeface="Times New Roman"/>
            </a:endParaRPr>
          </a:p>
          <a:p>
            <a:pPr marL="12700" marR="10795" lvl="1" indent="290830" algn="just">
              <a:lnSpc>
                <a:spcPct val="110000"/>
              </a:lnSpc>
              <a:spcBef>
                <a:spcPts val="10"/>
              </a:spcBef>
              <a:buChar char="-"/>
              <a:tabLst>
                <a:tab pos="303530" algn="l"/>
              </a:tabLst>
            </a:pPr>
            <a:r>
              <a:rPr sz="1400" dirty="0">
                <a:latin typeface="Times New Roman"/>
                <a:cs typeface="Times New Roman"/>
              </a:rPr>
              <a:t>накопление</a:t>
            </a:r>
            <a:r>
              <a:rPr sz="1400" spc="229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обеспечивает</a:t>
            </a:r>
            <a:r>
              <a:rPr sz="1400" spc="23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психологическую</a:t>
            </a:r>
            <a:r>
              <a:rPr sz="1400" spc="235" dirty="0">
                <a:latin typeface="Times New Roman"/>
                <a:cs typeface="Times New Roman"/>
              </a:rPr>
              <a:t>   </a:t>
            </a:r>
            <a:r>
              <a:rPr sz="1400" dirty="0">
                <a:latin typeface="Times New Roman"/>
                <a:cs typeface="Times New Roman"/>
              </a:rPr>
              <a:t>защищенность,</a:t>
            </a:r>
            <a:r>
              <a:rPr sz="1400" spc="229" dirty="0">
                <a:latin typeface="Times New Roman"/>
                <a:cs typeface="Times New Roman"/>
              </a:rPr>
              <a:t>   </a:t>
            </a:r>
            <a:r>
              <a:rPr sz="1400" spc="-10" dirty="0">
                <a:latin typeface="Times New Roman"/>
                <a:cs typeface="Times New Roman"/>
              </a:rPr>
              <a:t>создает своеобразную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«подушку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безопасности».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100" y="863955"/>
            <a:ext cx="6207125" cy="8726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92710">
              <a:lnSpc>
                <a:spcPct val="110400"/>
              </a:lnSpc>
              <a:spcBef>
                <a:spcPts val="95"/>
              </a:spcBef>
            </a:pPr>
            <a:r>
              <a:rPr sz="1400" dirty="0">
                <a:latin typeface="Times New Roman"/>
                <a:cs typeface="Times New Roman"/>
              </a:rPr>
              <a:t>Человек,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который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регулярно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откладывает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беспокоится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том,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удастся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протянуть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следующей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зарплаты,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выжить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случае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увольнения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или </a:t>
            </a:r>
            <a:r>
              <a:rPr sz="1400" dirty="0">
                <a:latin typeface="Times New Roman"/>
                <a:cs typeface="Times New Roman"/>
              </a:rPr>
              <a:t>других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непредвидимых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ситуациях</a:t>
            </a:r>
            <a:endParaRPr sz="1400">
              <a:latin typeface="Times New Roman"/>
              <a:cs typeface="Times New Roman"/>
            </a:endParaRPr>
          </a:p>
          <a:p>
            <a:pPr marL="12700" marR="802640">
              <a:lnSpc>
                <a:spcPct val="110000"/>
              </a:lnSpc>
            </a:pPr>
            <a:r>
              <a:rPr sz="1400" dirty="0">
                <a:latin typeface="Times New Roman"/>
                <a:cs typeface="Times New Roman"/>
              </a:rPr>
              <a:t>(во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беседы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учащиеся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высказывают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свою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точку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зрения,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приводят примеры).</a:t>
            </a:r>
            <a:endParaRPr sz="1400">
              <a:latin typeface="Times New Roman"/>
              <a:cs typeface="Times New Roman"/>
            </a:endParaRPr>
          </a:p>
          <a:p>
            <a:pPr marL="160020" indent="-147320">
              <a:lnSpc>
                <a:spcPct val="100000"/>
              </a:lnSpc>
              <a:spcBef>
                <a:spcPts val="190"/>
              </a:spcBef>
              <a:buChar char="-"/>
              <a:tabLst>
                <a:tab pos="160020" algn="l"/>
              </a:tabLst>
            </a:pPr>
            <a:r>
              <a:rPr sz="1400" b="1" dirty="0">
                <a:latin typeface="Times New Roman"/>
                <a:cs typeface="Times New Roman"/>
              </a:rPr>
              <a:t>Что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дает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свободное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распоряжение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деньгами?</a:t>
            </a:r>
            <a:endParaRPr sz="1400">
              <a:latin typeface="Times New Roman"/>
              <a:cs typeface="Times New Roman"/>
            </a:endParaRPr>
          </a:p>
          <a:p>
            <a:pPr marL="12700" marR="19050" indent="102870" algn="just">
              <a:lnSpc>
                <a:spcPts val="1850"/>
              </a:lnSpc>
              <a:spcBef>
                <a:spcPts val="75"/>
              </a:spcBef>
              <a:buChar char="-"/>
              <a:tabLst>
                <a:tab pos="115570" algn="l"/>
              </a:tabLst>
            </a:pPr>
            <a:r>
              <a:rPr sz="1400" dirty="0">
                <a:latin typeface="Times New Roman"/>
                <a:cs typeface="Times New Roman"/>
              </a:rPr>
              <a:t>подход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деньгам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«сколько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столько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трачу»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дает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возможность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регулярно </a:t>
            </a:r>
            <a:r>
              <a:rPr sz="1400" dirty="0">
                <a:latin typeface="Times New Roman"/>
                <a:cs typeface="Times New Roman"/>
              </a:rPr>
              <a:t>чувствовать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«вкус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жизни»,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ощущать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праздник,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чувствовать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ущемленным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вынужденным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откладывать;</a:t>
            </a:r>
            <a:endParaRPr sz="1400">
              <a:latin typeface="Times New Roman"/>
              <a:cs typeface="Times New Roman"/>
            </a:endParaRPr>
          </a:p>
          <a:p>
            <a:pPr marL="12700" marR="326390" indent="102870">
              <a:lnSpc>
                <a:spcPts val="1850"/>
              </a:lnSpc>
              <a:spcBef>
                <a:spcPts val="5"/>
              </a:spcBef>
              <a:buChar char="-"/>
              <a:tabLst>
                <a:tab pos="115570" algn="l"/>
              </a:tabLst>
            </a:pPr>
            <a:r>
              <a:rPr sz="1400" dirty="0">
                <a:latin typeface="Times New Roman"/>
                <a:cs typeface="Times New Roman"/>
              </a:rPr>
              <a:t>свободное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распоряжение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деньгами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создает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определенный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психологический </a:t>
            </a:r>
            <a:r>
              <a:rPr sz="1400" dirty="0">
                <a:latin typeface="Times New Roman"/>
                <a:cs typeface="Times New Roman"/>
              </a:rPr>
              <a:t>настрой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хорошо,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тратить».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dirty="0">
                <a:latin typeface="Times New Roman"/>
                <a:cs typeface="Times New Roman"/>
              </a:rPr>
              <a:t>Человек,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излучает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позитивный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настрой,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получает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ответ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позитив.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то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откладывание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денег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«на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черный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день»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зачастую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чревато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что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400" dirty="0">
                <a:latin typeface="Times New Roman"/>
                <a:cs typeface="Times New Roman"/>
              </a:rPr>
              <a:t>«черный день» </a:t>
            </a:r>
            <a:r>
              <a:rPr sz="1400" spc="-10" dirty="0">
                <a:latin typeface="Times New Roman"/>
                <a:cs typeface="Times New Roman"/>
              </a:rPr>
              <a:t>действительно наступает;</a:t>
            </a:r>
            <a:endParaRPr sz="1400">
              <a:latin typeface="Times New Roman"/>
              <a:cs typeface="Times New Roman"/>
            </a:endParaRPr>
          </a:p>
          <a:p>
            <a:pPr marL="12700" marR="46355" indent="102870">
              <a:lnSpc>
                <a:spcPct val="110000"/>
              </a:lnSpc>
              <a:buChar char="-"/>
              <a:tabLst>
                <a:tab pos="115570" algn="l"/>
              </a:tabLst>
            </a:pPr>
            <a:r>
              <a:rPr sz="1400" dirty="0">
                <a:latin typeface="Times New Roman"/>
                <a:cs typeface="Times New Roman"/>
              </a:rPr>
              <a:t>свободное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обращение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деньгами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позволяет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деньгам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«работать»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притягивать </a:t>
            </a:r>
            <a:r>
              <a:rPr sz="1400" dirty="0">
                <a:latin typeface="Times New Roman"/>
                <a:cs typeface="Times New Roman"/>
              </a:rPr>
              <a:t>другие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Трата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денег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освобождает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пространство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прихода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новых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денег.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400" b="1" dirty="0">
                <a:latin typeface="Times New Roman"/>
                <a:cs typeface="Times New Roman"/>
              </a:rPr>
              <a:t>-Что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же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подходит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именно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20" dirty="0">
                <a:latin typeface="Times New Roman"/>
                <a:cs typeface="Times New Roman"/>
              </a:rPr>
              <a:t>вам?</a:t>
            </a:r>
            <a:endParaRPr sz="1400">
              <a:latin typeface="Times New Roman"/>
              <a:cs typeface="Times New Roman"/>
            </a:endParaRPr>
          </a:p>
          <a:p>
            <a:pPr marL="12700" marR="298450">
              <a:lnSpc>
                <a:spcPts val="185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Способ,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определяет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вашу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зону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роста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тот,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вами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наименее освоен.</a:t>
            </a:r>
            <a:endParaRPr sz="1400">
              <a:latin typeface="Times New Roman"/>
              <a:cs typeface="Times New Roman"/>
            </a:endParaRPr>
          </a:p>
          <a:p>
            <a:pPr marL="115570" indent="-102870">
              <a:lnSpc>
                <a:spcPct val="100000"/>
              </a:lnSpc>
              <a:spcBef>
                <a:spcPts val="80"/>
              </a:spcBef>
              <a:buChar char="-"/>
              <a:tabLst>
                <a:tab pos="115570" algn="l"/>
              </a:tabLst>
            </a:pP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регулярно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хватает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денег,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осваивайте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накопление.</a:t>
            </a:r>
            <a:endParaRPr sz="1400">
              <a:latin typeface="Times New Roman"/>
              <a:cs typeface="Times New Roman"/>
            </a:endParaRPr>
          </a:p>
          <a:p>
            <a:pPr marL="12700" marR="858519" indent="102870">
              <a:lnSpc>
                <a:spcPct val="110000"/>
              </a:lnSpc>
              <a:spcBef>
                <a:spcPts val="10"/>
              </a:spcBef>
              <a:buChar char="-"/>
              <a:tabLst>
                <a:tab pos="115570" algn="l"/>
              </a:tabLst>
            </a:pP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вас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скопилось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больше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денег,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позволяете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тратить, </a:t>
            </a:r>
            <a:r>
              <a:rPr sz="1400" dirty="0">
                <a:latin typeface="Times New Roman"/>
                <a:cs typeface="Times New Roman"/>
              </a:rPr>
              <a:t>разрешайте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тратить.</a:t>
            </a:r>
            <a:endParaRPr sz="1400">
              <a:latin typeface="Times New Roman"/>
              <a:cs typeface="Times New Roman"/>
            </a:endParaRPr>
          </a:p>
          <a:p>
            <a:pPr marL="12700" marR="297180">
              <a:lnSpc>
                <a:spcPct val="110000"/>
              </a:lnSpc>
            </a:pPr>
            <a:r>
              <a:rPr sz="1400" dirty="0">
                <a:latin typeface="Times New Roman"/>
                <a:cs typeface="Times New Roman"/>
              </a:rPr>
              <a:t>Тратьте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вам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действительно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нужно.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Иногда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стоит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просто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выбрать </a:t>
            </a:r>
            <a:r>
              <a:rPr sz="1400" dirty="0">
                <a:latin typeface="Times New Roman"/>
                <a:cs typeface="Times New Roman"/>
              </a:rPr>
              <a:t>золотую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середину,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уравновесить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потребность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тратить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желание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обезопасить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400" spc="-10" dirty="0">
                <a:latin typeface="Times New Roman"/>
                <a:cs typeface="Times New Roman"/>
              </a:rPr>
              <a:t>себя.</a:t>
            </a:r>
            <a:endParaRPr sz="1400">
              <a:latin typeface="Times New Roman"/>
              <a:cs typeface="Times New Roman"/>
            </a:endParaRPr>
          </a:p>
          <a:p>
            <a:pPr marL="12700" marR="318135">
              <a:lnSpc>
                <a:spcPct val="110000"/>
              </a:lnSpc>
              <a:spcBef>
                <a:spcPts val="25"/>
              </a:spcBef>
            </a:pPr>
            <a:r>
              <a:rPr sz="1400" b="1" dirty="0">
                <a:latin typeface="Times New Roman"/>
                <a:cs typeface="Times New Roman"/>
              </a:rPr>
              <a:t>4.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Совместное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составление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правил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обращения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деньгами.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«Осторожно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50" dirty="0">
                <a:latin typeface="Times New Roman"/>
                <a:cs typeface="Times New Roman"/>
              </a:rPr>
              <a:t>– </a:t>
            </a:r>
            <a:r>
              <a:rPr sz="1400" b="1" spc="-10" dirty="0">
                <a:latin typeface="Times New Roman"/>
                <a:cs typeface="Times New Roman"/>
              </a:rPr>
              <a:t>деньги!»</a:t>
            </a:r>
            <a:endParaRPr sz="1400">
              <a:latin typeface="Times New Roman"/>
              <a:cs typeface="Times New Roman"/>
            </a:endParaRPr>
          </a:p>
          <a:p>
            <a:pPr marL="12700" marR="5080" indent="43815">
              <a:lnSpc>
                <a:spcPts val="185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Деньги,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богатство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содержат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ничего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злого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доброго.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при </a:t>
            </a:r>
            <a:r>
              <a:rPr sz="1400" dirty="0">
                <a:latin typeface="Times New Roman"/>
                <a:cs typeface="Times New Roman"/>
              </a:rPr>
              <a:t>неправильном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обращении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превратиться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разрушительное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оружие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для </a:t>
            </a:r>
            <a:r>
              <a:rPr sz="1400" dirty="0">
                <a:latin typeface="Times New Roman"/>
                <a:cs typeface="Times New Roman"/>
              </a:rPr>
              <a:t>человека.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избежать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этого?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Какие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выработать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правила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обращения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с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spc="-10" dirty="0">
                <a:latin typeface="Times New Roman"/>
                <a:cs typeface="Times New Roman"/>
              </a:rPr>
              <a:t>деньгами?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1400" b="1" dirty="0">
                <a:latin typeface="Times New Roman"/>
                <a:cs typeface="Times New Roman"/>
              </a:rPr>
              <a:t>Вот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несколько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правил.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Вы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можете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добавить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свои.</a:t>
            </a:r>
            <a:endParaRPr sz="1400">
              <a:latin typeface="Times New Roman"/>
              <a:cs typeface="Times New Roman"/>
            </a:endParaRPr>
          </a:p>
          <a:p>
            <a:pPr marL="189865" indent="-177165">
              <a:lnSpc>
                <a:spcPct val="100000"/>
              </a:lnSpc>
              <a:spcBef>
                <a:spcPts val="140"/>
              </a:spcBef>
              <a:buAutoNum type="arabicPeriod"/>
              <a:tabLst>
                <a:tab pos="189865" algn="l"/>
              </a:tabLst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денег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кумира,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ставь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место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Бога.</a:t>
            </a:r>
            <a:endParaRPr sz="1400">
              <a:latin typeface="Times New Roman"/>
              <a:cs typeface="Times New Roman"/>
            </a:endParaRPr>
          </a:p>
          <a:p>
            <a:pPr marL="189865" indent="-177165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189865" algn="l"/>
              </a:tabLst>
            </a:pPr>
            <a:r>
              <a:rPr sz="1400" dirty="0">
                <a:latin typeface="Times New Roman"/>
                <a:cs typeface="Times New Roman"/>
              </a:rPr>
              <a:t>Зарабатывай</a:t>
            </a:r>
            <a:r>
              <a:rPr sz="1400" spc="-9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честно.</a:t>
            </a:r>
            <a:endParaRPr sz="1400">
              <a:latin typeface="Times New Roman"/>
              <a:cs typeface="Times New Roman"/>
            </a:endParaRPr>
          </a:p>
          <a:p>
            <a:pPr marL="189865" indent="-177165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189865" algn="l"/>
              </a:tabLst>
            </a:pPr>
            <a:r>
              <a:rPr sz="1400" dirty="0">
                <a:latin typeface="Times New Roman"/>
                <a:cs typeface="Times New Roman"/>
              </a:rPr>
              <a:t>Соизмеряй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«хочу»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«могу».</a:t>
            </a:r>
            <a:endParaRPr sz="1400">
              <a:latin typeface="Times New Roman"/>
              <a:cs typeface="Times New Roman"/>
            </a:endParaRPr>
          </a:p>
          <a:p>
            <a:pPr marL="189865" indent="-177165">
              <a:lnSpc>
                <a:spcPct val="100000"/>
              </a:lnSpc>
              <a:spcBef>
                <a:spcPts val="180"/>
              </a:spcBef>
              <a:buAutoNum type="arabicPeriod"/>
              <a:tabLst>
                <a:tab pos="189865" algn="l"/>
              </a:tabLst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хвастайся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заработанными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деньгами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считай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прилюдно.</a:t>
            </a:r>
            <a:endParaRPr sz="1400">
              <a:latin typeface="Times New Roman"/>
              <a:cs typeface="Times New Roman"/>
            </a:endParaRPr>
          </a:p>
          <a:p>
            <a:pPr marL="146050" indent="-146050">
              <a:lnSpc>
                <a:spcPct val="100000"/>
              </a:lnSpc>
              <a:spcBef>
                <a:spcPts val="165"/>
              </a:spcBef>
              <a:buAutoNum type="arabicPeriod"/>
              <a:tabLst>
                <a:tab pos="146050" algn="l"/>
              </a:tabLst>
            </a:pPr>
            <a:r>
              <a:rPr sz="1400" spc="-10" dirty="0">
                <a:latin typeface="Times New Roman"/>
                <a:cs typeface="Times New Roman"/>
              </a:rPr>
              <a:t>Старайтесь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«брать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взаймы»,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нехорошо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зависимости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кого-</a:t>
            </a:r>
            <a:r>
              <a:rPr sz="1400" spc="-10" dirty="0">
                <a:latin typeface="Times New Roman"/>
                <a:cs typeface="Times New Roman"/>
              </a:rPr>
              <a:t>либо,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100" y="863955"/>
            <a:ext cx="6206490" cy="872617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1400" dirty="0">
                <a:latin typeface="Times New Roman"/>
                <a:cs typeface="Times New Roman"/>
              </a:rPr>
              <a:t>взяв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чужие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деньги..</a:t>
            </a:r>
            <a:endParaRPr sz="1400">
              <a:latin typeface="Times New Roman"/>
              <a:cs typeface="Times New Roman"/>
            </a:endParaRPr>
          </a:p>
          <a:p>
            <a:pPr marL="189865" indent="-177165">
              <a:lnSpc>
                <a:spcPct val="100000"/>
              </a:lnSpc>
              <a:spcBef>
                <a:spcPts val="170"/>
              </a:spcBef>
              <a:buAutoNum type="arabicPeriod" startAt="6"/>
              <a:tabLst>
                <a:tab pos="189865" algn="l"/>
              </a:tabLst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играй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лотереи,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азартные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игры.</a:t>
            </a:r>
            <a:endParaRPr sz="1400">
              <a:latin typeface="Times New Roman"/>
              <a:cs typeface="Times New Roman"/>
            </a:endParaRPr>
          </a:p>
          <a:p>
            <a:pPr marL="190500" indent="-177800">
              <a:lnSpc>
                <a:spcPct val="100000"/>
              </a:lnSpc>
              <a:spcBef>
                <a:spcPts val="180"/>
              </a:spcBef>
              <a:buFont typeface="Times New Roman"/>
              <a:buAutoNum type="arabicPeriod" startAt="6"/>
              <a:tabLst>
                <a:tab pos="190500" algn="l"/>
              </a:tabLst>
            </a:pPr>
            <a:r>
              <a:rPr sz="1400" dirty="0">
                <a:latin typeface="Times New Roman"/>
                <a:cs typeface="Times New Roman"/>
              </a:rPr>
              <a:t>Будьте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аккуратными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трате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денег,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старайтесь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растратиться.</a:t>
            </a:r>
            <a:endParaRPr sz="1400">
              <a:latin typeface="Times New Roman"/>
              <a:cs typeface="Times New Roman"/>
            </a:endParaRPr>
          </a:p>
          <a:p>
            <a:pPr marL="12700" marR="519430" indent="177800">
              <a:lnSpc>
                <a:spcPct val="110000"/>
              </a:lnSpc>
              <a:buAutoNum type="arabicPeriod" startAt="6"/>
              <a:tabLst>
                <a:tab pos="190500" algn="l"/>
              </a:tabLst>
            </a:pPr>
            <a:r>
              <a:rPr sz="1400" dirty="0">
                <a:latin typeface="Times New Roman"/>
                <a:cs typeface="Times New Roman"/>
              </a:rPr>
              <a:t>Запомните,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финансовая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грамотность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играет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огромную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роль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вашем </a:t>
            </a:r>
            <a:r>
              <a:rPr sz="1400" dirty="0">
                <a:latin typeface="Times New Roman"/>
                <a:cs typeface="Times New Roman"/>
              </a:rPr>
              <a:t>будущем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вашей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независимости.</a:t>
            </a:r>
            <a:endParaRPr sz="1400">
              <a:latin typeface="Times New Roman"/>
              <a:cs typeface="Times New Roman"/>
            </a:endParaRPr>
          </a:p>
          <a:p>
            <a:pPr marL="12700" marR="532130" indent="177800">
              <a:lnSpc>
                <a:spcPts val="1860"/>
              </a:lnSpc>
              <a:spcBef>
                <a:spcPts val="80"/>
              </a:spcBef>
              <a:buAutoNum type="arabicPeriod" startAt="6"/>
              <a:tabLst>
                <a:tab pos="190500" algn="l"/>
              </a:tabLst>
            </a:pPr>
            <a:r>
              <a:rPr sz="1400" dirty="0">
                <a:latin typeface="Times New Roman"/>
                <a:cs typeface="Times New Roman"/>
              </a:rPr>
              <a:t>Учитесь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отличать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«потребности»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«желаний».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Первые,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обычно,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менее </a:t>
            </a:r>
            <a:r>
              <a:rPr sz="1400" dirty="0">
                <a:latin typeface="Times New Roman"/>
                <a:cs typeface="Times New Roman"/>
              </a:rPr>
              <a:t>затратные,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желания.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400" dirty="0">
                <a:latin typeface="Times New Roman"/>
                <a:cs typeface="Times New Roman"/>
              </a:rPr>
              <a:t>7.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Заведите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копилку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вносите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сдачу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своих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покупок,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сможете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400" dirty="0">
                <a:latin typeface="Times New Roman"/>
                <a:cs typeface="Times New Roman"/>
              </a:rPr>
              <a:t>накопить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сбережения.</a:t>
            </a:r>
            <a:endParaRPr sz="1400">
              <a:latin typeface="Times New Roman"/>
              <a:cs typeface="Times New Roman"/>
            </a:endParaRPr>
          </a:p>
          <a:p>
            <a:pPr marL="12700" marR="296545" indent="267335">
              <a:lnSpc>
                <a:spcPct val="110200"/>
              </a:lnSpc>
              <a:spcBef>
                <a:spcPts val="10"/>
              </a:spcBef>
              <a:buAutoNum type="arabicPeriod" startAt="10"/>
              <a:tabLst>
                <a:tab pos="280035" algn="l"/>
              </a:tabLst>
            </a:pPr>
            <a:r>
              <a:rPr sz="1400" dirty="0">
                <a:latin typeface="Times New Roman"/>
                <a:cs typeface="Times New Roman"/>
              </a:rPr>
              <a:t>Учитесь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вести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запись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учет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своих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покупок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специальном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блокноте. </a:t>
            </a:r>
            <a:r>
              <a:rPr sz="1400" dirty="0">
                <a:latin typeface="Times New Roman"/>
                <a:cs typeface="Times New Roman"/>
              </a:rPr>
              <a:t>Заведите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лист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доходов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расходов.</a:t>
            </a:r>
            <a:endParaRPr sz="1400">
              <a:latin typeface="Times New Roman"/>
              <a:cs typeface="Times New Roman"/>
            </a:endParaRPr>
          </a:p>
          <a:p>
            <a:pPr marL="12700" marR="461645" indent="267335">
              <a:lnSpc>
                <a:spcPct val="110000"/>
              </a:lnSpc>
              <a:buAutoNum type="arabicPeriod" startAt="10"/>
              <a:tabLst>
                <a:tab pos="280035" algn="l"/>
              </a:tabLst>
            </a:pPr>
            <a:r>
              <a:rPr sz="1400" dirty="0">
                <a:latin typeface="Times New Roman"/>
                <a:cs typeface="Times New Roman"/>
              </a:rPr>
              <a:t>Старайтесь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тратить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умом.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Родители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зарабатывают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свои </a:t>
            </a:r>
            <a:r>
              <a:rPr sz="1400" spc="-10" dirty="0">
                <a:latin typeface="Times New Roman"/>
                <a:cs typeface="Times New Roman"/>
              </a:rPr>
              <a:t>трудом.</a:t>
            </a:r>
            <a:endParaRPr sz="1400">
              <a:latin typeface="Times New Roman"/>
              <a:cs typeface="Times New Roman"/>
            </a:endParaRPr>
          </a:p>
          <a:p>
            <a:pPr marL="12700" marR="76835" indent="267335">
              <a:lnSpc>
                <a:spcPct val="110000"/>
              </a:lnSpc>
              <a:spcBef>
                <a:spcPts val="10"/>
              </a:spcBef>
              <a:buAutoNum type="arabicPeriod" startAt="10"/>
              <a:tabLst>
                <a:tab pos="280035" algn="l"/>
              </a:tabLst>
            </a:pP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такое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регулярные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платежи?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(коммунальные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услуги,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телефон,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интернет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dirty="0">
                <a:latin typeface="Times New Roman"/>
                <a:cs typeface="Times New Roman"/>
              </a:rPr>
              <a:t>т.д.)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Узнайте,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какое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количество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денег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расходуется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ежемесячно.</a:t>
            </a:r>
            <a:endParaRPr sz="1400">
              <a:latin typeface="Times New Roman"/>
              <a:cs typeface="Times New Roman"/>
            </a:endParaRPr>
          </a:p>
          <a:p>
            <a:pPr marL="12700" marR="236854" indent="267970">
              <a:lnSpc>
                <a:spcPct val="110000"/>
              </a:lnSpc>
              <a:buAutoNum type="arabicPeriod" startAt="10"/>
              <a:tabLst>
                <a:tab pos="280670" algn="l"/>
              </a:tabLst>
            </a:pP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экономьте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заботе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своих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близких!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Подарки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обрадуют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вас:</a:t>
            </a:r>
            <a:r>
              <a:rPr sz="1400" spc="-20" dirty="0">
                <a:latin typeface="Times New Roman"/>
                <a:cs typeface="Times New Roman"/>
              </a:rPr>
              <a:t> ведь </a:t>
            </a:r>
            <a:r>
              <a:rPr sz="1400" dirty="0">
                <a:latin typeface="Times New Roman"/>
                <a:cs typeface="Times New Roman"/>
              </a:rPr>
              <a:t>подарки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приятно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дарить,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получать.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Неужели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удовольствие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400" dirty="0">
                <a:latin typeface="Times New Roman"/>
                <a:cs typeface="Times New Roman"/>
              </a:rPr>
              <a:t>стоит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денег?</a:t>
            </a:r>
            <a:endParaRPr sz="1400">
              <a:latin typeface="Times New Roman"/>
              <a:cs typeface="Times New Roman"/>
            </a:endParaRPr>
          </a:p>
          <a:p>
            <a:pPr marL="12700" marR="464184" indent="312420">
              <a:lnSpc>
                <a:spcPct val="110000"/>
              </a:lnSpc>
              <a:buAutoNum type="arabicPeriod" startAt="14"/>
              <a:tabLst>
                <a:tab pos="325120" algn="l"/>
              </a:tabLst>
            </a:pP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состоянии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долг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давайте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настаивайте,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ваш </a:t>
            </a:r>
            <a:r>
              <a:rPr sz="1400" dirty="0">
                <a:latin typeface="Times New Roman"/>
                <a:cs typeface="Times New Roman"/>
              </a:rPr>
              <a:t>должник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тянет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возвращением.</a:t>
            </a:r>
            <a:endParaRPr sz="1400">
              <a:latin typeface="Times New Roman"/>
              <a:cs typeface="Times New Roman"/>
            </a:endParaRPr>
          </a:p>
          <a:p>
            <a:pPr marL="12700" marR="259715">
              <a:lnSpc>
                <a:spcPct val="110000"/>
              </a:lnSpc>
              <a:spcBef>
                <a:spcPts val="40"/>
              </a:spcBef>
            </a:pPr>
            <a:r>
              <a:rPr sz="1400" b="1" dirty="0">
                <a:latin typeface="Times New Roman"/>
                <a:cs typeface="Times New Roman"/>
              </a:rPr>
              <a:t>Можете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поделиться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своими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мудрыми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советами,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которые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вы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получили</a:t>
            </a:r>
            <a:r>
              <a:rPr sz="1400" b="1" spc="-25" dirty="0">
                <a:latin typeface="Times New Roman"/>
                <a:cs typeface="Times New Roman"/>
              </a:rPr>
              <a:t> от </a:t>
            </a:r>
            <a:r>
              <a:rPr sz="1400" b="1" spc="-10" dirty="0">
                <a:latin typeface="Times New Roman"/>
                <a:cs typeface="Times New Roman"/>
              </a:rPr>
              <a:t>родителей.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b="1" dirty="0">
                <a:latin typeface="Times New Roman"/>
                <a:cs typeface="Times New Roman"/>
              </a:rPr>
              <a:t>5.Деньги: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цель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или</a:t>
            </a:r>
            <a:r>
              <a:rPr sz="1400" b="1" spc="-6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средство?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400" dirty="0">
                <a:latin typeface="Times New Roman"/>
                <a:cs typeface="Times New Roman"/>
              </a:rPr>
              <a:t>Западный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начинает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обучаться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искусству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обращения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деньгами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с</a:t>
            </a:r>
            <a:endParaRPr sz="1400">
              <a:latin typeface="Times New Roman"/>
              <a:cs typeface="Times New Roman"/>
            </a:endParaRPr>
          </a:p>
          <a:p>
            <a:pPr marL="12700" marR="205740">
              <a:lnSpc>
                <a:spcPct val="1102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раннего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детства,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учеба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продолжается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всю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жизнь.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Мы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много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слышали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том,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воспитывают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богатые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американцы.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Папа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миллионер,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сын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стоит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у </a:t>
            </a:r>
            <a:r>
              <a:rPr sz="1400" dirty="0">
                <a:latin typeface="Times New Roman"/>
                <a:cs typeface="Times New Roman"/>
              </a:rPr>
              <a:t>конвейера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заворачивает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гамбургеры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даже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газетами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торгует,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зарабатывая </a:t>
            </a:r>
            <a:r>
              <a:rPr sz="1400" dirty="0">
                <a:latin typeface="Times New Roman"/>
                <a:cs typeface="Times New Roman"/>
              </a:rPr>
              <a:t>себе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каникулы.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жестокость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редкая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жадность,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норма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жизни.</a:t>
            </a:r>
            <a:endParaRPr sz="1400">
              <a:latin typeface="Times New Roman"/>
              <a:cs typeface="Times New Roman"/>
            </a:endParaRPr>
          </a:p>
          <a:p>
            <a:pPr marL="12700" marR="5080" indent="353695">
              <a:lnSpc>
                <a:spcPct val="110000"/>
              </a:lnSpc>
            </a:pPr>
            <a:r>
              <a:rPr sz="1400" dirty="0">
                <a:latin typeface="Times New Roman"/>
                <a:cs typeface="Times New Roman"/>
              </a:rPr>
              <a:t>Маргарет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Тэтчер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детстве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свободное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проводила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прилавком, </a:t>
            </a:r>
            <a:r>
              <a:rPr sz="1400" dirty="0">
                <a:latin typeface="Times New Roman"/>
                <a:cs typeface="Times New Roman"/>
              </a:rPr>
              <a:t>помогая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папе,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игрушек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обновок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почти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видела.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Просто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отец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считал,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что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Times New Roman"/>
                <a:cs typeface="Times New Roman"/>
              </a:rPr>
              <a:t>всего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должна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добиваться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самостоятельно.</a:t>
            </a:r>
            <a:endParaRPr sz="1400">
              <a:latin typeface="Times New Roman"/>
              <a:cs typeface="Times New Roman"/>
            </a:endParaRPr>
          </a:p>
          <a:p>
            <a:pPr marL="12700" marR="221615" indent="309245">
              <a:lnSpc>
                <a:spcPct val="110000"/>
              </a:lnSpc>
              <a:spcBef>
                <a:spcPts val="15"/>
              </a:spcBef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90-е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годы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XIX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века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электрическая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компания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Детройте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приняла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на </a:t>
            </a:r>
            <a:r>
              <a:rPr sz="1400" dirty="0">
                <a:latin typeface="Times New Roman"/>
                <a:cs typeface="Times New Roman"/>
              </a:rPr>
              <a:t>службу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молодого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механика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оплатой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11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долларов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неделю.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работал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10 </a:t>
            </a:r>
            <a:r>
              <a:rPr sz="1400" dirty="0">
                <a:latin typeface="Times New Roman"/>
                <a:cs typeface="Times New Roman"/>
              </a:rPr>
              <a:t>часов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вечерами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уединялся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сарае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работал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над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новой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машиной.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400" dirty="0">
                <a:latin typeface="Times New Roman"/>
                <a:cs typeface="Times New Roman"/>
              </a:rPr>
              <a:t>Соседи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называли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молодого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энтузиаста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чокнутым.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После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трех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лет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упорного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труда</a:t>
            </a:r>
            <a:endParaRPr sz="1400">
              <a:latin typeface="Times New Roman"/>
              <a:cs typeface="Times New Roman"/>
            </a:endParaRPr>
          </a:p>
          <a:p>
            <a:pPr marL="12700" marR="353695">
              <a:lnSpc>
                <a:spcPct val="110000"/>
              </a:lnSpc>
              <a:spcBef>
                <a:spcPts val="15"/>
              </a:spcBef>
            </a:pPr>
            <a:r>
              <a:rPr sz="1400" dirty="0">
                <a:latin typeface="Times New Roman"/>
                <a:cs typeface="Times New Roman"/>
              </a:rPr>
              <a:t>странный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парень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выехал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экипаже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лошади.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вечер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родилась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новая промышленность.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Звали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парня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Генри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Форд.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Впоследствии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стал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одним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из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100" y="863955"/>
            <a:ext cx="6193790" cy="61398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32715">
              <a:lnSpc>
                <a:spcPct val="110400"/>
              </a:lnSpc>
              <a:spcBef>
                <a:spcPts val="95"/>
              </a:spcBef>
            </a:pPr>
            <a:r>
              <a:rPr sz="1400" dirty="0">
                <a:latin typeface="Times New Roman"/>
                <a:cs typeface="Times New Roman"/>
              </a:rPr>
              <a:t>богатейших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уважаемых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деловых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людей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эпохи.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Рассказывая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он </a:t>
            </a:r>
            <a:r>
              <a:rPr sz="1400" dirty="0">
                <a:latin typeface="Times New Roman"/>
                <a:cs typeface="Times New Roman"/>
              </a:rPr>
              <a:t>писал: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«Вполне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естественно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работать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сознании,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счастье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благосостояние </a:t>
            </a:r>
            <a:r>
              <a:rPr sz="1400" dirty="0">
                <a:latin typeface="Times New Roman"/>
                <a:cs typeface="Times New Roman"/>
              </a:rPr>
              <a:t>добываются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только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честной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работой.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Человеческие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несчастья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являются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в</a:t>
            </a:r>
            <a:endParaRPr sz="1400">
              <a:latin typeface="Times New Roman"/>
              <a:cs typeface="Times New Roman"/>
            </a:endParaRPr>
          </a:p>
          <a:p>
            <a:pPr marL="366395" marR="144780" indent="-354330">
              <a:lnSpc>
                <a:spcPct val="110000"/>
              </a:lnSpc>
              <a:tabLst>
                <a:tab pos="4274185" algn="l"/>
              </a:tabLst>
            </a:pPr>
            <a:r>
              <a:rPr sz="1400" dirty="0">
                <a:latin typeface="Times New Roman"/>
                <a:cs typeface="Times New Roman"/>
              </a:rPr>
              <a:t>значительной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мере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следствием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попытки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свернуть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естественного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пути». </a:t>
            </a:r>
            <a:r>
              <a:rPr sz="1400" dirty="0">
                <a:latin typeface="Times New Roman"/>
                <a:cs typeface="Times New Roman"/>
              </a:rPr>
              <a:t>Сегодня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распространено</a:t>
            </a:r>
            <a:r>
              <a:rPr sz="1400" dirty="0">
                <a:latin typeface="Times New Roman"/>
                <a:cs typeface="Times New Roman"/>
              </a:rPr>
              <a:t> мнение,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-</a:t>
            </a:r>
            <a:r>
              <a:rPr sz="1400" dirty="0">
                <a:latin typeface="Times New Roman"/>
                <a:cs typeface="Times New Roman"/>
              </a:rPr>
              <a:t>	самое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главное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жизни,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400" b="1" dirty="0">
                <a:latin typeface="Times New Roman"/>
                <a:cs typeface="Times New Roman"/>
              </a:rPr>
              <a:t>что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за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деньги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можно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купить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все</a:t>
            </a:r>
            <a:r>
              <a:rPr sz="1400" dirty="0">
                <a:latin typeface="Times New Roman"/>
                <a:cs typeface="Times New Roman"/>
              </a:rPr>
              <a:t>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Все</a:t>
            </a:r>
            <a:r>
              <a:rPr sz="1400" b="1" spc="-4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ли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можно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купить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за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деньги?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на</a:t>
            </a:r>
            <a:endParaRPr sz="1400">
              <a:latin typeface="Times New Roman"/>
              <a:cs typeface="Times New Roman"/>
            </a:endParaRPr>
          </a:p>
          <a:p>
            <a:pPr marL="12700" marR="573405">
              <a:lnSpc>
                <a:spcPct val="110000"/>
              </a:lnSpc>
              <a:spcBef>
                <a:spcPts val="15"/>
              </a:spcBef>
            </a:pPr>
            <a:r>
              <a:rPr sz="1400" dirty="0">
                <a:latin typeface="Times New Roman"/>
                <a:cs typeface="Times New Roman"/>
              </a:rPr>
              <a:t>свете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продается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покупается.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Есть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земле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какие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не </a:t>
            </a:r>
            <a:r>
              <a:rPr sz="1400" spc="-10" dirty="0">
                <a:latin typeface="Times New Roman"/>
                <a:cs typeface="Times New Roman"/>
              </a:rPr>
              <a:t>купишь.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400" b="1" dirty="0">
                <a:latin typeface="Times New Roman"/>
                <a:cs typeface="Times New Roman"/>
              </a:rPr>
              <a:t>Чтобы</a:t>
            </a:r>
            <a:r>
              <a:rPr sz="1400" b="1" spc="-4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убедиться</a:t>
            </a:r>
            <a:r>
              <a:rPr sz="1400" b="1" spc="-2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в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этом,</a:t>
            </a:r>
            <a:r>
              <a:rPr sz="1400" b="1" spc="30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закончите</a:t>
            </a:r>
            <a:r>
              <a:rPr sz="1400" b="1" spc="-20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фразы:</a:t>
            </a:r>
            <a:endParaRPr sz="1400">
              <a:latin typeface="Times New Roman"/>
              <a:cs typeface="Times New Roman"/>
            </a:endParaRPr>
          </a:p>
          <a:p>
            <a:pPr marL="12700" marR="2088514">
              <a:lnSpc>
                <a:spcPct val="1102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купить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лекарство…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(но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здоровье)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купить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икону…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(но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веру)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купить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часы…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(но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время)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купить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книгу…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(но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мудрость)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купить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телохранителя… </a:t>
            </a:r>
            <a:r>
              <a:rPr sz="1400" dirty="0">
                <a:latin typeface="Times New Roman"/>
                <a:cs typeface="Times New Roman"/>
              </a:rPr>
              <a:t>(но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друга)</a:t>
            </a:r>
            <a:endParaRPr sz="1400">
              <a:latin typeface="Times New Roman"/>
              <a:cs typeface="Times New Roman"/>
            </a:endParaRPr>
          </a:p>
          <a:p>
            <a:pPr marL="12700" marR="536575">
              <a:lnSpc>
                <a:spcPct val="110000"/>
              </a:lnSpc>
            </a:pP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купить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положение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обществе…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(но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уважение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людей)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купить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поцелуй…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(но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любовь)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купить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развлечения…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(но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счастье)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400" dirty="0">
                <a:latin typeface="Times New Roman"/>
                <a:cs typeface="Times New Roman"/>
              </a:rPr>
              <a:t>Прислушайтесь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мнению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французского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писателя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Жана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Лабрюйера:</a:t>
            </a:r>
            <a:endParaRPr sz="1400">
              <a:latin typeface="Times New Roman"/>
              <a:cs typeface="Times New Roman"/>
            </a:endParaRPr>
          </a:p>
          <a:p>
            <a:pPr marL="12700" marR="111125">
              <a:lnSpc>
                <a:spcPct val="110000"/>
              </a:lnSpc>
            </a:pPr>
            <a:r>
              <a:rPr sz="1400" spc="-10" dirty="0">
                <a:latin typeface="Times New Roman"/>
                <a:cs typeface="Times New Roman"/>
              </a:rPr>
              <a:t>«Богатству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иных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людей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следует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завидовать: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приобрели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такой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ценой, </a:t>
            </a:r>
            <a:r>
              <a:rPr sz="1400" dirty="0">
                <a:latin typeface="Times New Roman"/>
                <a:cs typeface="Times New Roman"/>
              </a:rPr>
              <a:t>которая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карману,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пожертвовали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ради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него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покоем,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здоровьем,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sz="1400" dirty="0">
                <a:latin typeface="Times New Roman"/>
                <a:cs typeface="Times New Roman"/>
              </a:rPr>
              <a:t>честью,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совестью.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слишком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дорого».</a:t>
            </a:r>
            <a:endParaRPr sz="1400">
              <a:latin typeface="Times New Roman"/>
              <a:cs typeface="Times New Roman"/>
            </a:endParaRPr>
          </a:p>
          <a:p>
            <a:pPr marL="12700" marR="217804" algn="just">
              <a:lnSpc>
                <a:spcPct val="110000"/>
              </a:lnSpc>
            </a:pPr>
            <a:r>
              <a:rPr sz="1400" b="1" dirty="0">
                <a:latin typeface="Times New Roman"/>
                <a:cs typeface="Times New Roman"/>
              </a:rPr>
              <a:t>6.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Деньги:</a:t>
            </a:r>
            <a:r>
              <a:rPr sz="1400" b="1" spc="-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зло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или</a:t>
            </a:r>
            <a:r>
              <a:rPr sz="1400" b="1" spc="-3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благо?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Ученые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утверждают,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величайшее </a:t>
            </a:r>
            <a:r>
              <a:rPr sz="1400" dirty="0">
                <a:latin typeface="Times New Roman"/>
                <a:cs typeface="Times New Roman"/>
              </a:rPr>
              <a:t>изобретение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человечества,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которого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невозможен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был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прогресс.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то 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жажда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денег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толкает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людей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преступления,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развивает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жадность,</a:t>
            </a: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000"/>
              </a:lnSpc>
              <a:spcBef>
                <a:spcPts val="15"/>
              </a:spcBef>
            </a:pPr>
            <a:r>
              <a:rPr sz="1400" dirty="0">
                <a:latin typeface="Times New Roman"/>
                <a:cs typeface="Times New Roman"/>
              </a:rPr>
              <a:t>зависть,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делает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накопительство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смыслом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целью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жизни.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добро</a:t>
            </a:r>
            <a:r>
              <a:rPr sz="1400" spc="-25" dirty="0">
                <a:latin typeface="Times New Roman"/>
                <a:cs typeface="Times New Roman"/>
              </a:rPr>
              <a:t> или </a:t>
            </a:r>
            <a:r>
              <a:rPr sz="1400" dirty="0">
                <a:latin typeface="Times New Roman"/>
                <a:cs typeface="Times New Roman"/>
              </a:rPr>
              <a:t>зло?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Беседа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учащимися.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Демонстрация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слайда.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11123" y="7028053"/>
          <a:ext cx="3738879" cy="16719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9600"/>
                <a:gridCol w="1859279"/>
              </a:tblGrid>
              <a:tr h="248285">
                <a:tc>
                  <a:txBody>
                    <a:bodyPr/>
                    <a:lstStyle/>
                    <a:p>
                      <a:pPr marL="68580">
                        <a:lnSpc>
                          <a:spcPts val="16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Деньги</a:t>
                      </a:r>
                      <a:r>
                        <a:rPr sz="1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зло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635"/>
                        </a:lnSpc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Деньги</a:t>
                      </a:r>
                      <a:r>
                        <a:rPr sz="14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4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0" dirty="0">
                          <a:latin typeface="Times New Roman"/>
                          <a:cs typeface="Times New Roman"/>
                        </a:rPr>
                        <a:t>добро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23670">
                <a:tc>
                  <a:txBody>
                    <a:bodyPr/>
                    <a:lstStyle/>
                    <a:p>
                      <a:pPr marL="68580">
                        <a:lnSpc>
                          <a:spcPts val="1600"/>
                        </a:lnSpc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зависть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жадность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8580" marR="758825">
                        <a:lnSpc>
                          <a:spcPct val="1103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зависимость ненависть преступления войны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600"/>
                        </a:lnSpc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покой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достаток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68580" marR="779780">
                        <a:lnSpc>
                          <a:spcPct val="110300"/>
                        </a:lnSpc>
                        <a:spcBef>
                          <a:spcPts val="10"/>
                        </a:spcBef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возможности щедрость помощь прогресс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673100" y="8895435"/>
            <a:ext cx="5979795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3815">
              <a:lnSpc>
                <a:spcPct val="110700"/>
              </a:lnSpc>
              <a:spcBef>
                <a:spcPts val="100"/>
              </a:spcBef>
            </a:pPr>
            <a:r>
              <a:rPr sz="1400" b="1" dirty="0">
                <a:latin typeface="Times New Roman"/>
                <a:cs typeface="Times New Roman"/>
              </a:rPr>
              <a:t>Вывод: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кого-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зло,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10" dirty="0">
                <a:latin typeface="Times New Roman"/>
                <a:cs typeface="Times New Roman"/>
              </a:rPr>
              <a:t> кого-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благо,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зависит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человека.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по </a:t>
            </a:r>
            <a:r>
              <a:rPr sz="1400" dirty="0">
                <a:latin typeface="Times New Roman"/>
                <a:cs typeface="Times New Roman"/>
              </a:rPr>
              <a:t>себе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лишь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бумажки,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добро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зло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несут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зависит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от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100" y="863955"/>
            <a:ext cx="6209030" cy="87261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51484">
              <a:lnSpc>
                <a:spcPct val="110100"/>
              </a:lnSpc>
              <a:spcBef>
                <a:spcPts val="100"/>
              </a:spcBef>
            </a:pPr>
            <a:r>
              <a:rPr sz="1400" dirty="0">
                <a:latin typeface="Times New Roman"/>
                <a:cs typeface="Times New Roman"/>
              </a:rPr>
              <a:t>отношения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деньгам.</a:t>
            </a:r>
            <a:r>
              <a:rPr sz="1400" spc="29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неправильном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обращении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могут </a:t>
            </a:r>
            <a:r>
              <a:rPr sz="1400" dirty="0">
                <a:latin typeface="Times New Roman"/>
                <a:cs typeface="Times New Roman"/>
              </a:rPr>
              <a:t>превратиться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разрушительное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оружие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человека.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Обращение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цитате.</a:t>
            </a:r>
            <a:endParaRPr sz="1400">
              <a:latin typeface="Times New Roman"/>
              <a:cs typeface="Times New Roman"/>
            </a:endParaRPr>
          </a:p>
          <a:p>
            <a:pPr marL="12700" marR="5080" indent="265430">
              <a:lnSpc>
                <a:spcPct val="1100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общий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язык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деньгами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найти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можно,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их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накопление </a:t>
            </a:r>
            <a:r>
              <a:rPr sz="1400" dirty="0">
                <a:latin typeface="Times New Roman"/>
                <a:cs typeface="Times New Roman"/>
              </a:rPr>
              <a:t>смыслом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более,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использовать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нечестные </a:t>
            </a:r>
            <a:r>
              <a:rPr sz="1400" dirty="0">
                <a:latin typeface="Times New Roman"/>
                <a:cs typeface="Times New Roman"/>
              </a:rPr>
              <a:t>методы.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Культура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общения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деньгами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часть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общей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культуры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человека.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400" dirty="0">
                <a:latin typeface="Times New Roman"/>
                <a:cs typeface="Times New Roman"/>
              </a:rPr>
              <a:t>Она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заключается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здоровом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человека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деньгам,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должна</a:t>
            </a:r>
            <a:endParaRPr sz="1400">
              <a:latin typeface="Times New Roman"/>
              <a:cs typeface="Times New Roman"/>
            </a:endParaRPr>
          </a:p>
          <a:p>
            <a:pPr marL="12700" marR="177800">
              <a:lnSpc>
                <a:spcPct val="1100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воспитываться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детства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быть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основой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отношений,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которых,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иначе, используются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между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людьми.</a:t>
            </a:r>
            <a:endParaRPr sz="1400">
              <a:latin typeface="Times New Roman"/>
              <a:cs typeface="Times New Roman"/>
            </a:endParaRPr>
          </a:p>
          <a:p>
            <a:pPr marL="145415">
              <a:lnSpc>
                <a:spcPct val="100000"/>
              </a:lnSpc>
              <a:spcBef>
                <a:spcPts val="190"/>
              </a:spcBef>
            </a:pPr>
            <a:r>
              <a:rPr sz="1400" b="1" dirty="0">
                <a:latin typeface="Times New Roman"/>
                <a:cs typeface="Times New Roman"/>
              </a:rPr>
              <a:t>е)</a:t>
            </a:r>
            <a:r>
              <a:rPr sz="1400" b="1" spc="330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Правила</a:t>
            </a:r>
            <a:r>
              <a:rPr sz="1400" b="1" spc="-5" dirty="0">
                <a:latin typeface="Times New Roman"/>
                <a:cs typeface="Times New Roman"/>
              </a:rPr>
              <a:t> </a:t>
            </a:r>
            <a:r>
              <a:rPr sz="1400" b="1" spc="-10" dirty="0">
                <a:latin typeface="Times New Roman"/>
                <a:cs typeface="Times New Roman"/>
              </a:rPr>
              <a:t>обращения</a:t>
            </a:r>
            <a:r>
              <a:rPr sz="1400" b="1" spc="-15" dirty="0">
                <a:latin typeface="Times New Roman"/>
                <a:cs typeface="Times New Roman"/>
              </a:rPr>
              <a:t> </a:t>
            </a:r>
            <a:r>
              <a:rPr sz="1400" b="1" dirty="0">
                <a:latin typeface="Times New Roman"/>
                <a:cs typeface="Times New Roman"/>
              </a:rPr>
              <a:t>с</a:t>
            </a:r>
            <a:r>
              <a:rPr sz="1400" b="1" spc="-10" dirty="0">
                <a:latin typeface="Times New Roman"/>
                <a:cs typeface="Times New Roman"/>
              </a:rPr>
              <a:t> деньгами.</a:t>
            </a:r>
            <a:endParaRPr sz="1400">
              <a:latin typeface="Times New Roman"/>
              <a:cs typeface="Times New Roman"/>
            </a:endParaRPr>
          </a:p>
          <a:p>
            <a:pPr marL="145415">
              <a:lnSpc>
                <a:spcPct val="100000"/>
              </a:lnSpc>
              <a:spcBef>
                <a:spcPts val="160"/>
              </a:spcBef>
            </a:pPr>
            <a:r>
              <a:rPr sz="1400" dirty="0">
                <a:latin typeface="Times New Roman"/>
                <a:cs typeface="Times New Roman"/>
              </a:rPr>
              <a:t>Попробуйте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определить,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подружиться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деньгами.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По</a:t>
            </a:r>
            <a:endParaRPr sz="1400">
              <a:latin typeface="Times New Roman"/>
              <a:cs typeface="Times New Roman"/>
            </a:endParaRPr>
          </a:p>
          <a:p>
            <a:pPr marL="12700" marR="445770">
              <a:lnSpc>
                <a:spcPct val="110000"/>
              </a:lnSpc>
            </a:pPr>
            <a:r>
              <a:rPr sz="1400" dirty="0">
                <a:latin typeface="Times New Roman"/>
                <a:cs typeface="Times New Roman"/>
              </a:rPr>
              <a:t>каждому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приведенных</a:t>
            </a:r>
            <a:r>
              <a:rPr sz="1400" spc="3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высказываний,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3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вам</a:t>
            </a:r>
            <a:r>
              <a:rPr sz="1400" spc="3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подходят,</a:t>
            </a:r>
            <a:r>
              <a:rPr sz="1400" spc="3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нужно </a:t>
            </a:r>
            <a:r>
              <a:rPr sz="1400" dirty="0">
                <a:latin typeface="Times New Roman"/>
                <a:cs typeface="Times New Roman"/>
              </a:rPr>
              <a:t>просуммировать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баллы.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Высказывания,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соответствуют,</a:t>
            </a:r>
            <a:r>
              <a:rPr sz="1400" spc="-25" dirty="0">
                <a:latin typeface="Times New Roman"/>
                <a:cs typeface="Times New Roman"/>
              </a:rPr>
              <a:t> не </a:t>
            </a:r>
            <a:r>
              <a:rPr sz="1400" spc="-10" dirty="0">
                <a:latin typeface="Times New Roman"/>
                <a:cs typeface="Times New Roman"/>
              </a:rPr>
              <a:t>оцениваются.</a:t>
            </a:r>
            <a:endParaRPr sz="1400">
              <a:latin typeface="Times New Roman"/>
              <a:cs typeface="Times New Roman"/>
            </a:endParaRPr>
          </a:p>
          <a:p>
            <a:pPr marL="56515">
              <a:lnSpc>
                <a:spcPct val="100000"/>
              </a:lnSpc>
              <a:spcBef>
                <a:spcPts val="180"/>
              </a:spcBef>
            </a:pPr>
            <a:r>
              <a:rPr sz="1400" dirty="0">
                <a:latin typeface="Times New Roman"/>
                <a:cs typeface="Times New Roman"/>
              </a:rPr>
              <a:t>Учащимся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раздаются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анкеты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вопросами.</a:t>
            </a:r>
            <a:endParaRPr sz="1400">
              <a:latin typeface="Times New Roman"/>
              <a:cs typeface="Times New Roman"/>
            </a:endParaRPr>
          </a:p>
          <a:p>
            <a:pPr marL="367665" indent="-354965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367665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привлекает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результат,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процесс</a:t>
            </a:r>
            <a:r>
              <a:rPr sz="1400" spc="-20" dirty="0">
                <a:latin typeface="Times New Roman"/>
                <a:cs typeface="Times New Roman"/>
              </a:rPr>
              <a:t> (1).</a:t>
            </a:r>
            <a:endParaRPr sz="1400">
              <a:latin typeface="Times New Roman"/>
              <a:cs typeface="Times New Roman"/>
            </a:endParaRPr>
          </a:p>
          <a:p>
            <a:pPr marL="12700" marR="821055" indent="354965">
              <a:lnSpc>
                <a:spcPct val="110000"/>
              </a:lnSpc>
              <a:buAutoNum type="arabicPeriod"/>
              <a:tabLst>
                <a:tab pos="367665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уделяю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больше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внимания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реальной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ситуации,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своим планам(1).</a:t>
            </a:r>
            <a:endParaRPr sz="1400">
              <a:latin typeface="Times New Roman"/>
              <a:cs typeface="Times New Roman"/>
            </a:endParaRPr>
          </a:p>
          <a:p>
            <a:pPr marL="367665" indent="-354965">
              <a:lnSpc>
                <a:spcPct val="100000"/>
              </a:lnSpc>
              <a:spcBef>
                <a:spcPts val="180"/>
              </a:spcBef>
              <a:buAutoNum type="arabicPeriod"/>
              <a:tabLst>
                <a:tab pos="367665" algn="l"/>
              </a:tabLst>
            </a:pPr>
            <a:r>
              <a:rPr sz="1400" dirty="0">
                <a:latin typeface="Times New Roman"/>
                <a:cs typeface="Times New Roman"/>
              </a:rPr>
              <a:t>Закончив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дело,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тут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взяться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другое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(1).</a:t>
            </a:r>
            <a:endParaRPr sz="1400">
              <a:latin typeface="Times New Roman"/>
              <a:cs typeface="Times New Roman"/>
            </a:endParaRPr>
          </a:p>
          <a:p>
            <a:pPr marL="323215" indent="-310515">
              <a:lnSpc>
                <a:spcPct val="100000"/>
              </a:lnSpc>
              <a:spcBef>
                <a:spcPts val="165"/>
              </a:spcBef>
              <a:buAutoNum type="arabicPeriod"/>
              <a:tabLst>
                <a:tab pos="323215" algn="l"/>
              </a:tabLst>
            </a:pP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самое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главное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(7).</a:t>
            </a:r>
            <a:endParaRPr sz="1400">
              <a:latin typeface="Times New Roman"/>
              <a:cs typeface="Times New Roman"/>
            </a:endParaRPr>
          </a:p>
          <a:p>
            <a:pPr marL="12700" marR="75565" indent="354965">
              <a:lnSpc>
                <a:spcPts val="1860"/>
              </a:lnSpc>
              <a:spcBef>
                <a:spcPts val="80"/>
              </a:spcBef>
              <a:buAutoNum type="arabicPeriod"/>
              <a:tabLst>
                <a:tab pos="367665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мгновенно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переключаюсь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одного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другое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легко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возвращаюсь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к </a:t>
            </a:r>
            <a:r>
              <a:rPr sz="1400" dirty="0">
                <a:latin typeface="Times New Roman"/>
                <a:cs typeface="Times New Roman"/>
              </a:rPr>
              <a:t>прерванной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(1).</a:t>
            </a:r>
            <a:endParaRPr sz="1400">
              <a:latin typeface="Times New Roman"/>
              <a:cs typeface="Times New Roman"/>
            </a:endParaRPr>
          </a:p>
          <a:p>
            <a:pPr marL="367665" indent="-354965">
              <a:lnSpc>
                <a:spcPct val="100000"/>
              </a:lnSpc>
              <a:spcBef>
                <a:spcPts val="80"/>
              </a:spcBef>
              <a:buAutoNum type="arabicPeriod"/>
              <a:tabLst>
                <a:tab pos="367665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работать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10—</a:t>
            </a:r>
            <a:r>
              <a:rPr sz="1400" dirty="0">
                <a:latin typeface="Times New Roman"/>
                <a:cs typeface="Times New Roman"/>
              </a:rPr>
              <a:t>12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часов,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даже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неприятна</a:t>
            </a:r>
            <a:r>
              <a:rPr sz="1400" spc="-20" dirty="0">
                <a:latin typeface="Times New Roman"/>
                <a:cs typeface="Times New Roman"/>
              </a:rPr>
              <a:t> (1).</a:t>
            </a:r>
            <a:endParaRPr sz="1400">
              <a:latin typeface="Times New Roman"/>
              <a:cs typeface="Times New Roman"/>
            </a:endParaRPr>
          </a:p>
          <a:p>
            <a:pPr marL="367665" indent="-354965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367665" algn="l"/>
              </a:tabLst>
            </a:pP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разбогатею,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решу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(7).</a:t>
            </a:r>
            <a:endParaRPr sz="1400">
              <a:latin typeface="Times New Roman"/>
              <a:cs typeface="Times New Roman"/>
            </a:endParaRPr>
          </a:p>
          <a:p>
            <a:pPr marL="367665" indent="-354965">
              <a:lnSpc>
                <a:spcPct val="100000"/>
              </a:lnSpc>
              <a:spcBef>
                <a:spcPts val="165"/>
              </a:spcBef>
              <a:buAutoNum type="arabicPeriod"/>
              <a:tabLst>
                <a:tab pos="367665" algn="l"/>
              </a:tabLst>
            </a:pPr>
            <a:r>
              <a:rPr sz="1400" dirty="0">
                <a:latin typeface="Times New Roman"/>
                <a:cs typeface="Times New Roman"/>
              </a:rPr>
              <a:t>Любая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компания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признает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лидером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(5).</a:t>
            </a:r>
            <a:endParaRPr sz="1400">
              <a:latin typeface="Times New Roman"/>
              <a:cs typeface="Times New Roman"/>
            </a:endParaRPr>
          </a:p>
          <a:p>
            <a:pPr marL="367665" indent="-354965">
              <a:lnSpc>
                <a:spcPct val="100000"/>
              </a:lnSpc>
              <a:spcBef>
                <a:spcPts val="180"/>
              </a:spcBef>
              <a:buAutoNum type="arabicPeriod"/>
              <a:tabLst>
                <a:tab pos="367665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вижу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более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привлекательной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цели,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чем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богатство</a:t>
            </a:r>
            <a:r>
              <a:rPr sz="1400" spc="-20" dirty="0">
                <a:latin typeface="Times New Roman"/>
                <a:cs typeface="Times New Roman"/>
              </a:rPr>
              <a:t> (4).</a:t>
            </a:r>
            <a:endParaRPr sz="1400">
              <a:latin typeface="Times New Roman"/>
              <a:cs typeface="Times New Roman"/>
            </a:endParaRPr>
          </a:p>
          <a:p>
            <a:pPr marL="325120" indent="-312420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325120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хочу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получить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будущей</a:t>
            </a:r>
            <a:r>
              <a:rPr sz="1400" spc="30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высшее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образование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(2).</a:t>
            </a:r>
            <a:endParaRPr sz="1400">
              <a:latin typeface="Times New Roman"/>
              <a:cs typeface="Times New Roman"/>
            </a:endParaRPr>
          </a:p>
          <a:p>
            <a:pPr marL="368935" indent="-356235">
              <a:lnSpc>
                <a:spcPct val="100000"/>
              </a:lnSpc>
              <a:spcBef>
                <a:spcPts val="165"/>
              </a:spcBef>
              <a:buAutoNum type="arabicPeriod"/>
              <a:tabLst>
                <a:tab pos="368935" algn="l"/>
              </a:tabLst>
            </a:pPr>
            <a:r>
              <a:rPr sz="1400" dirty="0">
                <a:latin typeface="Times New Roman"/>
                <a:cs typeface="Times New Roman"/>
              </a:rPr>
              <a:t>Бедность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следствие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недостатка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способностей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(5).</a:t>
            </a:r>
            <a:endParaRPr sz="1400">
              <a:latin typeface="Times New Roman"/>
              <a:cs typeface="Times New Roman"/>
            </a:endParaRPr>
          </a:p>
          <a:p>
            <a:pPr marL="325120" indent="-312420">
              <a:lnSpc>
                <a:spcPct val="100000"/>
              </a:lnSpc>
              <a:spcBef>
                <a:spcPts val="180"/>
              </a:spcBef>
              <a:buAutoNum type="arabicPeriod"/>
              <a:tabLst>
                <a:tab pos="325120" algn="l"/>
              </a:tabLst>
            </a:pP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нравится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улучшать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жизнь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помощью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своих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идей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(1).</a:t>
            </a:r>
            <a:endParaRPr sz="1400">
              <a:latin typeface="Times New Roman"/>
              <a:cs typeface="Times New Roman"/>
            </a:endParaRPr>
          </a:p>
          <a:p>
            <a:pPr marL="325120" indent="-312420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325120" algn="l"/>
              </a:tabLst>
            </a:pPr>
            <a:r>
              <a:rPr sz="1400" dirty="0">
                <a:latin typeface="Times New Roman"/>
                <a:cs typeface="Times New Roman"/>
              </a:rPr>
              <a:t>Любую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покупку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сделать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лучше,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выгоднее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других</a:t>
            </a:r>
            <a:r>
              <a:rPr sz="1400" spc="-20" dirty="0">
                <a:latin typeface="Times New Roman"/>
                <a:cs typeface="Times New Roman"/>
              </a:rPr>
              <a:t> (5).</a:t>
            </a:r>
            <a:endParaRPr sz="1400">
              <a:latin typeface="Times New Roman"/>
              <a:cs typeface="Times New Roman"/>
            </a:endParaRPr>
          </a:p>
          <a:p>
            <a:pPr marL="325120" indent="-312420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325120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хороший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организатор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(5).</a:t>
            </a:r>
            <a:endParaRPr sz="1400">
              <a:latin typeface="Times New Roman"/>
              <a:cs typeface="Times New Roman"/>
            </a:endParaRPr>
          </a:p>
          <a:p>
            <a:pPr marL="325120" indent="-312420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325120" algn="l"/>
              </a:tabLst>
            </a:pP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нужно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время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«раскачку»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перед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работой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(1).</a:t>
            </a:r>
            <a:endParaRPr sz="1400">
              <a:latin typeface="Times New Roman"/>
              <a:cs typeface="Times New Roman"/>
            </a:endParaRPr>
          </a:p>
          <a:p>
            <a:pPr marL="325120" indent="-312420">
              <a:lnSpc>
                <a:spcPct val="100000"/>
              </a:lnSpc>
              <a:spcBef>
                <a:spcPts val="180"/>
              </a:spcBef>
              <a:buAutoNum type="arabicPeriod"/>
              <a:tabLst>
                <a:tab pos="325120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никогда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забываю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делах,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взялся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(1).</a:t>
            </a:r>
            <a:endParaRPr sz="1400">
              <a:latin typeface="Times New Roman"/>
              <a:cs typeface="Times New Roman"/>
            </a:endParaRPr>
          </a:p>
          <a:p>
            <a:pPr marL="413384" indent="-400685">
              <a:lnSpc>
                <a:spcPct val="100000"/>
              </a:lnSpc>
              <a:spcBef>
                <a:spcPts val="165"/>
              </a:spcBef>
              <a:buAutoNum type="arabicPeriod"/>
              <a:tabLst>
                <a:tab pos="413384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рискнул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начать</a:t>
            </a:r>
            <a:r>
              <a:rPr sz="1400" spc="-10" dirty="0">
                <a:latin typeface="Times New Roman"/>
                <a:cs typeface="Times New Roman"/>
              </a:rPr>
              <a:t> собственное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дело,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нежели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работать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10" dirty="0">
                <a:latin typeface="Times New Roman"/>
                <a:cs typeface="Times New Roman"/>
              </a:rPr>
              <a:t> кого-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еще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(5).</a:t>
            </a:r>
            <a:endParaRPr sz="1400">
              <a:latin typeface="Times New Roman"/>
              <a:cs typeface="Times New Roman"/>
            </a:endParaRPr>
          </a:p>
          <a:p>
            <a:pPr marL="325120" indent="-312420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325120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конфликтах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добиваюсь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своего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(5).</a:t>
            </a:r>
            <a:endParaRPr sz="1400">
              <a:latin typeface="Times New Roman"/>
              <a:cs typeface="Times New Roman"/>
            </a:endParaRPr>
          </a:p>
          <a:p>
            <a:pPr marL="325120" indent="-312420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325120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сидеть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дела</a:t>
            </a:r>
            <a:r>
              <a:rPr sz="1400" spc="-20" dirty="0">
                <a:latin typeface="Times New Roman"/>
                <a:cs typeface="Times New Roman"/>
              </a:rPr>
              <a:t> (1).</a:t>
            </a:r>
            <a:endParaRPr sz="1400">
              <a:latin typeface="Times New Roman"/>
              <a:cs typeface="Times New Roman"/>
            </a:endParaRPr>
          </a:p>
          <a:p>
            <a:pPr marL="325120" indent="-312420">
              <a:lnSpc>
                <a:spcPct val="100000"/>
              </a:lnSpc>
              <a:spcBef>
                <a:spcPts val="180"/>
              </a:spcBef>
              <a:buAutoNum type="arabicPeriod"/>
              <a:tabLst>
                <a:tab pos="325120" algn="l"/>
              </a:tabLst>
            </a:pP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нормальной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достаточно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6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часов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сна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(1).</a:t>
            </a:r>
            <a:endParaRPr sz="1400">
              <a:latin typeface="Times New Roman"/>
              <a:cs typeface="Times New Roman"/>
            </a:endParaRPr>
          </a:p>
          <a:p>
            <a:pPr marL="325120" indent="-312420">
              <a:lnSpc>
                <a:spcPct val="100000"/>
              </a:lnSpc>
              <a:spcBef>
                <a:spcPts val="165"/>
              </a:spcBef>
              <a:buAutoNum type="arabicPeriod"/>
              <a:tabLst>
                <a:tab pos="325120" algn="l"/>
              </a:tabLst>
            </a:pP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поражении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тут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начинаю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работать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реванш</a:t>
            </a:r>
            <a:r>
              <a:rPr sz="1400" spc="-20" dirty="0">
                <a:latin typeface="Times New Roman"/>
                <a:cs typeface="Times New Roman"/>
              </a:rPr>
              <a:t> (1).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100" y="863955"/>
            <a:ext cx="6216015" cy="6225037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325120" indent="-312420">
              <a:lnSpc>
                <a:spcPct val="100000"/>
              </a:lnSpc>
              <a:spcBef>
                <a:spcPts val="270"/>
              </a:spcBef>
              <a:buAutoNum type="arabicPeriod" startAt="22"/>
              <a:tabLst>
                <a:tab pos="325120" algn="l"/>
              </a:tabLst>
            </a:pPr>
            <a:r>
              <a:rPr sz="1400" dirty="0">
                <a:latin typeface="Times New Roman"/>
                <a:cs typeface="Times New Roman"/>
              </a:rPr>
              <a:t>Деньги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необходимы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решения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любой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проблемы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(4).</a:t>
            </a:r>
            <a:endParaRPr sz="1400">
              <a:latin typeface="Times New Roman"/>
              <a:cs typeface="Times New Roman"/>
            </a:endParaRPr>
          </a:p>
          <a:p>
            <a:pPr marL="325120" indent="-312420">
              <a:lnSpc>
                <a:spcPct val="100000"/>
              </a:lnSpc>
              <a:spcBef>
                <a:spcPts val="170"/>
              </a:spcBef>
              <a:buAutoNum type="arabicPeriod" startAt="22"/>
              <a:tabLst>
                <a:tab pos="325120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легко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завязать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разговор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кем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угодно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(4).</a:t>
            </a:r>
            <a:endParaRPr sz="1400">
              <a:latin typeface="Times New Roman"/>
              <a:cs typeface="Times New Roman"/>
            </a:endParaRPr>
          </a:p>
          <a:p>
            <a:pPr marL="368935" indent="-356235">
              <a:lnSpc>
                <a:spcPct val="100000"/>
              </a:lnSpc>
              <a:spcBef>
                <a:spcPts val="180"/>
              </a:spcBef>
              <a:buAutoNum type="arabicPeriod" startAt="22"/>
              <a:tabLst>
                <a:tab pos="368935" algn="l"/>
              </a:tabLst>
            </a:pPr>
            <a:r>
              <a:rPr sz="1400" dirty="0">
                <a:latin typeface="Times New Roman"/>
                <a:cs typeface="Times New Roman"/>
              </a:rPr>
              <a:t>Ничто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привлекает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так,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зарабатывание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денег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(7).</a:t>
            </a:r>
            <a:endParaRPr sz="1400">
              <a:latin typeface="Times New Roman"/>
              <a:cs typeface="Times New Roman"/>
            </a:endParaRPr>
          </a:p>
          <a:p>
            <a:pPr marL="368935" indent="-356235">
              <a:lnSpc>
                <a:spcPct val="100000"/>
              </a:lnSpc>
              <a:spcBef>
                <a:spcPts val="165"/>
              </a:spcBef>
              <a:buAutoNum type="arabicPeriod" startAt="22"/>
              <a:tabLst>
                <a:tab pos="368935" algn="l"/>
              </a:tabLst>
            </a:pP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легко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производить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людей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приятное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впечатление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(3).</a:t>
            </a:r>
            <a:endParaRPr sz="1400">
              <a:latin typeface="Times New Roman"/>
              <a:cs typeface="Times New Roman"/>
            </a:endParaRPr>
          </a:p>
          <a:p>
            <a:pPr marL="368935" indent="-356235">
              <a:lnSpc>
                <a:spcPct val="100000"/>
              </a:lnSpc>
              <a:spcBef>
                <a:spcPts val="170"/>
              </a:spcBef>
              <a:buAutoNum type="arabicPeriod" startAt="22"/>
              <a:tabLst>
                <a:tab pos="368935" algn="l"/>
              </a:tabLst>
            </a:pPr>
            <a:r>
              <a:rPr sz="1400" dirty="0">
                <a:latin typeface="Times New Roman"/>
                <a:cs typeface="Times New Roman"/>
              </a:rPr>
              <a:t>У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меня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очень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знакомых</a:t>
            </a:r>
            <a:r>
              <a:rPr sz="1400" spc="-20" dirty="0">
                <a:latin typeface="Times New Roman"/>
                <a:cs typeface="Times New Roman"/>
              </a:rPr>
              <a:t> (3).</a:t>
            </a:r>
            <a:endParaRPr sz="1400">
              <a:latin typeface="Times New Roman"/>
              <a:cs typeface="Times New Roman"/>
            </a:endParaRPr>
          </a:p>
          <a:p>
            <a:pPr marL="325120" indent="-312420">
              <a:lnSpc>
                <a:spcPct val="100000"/>
              </a:lnSpc>
              <a:spcBef>
                <a:spcPts val="165"/>
              </a:spcBef>
              <a:buAutoNum type="arabicPeriod" startAt="22"/>
              <a:tabLst>
                <a:tab pos="325120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всегда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добиться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людей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того,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нужно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(5).</a:t>
            </a:r>
            <a:endParaRPr sz="1400">
              <a:latin typeface="Times New Roman"/>
              <a:cs typeface="Times New Roman"/>
            </a:endParaRPr>
          </a:p>
          <a:p>
            <a:pPr marL="325120" indent="-312420">
              <a:lnSpc>
                <a:spcPct val="100000"/>
              </a:lnSpc>
              <a:spcBef>
                <a:spcPts val="180"/>
              </a:spcBef>
              <a:buAutoNum type="arabicPeriod" startAt="22"/>
              <a:tabLst>
                <a:tab pos="325120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удовольствием </a:t>
            </a:r>
            <a:r>
              <a:rPr sz="1400" dirty="0">
                <a:latin typeface="Times New Roman"/>
                <a:cs typeface="Times New Roman"/>
              </a:rPr>
              <a:t>пошел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бы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работу,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где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много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поездок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(1).</a:t>
            </a:r>
            <a:endParaRPr sz="1400">
              <a:latin typeface="Times New Roman"/>
              <a:cs typeface="Times New Roman"/>
            </a:endParaRPr>
          </a:p>
          <a:p>
            <a:pPr marL="368935" indent="-356235">
              <a:lnSpc>
                <a:spcPct val="100000"/>
              </a:lnSpc>
              <a:spcBef>
                <a:spcPts val="170"/>
              </a:spcBef>
              <a:buAutoNum type="arabicPeriod" startAt="22"/>
              <a:tabLst>
                <a:tab pos="368935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интересом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изучаю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иностранный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язык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(1).</a:t>
            </a:r>
            <a:endParaRPr sz="1400">
              <a:latin typeface="Times New Roman"/>
              <a:cs typeface="Times New Roman"/>
            </a:endParaRPr>
          </a:p>
          <a:p>
            <a:pPr marL="12700" marR="3222625" indent="312420">
              <a:lnSpc>
                <a:spcPts val="1860"/>
              </a:lnSpc>
              <a:spcBef>
                <a:spcPts val="80"/>
              </a:spcBef>
              <a:buAutoNum type="arabicPeriod" startAt="22"/>
              <a:tabLst>
                <a:tab pos="325120" algn="l"/>
              </a:tabLst>
            </a:pPr>
            <a:r>
              <a:rPr sz="1400" dirty="0">
                <a:latin typeface="Times New Roman"/>
                <a:cs typeface="Times New Roman"/>
              </a:rPr>
              <a:t>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почти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никогда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опаздываю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(1). </a:t>
            </a:r>
            <a:r>
              <a:rPr sz="1400" spc="-10" dirty="0">
                <a:latin typeface="Times New Roman"/>
                <a:cs typeface="Times New Roman"/>
              </a:rPr>
              <a:t>Результаты: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400" dirty="0">
                <a:latin typeface="Times New Roman"/>
                <a:cs typeface="Times New Roman"/>
              </a:rPr>
              <a:t>Меньше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6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баллов.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джунглях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бизнеса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вас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вряд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ждет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успех.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Советуем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все</a:t>
            </a:r>
            <a:endParaRPr sz="1400">
              <a:latin typeface="Times New Roman"/>
              <a:cs typeface="Times New Roman"/>
            </a:endParaRPr>
          </a:p>
          <a:p>
            <a:pPr marL="12700" marR="455295">
              <a:lnSpc>
                <a:spcPct val="110000"/>
              </a:lnSpc>
            </a:pPr>
            <a:r>
              <a:rPr sz="1400" dirty="0">
                <a:latin typeface="Times New Roman"/>
                <a:cs typeface="Times New Roman"/>
              </a:rPr>
              <a:t>же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поработать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над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собой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плане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тренировки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работоспособности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техники </a:t>
            </a:r>
            <a:r>
              <a:rPr sz="1400" dirty="0">
                <a:latin typeface="Times New Roman"/>
                <a:cs typeface="Times New Roman"/>
              </a:rPr>
              <a:t>общения,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эти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навыки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нужны</a:t>
            </a:r>
            <a:r>
              <a:rPr sz="1400" spc="-20" dirty="0">
                <a:latin typeface="Times New Roman"/>
                <a:cs typeface="Times New Roman"/>
              </a:rPr>
              <a:t> всем.</a:t>
            </a:r>
            <a:endParaRPr sz="1400">
              <a:latin typeface="Times New Roman"/>
              <a:cs typeface="Times New Roman"/>
            </a:endParaRPr>
          </a:p>
          <a:p>
            <a:pPr marL="12700" marR="381000">
              <a:lnSpc>
                <a:spcPct val="1100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6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18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баллов.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Ваших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задатков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вполне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достаточно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работы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найму, </a:t>
            </a:r>
            <a:r>
              <a:rPr sz="1400" dirty="0">
                <a:latin typeface="Times New Roman"/>
                <a:cs typeface="Times New Roman"/>
              </a:rPr>
              <a:t>возможно.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самостоятельном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деле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вас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ждут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немалые</a:t>
            </a:r>
            <a:r>
              <a:rPr sz="1400" spc="-10" dirty="0">
                <a:latin typeface="Times New Roman"/>
                <a:cs typeface="Times New Roman"/>
              </a:rPr>
              <a:t> трудности.</a:t>
            </a:r>
            <a:endParaRPr sz="1400">
              <a:latin typeface="Times New Roman"/>
              <a:cs typeface="Times New Roman"/>
            </a:endParaRPr>
          </a:p>
          <a:p>
            <a:pPr marL="12700" marR="395605">
              <a:lnSpc>
                <a:spcPct val="110000"/>
              </a:lnSpc>
            </a:pP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19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50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баллов.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можете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добиться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успеха,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попадете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«золотую </a:t>
            </a:r>
            <a:r>
              <a:rPr sz="1400" dirty="0">
                <a:latin typeface="Times New Roman"/>
                <a:cs typeface="Times New Roman"/>
              </a:rPr>
              <a:t>жилу»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будете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действовать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широкой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спиной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готового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поддержать</a:t>
            </a:r>
            <a:endParaRPr sz="1400">
              <a:latin typeface="Times New Roman"/>
              <a:cs typeface="Times New Roman"/>
            </a:endParaRPr>
          </a:p>
          <a:p>
            <a:pPr marL="12700" marR="300355">
              <a:lnSpc>
                <a:spcPct val="1102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босса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либо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сплоченной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команде,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которая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компенсирует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ваши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слабые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места. </a:t>
            </a:r>
            <a:r>
              <a:rPr sz="1400" dirty="0">
                <a:latin typeface="Times New Roman"/>
                <a:cs typeface="Times New Roman"/>
              </a:rPr>
              <a:t>От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51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75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баллов.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Если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никогда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преуспеете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бизнесе,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будет </a:t>
            </a:r>
            <a:r>
              <a:rPr sz="1400" dirty="0">
                <a:latin typeface="Times New Roman"/>
                <a:cs typeface="Times New Roman"/>
              </a:rPr>
              <a:t>просто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недоразумением.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Никогда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оставляйте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попыток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—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вас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ждет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успех. </a:t>
            </a:r>
            <a:r>
              <a:rPr sz="1400" dirty="0">
                <a:latin typeface="Times New Roman"/>
                <a:cs typeface="Times New Roman"/>
              </a:rPr>
              <a:t>Больше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75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баллов.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Страшно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подумать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тех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высотах,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которых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можете </a:t>
            </a:r>
            <a:r>
              <a:rPr sz="1400" dirty="0">
                <a:latin typeface="Times New Roman"/>
                <a:cs typeface="Times New Roman"/>
              </a:rPr>
              <a:t>достигнуть.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Однако,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вступая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первые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ступени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этой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бесконечной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лестницы, </a:t>
            </a:r>
            <a:r>
              <a:rPr sz="1400" dirty="0">
                <a:latin typeface="Times New Roman"/>
                <a:cs typeface="Times New Roman"/>
              </a:rPr>
              <a:t>подумайте,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слишком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ли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дорогую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цену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собираетесь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заплатить.</a:t>
            </a:r>
            <a:endParaRPr sz="1400">
              <a:latin typeface="Times New Roman"/>
              <a:cs typeface="Times New Roman"/>
            </a:endParaRPr>
          </a:p>
          <a:p>
            <a:pPr marL="233679">
              <a:lnSpc>
                <a:spcPct val="100000"/>
              </a:lnSpc>
              <a:spcBef>
                <a:spcPts val="165"/>
              </a:spcBef>
            </a:pPr>
            <a:r>
              <a:rPr sz="1400" b="1" dirty="0">
                <a:latin typeface="Times New Roman"/>
                <a:cs typeface="Times New Roman"/>
              </a:rPr>
              <a:t>Вывод:</a:t>
            </a:r>
            <a:r>
              <a:rPr sz="1400" b="1" spc="3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Деньги,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сами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себе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содержат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ничего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злого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или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доброго.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при</a:t>
            </a:r>
            <a:endParaRPr sz="1400">
              <a:latin typeface="Times New Roman"/>
              <a:cs typeface="Times New Roman"/>
            </a:endParaRPr>
          </a:p>
          <a:p>
            <a:pPr marL="12700" marR="34290">
              <a:lnSpc>
                <a:spcPct val="110000"/>
              </a:lnSpc>
              <a:spcBef>
                <a:spcPts val="15"/>
              </a:spcBef>
            </a:pPr>
            <a:r>
              <a:rPr sz="1400" dirty="0">
                <a:latin typeface="Times New Roman"/>
                <a:cs typeface="Times New Roman"/>
              </a:rPr>
              <a:t>неправильном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обращении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они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могут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превратиться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разрушительное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оружие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для </a:t>
            </a:r>
            <a:r>
              <a:rPr sz="1400" spc="-10">
                <a:latin typeface="Times New Roman"/>
                <a:cs typeface="Times New Roman"/>
              </a:rPr>
              <a:t>человека</a:t>
            </a:r>
            <a:r>
              <a:rPr sz="1400" spc="-10" smtClean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1570</Words>
  <Application>Microsoft Office PowerPoint</Application>
  <PresentationFormat>Произвольный</PresentationFormat>
  <Paragraphs>152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Классный час «Урок финансовой грамотности»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 «Урок финансовой грамотности»</dc:title>
  <dc:creator>Super</dc:creator>
  <cp:lastModifiedBy>1</cp:lastModifiedBy>
  <cp:revision>1</cp:revision>
  <dcterms:created xsi:type="dcterms:W3CDTF">2025-12-11T19:56:35Z</dcterms:created>
  <dcterms:modified xsi:type="dcterms:W3CDTF">2025-12-11T20:04:22Z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2018-10-29T00:00:00Z</vt:filetime>
  </property>
  <property fmtid="{D5CDD505-2E9C-101B-9397-08002B2CF9AE}" pid="3" name="Creator">
    <vt:lpwstr>Microsoft® Word 2010</vt:lpwstr>
  </property>
  <property fmtid="{D5CDD505-2E9C-101B-9397-08002B2CF9AE}" pid="4" name="LastSaved">
    <vt:filetime>2025-12-11T00:00:00Z</vt:filetime>
  </property>
  <property fmtid="{D5CDD505-2E9C-101B-9397-08002B2CF9AE}" pid="5" name="Producer">
    <vt:lpwstr>Microsoft® Word 2010</vt:lpwstr>
  </property>
</Properties>
</file>