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9"/>
  </p:notesMasterIdLst>
  <p:sldIdLst>
    <p:sldId id="256" r:id="rId2"/>
    <p:sldId id="260" r:id="rId3"/>
    <p:sldId id="261" r:id="rId4"/>
    <p:sldId id="264" r:id="rId5"/>
    <p:sldId id="258" r:id="rId6"/>
    <p:sldId id="265" r:id="rId7"/>
    <p:sldId id="263"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42D1EE"/>
    <a:srgbClr val="0066CC"/>
    <a:srgbClr val="0033CC"/>
    <a:srgbClr val="5E8CD8"/>
    <a:srgbClr val="668CC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58" d="100"/>
          <a:sy n="58" d="100"/>
        </p:scale>
        <p:origin x="-252" y="-7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6AE2BA-5E24-4B5C-ACAC-71CAD1C1BE90}" type="datetimeFigureOut">
              <a:rPr lang="ru-RU" smtClean="0"/>
              <a:pPr/>
              <a:t>18.12.2024</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3DF112-749A-4E98-AADF-BDDEEEEB59D5}" type="slidenum">
              <a:rPr lang="ru-RU" smtClean="0"/>
              <a:pPr/>
              <a:t>‹#›</a:t>
            </a:fld>
            <a:endParaRPr lang="ru-RU"/>
          </a:p>
        </p:txBody>
      </p:sp>
    </p:spTree>
    <p:extLst>
      <p:ext uri="{BB962C8B-B14F-4D97-AF65-F5344CB8AC3E}">
        <p14:creationId xmlns="" xmlns:p14="http://schemas.microsoft.com/office/powerpoint/2010/main" val="677248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19D509D-AA7C-4D20-A3C1-68DF26A09A76}" type="datetimeFigureOut">
              <a:rPr lang="ru-RU" smtClean="0"/>
              <a:pPr/>
              <a:t>18.12.2024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272A45-B729-4142-BEFF-B00D2F440944}" type="slidenum">
              <a:rPr lang="ru-RU" smtClean="0"/>
              <a:pPr/>
              <a:t>‹#›</a:t>
            </a:fld>
            <a:endParaRPr lang="ru-RU"/>
          </a:p>
        </p:txBody>
      </p:sp>
    </p:spTree>
    <p:extLst>
      <p:ext uri="{BB962C8B-B14F-4D97-AF65-F5344CB8AC3E}">
        <p14:creationId xmlns="" xmlns:p14="http://schemas.microsoft.com/office/powerpoint/2010/main" val="278416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19D509D-AA7C-4D20-A3C1-68DF26A09A76}" type="datetimeFigureOut">
              <a:rPr lang="ru-RU" smtClean="0"/>
              <a:pPr/>
              <a:t>18.12.2024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272A45-B729-4142-BEFF-B00D2F440944}" type="slidenum">
              <a:rPr lang="ru-RU" smtClean="0"/>
              <a:pPr/>
              <a:t>‹#›</a:t>
            </a:fld>
            <a:endParaRPr lang="ru-RU"/>
          </a:p>
        </p:txBody>
      </p:sp>
    </p:spTree>
    <p:extLst>
      <p:ext uri="{BB962C8B-B14F-4D97-AF65-F5344CB8AC3E}">
        <p14:creationId xmlns="" xmlns:p14="http://schemas.microsoft.com/office/powerpoint/2010/main" val="661384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19D509D-AA7C-4D20-A3C1-68DF26A09A76}" type="datetimeFigureOut">
              <a:rPr lang="ru-RU" smtClean="0"/>
              <a:pPr/>
              <a:t>18.12.2024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272A45-B729-4142-BEFF-B00D2F440944}" type="slidenum">
              <a:rPr lang="ru-RU" smtClean="0"/>
              <a:pPr/>
              <a:t>‹#›</a:t>
            </a:fld>
            <a:endParaRPr lang="ru-RU"/>
          </a:p>
        </p:txBody>
      </p:sp>
    </p:spTree>
    <p:extLst>
      <p:ext uri="{BB962C8B-B14F-4D97-AF65-F5344CB8AC3E}">
        <p14:creationId xmlns="" xmlns:p14="http://schemas.microsoft.com/office/powerpoint/2010/main" val="25644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19D509D-AA7C-4D20-A3C1-68DF26A09A76}" type="datetimeFigureOut">
              <a:rPr lang="ru-RU" smtClean="0"/>
              <a:pPr/>
              <a:t>18.12.2024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272A45-B729-4142-BEFF-B00D2F440944}" type="slidenum">
              <a:rPr lang="ru-RU" smtClean="0"/>
              <a:pPr/>
              <a:t>‹#›</a:t>
            </a:fld>
            <a:endParaRPr lang="ru-RU"/>
          </a:p>
        </p:txBody>
      </p:sp>
    </p:spTree>
    <p:extLst>
      <p:ext uri="{BB962C8B-B14F-4D97-AF65-F5344CB8AC3E}">
        <p14:creationId xmlns="" xmlns:p14="http://schemas.microsoft.com/office/powerpoint/2010/main" val="4178724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19D509D-AA7C-4D20-A3C1-68DF26A09A76}" type="datetimeFigureOut">
              <a:rPr lang="ru-RU" smtClean="0"/>
              <a:pPr/>
              <a:t>18.12.2024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272A45-B729-4142-BEFF-B00D2F440944}" type="slidenum">
              <a:rPr lang="ru-RU" smtClean="0"/>
              <a:pPr/>
              <a:t>‹#›</a:t>
            </a:fld>
            <a:endParaRPr lang="ru-RU"/>
          </a:p>
        </p:txBody>
      </p:sp>
    </p:spTree>
    <p:extLst>
      <p:ext uri="{BB962C8B-B14F-4D97-AF65-F5344CB8AC3E}">
        <p14:creationId xmlns="" xmlns:p14="http://schemas.microsoft.com/office/powerpoint/2010/main" val="3101508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19D509D-AA7C-4D20-A3C1-68DF26A09A76}" type="datetimeFigureOut">
              <a:rPr lang="ru-RU" smtClean="0"/>
              <a:pPr/>
              <a:t>18.12.2024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F272A45-B729-4142-BEFF-B00D2F440944}" type="slidenum">
              <a:rPr lang="ru-RU" smtClean="0"/>
              <a:pPr/>
              <a:t>‹#›</a:t>
            </a:fld>
            <a:endParaRPr lang="ru-RU"/>
          </a:p>
        </p:txBody>
      </p:sp>
    </p:spTree>
    <p:extLst>
      <p:ext uri="{BB962C8B-B14F-4D97-AF65-F5344CB8AC3E}">
        <p14:creationId xmlns="" xmlns:p14="http://schemas.microsoft.com/office/powerpoint/2010/main" val="2161844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19D509D-AA7C-4D20-A3C1-68DF26A09A76}" type="datetimeFigureOut">
              <a:rPr lang="ru-RU" smtClean="0"/>
              <a:pPr/>
              <a:t>18.12.2024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F272A45-B729-4142-BEFF-B00D2F440944}" type="slidenum">
              <a:rPr lang="ru-RU" smtClean="0"/>
              <a:pPr/>
              <a:t>‹#›</a:t>
            </a:fld>
            <a:endParaRPr lang="ru-RU"/>
          </a:p>
        </p:txBody>
      </p:sp>
    </p:spTree>
    <p:extLst>
      <p:ext uri="{BB962C8B-B14F-4D97-AF65-F5344CB8AC3E}">
        <p14:creationId xmlns="" xmlns:p14="http://schemas.microsoft.com/office/powerpoint/2010/main" val="2073673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19D509D-AA7C-4D20-A3C1-68DF26A09A76}" type="datetimeFigureOut">
              <a:rPr lang="ru-RU" smtClean="0"/>
              <a:pPr/>
              <a:t>18.12.2024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F272A45-B729-4142-BEFF-B00D2F440944}" type="slidenum">
              <a:rPr lang="ru-RU" smtClean="0"/>
              <a:pPr/>
              <a:t>‹#›</a:t>
            </a:fld>
            <a:endParaRPr lang="ru-RU"/>
          </a:p>
        </p:txBody>
      </p:sp>
    </p:spTree>
    <p:extLst>
      <p:ext uri="{BB962C8B-B14F-4D97-AF65-F5344CB8AC3E}">
        <p14:creationId xmlns="" xmlns:p14="http://schemas.microsoft.com/office/powerpoint/2010/main" val="3717649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19D509D-AA7C-4D20-A3C1-68DF26A09A76}" type="datetimeFigureOut">
              <a:rPr lang="ru-RU" smtClean="0"/>
              <a:pPr/>
              <a:t>18.12.2024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F272A45-B729-4142-BEFF-B00D2F440944}" type="slidenum">
              <a:rPr lang="ru-RU" smtClean="0"/>
              <a:pPr/>
              <a:t>‹#›</a:t>
            </a:fld>
            <a:endParaRPr lang="ru-RU"/>
          </a:p>
        </p:txBody>
      </p:sp>
    </p:spTree>
    <p:extLst>
      <p:ext uri="{BB962C8B-B14F-4D97-AF65-F5344CB8AC3E}">
        <p14:creationId xmlns="" xmlns:p14="http://schemas.microsoft.com/office/powerpoint/2010/main" val="903942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819D509D-AA7C-4D20-A3C1-68DF26A09A76}" type="datetimeFigureOut">
              <a:rPr lang="ru-RU" smtClean="0"/>
              <a:pPr/>
              <a:t>18.12.2024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F272A45-B729-4142-BEFF-B00D2F440944}" type="slidenum">
              <a:rPr lang="ru-RU" smtClean="0"/>
              <a:pPr/>
              <a:t>‹#›</a:t>
            </a:fld>
            <a:endParaRPr lang="ru-RU"/>
          </a:p>
        </p:txBody>
      </p:sp>
    </p:spTree>
    <p:extLst>
      <p:ext uri="{BB962C8B-B14F-4D97-AF65-F5344CB8AC3E}">
        <p14:creationId xmlns="" xmlns:p14="http://schemas.microsoft.com/office/powerpoint/2010/main" val="7780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819D509D-AA7C-4D20-A3C1-68DF26A09A76}" type="datetimeFigureOut">
              <a:rPr lang="ru-RU" smtClean="0"/>
              <a:pPr/>
              <a:t>18.12.2024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F272A45-B729-4142-BEFF-B00D2F440944}" type="slidenum">
              <a:rPr lang="ru-RU" smtClean="0"/>
              <a:pPr/>
              <a:t>‹#›</a:t>
            </a:fld>
            <a:endParaRPr lang="ru-RU"/>
          </a:p>
        </p:txBody>
      </p:sp>
    </p:spTree>
    <p:extLst>
      <p:ext uri="{BB962C8B-B14F-4D97-AF65-F5344CB8AC3E}">
        <p14:creationId xmlns="" xmlns:p14="http://schemas.microsoft.com/office/powerpoint/2010/main" val="3573430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rgbClr val="00B0F0"/>
            </a:gs>
            <a:gs pos="95000">
              <a:schemeClr val="accent1">
                <a:lumMod val="20000"/>
                <a:lumOff val="80000"/>
              </a:schemeClr>
            </a:gs>
            <a:gs pos="100000">
              <a:srgbClr val="00B0F0">
                <a:alpha val="40000"/>
              </a:srgbClr>
            </a:gs>
            <a:gs pos="100000">
              <a:schemeClr val="bg1"/>
            </a:gs>
          </a:gsLst>
          <a:path path="rect">
            <a:fillToRect l="100000" t="100000"/>
          </a:path>
          <a:tileRect r="-100000" b="-10000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9D509D-AA7C-4D20-A3C1-68DF26A09A76}" type="datetimeFigureOut">
              <a:rPr lang="ru-RU" smtClean="0"/>
              <a:pPr/>
              <a:t>18.12.2024</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272A45-B729-4142-BEFF-B00D2F440944}" type="slidenum">
              <a:rPr lang="ru-RU" smtClean="0"/>
              <a:pPr/>
              <a:t>‹#›</a:t>
            </a:fld>
            <a:endParaRPr lang="ru-RU"/>
          </a:p>
        </p:txBody>
      </p:sp>
    </p:spTree>
    <p:extLst>
      <p:ext uri="{BB962C8B-B14F-4D97-AF65-F5344CB8AC3E}">
        <p14:creationId xmlns="" xmlns:p14="http://schemas.microsoft.com/office/powerpoint/2010/main" val="376447964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hyperlink" Target="http://www.calorizator.ru/product/fruit/banana" TargetMode="External"/><Relationship Id="rId7" Type="http://schemas.openxmlformats.org/officeDocument/2006/relationships/hyperlink" Target="http://www.calorizator.ru/product/fruit/plum" TargetMode="External"/><Relationship Id="rId12" Type="http://schemas.openxmlformats.org/officeDocument/2006/relationships/image" Target="../media/image9.jpeg"/><Relationship Id="rId2" Type="http://schemas.openxmlformats.org/officeDocument/2006/relationships/hyperlink" Target="http://www.calorizator.ru/product/fruit/apple" TargetMode="External"/><Relationship Id="rId1" Type="http://schemas.openxmlformats.org/officeDocument/2006/relationships/slideLayout" Target="../slideLayouts/slideLayout7.xml"/><Relationship Id="rId6" Type="http://schemas.openxmlformats.org/officeDocument/2006/relationships/hyperlink" Target="http://www.calorizator.ru/product/fruit/pear" TargetMode="External"/><Relationship Id="rId11" Type="http://schemas.openxmlformats.org/officeDocument/2006/relationships/image" Target="../media/image8.jpeg"/><Relationship Id="rId5" Type="http://schemas.openxmlformats.org/officeDocument/2006/relationships/hyperlink" Target="http://www.calorizator.ru/product/fruit/kiwi" TargetMode="External"/><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hyperlink" Target="http://www.calorizator.ru/product/fruit/mandarin" TargetMode="External"/><Relationship Id="rId9" Type="http://schemas.openxmlformats.org/officeDocument/2006/relationships/image" Target="../media/image6.jpeg"/><Relationship Id="rId14" Type="http://schemas.openxmlformats.org/officeDocument/2006/relationships/image" Target="../media/image11.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86232" y="280219"/>
            <a:ext cx="10289458" cy="1533833"/>
          </a:xfrm>
          <a:noFill/>
        </p:spPr>
        <p:txBody>
          <a:bodyPr>
            <a:noAutofit/>
          </a:bodyPr>
          <a:lstStyle/>
          <a:p>
            <a:r>
              <a:rPr lang="ru-RU" sz="3600" dirty="0" smtClean="0">
                <a:latin typeface="Times New Roman" panose="02020603050405020304" pitchFamily="18" charset="0"/>
                <a:cs typeface="Times New Roman" panose="02020603050405020304" pitchFamily="18" charset="0"/>
              </a:rPr>
              <a:t/>
            </a:r>
            <a:br>
              <a:rPr lang="ru-RU" sz="3600" dirty="0" smtClean="0">
                <a:latin typeface="Times New Roman" panose="02020603050405020304" pitchFamily="18" charset="0"/>
                <a:cs typeface="Times New Roman" panose="02020603050405020304" pitchFamily="18" charset="0"/>
              </a:rPr>
            </a:br>
            <a:r>
              <a:rPr lang="ru-RU" sz="3600" dirty="0">
                <a:latin typeface="Times New Roman" panose="02020603050405020304" pitchFamily="18" charset="0"/>
                <a:cs typeface="Times New Roman" panose="02020603050405020304" pitchFamily="18" charset="0"/>
              </a:rPr>
              <a:t/>
            </a:r>
            <a:br>
              <a:rPr lang="ru-RU" sz="3600" dirty="0">
                <a:latin typeface="Times New Roman" panose="02020603050405020304" pitchFamily="18" charset="0"/>
                <a:cs typeface="Times New Roman" panose="02020603050405020304" pitchFamily="18" charset="0"/>
              </a:rPr>
            </a:br>
            <a:r>
              <a:rPr lang="ru-RU" sz="3600" dirty="0" smtClean="0">
                <a:latin typeface="Times New Roman" panose="02020603050405020304" pitchFamily="18" charset="0"/>
                <a:cs typeface="Times New Roman" panose="02020603050405020304" pitchFamily="18" charset="0"/>
              </a:rPr>
              <a:t/>
            </a:r>
            <a:br>
              <a:rPr lang="ru-RU" sz="3600" dirty="0" smtClean="0">
                <a:latin typeface="Times New Roman" panose="02020603050405020304" pitchFamily="18" charset="0"/>
                <a:cs typeface="Times New Roman" panose="02020603050405020304" pitchFamily="18" charset="0"/>
              </a:rPr>
            </a:br>
            <a:r>
              <a:rPr lang="ru-RU" sz="2400" b="1" dirty="0">
                <a:solidFill>
                  <a:schemeClr val="tx2">
                    <a:lumMod val="50000"/>
                  </a:schemeClr>
                </a:solidFill>
                <a:latin typeface="Times New Roman" panose="02020603050405020304" pitchFamily="18" charset="0"/>
                <a:cs typeface="Times New Roman" panose="02020603050405020304" pitchFamily="18" charset="0"/>
              </a:rPr>
              <a:t/>
            </a:r>
            <a:br>
              <a:rPr lang="ru-RU" sz="2400" b="1" dirty="0">
                <a:solidFill>
                  <a:schemeClr val="tx2">
                    <a:lumMod val="50000"/>
                  </a:schemeClr>
                </a:solidFill>
                <a:latin typeface="Times New Roman" panose="02020603050405020304" pitchFamily="18" charset="0"/>
                <a:cs typeface="Times New Roman" panose="02020603050405020304" pitchFamily="18" charset="0"/>
              </a:rPr>
            </a:br>
            <a:r>
              <a:rPr lang="ru-RU" sz="3600" dirty="0" smtClean="0">
                <a:solidFill>
                  <a:schemeClr val="tx2">
                    <a:lumMod val="50000"/>
                  </a:schemeClr>
                </a:solidFill>
                <a:latin typeface="Times New Roman" panose="02020603050405020304" pitchFamily="18" charset="0"/>
                <a:cs typeface="Times New Roman" panose="02020603050405020304" pitchFamily="18" charset="0"/>
              </a:rPr>
              <a:t> </a:t>
            </a:r>
            <a:endParaRPr lang="ru-RU" sz="3600" dirty="0">
              <a:solidFill>
                <a:schemeClr val="tx2">
                  <a:lumMod val="50000"/>
                </a:schemeClr>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369033" y="2109018"/>
            <a:ext cx="10822967" cy="3288891"/>
          </a:xfrm>
        </p:spPr>
        <p:txBody>
          <a:bodyPr>
            <a:noAutofit/>
          </a:bodyPr>
          <a:lstStyle/>
          <a:p>
            <a:pPr>
              <a:lnSpc>
                <a:spcPct val="100000"/>
              </a:lnSpc>
            </a:pPr>
            <a:endParaRPr lang="ru-RU" sz="3200" dirty="0" smtClean="0">
              <a:solidFill>
                <a:schemeClr val="tx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nSpc>
                <a:spcPct val="100000"/>
              </a:lnSpc>
            </a:pPr>
            <a:r>
              <a:rPr lang="ru-RU" sz="3200" b="1" dirty="0" smtClean="0">
                <a:solidFill>
                  <a:schemeClr val="tx2">
                    <a:lumMod val="50000"/>
                  </a:schemeClr>
                </a:solidFill>
                <a:latin typeface="Times New Roman" panose="02020603050405020304" pitchFamily="18" charset="0"/>
                <a:cs typeface="Times New Roman" panose="02020603050405020304" pitchFamily="18" charset="0"/>
              </a:rPr>
              <a:t>Классный час </a:t>
            </a:r>
          </a:p>
          <a:p>
            <a:pPr>
              <a:lnSpc>
                <a:spcPct val="100000"/>
              </a:lnSpc>
            </a:pPr>
            <a:r>
              <a:rPr lang="ru-RU" sz="3200" b="1" dirty="0" smtClean="0">
                <a:solidFill>
                  <a:schemeClr val="tx2">
                    <a:lumMod val="50000"/>
                  </a:schemeClr>
                </a:solidFill>
                <a:latin typeface="Times New Roman" panose="02020603050405020304" pitchFamily="18" charset="0"/>
                <a:cs typeface="Times New Roman" panose="02020603050405020304" pitchFamily="18" charset="0"/>
              </a:rPr>
              <a:t> игра-</a:t>
            </a:r>
            <a:r>
              <a:rPr lang="ru-RU" sz="3200" b="1" dirty="0" err="1" smtClean="0">
                <a:solidFill>
                  <a:schemeClr val="tx2">
                    <a:lumMod val="50000"/>
                  </a:schemeClr>
                </a:solidFill>
                <a:latin typeface="Times New Roman" panose="02020603050405020304" pitchFamily="18" charset="0"/>
                <a:cs typeface="Times New Roman" panose="02020603050405020304" pitchFamily="18" charset="0"/>
              </a:rPr>
              <a:t>квест</a:t>
            </a:r>
            <a:r>
              <a:rPr lang="ru-RU" sz="3200" b="1" dirty="0" smtClean="0">
                <a:solidFill>
                  <a:schemeClr val="tx2">
                    <a:lumMod val="50000"/>
                  </a:schemeClr>
                </a:solidFill>
                <a:latin typeface="Times New Roman" panose="02020603050405020304" pitchFamily="18" charset="0"/>
                <a:cs typeface="Times New Roman" panose="02020603050405020304" pitchFamily="18" charset="0"/>
              </a:rPr>
              <a:t> «Деньги любят счет»</a:t>
            </a:r>
          </a:p>
          <a:p>
            <a:pPr>
              <a:lnSpc>
                <a:spcPct val="100000"/>
              </a:lnSpc>
            </a:pPr>
            <a:endParaRPr lang="ru-RU" sz="3200" b="1" dirty="0">
              <a:solidFill>
                <a:schemeClr val="tx2">
                  <a:lumMod val="50000"/>
                </a:schemeClr>
              </a:solidFill>
              <a:latin typeface="Times New Roman" panose="02020603050405020304" pitchFamily="18" charset="0"/>
              <a:cs typeface="Times New Roman" panose="02020603050405020304" pitchFamily="18" charset="0"/>
            </a:endParaRPr>
          </a:p>
          <a:p>
            <a:pPr>
              <a:lnSpc>
                <a:spcPct val="100000"/>
              </a:lnSpc>
            </a:pPr>
            <a:endParaRPr lang="ru-RU" sz="3200" b="1" dirty="0">
              <a:solidFill>
                <a:schemeClr val="tx2">
                  <a:lumMod val="50000"/>
                </a:schemeClr>
              </a:solidFill>
              <a:latin typeface="Times New Roman" panose="02020603050405020304" pitchFamily="18" charset="0"/>
              <a:cs typeface="Times New Roman" panose="02020603050405020304" pitchFamily="18" charset="0"/>
            </a:endParaRPr>
          </a:p>
          <a:p>
            <a:pPr>
              <a:lnSpc>
                <a:spcPct val="100000"/>
              </a:lnSpc>
            </a:pPr>
            <a:endParaRPr lang="ru-RU" sz="3200" b="1" dirty="0" smtClean="0">
              <a:solidFill>
                <a:schemeClr val="tx2">
                  <a:lumMod val="50000"/>
                </a:schemeClr>
              </a:solidFill>
              <a:latin typeface="Times New Roman" panose="02020603050405020304" pitchFamily="18" charset="0"/>
              <a:cs typeface="Times New Roman" panose="02020603050405020304" pitchFamily="18" charset="0"/>
            </a:endParaRPr>
          </a:p>
          <a:p>
            <a:pPr>
              <a:lnSpc>
                <a:spcPct val="100000"/>
              </a:lnSpc>
            </a:pPr>
            <a:endParaRPr lang="ru-RU" b="1" dirty="0">
              <a:solidFill>
                <a:schemeClr val="tx2">
                  <a:lumMod val="50000"/>
                </a:schemeClr>
              </a:solidFill>
            </a:endParaRPr>
          </a:p>
        </p:txBody>
      </p:sp>
      <p:pic>
        <p:nvPicPr>
          <p:cNvPr id="4" name="Рисунок 3"/>
          <p:cNvPicPr>
            <a:picLocks noChangeAspect="1"/>
          </p:cNvPicPr>
          <p:nvPr/>
        </p:nvPicPr>
        <p:blipFill>
          <a:blip r:embed="rId2" cstate="print"/>
          <a:stretch>
            <a:fillRect/>
          </a:stretch>
        </p:blipFill>
        <p:spPr>
          <a:xfrm>
            <a:off x="3185651" y="5573376"/>
            <a:ext cx="857756" cy="1033902"/>
          </a:xfrm>
          <a:prstGeom prst="rect">
            <a:avLst/>
          </a:prstGeom>
        </p:spPr>
      </p:pic>
    </p:spTree>
    <p:extLst>
      <p:ext uri="{BB962C8B-B14F-4D97-AF65-F5344CB8AC3E}">
        <p14:creationId xmlns="" xmlns:p14="http://schemas.microsoft.com/office/powerpoint/2010/main" val="7664778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06562" y="412750"/>
            <a:ext cx="8998974" cy="1325563"/>
          </a:xfrm>
        </p:spPr>
        <p:txBody>
          <a:bodyPr>
            <a:normAutofit/>
          </a:bodyPr>
          <a:lstStyle/>
          <a:p>
            <a:pPr algn="ctr"/>
            <a:r>
              <a:rPr lang="ru-RU" sz="3200" b="1" dirty="0" err="1">
                <a:solidFill>
                  <a:schemeClr val="tx2">
                    <a:lumMod val="75000"/>
                  </a:schemeClr>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Квест</a:t>
            </a:r>
            <a:r>
              <a:rPr lang="ru-RU" sz="3200" b="1" dirty="0">
                <a:solidFill>
                  <a:schemeClr val="tx2">
                    <a:lumMod val="75000"/>
                  </a:schemeClr>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-игра «Деньги любят счет»</a:t>
            </a:r>
            <a:r>
              <a:rPr lang="ru-RU" sz="2000" dirty="0">
                <a:solidFill>
                  <a:schemeClr val="tx2">
                    <a:lumMod val="7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r>
            <a:br>
              <a:rPr lang="ru-RU" sz="2000" dirty="0">
                <a:solidFill>
                  <a:schemeClr val="tx2">
                    <a:lumMod val="7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endParaRPr lang="ru-RU" sz="3200" dirty="0">
              <a:solidFill>
                <a:schemeClr val="tx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pPr marL="0" indent="0">
              <a:lnSpc>
                <a:spcPct val="150000"/>
              </a:lnSpc>
              <a:buNone/>
            </a:pPr>
            <a:endParaRPr lang="ru-RU" sz="3800" b="1" dirty="0" smtClean="0">
              <a:latin typeface="Times New Roman" panose="02020603050405020304" pitchFamily="18" charset="0"/>
              <a:cs typeface="Times New Roman" panose="02020603050405020304" pitchFamily="18" charset="0"/>
            </a:endParaRPr>
          </a:p>
          <a:p>
            <a:endParaRPr lang="ru-RU" dirty="0"/>
          </a:p>
        </p:txBody>
      </p:sp>
      <p:pic>
        <p:nvPicPr>
          <p:cNvPr id="4" name="Рисунок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6606049" y="2026528"/>
            <a:ext cx="5271696" cy="3514464"/>
          </a:xfrm>
          <a:prstGeom prst="rect">
            <a:avLst/>
          </a:prstGeom>
        </p:spPr>
      </p:pic>
      <p:sp>
        <p:nvSpPr>
          <p:cNvPr id="5" name="Прямоугольник 4"/>
          <p:cNvSpPr/>
          <p:nvPr/>
        </p:nvSpPr>
        <p:spPr>
          <a:xfrm>
            <a:off x="359014" y="1743739"/>
            <a:ext cx="6096000" cy="1406154"/>
          </a:xfrm>
          <a:prstGeom prst="rect">
            <a:avLst/>
          </a:prstGeom>
        </p:spPr>
        <p:txBody>
          <a:bodyPr>
            <a:spAutoFit/>
          </a:bodyPr>
          <a:lstStyle/>
          <a:p>
            <a:pPr marL="228600">
              <a:lnSpc>
                <a:spcPct val="115000"/>
              </a:lnSpc>
              <a:spcAft>
                <a:spcPts val="800"/>
              </a:spcAft>
            </a:pPr>
            <a:r>
              <a:rPr lang="ru-RU" sz="3200" b="1" dirty="0" smtClean="0">
                <a:solidFill>
                  <a:schemeClr val="tx2">
                    <a:lumMod val="50000"/>
                  </a:schemeClr>
                </a:solidFill>
                <a:latin typeface="Times New Roman" panose="02020603050405020304" pitchFamily="18" charset="0"/>
                <a:ea typeface="Times New Roman" panose="02020603050405020304" pitchFamily="18" charset="0"/>
              </a:rPr>
              <a:t>Цель</a:t>
            </a:r>
            <a:r>
              <a:rPr lang="ru-RU" sz="2200" b="1" dirty="0">
                <a:solidFill>
                  <a:schemeClr val="tx2">
                    <a:lumMod val="50000"/>
                  </a:schemeClr>
                </a:solidFill>
                <a:latin typeface="Times New Roman" panose="02020603050405020304" pitchFamily="18" charset="0"/>
                <a:ea typeface="Times New Roman" panose="02020603050405020304" pitchFamily="18" charset="0"/>
              </a:rPr>
              <a:t>:</a:t>
            </a:r>
            <a:r>
              <a:rPr lang="ru-RU" sz="2200" dirty="0">
                <a:solidFill>
                  <a:schemeClr val="tx2">
                    <a:lumMod val="50000"/>
                  </a:schemeClr>
                </a:solidFill>
                <a:latin typeface="Times New Roman" panose="02020603050405020304" pitchFamily="18" charset="0"/>
                <a:ea typeface="Times New Roman" panose="02020603050405020304" pitchFamily="18" charset="0"/>
              </a:rPr>
              <a:t> </a:t>
            </a:r>
            <a:r>
              <a:rPr lang="ru-RU" sz="2200" b="1" dirty="0">
                <a:solidFill>
                  <a:schemeClr val="tx2">
                    <a:lumMod val="50000"/>
                  </a:schemeClr>
                </a:solidFill>
                <a:latin typeface="Times New Roman" panose="02020603050405020304" pitchFamily="18" charset="0"/>
                <a:ea typeface="Times New Roman" panose="02020603050405020304" pitchFamily="18" charset="0"/>
              </a:rPr>
              <a:t>дать ученикам практический навык обращения с деньгами через решение задач, близких к реальной жизни.</a:t>
            </a:r>
            <a:endParaRPr lang="ru-RU" sz="2200" b="1" dirty="0">
              <a:solidFill>
                <a:schemeClr val="tx2">
                  <a:lumMod val="50000"/>
                </a:schemeClr>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 xmlns:p14="http://schemas.microsoft.com/office/powerpoint/2010/main" val="2273787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78807" y="907866"/>
            <a:ext cx="6760028" cy="278514"/>
          </a:xfrm>
        </p:spPr>
        <p:txBody>
          <a:bodyPr>
            <a:normAutofit fontScale="90000"/>
          </a:bodyPr>
          <a:lstStyle/>
          <a:p>
            <a:pPr algn="ctr"/>
            <a:r>
              <a:rPr lang="ru-RU" b="1" dirty="0" smtClean="0">
                <a:solidFill>
                  <a:schemeClr val="tx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Ход игры</a:t>
            </a:r>
            <a:endParaRPr lang="ru-RU" b="1" dirty="0">
              <a:solidFill>
                <a:schemeClr val="tx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marL="0" indent="0">
              <a:buNone/>
            </a:pPr>
            <a:r>
              <a:rPr lang="ru-RU" dirty="0" smtClean="0">
                <a:solidFill>
                  <a:schemeClr val="bg2">
                    <a:lumMod val="10000"/>
                  </a:schemeClr>
                </a:solidFill>
                <a:latin typeface="Times New Roman" pitchFamily="18" charset="0"/>
                <a:cs typeface="Times New Roman" pitchFamily="18" charset="0"/>
              </a:rPr>
              <a:t>Каждая группа должна пройти 5 станций:</a:t>
            </a:r>
          </a:p>
          <a:p>
            <a:pPr lvl="0"/>
            <a:r>
              <a:rPr lang="ru-RU" b="1" dirty="0" smtClean="0">
                <a:solidFill>
                  <a:schemeClr val="bg2">
                    <a:lumMod val="10000"/>
                  </a:schemeClr>
                </a:solidFill>
                <a:latin typeface="Times New Roman" pitchFamily="18" charset="0"/>
                <a:cs typeface="Times New Roman" pitchFamily="18" charset="0"/>
              </a:rPr>
              <a:t>Фермерская ярмарка</a:t>
            </a:r>
            <a:endParaRPr lang="ru-RU" dirty="0" smtClean="0">
              <a:solidFill>
                <a:schemeClr val="bg2">
                  <a:lumMod val="10000"/>
                </a:schemeClr>
              </a:solidFill>
              <a:latin typeface="Times New Roman" pitchFamily="18" charset="0"/>
              <a:cs typeface="Times New Roman" pitchFamily="18" charset="0"/>
            </a:endParaRPr>
          </a:p>
          <a:p>
            <a:pPr lvl="0"/>
            <a:r>
              <a:rPr lang="ru-RU" b="1" dirty="0" smtClean="0">
                <a:solidFill>
                  <a:schemeClr val="bg2">
                    <a:lumMod val="10000"/>
                  </a:schemeClr>
                </a:solidFill>
                <a:latin typeface="Times New Roman" pitchFamily="18" charset="0"/>
                <a:cs typeface="Times New Roman" pitchFamily="18" charset="0"/>
              </a:rPr>
              <a:t>Супермаркет</a:t>
            </a:r>
            <a:endParaRPr lang="ru-RU" dirty="0" smtClean="0">
              <a:solidFill>
                <a:schemeClr val="bg2">
                  <a:lumMod val="10000"/>
                </a:schemeClr>
              </a:solidFill>
              <a:latin typeface="Times New Roman" pitchFamily="18" charset="0"/>
              <a:cs typeface="Times New Roman" pitchFamily="18" charset="0"/>
            </a:endParaRPr>
          </a:p>
          <a:p>
            <a:pPr lvl="0"/>
            <a:r>
              <a:rPr lang="ru-RU" b="1" dirty="0" smtClean="0">
                <a:solidFill>
                  <a:schemeClr val="bg2">
                    <a:lumMod val="10000"/>
                  </a:schemeClr>
                </a:solidFill>
                <a:latin typeface="Times New Roman" pitchFamily="18" charset="0"/>
                <a:cs typeface="Times New Roman" pitchFamily="18" charset="0"/>
              </a:rPr>
              <a:t>Копейка рубль бережет</a:t>
            </a:r>
            <a:endParaRPr lang="ru-RU" dirty="0" smtClean="0">
              <a:solidFill>
                <a:schemeClr val="bg2">
                  <a:lumMod val="10000"/>
                </a:schemeClr>
              </a:solidFill>
              <a:latin typeface="Times New Roman" pitchFamily="18" charset="0"/>
              <a:cs typeface="Times New Roman" pitchFamily="18" charset="0"/>
            </a:endParaRPr>
          </a:p>
          <a:p>
            <a:pPr lvl="0"/>
            <a:r>
              <a:rPr lang="ru-RU" b="1" dirty="0" smtClean="0">
                <a:solidFill>
                  <a:schemeClr val="bg2">
                    <a:lumMod val="10000"/>
                  </a:schemeClr>
                </a:solidFill>
                <a:latin typeface="Times New Roman" pitchFamily="18" charset="0"/>
                <a:cs typeface="Times New Roman" pitchFamily="18" charset="0"/>
              </a:rPr>
              <a:t>Вечеринка для друзей</a:t>
            </a:r>
            <a:endParaRPr lang="ru-RU" dirty="0" smtClean="0">
              <a:solidFill>
                <a:schemeClr val="bg2">
                  <a:lumMod val="10000"/>
                </a:schemeClr>
              </a:solidFill>
              <a:latin typeface="Times New Roman" pitchFamily="18" charset="0"/>
              <a:cs typeface="Times New Roman" pitchFamily="18" charset="0"/>
            </a:endParaRPr>
          </a:p>
          <a:p>
            <a:r>
              <a:rPr lang="ru-RU" b="1" dirty="0" smtClean="0">
                <a:solidFill>
                  <a:schemeClr val="bg2">
                    <a:lumMod val="10000"/>
                  </a:schemeClr>
                </a:solidFill>
                <a:latin typeface="Times New Roman" pitchFamily="18" charset="0"/>
                <a:cs typeface="Times New Roman" pitchFamily="18" charset="0"/>
              </a:rPr>
              <a:t>Выгодный тариф</a:t>
            </a:r>
          </a:p>
          <a:p>
            <a:pPr>
              <a:buNone/>
            </a:pPr>
            <a:r>
              <a:rPr lang="ru-RU" dirty="0" smtClean="0">
                <a:solidFill>
                  <a:schemeClr val="bg2">
                    <a:lumMod val="10000"/>
                  </a:schemeClr>
                </a:solidFill>
                <a:latin typeface="Times New Roman" pitchFamily="18" charset="0"/>
                <a:cs typeface="Times New Roman" pitchFamily="18" charset="0"/>
              </a:rPr>
              <a:t>На каждой станции предлагается решить практические, ситуативные задачи.</a:t>
            </a:r>
            <a:endParaRPr lang="ru-RU" dirty="0">
              <a:solidFill>
                <a:schemeClr val="bg2">
                  <a:lumMod val="10000"/>
                </a:schemeClr>
              </a:solidFill>
              <a:latin typeface="Times New Roman" pitchFamily="18" charset="0"/>
              <a:cs typeface="Times New Roman" pitchFamily="18" charset="0"/>
            </a:endParaRPr>
          </a:p>
        </p:txBody>
      </p:sp>
      <p:pic>
        <p:nvPicPr>
          <p:cNvPr id="1026" name="Picture 2" descr="http://gym1507uz.mskobr.ru/images/cms/thumbs/e4d83958ab26b7c58721fb7220705bfc.pn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282677" y="161088"/>
            <a:ext cx="875072" cy="1054776"/>
          </a:xfrm>
          <a:prstGeom prst="rect">
            <a:avLst/>
          </a:prstGeom>
          <a:noFill/>
          <a:extLst>
            <a:ext uri="{909E8E84-426E-40DD-AFC4-6F175D3DCCD1}">
              <a14:hiddenFill xmlns="" xmlns:a14="http://schemas.microsoft.com/office/drawing/2010/main">
                <a:solidFill>
                  <a:srgbClr val="FFFFFF"/>
                </a:solidFill>
              </a14:hiddenFill>
            </a:ext>
          </a:extLst>
        </p:spPr>
      </p:pic>
      <p:pic>
        <p:nvPicPr>
          <p:cNvPr id="5" name="Рисунок 4" descr="C:\Users\User\Pictures\деньги.jpg"/>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512147" y="734027"/>
            <a:ext cx="4276577" cy="3950515"/>
          </a:xfrm>
          <a:prstGeom prst="rect">
            <a:avLst/>
          </a:prstGeom>
          <a:noFill/>
          <a:ln>
            <a:noFill/>
          </a:ln>
        </p:spPr>
      </p:pic>
    </p:spTree>
    <p:extLst>
      <p:ext uri="{BB962C8B-B14F-4D97-AF65-F5344CB8AC3E}">
        <p14:creationId xmlns="" xmlns:p14="http://schemas.microsoft.com/office/powerpoint/2010/main" val="2104856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nvGraphicFramePr>
        <p:xfrm>
          <a:off x="5655213" y="321710"/>
          <a:ext cx="6199164" cy="1920240"/>
        </p:xfrm>
        <a:graphic>
          <a:graphicData uri="http://schemas.openxmlformats.org/drawingml/2006/table">
            <a:tbl>
              <a:tblPr/>
              <a:tblGrid>
                <a:gridCol w="1654423"/>
                <a:gridCol w="1773135"/>
                <a:gridCol w="1225508"/>
                <a:gridCol w="1546098"/>
              </a:tblGrid>
              <a:tr h="417957">
                <a:tc>
                  <a:txBody>
                    <a:bodyPr/>
                    <a:lstStyle/>
                    <a:p>
                      <a:pPr marL="457200" algn="ctr">
                        <a:lnSpc>
                          <a:spcPct val="100000"/>
                        </a:lnSpc>
                        <a:spcAft>
                          <a:spcPts val="0"/>
                        </a:spcAft>
                      </a:pPr>
                      <a:r>
                        <a:rPr lang="ru-RU" sz="1800" dirty="0">
                          <a:latin typeface="Times New Roman"/>
                          <a:ea typeface="Calibri"/>
                          <a:cs typeface="Times New Roman"/>
                        </a:rPr>
                        <a:t>Магазин</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0000"/>
                        </a:lnSpc>
                        <a:spcAft>
                          <a:spcPts val="0"/>
                        </a:spcAft>
                      </a:pPr>
                      <a:r>
                        <a:rPr lang="ru-RU" sz="1800" dirty="0">
                          <a:latin typeface="Times New Roman"/>
                          <a:ea typeface="Calibri"/>
                          <a:cs typeface="Times New Roman"/>
                        </a:rPr>
                        <a:t>Шоколад</a:t>
                      </a:r>
                      <a:endParaRPr lang="ru-RU" sz="1800" dirty="0">
                        <a:latin typeface="Calibri"/>
                        <a:ea typeface="Calibri"/>
                        <a:cs typeface="Times New Roman"/>
                      </a:endParaRPr>
                    </a:p>
                    <a:p>
                      <a:pPr marL="457200" algn="ctr">
                        <a:lnSpc>
                          <a:spcPct val="100000"/>
                        </a:lnSpc>
                        <a:spcAft>
                          <a:spcPts val="0"/>
                        </a:spcAft>
                      </a:pPr>
                      <a:r>
                        <a:rPr lang="ru-RU" sz="1800" dirty="0">
                          <a:latin typeface="Times New Roman"/>
                          <a:ea typeface="Calibri"/>
                          <a:cs typeface="Times New Roman"/>
                        </a:rPr>
                        <a:t>(за плитку)</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0000"/>
                        </a:lnSpc>
                        <a:spcAft>
                          <a:spcPts val="0"/>
                        </a:spcAft>
                      </a:pPr>
                      <a:r>
                        <a:rPr lang="ru-RU" sz="1800" dirty="0">
                          <a:latin typeface="Times New Roman"/>
                          <a:ea typeface="Calibri"/>
                          <a:cs typeface="Times New Roman"/>
                        </a:rPr>
                        <a:t>Пастила (за кг)</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0000"/>
                        </a:lnSpc>
                        <a:spcAft>
                          <a:spcPts val="0"/>
                        </a:spcAft>
                      </a:pPr>
                      <a:r>
                        <a:rPr lang="ru-RU" sz="1800" dirty="0">
                          <a:latin typeface="Times New Roman"/>
                          <a:ea typeface="Calibri"/>
                          <a:cs typeface="Times New Roman"/>
                        </a:rPr>
                        <a:t>Кефир (за литр)</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8979">
                <a:tc>
                  <a:txBody>
                    <a:bodyPr/>
                    <a:lstStyle/>
                    <a:p>
                      <a:pPr marL="457200" algn="ctr">
                        <a:lnSpc>
                          <a:spcPct val="100000"/>
                        </a:lnSpc>
                        <a:spcAft>
                          <a:spcPts val="0"/>
                        </a:spcAft>
                      </a:pPr>
                      <a:r>
                        <a:rPr lang="ru-RU" sz="1800" dirty="0">
                          <a:latin typeface="Times New Roman"/>
                          <a:ea typeface="Calibri"/>
                          <a:cs typeface="Times New Roman"/>
                        </a:rPr>
                        <a:t>«Магнит»</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0000"/>
                        </a:lnSpc>
                        <a:spcAft>
                          <a:spcPts val="0"/>
                        </a:spcAft>
                      </a:pPr>
                      <a:r>
                        <a:rPr lang="ru-RU" sz="1800" dirty="0">
                          <a:latin typeface="Times New Roman"/>
                          <a:ea typeface="Calibri"/>
                          <a:cs typeface="Times New Roman"/>
                        </a:rPr>
                        <a:t>50</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0000"/>
                        </a:lnSpc>
                        <a:spcAft>
                          <a:spcPts val="0"/>
                        </a:spcAft>
                      </a:pPr>
                      <a:r>
                        <a:rPr lang="ru-RU" sz="1800">
                          <a:latin typeface="Times New Roman"/>
                          <a:ea typeface="Calibri"/>
                          <a:cs typeface="Times New Roman"/>
                        </a:rPr>
                        <a:t>260</a:t>
                      </a:r>
                      <a:endParaRPr lang="ru-RU"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0000"/>
                        </a:lnSpc>
                        <a:spcAft>
                          <a:spcPts val="0"/>
                        </a:spcAft>
                      </a:pPr>
                      <a:r>
                        <a:rPr lang="ru-RU" sz="1800" dirty="0">
                          <a:latin typeface="Times New Roman"/>
                          <a:ea typeface="Calibri"/>
                          <a:cs typeface="Times New Roman"/>
                        </a:rPr>
                        <a:t>35</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8979">
                <a:tc>
                  <a:txBody>
                    <a:bodyPr/>
                    <a:lstStyle/>
                    <a:p>
                      <a:pPr marL="457200" algn="ctr">
                        <a:lnSpc>
                          <a:spcPct val="100000"/>
                        </a:lnSpc>
                        <a:spcAft>
                          <a:spcPts val="0"/>
                        </a:spcAft>
                      </a:pPr>
                      <a:r>
                        <a:rPr lang="ru-RU" sz="1800" dirty="0">
                          <a:latin typeface="Times New Roman"/>
                          <a:ea typeface="Calibri"/>
                          <a:cs typeface="Times New Roman"/>
                        </a:rPr>
                        <a:t>«Авоська»</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0000"/>
                        </a:lnSpc>
                        <a:spcAft>
                          <a:spcPts val="0"/>
                        </a:spcAft>
                      </a:pPr>
                      <a:r>
                        <a:rPr lang="ru-RU" sz="1800" dirty="0">
                          <a:latin typeface="Times New Roman"/>
                          <a:ea typeface="Calibri"/>
                          <a:cs typeface="Times New Roman"/>
                        </a:rPr>
                        <a:t>52</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0000"/>
                        </a:lnSpc>
                        <a:spcAft>
                          <a:spcPts val="0"/>
                        </a:spcAft>
                      </a:pPr>
                      <a:r>
                        <a:rPr lang="ru-RU" sz="1800">
                          <a:latin typeface="Times New Roman"/>
                          <a:ea typeface="Calibri"/>
                          <a:cs typeface="Times New Roman"/>
                        </a:rPr>
                        <a:t>255</a:t>
                      </a:r>
                      <a:endParaRPr lang="ru-RU"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0000"/>
                        </a:lnSpc>
                        <a:spcAft>
                          <a:spcPts val="0"/>
                        </a:spcAft>
                      </a:pPr>
                      <a:r>
                        <a:rPr lang="ru-RU" sz="1800" dirty="0">
                          <a:latin typeface="Times New Roman"/>
                          <a:ea typeface="Calibri"/>
                          <a:cs typeface="Times New Roman"/>
                        </a:rPr>
                        <a:t>36</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7957">
                <a:tc>
                  <a:txBody>
                    <a:bodyPr/>
                    <a:lstStyle/>
                    <a:p>
                      <a:pPr marL="457200" algn="ctr">
                        <a:lnSpc>
                          <a:spcPct val="100000"/>
                        </a:lnSpc>
                        <a:spcAft>
                          <a:spcPts val="0"/>
                        </a:spcAft>
                      </a:pPr>
                      <a:r>
                        <a:rPr lang="ru-RU" sz="1800" dirty="0">
                          <a:latin typeface="Times New Roman"/>
                          <a:ea typeface="Calibri"/>
                          <a:cs typeface="Times New Roman"/>
                        </a:rPr>
                        <a:t>«Карусель»</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0000"/>
                        </a:lnSpc>
                        <a:spcAft>
                          <a:spcPts val="0"/>
                        </a:spcAft>
                      </a:pPr>
                      <a:r>
                        <a:rPr lang="ru-RU" sz="1800">
                          <a:latin typeface="Times New Roman"/>
                          <a:ea typeface="Calibri"/>
                          <a:cs typeface="Times New Roman"/>
                        </a:rPr>
                        <a:t>49</a:t>
                      </a:r>
                      <a:endParaRPr lang="ru-RU"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0000"/>
                        </a:lnSpc>
                        <a:spcAft>
                          <a:spcPts val="0"/>
                        </a:spcAft>
                      </a:pPr>
                      <a:r>
                        <a:rPr lang="ru-RU" sz="1800" dirty="0">
                          <a:latin typeface="Times New Roman"/>
                          <a:ea typeface="Calibri"/>
                          <a:cs typeface="Times New Roman"/>
                        </a:rPr>
                        <a:t>250</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0000"/>
                        </a:lnSpc>
                        <a:spcAft>
                          <a:spcPts val="0"/>
                        </a:spcAft>
                      </a:pPr>
                      <a:r>
                        <a:rPr lang="ru-RU" sz="1800" dirty="0">
                          <a:latin typeface="Times New Roman"/>
                          <a:ea typeface="Calibri"/>
                          <a:cs typeface="Times New Roman"/>
                        </a:rPr>
                        <a:t>34</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2530" name="Rectangle 2"/>
          <p:cNvSpPr>
            <a:spLocks noChangeArrowheads="1"/>
          </p:cNvSpPr>
          <p:nvPr/>
        </p:nvSpPr>
        <p:spPr bwMode="auto">
          <a:xfrm>
            <a:off x="661180" y="599795"/>
            <a:ext cx="4937761"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ru-RU" sz="2000" b="0"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В таблице представлены цены (в рублях) на некоторые товары в трёх магазинах.</a:t>
            </a:r>
            <a:endParaRPr kumimoji="0" lang="ru-RU" sz="2000" b="0" i="0" u="none" strike="noStrike" cap="none" normalizeH="0" baseline="0" dirty="0" smtClean="0">
              <a:ln>
                <a:noFill/>
              </a:ln>
              <a:solidFill>
                <a:schemeClr val="bg2">
                  <a:lumMod val="10000"/>
                </a:schemeClr>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Надо купить 2 шоколадки, 500 </a:t>
            </a:r>
            <a:r>
              <a:rPr kumimoji="0" lang="ru-RU" sz="2000" b="0" i="0" u="none" strike="noStrike" cap="none" normalizeH="0" baseline="0" dirty="0" err="1" smtClean="0">
                <a:ln>
                  <a:noFill/>
                </a:ln>
                <a:solidFill>
                  <a:schemeClr val="bg2">
                    <a:lumMod val="10000"/>
                  </a:schemeClr>
                </a:solidFill>
                <a:effectLst/>
                <a:latin typeface="Times New Roman" pitchFamily="18" charset="0"/>
                <a:ea typeface="Calibri" pitchFamily="34" charset="0"/>
                <a:cs typeface="Times New Roman" pitchFamily="18" charset="0"/>
              </a:rPr>
              <a:t>гр</a:t>
            </a:r>
            <a:r>
              <a:rPr kumimoji="0" lang="ru-RU" sz="2000" b="0"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 пастилы, 1 литр кефира. </a:t>
            </a:r>
            <a:r>
              <a:rPr kumimoji="0" lang="ru-RU"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В каком магазине стоимость такой покупки будет наименьшей?</a:t>
            </a:r>
            <a:r>
              <a:rPr kumimoji="0" lang="ru-RU" sz="2000" b="0" i="0" u="none" strike="noStrike" cap="none" normalizeH="0" baseline="0" dirty="0" smtClean="0">
                <a:ln>
                  <a:noFill/>
                </a:ln>
                <a:solidFill>
                  <a:srgbClr val="C00000"/>
                </a:solidFill>
                <a:effectLst/>
                <a:latin typeface="Arial" pitchFamily="34" charset="0"/>
                <a:cs typeface="Arial" pitchFamily="34" charset="0"/>
              </a:rPr>
              <a:t> </a:t>
            </a:r>
          </a:p>
        </p:txBody>
      </p:sp>
      <p:graphicFrame>
        <p:nvGraphicFramePr>
          <p:cNvPr id="8" name="Таблица 7"/>
          <p:cNvGraphicFramePr>
            <a:graphicFrameLocks noGrp="1"/>
          </p:cNvGraphicFramePr>
          <p:nvPr/>
        </p:nvGraphicFramePr>
        <p:xfrm>
          <a:off x="759654" y="2841673"/>
          <a:ext cx="11127545" cy="3699703"/>
        </p:xfrm>
        <a:graphic>
          <a:graphicData uri="http://schemas.openxmlformats.org/drawingml/2006/table">
            <a:tbl>
              <a:tblPr/>
              <a:tblGrid>
                <a:gridCol w="11127545"/>
              </a:tblGrid>
              <a:tr h="545023">
                <a:tc>
                  <a:txBody>
                    <a:bodyPr/>
                    <a:lstStyle/>
                    <a:p>
                      <a:pPr>
                        <a:lnSpc>
                          <a:spcPct val="115000"/>
                        </a:lnSpc>
                        <a:spcAft>
                          <a:spcPts val="800"/>
                        </a:spcAft>
                      </a:pPr>
                      <a:r>
                        <a:rPr lang="ru-RU" sz="2000" b="1" dirty="0">
                          <a:solidFill>
                            <a:schemeClr val="bg2">
                              <a:lumMod val="10000"/>
                            </a:schemeClr>
                          </a:solidFill>
                          <a:latin typeface="Times New Roman"/>
                          <a:ea typeface="Times New Roman"/>
                          <a:cs typeface="Times New Roman"/>
                        </a:rPr>
                        <a:t>№1.</a:t>
                      </a:r>
                      <a:r>
                        <a:rPr lang="ru-RU" sz="2000" dirty="0">
                          <a:solidFill>
                            <a:schemeClr val="bg2">
                              <a:lumMod val="10000"/>
                            </a:schemeClr>
                          </a:solidFill>
                          <a:latin typeface="Times New Roman"/>
                          <a:ea typeface="Times New Roman"/>
                          <a:cs typeface="Times New Roman"/>
                        </a:rPr>
                        <a:t> Летом килограмм клубники стоит 120 рублей. Мама купила </a:t>
                      </a:r>
                      <a:r>
                        <a:rPr lang="ru-RU" sz="2000" i="0" dirty="0">
                          <a:solidFill>
                            <a:srgbClr val="C00000"/>
                          </a:solidFill>
                          <a:latin typeface="Times New Roman"/>
                          <a:ea typeface="Times New Roman"/>
                          <a:cs typeface="Times New Roman"/>
                        </a:rPr>
                        <a:t>полтора килограмма </a:t>
                      </a:r>
                      <a:r>
                        <a:rPr lang="ru-RU" sz="2000" dirty="0">
                          <a:solidFill>
                            <a:schemeClr val="bg2">
                              <a:lumMod val="10000"/>
                            </a:schemeClr>
                          </a:solidFill>
                          <a:latin typeface="Times New Roman"/>
                          <a:ea typeface="Times New Roman"/>
                          <a:cs typeface="Times New Roman"/>
                        </a:rPr>
                        <a:t>клубники. Сколько рублей </a:t>
                      </a:r>
                      <a:r>
                        <a:rPr lang="ru-RU" sz="2000" dirty="0">
                          <a:solidFill>
                            <a:srgbClr val="C00000"/>
                          </a:solidFill>
                          <a:latin typeface="Times New Roman"/>
                          <a:ea typeface="Times New Roman"/>
                          <a:cs typeface="Times New Roman"/>
                        </a:rPr>
                        <a:t>сдачи</a:t>
                      </a:r>
                      <a:r>
                        <a:rPr lang="ru-RU" sz="2000" dirty="0">
                          <a:solidFill>
                            <a:schemeClr val="bg2">
                              <a:lumMod val="10000"/>
                            </a:schemeClr>
                          </a:solidFill>
                          <a:latin typeface="Times New Roman"/>
                          <a:ea typeface="Times New Roman"/>
                          <a:cs typeface="Times New Roman"/>
                        </a:rPr>
                        <a:t> она получит с 500 рублей?</a:t>
                      </a:r>
                      <a:endParaRPr lang="ru-RU" sz="2000" dirty="0">
                        <a:solidFill>
                          <a:schemeClr val="bg2">
                            <a:lumMod val="10000"/>
                          </a:schemeClr>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480725">
                <a:tc>
                  <a:txBody>
                    <a:bodyPr/>
                    <a:lstStyle/>
                    <a:p>
                      <a:pPr>
                        <a:lnSpc>
                          <a:spcPct val="115000"/>
                        </a:lnSpc>
                        <a:spcAft>
                          <a:spcPts val="800"/>
                        </a:spcAft>
                      </a:pPr>
                      <a:r>
                        <a:rPr lang="ru-RU" sz="2000" b="1" dirty="0">
                          <a:solidFill>
                            <a:schemeClr val="bg2">
                              <a:lumMod val="10000"/>
                            </a:schemeClr>
                          </a:solidFill>
                          <a:latin typeface="Times New Roman"/>
                          <a:ea typeface="Times New Roman"/>
                          <a:cs typeface="Times New Roman"/>
                        </a:rPr>
                        <a:t>№2.</a:t>
                      </a:r>
                      <a:r>
                        <a:rPr lang="ru-RU" sz="2000" dirty="0">
                          <a:solidFill>
                            <a:schemeClr val="bg2">
                              <a:lumMod val="10000"/>
                            </a:schemeClr>
                          </a:solidFill>
                          <a:latin typeface="Times New Roman"/>
                          <a:ea typeface="Times New Roman"/>
                          <a:cs typeface="Times New Roman"/>
                        </a:rPr>
                        <a:t> Игнат хотел купить 1 килограмм хорошей клубники по 110 рублей за кг, но поддался на уговоры продавца и купил 3 кг клубники по 80 рублей за кг. К сожалению, из-за жары один килограмм клубники сгнил, и Игнату пришлось его выкинуть, остальное он съел. По какой цене за килограмм в итоге досталась Игнату съеденная клубника? 1) по 110 рублей; 2) дешевле 110 рублей; 3) дороже 110 рублей; 4) </a:t>
                      </a:r>
                      <a:r>
                        <a:rPr lang="ru-RU" sz="2000" dirty="0" smtClean="0">
                          <a:solidFill>
                            <a:schemeClr val="bg2">
                              <a:lumMod val="10000"/>
                            </a:schemeClr>
                          </a:solidFill>
                          <a:latin typeface="Times New Roman"/>
                          <a:ea typeface="Times New Roman"/>
                          <a:cs typeface="Times New Roman"/>
                        </a:rPr>
                        <a:t>невозможно </a:t>
                      </a:r>
                      <a:r>
                        <a:rPr lang="ru-RU" sz="2000" dirty="0">
                          <a:solidFill>
                            <a:schemeClr val="bg2">
                              <a:lumMod val="10000"/>
                            </a:schemeClr>
                          </a:solidFill>
                          <a:latin typeface="Times New Roman"/>
                          <a:ea typeface="Times New Roman"/>
                          <a:cs typeface="Times New Roman"/>
                        </a:rPr>
                        <a:t>определить.                                                          </a:t>
                      </a:r>
                      <a:endParaRPr lang="ru-RU" sz="2000" dirty="0">
                        <a:solidFill>
                          <a:schemeClr val="bg2">
                            <a:lumMod val="10000"/>
                          </a:schemeClr>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45023">
                <a:tc>
                  <a:txBody>
                    <a:bodyPr/>
                    <a:lstStyle/>
                    <a:p>
                      <a:pPr>
                        <a:lnSpc>
                          <a:spcPct val="115000"/>
                        </a:lnSpc>
                        <a:spcAft>
                          <a:spcPts val="800"/>
                        </a:spcAft>
                      </a:pPr>
                      <a:r>
                        <a:rPr lang="ru-RU" sz="2000" b="1" dirty="0">
                          <a:solidFill>
                            <a:schemeClr val="bg2">
                              <a:lumMod val="10000"/>
                            </a:schemeClr>
                          </a:solidFill>
                          <a:latin typeface="Times New Roman"/>
                          <a:ea typeface="Calibri"/>
                          <a:cs typeface="Times New Roman"/>
                        </a:rPr>
                        <a:t>№3.</a:t>
                      </a:r>
                      <a:r>
                        <a:rPr lang="ru-RU" sz="2000" dirty="0">
                          <a:solidFill>
                            <a:schemeClr val="bg2">
                              <a:lumMod val="10000"/>
                            </a:schemeClr>
                          </a:solidFill>
                          <a:latin typeface="Times New Roman"/>
                          <a:ea typeface="Calibri"/>
                          <a:cs typeface="Times New Roman"/>
                        </a:rPr>
                        <a:t> На рынке 1 кг малины стоит 250 рублей. Сколько </a:t>
                      </a:r>
                      <a:r>
                        <a:rPr lang="ru-RU" sz="2000" dirty="0">
                          <a:solidFill>
                            <a:srgbClr val="C00000"/>
                          </a:solidFill>
                          <a:latin typeface="Times New Roman"/>
                          <a:ea typeface="Calibri"/>
                          <a:cs typeface="Times New Roman"/>
                        </a:rPr>
                        <a:t>полных стаканов </a:t>
                      </a:r>
                      <a:r>
                        <a:rPr lang="ru-RU" sz="2000" dirty="0">
                          <a:solidFill>
                            <a:schemeClr val="bg2">
                              <a:lumMod val="10000"/>
                            </a:schemeClr>
                          </a:solidFill>
                          <a:latin typeface="Times New Roman"/>
                          <a:ea typeface="Calibri"/>
                          <a:cs typeface="Times New Roman"/>
                        </a:rPr>
                        <a:t>малины можно купить на 180 рублей, если в 1 стакан входит 200 г малины?</a:t>
                      </a:r>
                      <a:endParaRPr lang="ru-RU" sz="2000" dirty="0">
                        <a:solidFill>
                          <a:schemeClr val="bg2">
                            <a:lumMod val="10000"/>
                          </a:schemeClr>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45023">
                <a:tc>
                  <a:txBody>
                    <a:bodyPr/>
                    <a:lstStyle/>
                    <a:p>
                      <a:pPr>
                        <a:lnSpc>
                          <a:spcPct val="115000"/>
                        </a:lnSpc>
                        <a:spcAft>
                          <a:spcPts val="800"/>
                        </a:spcAft>
                      </a:pPr>
                      <a:r>
                        <a:rPr lang="ru-RU" sz="2000" b="1" dirty="0">
                          <a:solidFill>
                            <a:schemeClr val="bg2">
                              <a:lumMod val="10000"/>
                            </a:schemeClr>
                          </a:solidFill>
                          <a:latin typeface="Times New Roman"/>
                          <a:ea typeface="Times New Roman"/>
                          <a:cs typeface="Times New Roman"/>
                        </a:rPr>
                        <a:t>№4.</a:t>
                      </a:r>
                      <a:r>
                        <a:rPr lang="ru-RU" sz="2000" dirty="0">
                          <a:solidFill>
                            <a:schemeClr val="bg2">
                              <a:lumMod val="10000"/>
                            </a:schemeClr>
                          </a:solidFill>
                          <a:latin typeface="Times New Roman"/>
                          <a:ea typeface="Times New Roman"/>
                          <a:cs typeface="Times New Roman"/>
                        </a:rPr>
                        <a:t> Летом килограмм клубники стоит 160 рублей. Сколько клубники можно купить на 120 рублей?</a:t>
                      </a:r>
                      <a:endParaRPr lang="ru-RU" sz="2000" dirty="0">
                        <a:solidFill>
                          <a:schemeClr val="bg2">
                            <a:lumMod val="10000"/>
                          </a:schemeClr>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9" name="Прямоугольник 8"/>
          <p:cNvSpPr/>
          <p:nvPr/>
        </p:nvSpPr>
        <p:spPr>
          <a:xfrm>
            <a:off x="590843" y="276051"/>
            <a:ext cx="4346917" cy="461665"/>
          </a:xfrm>
          <a:prstGeom prst="rect">
            <a:avLst/>
          </a:prstGeom>
        </p:spPr>
        <p:txBody>
          <a:bodyPr wrap="square">
            <a:spAutoFit/>
          </a:bodyPr>
          <a:lstStyle/>
          <a:p>
            <a:pPr algn="ctr"/>
            <a:r>
              <a:rPr lang="ru-RU" sz="2400" b="1" dirty="0" smtClean="0">
                <a:solidFill>
                  <a:schemeClr val="bg2">
                    <a:lumMod val="10000"/>
                  </a:schemeClr>
                </a:solidFill>
                <a:latin typeface="Times New Roman" pitchFamily="18" charset="0"/>
                <a:cs typeface="Times New Roman" pitchFamily="18" charset="0"/>
              </a:rPr>
              <a:t>Дешевая покупка</a:t>
            </a:r>
            <a:endParaRPr lang="ru-RU" sz="2400" b="1" dirty="0">
              <a:solidFill>
                <a:schemeClr val="bg2">
                  <a:lumMod val="10000"/>
                </a:schemeClr>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Таблица 10"/>
          <p:cNvGraphicFramePr>
            <a:graphicFrameLocks noGrp="1"/>
          </p:cNvGraphicFramePr>
          <p:nvPr/>
        </p:nvGraphicFramePr>
        <p:xfrm>
          <a:off x="1730326" y="246867"/>
          <a:ext cx="10128738" cy="3708400"/>
        </p:xfrm>
        <a:graphic>
          <a:graphicData uri="http://schemas.openxmlformats.org/drawingml/2006/table">
            <a:tbl>
              <a:tblPr/>
              <a:tblGrid>
                <a:gridCol w="10128738"/>
              </a:tblGrid>
              <a:tr h="1810299">
                <a:tc>
                  <a:txBody>
                    <a:bodyPr/>
                    <a:lstStyle/>
                    <a:p>
                      <a:pPr algn="ctr">
                        <a:lnSpc>
                          <a:spcPct val="115000"/>
                        </a:lnSpc>
                        <a:spcAft>
                          <a:spcPts val="800"/>
                        </a:spcAft>
                      </a:pPr>
                      <a:r>
                        <a:rPr lang="ru-RU" sz="2000" b="1" dirty="0">
                          <a:solidFill>
                            <a:schemeClr val="bg2">
                              <a:lumMod val="10000"/>
                            </a:schemeClr>
                          </a:solidFill>
                          <a:latin typeface="Times New Roman"/>
                          <a:ea typeface="Calibri"/>
                          <a:cs typeface="Times New Roman"/>
                        </a:rPr>
                        <a:t>№4. Выгодные </a:t>
                      </a:r>
                      <a:r>
                        <a:rPr lang="ru-RU" sz="2000" b="1" dirty="0" smtClean="0">
                          <a:solidFill>
                            <a:schemeClr val="bg2">
                              <a:lumMod val="10000"/>
                            </a:schemeClr>
                          </a:solidFill>
                          <a:latin typeface="Times New Roman"/>
                          <a:ea typeface="Calibri"/>
                          <a:cs typeface="Times New Roman"/>
                        </a:rPr>
                        <a:t>счетчики</a:t>
                      </a:r>
                      <a:endParaRPr lang="ru-RU" sz="2000" dirty="0" smtClean="0">
                        <a:solidFill>
                          <a:schemeClr val="bg2">
                            <a:lumMod val="10000"/>
                          </a:schemeClr>
                        </a:solidFill>
                        <a:latin typeface="Calibri"/>
                        <a:ea typeface="Calibri"/>
                        <a:cs typeface="Times New Roman"/>
                      </a:endParaRPr>
                    </a:p>
                    <a:p>
                      <a:pPr algn="just">
                        <a:lnSpc>
                          <a:spcPct val="115000"/>
                        </a:lnSpc>
                        <a:spcAft>
                          <a:spcPts val="800"/>
                        </a:spcAft>
                      </a:pPr>
                      <a:r>
                        <a:rPr lang="ru-RU" sz="2000" dirty="0" smtClean="0">
                          <a:solidFill>
                            <a:schemeClr val="bg2">
                              <a:lumMod val="10000"/>
                            </a:schemeClr>
                          </a:solidFill>
                          <a:latin typeface="Times New Roman"/>
                          <a:ea typeface="Calibri"/>
                          <a:cs typeface="Times New Roman"/>
                        </a:rPr>
                        <a:t>Установка двух счётчиков воды (холодной и горячей) стоит 3300 рублей. До установки счётчиков за воду платили 800 рублей ежемесячно. После установки счётчиков ежемесячная оплата воды стала составлять 300 рублей. Через какое наименьшее количество месяцев экономия по оплате воды превысит затраты на установку счётчиков, если тарифы на воду не изменятся?</a:t>
                      </a:r>
                      <a:endParaRPr lang="ru-RU" sz="2000" dirty="0">
                        <a:solidFill>
                          <a:schemeClr val="bg2">
                            <a:lumMod val="10000"/>
                          </a:schemeClr>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34674">
                <a:tc>
                  <a:txBody>
                    <a:bodyPr/>
                    <a:lstStyle/>
                    <a:p>
                      <a:pPr algn="ctr">
                        <a:lnSpc>
                          <a:spcPct val="115000"/>
                        </a:lnSpc>
                        <a:spcAft>
                          <a:spcPts val="800"/>
                        </a:spcAft>
                      </a:pPr>
                      <a:r>
                        <a:rPr lang="ru-RU" sz="2000" b="1" dirty="0">
                          <a:solidFill>
                            <a:schemeClr val="bg2">
                              <a:lumMod val="10000"/>
                            </a:schemeClr>
                          </a:solidFill>
                          <a:latin typeface="Times New Roman"/>
                          <a:ea typeface="Calibri"/>
                          <a:cs typeface="Times New Roman"/>
                        </a:rPr>
                        <a:t>№5. Оплата электроэнергии</a:t>
                      </a:r>
                      <a:endParaRPr lang="ru-RU" sz="2000" dirty="0">
                        <a:solidFill>
                          <a:schemeClr val="bg2">
                            <a:lumMod val="10000"/>
                          </a:schemeClr>
                        </a:solidFill>
                        <a:latin typeface="Calibri"/>
                        <a:ea typeface="Calibri"/>
                        <a:cs typeface="Times New Roman"/>
                      </a:endParaRPr>
                    </a:p>
                    <a:p>
                      <a:pPr>
                        <a:lnSpc>
                          <a:spcPct val="115000"/>
                        </a:lnSpc>
                        <a:spcAft>
                          <a:spcPts val="800"/>
                        </a:spcAft>
                      </a:pPr>
                      <a:r>
                        <a:rPr lang="ru-RU" sz="2000" dirty="0">
                          <a:solidFill>
                            <a:schemeClr val="bg2">
                              <a:lumMod val="10000"/>
                            </a:schemeClr>
                          </a:solidFill>
                          <a:latin typeface="Times New Roman"/>
                          <a:ea typeface="Times New Roman"/>
                          <a:cs typeface="Times New Roman"/>
                        </a:rPr>
                        <a:t>1 киловатт-час электроэнергии стоит 5 рублей 38 копеек. Счетчик электроэнергии 1 сентября показывал 28057 киловатт-часов, а 1 октября показывал 28267 киловатт-часов. Сколько нужно будет заплатить за электроэнергию за сентябрь?</a:t>
                      </a:r>
                      <a:endParaRPr lang="ru-RU" sz="2000" dirty="0">
                        <a:solidFill>
                          <a:schemeClr val="bg2">
                            <a:lumMod val="10000"/>
                          </a:schemeClr>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 xmlns:p14="http://schemas.microsoft.com/office/powerpoint/2010/main" val="1487065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ChangeArrowheads="1"/>
          </p:cNvSpPr>
          <p:nvPr/>
        </p:nvSpPr>
        <p:spPr bwMode="auto">
          <a:xfrm>
            <a:off x="492370" y="182880"/>
            <a:ext cx="5880294"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ctr"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Задача</a:t>
            </a:r>
            <a:endParaRPr kumimoji="0" lang="ru-RU" sz="2000" b="0" i="0" u="none" strike="noStrike" cap="none" normalizeH="0" baseline="0" dirty="0" smtClean="0">
              <a:ln>
                <a:noFill/>
              </a:ln>
              <a:solidFill>
                <a:schemeClr val="bg2">
                  <a:lumMod val="10000"/>
                </a:schemeClr>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Пятиклассница Катя решила устроить вечеринку для друзей и спросила разрешения у мамы. Мама ответила: </a:t>
            </a:r>
            <a:r>
              <a:rPr kumimoji="0" lang="ru-RU" sz="2000" b="0" i="0" u="none" strike="noStrike" cap="none" normalizeH="0" baseline="0" dirty="0" smtClean="0">
                <a:ln>
                  <a:noFill/>
                </a:ln>
                <a:solidFill>
                  <a:schemeClr val="bg2">
                    <a:lumMod val="10000"/>
                  </a:schemeClr>
                </a:solidFill>
                <a:effectLst/>
                <a:latin typeface="Calibri"/>
                <a:ea typeface="Calibri" pitchFamily="34" charset="0"/>
                <a:cs typeface="Times New Roman" pitchFamily="18" charset="0"/>
              </a:rPr>
              <a:t>«</a:t>
            </a:r>
            <a:r>
              <a:rPr kumimoji="0" lang="ru-RU" sz="2000" b="0"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Хорошо, я согласна, но все расходы за счет твоих карманных денег. Перед тем, как приглашать друзей, ты должна посчитать, какую примерно сумму ты потратишь на угощение и только тогда можно будет запланировать дату вечеринки</a:t>
            </a:r>
            <a:r>
              <a:rPr kumimoji="0" lang="ru-RU" sz="2000" b="0" i="0" u="none" strike="noStrike" cap="none" normalizeH="0" baseline="0" dirty="0" smtClean="0">
                <a:ln>
                  <a:noFill/>
                </a:ln>
                <a:solidFill>
                  <a:schemeClr val="bg2">
                    <a:lumMod val="10000"/>
                  </a:schemeClr>
                </a:solidFill>
                <a:effectLst/>
                <a:latin typeface="Calibri"/>
                <a:ea typeface="Calibri" pitchFamily="34" charset="0"/>
                <a:cs typeface="Times New Roman" pitchFamily="18" charset="0"/>
              </a:rPr>
              <a:t>»</a:t>
            </a:r>
            <a:r>
              <a:rPr kumimoji="0" lang="ru-RU" sz="2000" b="0"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a:t>
            </a:r>
          </a:p>
          <a:p>
            <a:pPr marL="0" marR="0" lvl="0" indent="449263"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Катя решила, что купит кока-колу и сделает фруктовый салат. Рецепт Катя нашла, узнала цены на продукты в магазине. Помогите Кате посчитать, какую примерно сумму ей придется потратить на продукты для салата и на покупку кока-колы, если у Кати пять подружек, рецепт салата на 3 порции, кока-колу надо купить из расчета пол-литра на 1 человека. Сколько денег Кате придется потратить? Через сколько недель состоится вечеринка, если Кате на карманные расходы дают 300 рублей на неделю?</a:t>
            </a:r>
            <a:r>
              <a:rPr kumimoji="0" lang="ru-RU" sz="2000" b="0" i="0" u="none" strike="noStrike" cap="none" normalizeH="0" baseline="0" dirty="0" smtClean="0">
                <a:ln>
                  <a:noFill/>
                </a:ln>
                <a:solidFill>
                  <a:schemeClr val="bg2">
                    <a:lumMod val="10000"/>
                  </a:schemeClr>
                </a:solidFill>
                <a:effectLst/>
                <a:latin typeface="Arial" pitchFamily="34" charset="0"/>
                <a:cs typeface="Arial" pitchFamily="34" charset="0"/>
              </a:rPr>
              <a:t> </a:t>
            </a:r>
          </a:p>
        </p:txBody>
      </p:sp>
      <p:graphicFrame>
        <p:nvGraphicFramePr>
          <p:cNvPr id="6" name="Таблица 5"/>
          <p:cNvGraphicFramePr>
            <a:graphicFrameLocks noGrp="1"/>
          </p:cNvGraphicFramePr>
          <p:nvPr/>
        </p:nvGraphicFramePr>
        <p:xfrm>
          <a:off x="6738424" y="337212"/>
          <a:ext cx="5134708" cy="5295018"/>
        </p:xfrm>
        <a:graphic>
          <a:graphicData uri="http://schemas.openxmlformats.org/drawingml/2006/table">
            <a:tbl>
              <a:tblPr/>
              <a:tblGrid>
                <a:gridCol w="1758125"/>
                <a:gridCol w="1173794"/>
                <a:gridCol w="1101908"/>
                <a:gridCol w="1100881"/>
              </a:tblGrid>
              <a:tr h="654757">
                <a:tc>
                  <a:txBody>
                    <a:bodyPr/>
                    <a:lstStyle/>
                    <a:p>
                      <a:pPr algn="ctr">
                        <a:lnSpc>
                          <a:spcPct val="107000"/>
                        </a:lnSpc>
                        <a:spcAft>
                          <a:spcPts val="0"/>
                        </a:spcAft>
                      </a:pPr>
                      <a:r>
                        <a:rPr lang="ru-RU" sz="1400" b="1" dirty="0">
                          <a:solidFill>
                            <a:srgbClr val="00A000"/>
                          </a:solidFill>
                          <a:latin typeface="Verdana"/>
                          <a:ea typeface="Times New Roman"/>
                          <a:cs typeface="Times New Roman"/>
                        </a:rPr>
                        <a:t>Продукт</a:t>
                      </a:r>
                      <a:endParaRPr lang="ru-RU" sz="1400" dirty="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CCFFCB"/>
                    </a:solidFill>
                  </a:tcPr>
                </a:tc>
                <a:tc>
                  <a:txBody>
                    <a:bodyPr/>
                    <a:lstStyle/>
                    <a:p>
                      <a:pPr algn="ctr">
                        <a:lnSpc>
                          <a:spcPct val="107000"/>
                        </a:lnSpc>
                        <a:spcAft>
                          <a:spcPts val="0"/>
                        </a:spcAft>
                      </a:pPr>
                      <a:r>
                        <a:rPr lang="ru-RU" sz="1400" b="1">
                          <a:solidFill>
                            <a:srgbClr val="00A000"/>
                          </a:solidFill>
                          <a:latin typeface="Verdana"/>
                          <a:ea typeface="Times New Roman"/>
                          <a:cs typeface="Times New Roman"/>
                        </a:rPr>
                        <a:t>Мера в салате на 3 порции</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CCFFCB"/>
                    </a:solidFill>
                  </a:tcPr>
                </a:tc>
                <a:tc>
                  <a:txBody>
                    <a:bodyPr/>
                    <a:lstStyle/>
                    <a:p>
                      <a:pPr algn="ctr">
                        <a:lnSpc>
                          <a:spcPct val="107000"/>
                        </a:lnSpc>
                        <a:spcAft>
                          <a:spcPts val="0"/>
                        </a:spcAft>
                      </a:pPr>
                      <a:r>
                        <a:rPr lang="ru-RU" sz="1400" b="1">
                          <a:solidFill>
                            <a:srgbClr val="00A000"/>
                          </a:solidFill>
                          <a:latin typeface="Verdana"/>
                          <a:ea typeface="Times New Roman"/>
                          <a:cs typeface="Times New Roman"/>
                        </a:rPr>
                        <a:t>Вес, гр</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CCFFCB"/>
                    </a:solidFill>
                  </a:tcPr>
                </a:tc>
                <a:tc>
                  <a:txBody>
                    <a:bodyPr/>
                    <a:lstStyle/>
                    <a:p>
                      <a:pPr algn="ctr">
                        <a:lnSpc>
                          <a:spcPct val="107000"/>
                        </a:lnSpc>
                        <a:spcAft>
                          <a:spcPts val="0"/>
                        </a:spcAft>
                      </a:pPr>
                      <a:r>
                        <a:rPr lang="ru-RU" sz="1400" b="1">
                          <a:solidFill>
                            <a:srgbClr val="00A000"/>
                          </a:solidFill>
                          <a:latin typeface="Verdana"/>
                          <a:ea typeface="Times New Roman"/>
                          <a:cs typeface="Times New Roman"/>
                        </a:rPr>
                        <a:t>Средняя цена в магазине, за 1 кг</a:t>
                      </a:r>
                      <a:endParaRPr lang="ru-RU" sz="1400">
                        <a:latin typeface="Calibri"/>
                        <a:ea typeface="Calibri"/>
                        <a:cs typeface="Times New Roman"/>
                      </a:endParaRPr>
                    </a:p>
                  </a:txBody>
                  <a:tcPr marL="0" marR="0" marT="0"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CCFFCB"/>
                    </a:solidFill>
                  </a:tcPr>
                </a:tc>
              </a:tr>
              <a:tr h="293217">
                <a:tc>
                  <a:txBody>
                    <a:bodyPr/>
                    <a:lstStyle/>
                    <a:p>
                      <a:pPr algn="ctr">
                        <a:lnSpc>
                          <a:spcPct val="107000"/>
                        </a:lnSpc>
                        <a:spcAft>
                          <a:spcPts val="0"/>
                        </a:spcAft>
                      </a:pPr>
                      <a:r>
                        <a:rPr lang="ru-RU" sz="1400" u="none" strike="noStrike" dirty="0">
                          <a:solidFill>
                            <a:srgbClr val="01A030"/>
                          </a:solidFill>
                          <a:latin typeface="Verdana"/>
                          <a:ea typeface="Times New Roman"/>
                          <a:cs typeface="Times New Roman"/>
                          <a:hlinkClick r:id="rId2"/>
                        </a:rPr>
                        <a:t>яблоко</a:t>
                      </a:r>
                      <a:endParaRPr lang="ru-RU" sz="1400" dirty="0">
                        <a:solidFill>
                          <a:srgbClr val="555555"/>
                        </a:solidFill>
                        <a:latin typeface="Verdana"/>
                        <a:ea typeface="Times New Roman"/>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1 шт</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165</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80 р</a:t>
                      </a:r>
                      <a:endParaRPr lang="ru-RU" sz="1400">
                        <a:latin typeface="Calibri"/>
                        <a:ea typeface="Calibri"/>
                        <a:cs typeface="Times New Roman"/>
                      </a:endParaRPr>
                    </a:p>
                  </a:txBody>
                  <a:tcPr marL="0" marR="0" marT="0"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r>
              <a:tr h="293217">
                <a:tc>
                  <a:txBody>
                    <a:bodyPr/>
                    <a:lstStyle/>
                    <a:p>
                      <a:pPr algn="ctr">
                        <a:lnSpc>
                          <a:spcPct val="107000"/>
                        </a:lnSpc>
                        <a:spcAft>
                          <a:spcPts val="0"/>
                        </a:spcAft>
                      </a:pPr>
                      <a:r>
                        <a:rPr lang="ru-RU" sz="1400" u="none" strike="noStrike">
                          <a:solidFill>
                            <a:srgbClr val="01A030"/>
                          </a:solidFill>
                          <a:latin typeface="Verdana"/>
                          <a:ea typeface="Times New Roman"/>
                          <a:cs typeface="Times New Roman"/>
                          <a:hlinkClick r:id="rId3"/>
                        </a:rPr>
                        <a:t>банан</a:t>
                      </a:r>
                      <a:endParaRPr lang="ru-RU" sz="1400">
                        <a:solidFill>
                          <a:srgbClr val="555555"/>
                        </a:solidFill>
                        <a:latin typeface="Verdana"/>
                        <a:ea typeface="Times New Roman"/>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1 шт</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110</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50 рублей</a:t>
                      </a:r>
                      <a:endParaRPr lang="ru-RU" sz="1400">
                        <a:latin typeface="Calibri"/>
                        <a:ea typeface="Calibri"/>
                        <a:cs typeface="Times New Roman"/>
                      </a:endParaRPr>
                    </a:p>
                  </a:txBody>
                  <a:tcPr marL="0" marR="0" marT="0"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r>
              <a:tr h="293217">
                <a:tc>
                  <a:txBody>
                    <a:bodyPr/>
                    <a:lstStyle/>
                    <a:p>
                      <a:pPr algn="ctr">
                        <a:lnSpc>
                          <a:spcPct val="107000"/>
                        </a:lnSpc>
                        <a:spcAft>
                          <a:spcPts val="0"/>
                        </a:spcAft>
                      </a:pPr>
                      <a:r>
                        <a:rPr lang="ru-RU" sz="1400" u="none" strike="noStrike">
                          <a:solidFill>
                            <a:srgbClr val="01A030"/>
                          </a:solidFill>
                          <a:latin typeface="Verdana"/>
                          <a:ea typeface="Times New Roman"/>
                          <a:cs typeface="Times New Roman"/>
                          <a:hlinkClick r:id="rId4"/>
                        </a:rPr>
                        <a:t>мандарин</a:t>
                      </a:r>
                      <a:endParaRPr lang="ru-RU" sz="1400">
                        <a:solidFill>
                          <a:srgbClr val="555555"/>
                        </a:solidFill>
                        <a:latin typeface="Verdana"/>
                        <a:ea typeface="Times New Roman"/>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2 шт</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110</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90 рублей</a:t>
                      </a:r>
                      <a:endParaRPr lang="ru-RU" sz="1400">
                        <a:latin typeface="Calibri"/>
                        <a:ea typeface="Calibri"/>
                        <a:cs typeface="Times New Roman"/>
                      </a:endParaRPr>
                    </a:p>
                  </a:txBody>
                  <a:tcPr marL="0" marR="0" marT="0"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r>
              <a:tr h="293217">
                <a:tc>
                  <a:txBody>
                    <a:bodyPr/>
                    <a:lstStyle/>
                    <a:p>
                      <a:pPr algn="ctr">
                        <a:lnSpc>
                          <a:spcPct val="107000"/>
                        </a:lnSpc>
                        <a:spcAft>
                          <a:spcPts val="0"/>
                        </a:spcAft>
                      </a:pPr>
                      <a:r>
                        <a:rPr lang="ru-RU" sz="1400" u="none" strike="noStrike">
                          <a:solidFill>
                            <a:srgbClr val="01A030"/>
                          </a:solidFill>
                          <a:latin typeface="Verdana"/>
                          <a:ea typeface="Times New Roman"/>
                          <a:cs typeface="Times New Roman"/>
                          <a:hlinkClick r:id="rId5"/>
                        </a:rPr>
                        <a:t>киви</a:t>
                      </a:r>
                      <a:endParaRPr lang="ru-RU" sz="1400">
                        <a:solidFill>
                          <a:srgbClr val="555555"/>
                        </a:solidFill>
                        <a:latin typeface="Verdana"/>
                        <a:ea typeface="Times New Roman"/>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3 шт</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dirty="0">
                          <a:solidFill>
                            <a:srgbClr val="555555"/>
                          </a:solidFill>
                          <a:latin typeface="Verdana"/>
                          <a:ea typeface="Times New Roman"/>
                          <a:cs typeface="Times New Roman"/>
                        </a:rPr>
                        <a:t>150</a:t>
                      </a:r>
                      <a:endParaRPr lang="ru-RU" sz="1400" dirty="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160 рублей</a:t>
                      </a:r>
                      <a:endParaRPr lang="ru-RU" sz="1400">
                        <a:latin typeface="Calibri"/>
                        <a:ea typeface="Calibri"/>
                        <a:cs typeface="Times New Roman"/>
                      </a:endParaRPr>
                    </a:p>
                  </a:txBody>
                  <a:tcPr marL="0" marR="0" marT="0"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r>
              <a:tr h="293217">
                <a:tc>
                  <a:txBody>
                    <a:bodyPr/>
                    <a:lstStyle/>
                    <a:p>
                      <a:pPr algn="ctr">
                        <a:lnSpc>
                          <a:spcPct val="107000"/>
                        </a:lnSpc>
                        <a:spcAft>
                          <a:spcPts val="0"/>
                        </a:spcAft>
                      </a:pPr>
                      <a:r>
                        <a:rPr lang="ru-RU" sz="1400" u="none" strike="noStrike">
                          <a:solidFill>
                            <a:srgbClr val="01A030"/>
                          </a:solidFill>
                          <a:latin typeface="Verdana"/>
                          <a:ea typeface="Times New Roman"/>
                          <a:cs typeface="Times New Roman"/>
                          <a:hlinkClick r:id="rId6"/>
                        </a:rPr>
                        <a:t>груша</a:t>
                      </a:r>
                      <a:endParaRPr lang="ru-RU" sz="1400">
                        <a:solidFill>
                          <a:srgbClr val="555555"/>
                        </a:solidFill>
                        <a:latin typeface="Verdana"/>
                        <a:ea typeface="Times New Roman"/>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1 шт</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dirty="0">
                          <a:solidFill>
                            <a:srgbClr val="555555"/>
                          </a:solidFill>
                          <a:latin typeface="Verdana"/>
                          <a:ea typeface="Times New Roman"/>
                          <a:cs typeface="Times New Roman"/>
                        </a:rPr>
                        <a:t>135</a:t>
                      </a:r>
                      <a:endParaRPr lang="ru-RU" sz="1400" dirty="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dirty="0">
                          <a:solidFill>
                            <a:srgbClr val="555555"/>
                          </a:solidFill>
                          <a:latin typeface="Verdana"/>
                          <a:ea typeface="Times New Roman"/>
                          <a:cs typeface="Times New Roman"/>
                        </a:rPr>
                        <a:t>120 рублей</a:t>
                      </a:r>
                      <a:endParaRPr lang="ru-RU" sz="1400" dirty="0">
                        <a:latin typeface="Calibri"/>
                        <a:ea typeface="Calibri"/>
                        <a:cs typeface="Times New Roman"/>
                      </a:endParaRPr>
                    </a:p>
                  </a:txBody>
                  <a:tcPr marL="0" marR="0" marT="0"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r>
              <a:tr h="293217">
                <a:tc>
                  <a:txBody>
                    <a:bodyPr/>
                    <a:lstStyle/>
                    <a:p>
                      <a:pPr algn="ctr">
                        <a:lnSpc>
                          <a:spcPct val="107000"/>
                        </a:lnSpc>
                        <a:spcAft>
                          <a:spcPts val="0"/>
                        </a:spcAft>
                      </a:pPr>
                      <a:r>
                        <a:rPr lang="ru-RU" sz="1400" u="none" strike="noStrike">
                          <a:solidFill>
                            <a:srgbClr val="01A030"/>
                          </a:solidFill>
                          <a:latin typeface="Verdana"/>
                          <a:ea typeface="Times New Roman"/>
                          <a:cs typeface="Times New Roman"/>
                          <a:hlinkClick r:id="rId7"/>
                        </a:rPr>
                        <a:t>слива</a:t>
                      </a:r>
                      <a:endParaRPr lang="ru-RU" sz="1400">
                        <a:solidFill>
                          <a:srgbClr val="555555"/>
                        </a:solidFill>
                        <a:latin typeface="Verdana"/>
                        <a:ea typeface="Times New Roman"/>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1 шт</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30</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dirty="0">
                          <a:solidFill>
                            <a:srgbClr val="555555"/>
                          </a:solidFill>
                          <a:latin typeface="Verdana"/>
                          <a:ea typeface="Times New Roman"/>
                          <a:cs typeface="Times New Roman"/>
                        </a:rPr>
                        <a:t>100 рублей</a:t>
                      </a:r>
                      <a:endParaRPr lang="ru-RU" sz="1400" dirty="0">
                        <a:latin typeface="Calibri"/>
                        <a:ea typeface="Calibri"/>
                        <a:cs typeface="Times New Roman"/>
                      </a:endParaRPr>
                    </a:p>
                  </a:txBody>
                  <a:tcPr marL="0" marR="0" marT="0"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r>
              <a:tr h="1311293">
                <a:tc>
                  <a:txBody>
                    <a:bodyPr/>
                    <a:lstStyle/>
                    <a:p>
                      <a:pPr algn="ctr">
                        <a:lnSpc>
                          <a:spcPct val="107000"/>
                        </a:lnSpc>
                        <a:spcAft>
                          <a:spcPts val="0"/>
                        </a:spcAft>
                      </a:pPr>
                      <a:r>
                        <a:rPr lang="ru-RU" sz="1400" u="none" strike="noStrike">
                          <a:solidFill>
                            <a:srgbClr val="01A030"/>
                          </a:solidFill>
                          <a:latin typeface="Verdana"/>
                          <a:ea typeface="Times New Roman"/>
                          <a:cs typeface="Times New Roman"/>
                          <a:hlinkClick r:id="rId7"/>
                        </a:rPr>
                        <a:t>сливки</a:t>
                      </a:r>
                      <a:endParaRPr lang="ru-RU" sz="1400">
                        <a:solidFill>
                          <a:srgbClr val="555555"/>
                        </a:solidFill>
                        <a:latin typeface="Verdana"/>
                        <a:ea typeface="Times New Roman"/>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100-150 гр</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250</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dirty="0">
                          <a:solidFill>
                            <a:srgbClr val="555555"/>
                          </a:solidFill>
                          <a:latin typeface="Verdana"/>
                          <a:ea typeface="Times New Roman"/>
                          <a:cs typeface="Times New Roman"/>
                        </a:rPr>
                        <a:t>205 рублей</a:t>
                      </a:r>
                      <a:endParaRPr lang="ru-RU" sz="1400" dirty="0">
                        <a:latin typeface="Calibri"/>
                        <a:ea typeface="Calibri"/>
                        <a:cs typeface="Times New Roman"/>
                      </a:endParaRPr>
                    </a:p>
                  </a:txBody>
                  <a:tcPr marL="0" marR="0" marT="0"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r>
              <a:tr h="1311293">
                <a:tc>
                  <a:txBody>
                    <a:bodyPr/>
                    <a:lstStyle/>
                    <a:p>
                      <a:pPr algn="ctr">
                        <a:lnSpc>
                          <a:spcPct val="107000"/>
                        </a:lnSpc>
                        <a:spcAft>
                          <a:spcPts val="0"/>
                        </a:spcAft>
                      </a:pPr>
                      <a:endParaRPr lang="ru-RU" sz="1400">
                        <a:solidFill>
                          <a:srgbClr val="555555"/>
                        </a:solidFill>
                        <a:latin typeface="Verdana"/>
                        <a:ea typeface="Times New Roman"/>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gridSpan="3">
                  <a:txBody>
                    <a:bodyPr/>
                    <a:lstStyle/>
                    <a:p>
                      <a:pPr algn="l">
                        <a:lnSpc>
                          <a:spcPct val="107000"/>
                        </a:lnSpc>
                        <a:spcAft>
                          <a:spcPts val="800"/>
                        </a:spcAft>
                      </a:pPr>
                      <a:r>
                        <a:rPr lang="ru-RU" sz="1400" dirty="0">
                          <a:latin typeface="Verdana"/>
                          <a:ea typeface="Calibri"/>
                          <a:cs typeface="Times New Roman"/>
                        </a:rPr>
                        <a:t>Средняя цена на кока-колу 2 л – 110 рублей.</a:t>
                      </a:r>
                      <a:endParaRPr lang="ru-RU" sz="1400" dirty="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hMerge="1">
                  <a:txBody>
                    <a:bodyPr/>
                    <a:lstStyle/>
                    <a:p>
                      <a:endParaRPr lang="ru-RU"/>
                    </a:p>
                  </a:txBody>
                  <a:tcPr/>
                </a:tc>
                <a:tc hMerge="1">
                  <a:txBody>
                    <a:bodyPr/>
                    <a:lstStyle/>
                    <a:p>
                      <a:endParaRPr lang="ru-RU"/>
                    </a:p>
                  </a:txBody>
                  <a:tcPr/>
                </a:tc>
              </a:tr>
            </a:tbl>
          </a:graphicData>
        </a:graphic>
      </p:graphicFrame>
      <p:pic>
        <p:nvPicPr>
          <p:cNvPr id="23562" name="Рисунок 37" descr="Банан"/>
          <p:cNvPicPr>
            <a:picLocks noChangeAspect="1" noChangeArrowheads="1"/>
          </p:cNvPicPr>
          <p:nvPr/>
        </p:nvPicPr>
        <p:blipFill>
          <a:blip r:embed="rId8" cstate="print"/>
          <a:srcRect/>
          <a:stretch>
            <a:fillRect/>
          </a:stretch>
        </p:blipFill>
        <p:spPr bwMode="auto">
          <a:xfrm>
            <a:off x="6907237" y="1350498"/>
            <a:ext cx="228600" cy="228600"/>
          </a:xfrm>
          <a:prstGeom prst="rect">
            <a:avLst/>
          </a:prstGeom>
          <a:noFill/>
        </p:spPr>
      </p:pic>
      <p:pic>
        <p:nvPicPr>
          <p:cNvPr id="23561" name="Рисунок 38" descr="Мандарин"/>
          <p:cNvPicPr>
            <a:picLocks noChangeAspect="1" noChangeArrowheads="1"/>
          </p:cNvPicPr>
          <p:nvPr/>
        </p:nvPicPr>
        <p:blipFill>
          <a:blip r:embed="rId9" cstate="print"/>
          <a:srcRect/>
          <a:stretch>
            <a:fillRect/>
          </a:stretch>
        </p:blipFill>
        <p:spPr bwMode="auto">
          <a:xfrm>
            <a:off x="6865034" y="1674055"/>
            <a:ext cx="228600" cy="228600"/>
          </a:xfrm>
          <a:prstGeom prst="rect">
            <a:avLst/>
          </a:prstGeom>
          <a:noFill/>
        </p:spPr>
      </p:pic>
      <p:pic>
        <p:nvPicPr>
          <p:cNvPr id="23560" name="Рисунок 39" descr="Киви"/>
          <p:cNvPicPr>
            <a:picLocks noChangeAspect="1" noChangeArrowheads="1"/>
          </p:cNvPicPr>
          <p:nvPr/>
        </p:nvPicPr>
        <p:blipFill>
          <a:blip r:embed="rId10" cstate="print"/>
          <a:srcRect/>
          <a:stretch>
            <a:fillRect/>
          </a:stretch>
        </p:blipFill>
        <p:spPr bwMode="auto">
          <a:xfrm>
            <a:off x="6907237" y="1927274"/>
            <a:ext cx="228600" cy="228600"/>
          </a:xfrm>
          <a:prstGeom prst="rect">
            <a:avLst/>
          </a:prstGeom>
          <a:noFill/>
        </p:spPr>
      </p:pic>
      <p:pic>
        <p:nvPicPr>
          <p:cNvPr id="23559" name="Рисунок 40" descr="Груша"/>
          <p:cNvPicPr>
            <a:picLocks noChangeAspect="1" noChangeArrowheads="1"/>
          </p:cNvPicPr>
          <p:nvPr/>
        </p:nvPicPr>
        <p:blipFill>
          <a:blip r:embed="rId11" cstate="print"/>
          <a:srcRect/>
          <a:stretch>
            <a:fillRect/>
          </a:stretch>
        </p:blipFill>
        <p:spPr bwMode="auto">
          <a:xfrm>
            <a:off x="6921305" y="2194560"/>
            <a:ext cx="228600" cy="228600"/>
          </a:xfrm>
          <a:prstGeom prst="rect">
            <a:avLst/>
          </a:prstGeom>
          <a:noFill/>
        </p:spPr>
      </p:pic>
      <p:pic>
        <p:nvPicPr>
          <p:cNvPr id="23558" name="Рисунок 41" descr="Слива"/>
          <p:cNvPicPr>
            <a:picLocks noChangeAspect="1" noChangeArrowheads="1"/>
          </p:cNvPicPr>
          <p:nvPr/>
        </p:nvPicPr>
        <p:blipFill>
          <a:blip r:embed="rId12" cstate="print"/>
          <a:srcRect/>
          <a:stretch>
            <a:fillRect/>
          </a:stretch>
        </p:blipFill>
        <p:spPr bwMode="auto">
          <a:xfrm>
            <a:off x="6893169" y="2475914"/>
            <a:ext cx="228600" cy="228600"/>
          </a:xfrm>
          <a:prstGeom prst="rect">
            <a:avLst/>
          </a:prstGeom>
          <a:noFill/>
        </p:spPr>
      </p:pic>
      <p:pic>
        <p:nvPicPr>
          <p:cNvPr id="23557" name="Рисунок 42" descr="сливки (1)"/>
          <p:cNvPicPr>
            <a:picLocks noChangeAspect="1" noChangeArrowheads="1"/>
          </p:cNvPicPr>
          <p:nvPr/>
        </p:nvPicPr>
        <p:blipFill>
          <a:blip r:embed="rId13" cstate="print"/>
          <a:srcRect/>
          <a:stretch>
            <a:fillRect/>
          </a:stretch>
        </p:blipFill>
        <p:spPr bwMode="auto">
          <a:xfrm>
            <a:off x="6921305" y="2869809"/>
            <a:ext cx="276225" cy="1057275"/>
          </a:xfrm>
          <a:prstGeom prst="rect">
            <a:avLst/>
          </a:prstGeom>
          <a:noFill/>
        </p:spPr>
      </p:pic>
      <p:pic>
        <p:nvPicPr>
          <p:cNvPr id="23556" name="Рисунок 43" descr="https://www.komus.ru/medias/sys_master/root/hcb/hda/9358017200158.jpg"/>
          <p:cNvPicPr>
            <a:picLocks noChangeAspect="1" noChangeArrowheads="1"/>
          </p:cNvPicPr>
          <p:nvPr/>
        </p:nvPicPr>
        <p:blipFill>
          <a:blip r:embed="rId14" cstate="print"/>
          <a:srcRect/>
          <a:stretch>
            <a:fillRect/>
          </a:stretch>
        </p:blipFill>
        <p:spPr bwMode="auto">
          <a:xfrm>
            <a:off x="7258929" y="4192173"/>
            <a:ext cx="952500" cy="952500"/>
          </a:xfrm>
          <a:prstGeom prst="rect">
            <a:avLst/>
          </a:prstGeom>
          <a:noFill/>
        </p:spPr>
      </p:pic>
      <p:pic>
        <p:nvPicPr>
          <p:cNvPr id="15" name="Рисунок 14" descr="Яблоко"/>
          <p:cNvPicPr/>
          <p:nvPr/>
        </p:nvPicPr>
        <p:blipFill>
          <a:blip r:embed="rId15" cstate="print">
            <a:extLst>
              <a:ext uri="{28A0092B-C50C-407E-A947-70E740481C1C}">
                <a14:useLocalDpi xmlns="" xmlns:a14="http://schemas.microsoft.com/office/drawing/2010/main" val="0"/>
              </a:ext>
            </a:extLst>
          </a:blip>
          <a:srcRect/>
          <a:stretch>
            <a:fillRect/>
          </a:stretch>
        </p:blipFill>
        <p:spPr bwMode="auto">
          <a:xfrm>
            <a:off x="6938303" y="1077937"/>
            <a:ext cx="228600" cy="2286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78807" y="907866"/>
            <a:ext cx="6760028" cy="278514"/>
          </a:xfrm>
        </p:spPr>
        <p:txBody>
          <a:bodyPr>
            <a:normAutofit fontScale="90000"/>
          </a:bodyPr>
          <a:lstStyle/>
          <a:p>
            <a:endParaRPr lang="ru-RU" dirty="0"/>
          </a:p>
        </p:txBody>
      </p:sp>
      <p:sp>
        <p:nvSpPr>
          <p:cNvPr id="3" name="Объект 2"/>
          <p:cNvSpPr>
            <a:spLocks noGrp="1"/>
          </p:cNvSpPr>
          <p:nvPr>
            <p:ph idx="1"/>
          </p:nvPr>
        </p:nvSpPr>
        <p:spPr>
          <a:scene3d>
            <a:camera prst="isometricOffAxis1Right"/>
            <a:lightRig rig="threePt" dir="t"/>
          </a:scene3d>
        </p:spPr>
        <p:txBody>
          <a:bodyPr>
            <a:normAutofit/>
          </a:bodyPr>
          <a:lstStyle/>
          <a:p>
            <a:pPr>
              <a:buNone/>
            </a:pPr>
            <a:r>
              <a:rPr lang="ru-RU" sz="8000" b="1" dirty="0" smtClean="0">
                <a:solidFill>
                  <a:schemeClr val="tx2">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Спасибо за работу!</a:t>
            </a:r>
            <a:endParaRPr lang="ru-RU" sz="8000" b="1" dirty="0">
              <a:solidFill>
                <a:schemeClr val="tx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402195537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444</TotalTime>
  <Words>615</Words>
  <Application>Microsoft Office PowerPoint</Application>
  <PresentationFormat>Произвольный</PresentationFormat>
  <Paragraphs>81</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     </vt:lpstr>
      <vt:lpstr>Квест-игра «Деньги любят счет» </vt:lpstr>
      <vt:lpstr>Ход игры</vt:lpstr>
      <vt:lpstr>Слайд 4</vt:lpstr>
      <vt:lpstr>Слайд 5</vt:lpstr>
      <vt:lpstr>Слайд 6</vt:lpstr>
      <vt:lpstr>Слайд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1</cp:lastModifiedBy>
  <cp:revision>47</cp:revision>
  <dcterms:created xsi:type="dcterms:W3CDTF">2017-10-22T19:03:43Z</dcterms:created>
  <dcterms:modified xsi:type="dcterms:W3CDTF">2024-12-18T10:10:52Z</dcterms:modified>
</cp:coreProperties>
</file>