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0"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39699A1-D026-453C-8E7F-9B07CED9CA19}" type="datetimeFigureOut">
              <a:rPr lang="ru-RU" smtClean="0"/>
              <a:pPr/>
              <a:t>14.12.2025</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FF7E93A-537F-4F8D-AAD4-73EA05AF8C85}" type="slidenum">
              <a:rPr lang="ru-RU" smtClean="0"/>
              <a:pPr/>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41199824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39699A1-D026-453C-8E7F-9B07CED9CA19}" type="datetimeFigureOut">
              <a:rPr lang="ru-RU" smtClean="0"/>
              <a:pPr/>
              <a:t>14.12.2025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F7E93A-537F-4F8D-AAD4-73EA05AF8C85}" type="slidenum">
              <a:rPr lang="ru-RU" smtClean="0"/>
              <a:pPr/>
              <a:t>‹#›</a:t>
            </a:fld>
            <a:endParaRPr lang="ru-RU"/>
          </a:p>
        </p:txBody>
      </p:sp>
    </p:spTree>
    <p:extLst>
      <p:ext uri="{BB962C8B-B14F-4D97-AF65-F5344CB8AC3E}">
        <p14:creationId xmlns:p14="http://schemas.microsoft.com/office/powerpoint/2010/main" xmlns="" val="99291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39699A1-D026-453C-8E7F-9B07CED9CA19}" type="datetimeFigureOut">
              <a:rPr lang="ru-RU" smtClean="0"/>
              <a:pPr/>
              <a:t>14.12.2025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F7E93A-537F-4F8D-AAD4-73EA05AF8C85}" type="slidenum">
              <a:rPr lang="ru-RU" smtClean="0"/>
              <a:pPr/>
              <a:t>‹#›</a:t>
            </a:fld>
            <a:endParaRPr lang="ru-RU"/>
          </a:p>
        </p:txBody>
      </p:sp>
    </p:spTree>
    <p:extLst>
      <p:ext uri="{BB962C8B-B14F-4D97-AF65-F5344CB8AC3E}">
        <p14:creationId xmlns:p14="http://schemas.microsoft.com/office/powerpoint/2010/main" xmlns="" val="289813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39699A1-D026-453C-8E7F-9B07CED9CA19}" type="datetimeFigureOut">
              <a:rPr lang="ru-RU" smtClean="0"/>
              <a:pPr/>
              <a:t>14.12.2025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F7E93A-537F-4F8D-AAD4-73EA05AF8C85}" type="slidenum">
              <a:rPr lang="ru-RU" smtClean="0"/>
              <a:pPr/>
              <a:t>‹#›</a:t>
            </a:fld>
            <a:endParaRPr lang="ru-RU"/>
          </a:p>
        </p:txBody>
      </p:sp>
    </p:spTree>
    <p:extLst>
      <p:ext uri="{BB962C8B-B14F-4D97-AF65-F5344CB8AC3E}">
        <p14:creationId xmlns:p14="http://schemas.microsoft.com/office/powerpoint/2010/main" xmlns="" val="297981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39699A1-D026-453C-8E7F-9B07CED9CA19}" type="datetimeFigureOut">
              <a:rPr lang="ru-RU" smtClean="0"/>
              <a:pPr/>
              <a:t>14.12.2025</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FF7E93A-537F-4F8D-AAD4-73EA05AF8C85}" type="slidenum">
              <a:rPr lang="ru-RU" smtClean="0"/>
              <a:pPr/>
              <a:t>‹#›</a:t>
            </a:fld>
            <a:endParaRPr lang="ru-RU"/>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xmlns="" val="22684307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39699A1-D026-453C-8E7F-9B07CED9CA19}" type="datetimeFigureOut">
              <a:rPr lang="ru-RU" smtClean="0"/>
              <a:pPr/>
              <a:t>14.12.2025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F7E93A-537F-4F8D-AAD4-73EA05AF8C85}" type="slidenum">
              <a:rPr lang="ru-RU" smtClean="0"/>
              <a:pPr/>
              <a:t>‹#›</a:t>
            </a:fld>
            <a:endParaRPr lang="ru-RU"/>
          </a:p>
        </p:txBody>
      </p:sp>
    </p:spTree>
    <p:extLst>
      <p:ext uri="{BB962C8B-B14F-4D97-AF65-F5344CB8AC3E}">
        <p14:creationId xmlns:p14="http://schemas.microsoft.com/office/powerpoint/2010/main" xmlns="" val="235313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39699A1-D026-453C-8E7F-9B07CED9CA19}" type="datetimeFigureOut">
              <a:rPr lang="ru-RU" smtClean="0"/>
              <a:pPr/>
              <a:t>14.12.2025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FF7E93A-537F-4F8D-AAD4-73EA05AF8C85}" type="slidenum">
              <a:rPr lang="ru-RU" smtClean="0"/>
              <a:pPr/>
              <a:t>‹#›</a:t>
            </a:fld>
            <a:endParaRPr lang="ru-RU"/>
          </a:p>
        </p:txBody>
      </p:sp>
    </p:spTree>
    <p:extLst>
      <p:ext uri="{BB962C8B-B14F-4D97-AF65-F5344CB8AC3E}">
        <p14:creationId xmlns:p14="http://schemas.microsoft.com/office/powerpoint/2010/main" xmlns="" val="149874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39699A1-D026-453C-8E7F-9B07CED9CA19}" type="datetimeFigureOut">
              <a:rPr lang="ru-RU" smtClean="0"/>
              <a:pPr/>
              <a:t>14.12.2025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FF7E93A-537F-4F8D-AAD4-73EA05AF8C85}" type="slidenum">
              <a:rPr lang="ru-RU" smtClean="0"/>
              <a:pPr/>
              <a:t>‹#›</a:t>
            </a:fld>
            <a:endParaRPr lang="ru-RU"/>
          </a:p>
        </p:txBody>
      </p:sp>
    </p:spTree>
    <p:extLst>
      <p:ext uri="{BB962C8B-B14F-4D97-AF65-F5344CB8AC3E}">
        <p14:creationId xmlns:p14="http://schemas.microsoft.com/office/powerpoint/2010/main" xmlns="" val="29650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699A1-D026-453C-8E7F-9B07CED9CA19}" type="datetimeFigureOut">
              <a:rPr lang="ru-RU" smtClean="0"/>
              <a:pPr/>
              <a:t>14.12.2025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FF7E93A-537F-4F8D-AAD4-73EA05AF8C85}" type="slidenum">
              <a:rPr lang="ru-RU" smtClean="0"/>
              <a:pPr/>
              <a:t>‹#›</a:t>
            </a:fld>
            <a:endParaRPr lang="ru-RU"/>
          </a:p>
        </p:txBody>
      </p:sp>
    </p:spTree>
    <p:extLst>
      <p:ext uri="{BB962C8B-B14F-4D97-AF65-F5344CB8AC3E}">
        <p14:creationId xmlns:p14="http://schemas.microsoft.com/office/powerpoint/2010/main" xmlns="" val="30671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39699A1-D026-453C-8E7F-9B07CED9CA19}" type="datetimeFigureOut">
              <a:rPr lang="ru-RU" smtClean="0"/>
              <a:pPr/>
              <a:t>14.12.2025</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FF7E93A-537F-4F8D-AAD4-73EA05AF8C85}" type="slidenum">
              <a:rPr lang="ru-RU" smtClean="0"/>
              <a:pPr/>
              <a:t>‹#›</a:t>
            </a:fld>
            <a:endParaRPr lang="ru-RU"/>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24103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39699A1-D026-453C-8E7F-9B07CED9CA19}" type="datetimeFigureOut">
              <a:rPr lang="ru-RU" smtClean="0"/>
              <a:pPr/>
              <a:t>14.12.2025</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FF7E93A-537F-4F8D-AAD4-73EA05AF8C85}" type="slidenum">
              <a:rPr lang="ru-RU" smtClean="0"/>
              <a:pPr/>
              <a:t>‹#›</a:t>
            </a:fld>
            <a:endParaRPr lang="ru-RU"/>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36624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39699A1-D026-453C-8E7F-9B07CED9CA19}" type="datetimeFigureOut">
              <a:rPr lang="ru-RU" smtClean="0"/>
              <a:pPr/>
              <a:t>14.12.2025</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FF7E93A-537F-4F8D-AAD4-73EA05AF8C85}" type="slidenum">
              <a:rPr lang="ru-RU" smtClean="0"/>
              <a:pPr/>
              <a:t>‹#›</a:t>
            </a:fld>
            <a:endParaRPr lang="ru-RU"/>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1220354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infourok.ru/go.html?href=http://pedsovet.su/publ/70-1-0-548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7100" y="599734"/>
            <a:ext cx="8361229" cy="3397500"/>
          </a:xfrm>
        </p:spPr>
        <p:txBody>
          <a:bodyPr/>
          <a:lstStyle/>
          <a:p>
            <a:pPr algn="l"/>
            <a:r>
              <a:rPr lang="ru-RU" sz="3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Приёмы креативного мышления на уроках </a:t>
            </a:r>
            <a:br>
              <a:rPr lang="ru-RU" sz="3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600"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русского языка и литературы</a:t>
            </a:r>
            <a:endParaRPr lang="ru-RU" sz="3600"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8164286" y="5747657"/>
            <a:ext cx="2918398" cy="267449"/>
          </a:xfrm>
        </p:spPr>
        <p:txBody>
          <a:bodyPr>
            <a:normAutofit fontScale="47500" lnSpcReduction="20000"/>
          </a:bodyPr>
          <a:lstStyle/>
          <a:p>
            <a:pPr algn="r"/>
            <a:endParaRPr lang="ru-RU" b="1" dirty="0"/>
          </a:p>
        </p:txBody>
      </p:sp>
    </p:spTree>
    <p:extLst>
      <p:ext uri="{BB962C8B-B14F-4D97-AF65-F5344CB8AC3E}">
        <p14:creationId xmlns:p14="http://schemas.microsoft.com/office/powerpoint/2010/main" xmlns="" val="1631259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Лови ошибку</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1064029" y="681644"/>
            <a:ext cx="4447309" cy="3139321"/>
          </a:xfrm>
          <a:prstGeom prst="rect">
            <a:avLst/>
          </a:prstGeom>
          <a:noFill/>
        </p:spPr>
        <p:txBody>
          <a:bodyPr wrap="square" rtlCol="0">
            <a:spAutoFit/>
          </a:bodyPr>
          <a:lstStyle/>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Впервые идея была описана в книге </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А.А.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Гина</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«Приемы педагогической техники». При объяснении нового материала или желая заострить внимание учащихся на проблемном месте в задании, педагог намеренно допускает ошибку (одну или несколько). Можно заранее оповестить детей о ее наличии. Обнаружив неточность, учащиеся вносят коррективы, оглашают правильный вариант</a:t>
            </a:r>
            <a:r>
              <a:rPr lang="ru-RU" dirty="0"/>
              <a:t>.</a:t>
            </a:r>
          </a:p>
        </p:txBody>
      </p:sp>
      <p:sp>
        <p:nvSpPr>
          <p:cNvPr id="5" name="TextBox 4"/>
          <p:cNvSpPr txBox="1"/>
          <p:nvPr/>
        </p:nvSpPr>
        <p:spPr>
          <a:xfrm>
            <a:off x="1064029" y="3732414"/>
            <a:ext cx="10773294" cy="2339102"/>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Преимущества приема «Лови ошибку</a:t>
            </a:r>
            <a:r>
              <a:rPr lang="ru-RU" sz="1600" dirty="0" smtClean="0">
                <a:latin typeface="Times New Roman" panose="02020603050405020304" pitchFamily="18" charset="0"/>
                <a:cs typeface="Times New Roman" panose="02020603050405020304" pitchFamily="18" charset="0"/>
              </a:rPr>
              <a:t>»:</a:t>
            </a: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У</a:t>
            </a:r>
            <a:r>
              <a:rPr lang="ru-RU" sz="1600" dirty="0" smtClean="0">
                <a:latin typeface="Times New Roman" panose="02020603050405020304" pitchFamily="18" charset="0"/>
                <a:cs typeface="Times New Roman" panose="02020603050405020304" pitchFamily="18" charset="0"/>
              </a:rPr>
              <a:t>ниверсален</a:t>
            </a:r>
            <a:r>
              <a:rPr lang="ru-RU" sz="1600" dirty="0">
                <a:latin typeface="Times New Roman" panose="02020603050405020304" pitchFamily="18" charset="0"/>
                <a:cs typeface="Times New Roman" panose="02020603050405020304" pitchFamily="18" charset="0"/>
              </a:rPr>
              <a:t>, его применение возможно на уроках практически по всем школьным дисциплинам;</a:t>
            </a:r>
          </a:p>
          <a:p>
            <a:pPr marL="285750" indent="-285750">
              <a:buFont typeface="Courier New" panose="02070309020205020404" pitchFamily="49" charset="0"/>
              <a:buChar char="o"/>
            </a:pPr>
            <a:r>
              <a:rPr lang="ru-RU" sz="1600" dirty="0" smtClean="0">
                <a:latin typeface="Times New Roman" panose="02020603050405020304" pitchFamily="18" charset="0"/>
                <a:cs typeface="Times New Roman" panose="02020603050405020304" pitchFamily="18" charset="0"/>
              </a:rPr>
              <a:t>Приводит </a:t>
            </a:r>
            <a:r>
              <a:rPr lang="ru-RU" sz="1600" dirty="0">
                <a:latin typeface="Times New Roman" panose="02020603050405020304" pitchFamily="18" charset="0"/>
                <a:cs typeface="Times New Roman" panose="02020603050405020304" pitchFamily="18" charset="0"/>
              </a:rPr>
              <a:t>в тонус внимание, мыслительную деятельность учащихся;</a:t>
            </a:r>
          </a:p>
          <a:p>
            <a:pPr marL="285750" indent="-285750">
              <a:buFont typeface="Courier New" panose="02070309020205020404" pitchFamily="49" charset="0"/>
              <a:buChar char="o"/>
            </a:pPr>
            <a:r>
              <a:rPr lang="ru-RU" sz="1600" dirty="0" smtClean="0">
                <a:latin typeface="Times New Roman" panose="02020603050405020304" pitchFamily="18" charset="0"/>
                <a:cs typeface="Times New Roman" panose="02020603050405020304" pitchFamily="18" charset="0"/>
              </a:rPr>
              <a:t>Развивает </a:t>
            </a:r>
            <a:r>
              <a:rPr lang="ru-RU" sz="1600" dirty="0">
                <a:latin typeface="Times New Roman" panose="02020603050405020304" pitchFamily="18" charset="0"/>
                <a:cs typeface="Times New Roman" panose="02020603050405020304" pitchFamily="18" charset="0"/>
              </a:rPr>
              <a:t>аналитические способности;</a:t>
            </a:r>
          </a:p>
          <a:p>
            <a:pPr marL="285750" indent="-285750">
              <a:buFont typeface="Courier New" panose="02070309020205020404" pitchFamily="49" charset="0"/>
              <a:buChar char="o"/>
            </a:pPr>
            <a:r>
              <a:rPr lang="ru-RU" sz="1600" dirty="0" smtClean="0">
                <a:latin typeface="Times New Roman" panose="02020603050405020304" pitchFamily="18" charset="0"/>
                <a:cs typeface="Times New Roman" panose="02020603050405020304" pitchFamily="18" charset="0"/>
              </a:rPr>
              <a:t>Предоставляет </a:t>
            </a:r>
            <a:r>
              <a:rPr lang="ru-RU" sz="1600" dirty="0">
                <a:latin typeface="Times New Roman" panose="02020603050405020304" pitchFamily="18" charset="0"/>
                <a:cs typeface="Times New Roman" panose="02020603050405020304" pitchFamily="18" charset="0"/>
              </a:rPr>
              <a:t>поле для практического применения полученных знаний;</a:t>
            </a:r>
          </a:p>
          <a:p>
            <a:pPr marL="285750" indent="-285750">
              <a:buFont typeface="Courier New" panose="02070309020205020404" pitchFamily="49" charset="0"/>
              <a:buChar char="o"/>
            </a:pPr>
            <a:r>
              <a:rPr lang="ru-RU" sz="1600" dirty="0" smtClean="0">
                <a:latin typeface="Times New Roman" panose="02020603050405020304" pitchFamily="18" charset="0"/>
                <a:cs typeface="Times New Roman" panose="02020603050405020304" pitchFamily="18" charset="0"/>
              </a:rPr>
              <a:t>Заставляет </a:t>
            </a:r>
            <a:r>
              <a:rPr lang="ru-RU" sz="1600" dirty="0">
                <a:latin typeface="Times New Roman" panose="02020603050405020304" pitchFamily="18" charset="0"/>
                <a:cs typeface="Times New Roman" panose="02020603050405020304" pitchFamily="18" charset="0"/>
              </a:rPr>
              <a:t>взглянуть на получаемую информацию с долей скептицизма, порождает желание проверить надежность источников, сравнить с данными других ресурсов;</a:t>
            </a:r>
          </a:p>
          <a:p>
            <a:pPr marL="285750" indent="-285750">
              <a:buFont typeface="Courier New" panose="02070309020205020404" pitchFamily="49" charset="0"/>
              <a:buChar char="o"/>
            </a:pPr>
            <a:r>
              <a:rPr lang="ru-RU" sz="1600" dirty="0" smtClean="0">
                <a:latin typeface="Times New Roman" panose="02020603050405020304" pitchFamily="18" charset="0"/>
                <a:cs typeface="Times New Roman" panose="02020603050405020304" pitchFamily="18" charset="0"/>
              </a:rPr>
              <a:t>Воздействует </a:t>
            </a:r>
            <a:r>
              <a:rPr lang="ru-RU" sz="1600" dirty="0">
                <a:latin typeface="Times New Roman" panose="02020603050405020304" pitchFamily="18" charset="0"/>
                <a:cs typeface="Times New Roman" panose="02020603050405020304" pitchFamily="18" charset="0"/>
              </a:rPr>
              <a:t>на эмоциональную сферу учащихся, способствует более прочному усвоению учебного материала.</a:t>
            </a:r>
          </a:p>
          <a:p>
            <a:endParaRPr lang="ru-RU" dirty="0"/>
          </a:p>
        </p:txBody>
      </p:sp>
      <p:cxnSp>
        <p:nvCxnSpPr>
          <p:cNvPr id="6" name="Прямая соединительная линия 5"/>
          <p:cNvCxnSpPr/>
          <p:nvPr/>
        </p:nvCxnSpPr>
        <p:spPr>
          <a:xfrm>
            <a:off x="997527" y="3820965"/>
            <a:ext cx="5544589" cy="0"/>
          </a:xfrm>
          <a:prstGeom prst="line">
            <a:avLst/>
          </a:prstGeom>
        </p:spPr>
        <p:style>
          <a:lnRef idx="1">
            <a:schemeClr val="dk1"/>
          </a:lnRef>
          <a:fillRef idx="0">
            <a:schemeClr val="dk1"/>
          </a:fillRef>
          <a:effectRef idx="0">
            <a:schemeClr val="dk1"/>
          </a:effectRef>
          <a:fontRef idx="minor">
            <a:schemeClr val="tx1"/>
          </a:fontRef>
        </p:style>
      </p:cxnSp>
      <p:pic>
        <p:nvPicPr>
          <p:cNvPr id="4098" name="Picture 2" descr="https://ds04.infourok.ru/uploads/ex/0c26/00032ced-f46112cc/3/img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79528" y="542557"/>
            <a:ext cx="4253142" cy="31898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3860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ЗУХ</a:t>
            </a:r>
            <a:b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Знаю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узнал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хочу узнать</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947650" y="1371600"/>
            <a:ext cx="4987637" cy="3416320"/>
          </a:xfrm>
          <a:prstGeom prst="rect">
            <a:avLst/>
          </a:prstGeom>
          <a:noFill/>
        </p:spPr>
        <p:txBody>
          <a:bodyPr wrap="square" rtlCol="0">
            <a:spAutoFit/>
          </a:bodyPr>
          <a:lstStyle/>
          <a:p>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Знаю. Узнал. Хочу узнать»</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сокращенно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ЗУХ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интерактивный методический прием, направленный на развитие обратной связи в познавательном процессе. Впервые о нем заговорили в 1986 году, после презентации Донны </a:t>
            </a:r>
            <a:r>
              <a:rPr lang="ru-RU"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Огл</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профессора из Чикаго. Позднее этот прием стал активно применяться в педагогической практике.</a:t>
            </a:r>
          </a:p>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проведения целенаправленной работы с информацией отлично образом помогают в обучении графические схемы,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таблицы.</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dirty="0"/>
          </a:p>
        </p:txBody>
      </p:sp>
      <p:sp>
        <p:nvSpPr>
          <p:cNvPr id="5" name="TextBox 4"/>
          <p:cNvSpPr txBox="1"/>
          <p:nvPr/>
        </p:nvSpPr>
        <p:spPr>
          <a:xfrm>
            <a:off x="947650" y="4572000"/>
            <a:ext cx="11089179" cy="2431435"/>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В ученических тетрадях и на доске чертится таблица, заполнение которой будет происходить в ходе всего урока. </a:t>
            </a:r>
          </a:p>
          <a:p>
            <a:r>
              <a:rPr lang="ru-RU" sz="1600" dirty="0">
                <a:latin typeface="Times New Roman" panose="02020603050405020304" pitchFamily="18" charset="0"/>
                <a:cs typeface="Times New Roman" panose="02020603050405020304" pitchFamily="18" charset="0"/>
              </a:rPr>
              <a:t>В начале урока, на основе ответов учащихся по пройденному материалу заполняется графа «Знаю».</a:t>
            </a:r>
          </a:p>
          <a:p>
            <a:r>
              <a:rPr lang="ru-RU" sz="1600" dirty="0">
                <a:latin typeface="Times New Roman" panose="02020603050405020304" pitchFamily="18" charset="0"/>
                <a:cs typeface="Times New Roman" panose="02020603050405020304" pitchFamily="18" charset="0"/>
              </a:rPr>
              <a:t>Сразу же, после заполнения столбца "Знаю", формулируются новые вопросы, ответы на которые ребята хотели бы получить после изучения темы. Их записывают во второй графе. Здесь важна помощь учителя, он должен замотивировать учащихся к рассуждению: Что вы хотели бы узнать еще? Чему сегодня на уроке можно научиться?</a:t>
            </a:r>
          </a:p>
          <a:p>
            <a:r>
              <a:rPr lang="ru-RU" sz="1600" dirty="0">
                <a:latin typeface="Times New Roman" panose="02020603050405020304" pitchFamily="18" charset="0"/>
                <a:cs typeface="Times New Roman" panose="02020603050405020304" pitchFamily="18" charset="0"/>
              </a:rPr>
              <a:t>В конце урока, на этапе рефлексии, учащиеся делают выводы и записывают в третьей графе то, что узнали.</a:t>
            </a:r>
          </a:p>
          <a:p>
            <a:r>
              <a:rPr lang="ru-RU" sz="1600" dirty="0">
                <a:latin typeface="Times New Roman" panose="02020603050405020304" pitchFamily="18" charset="0"/>
                <a:cs typeface="Times New Roman" panose="02020603050405020304" pitchFamily="18" charset="0"/>
              </a:rPr>
              <a:t>В зависимости от возрастной категории учеников,  таблицу можно модифицировать и использовать в работе вариант, более понятный и интересный детям.</a:t>
            </a:r>
          </a:p>
          <a:p>
            <a:endParaRPr lang="ru-RU" dirty="0"/>
          </a:p>
        </p:txBody>
      </p:sp>
      <p:cxnSp>
        <p:nvCxnSpPr>
          <p:cNvPr id="6" name="Прямая соединительная линия 5"/>
          <p:cNvCxnSpPr/>
          <p:nvPr/>
        </p:nvCxnSpPr>
        <p:spPr>
          <a:xfrm>
            <a:off x="947650" y="4572000"/>
            <a:ext cx="6184670" cy="0"/>
          </a:xfrm>
          <a:prstGeom prst="line">
            <a:avLst/>
          </a:prstGeom>
        </p:spPr>
        <p:style>
          <a:lnRef idx="1">
            <a:schemeClr val="dk1"/>
          </a:lnRef>
          <a:fillRef idx="0">
            <a:schemeClr val="dk1"/>
          </a:fillRef>
          <a:effectRef idx="0">
            <a:schemeClr val="dk1"/>
          </a:effectRef>
          <a:fontRef idx="minor">
            <a:schemeClr val="tx1"/>
          </a:fontRef>
        </p:style>
      </p:cxnSp>
      <p:pic>
        <p:nvPicPr>
          <p:cNvPr id="5122" name="Picture 2" descr="https://ds04.infourok.ru/uploads/ex/0080/000382ef-c966374c/img1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90262" y="1243056"/>
            <a:ext cx="4283422" cy="32125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3925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Корзина идей</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955964" y="714895"/>
            <a:ext cx="5669280" cy="3139321"/>
          </a:xfrm>
          <a:prstGeom prst="rect">
            <a:avLst/>
          </a:prstGeom>
          <a:noFill/>
        </p:spPr>
        <p:txBody>
          <a:bodyPr wrap="square" rtlCol="0">
            <a:spAutoFit/>
          </a:bodyPr>
          <a:lstStyle/>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своему содержанию </a:t>
            </a:r>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"Корзина идей"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похожа на такие известные приемы, как "Мозговая атака" и "Кластер". В каждом случае предполагаются разные формы работы — и индивидуальная, и групповая, и каждый из приемов позволяет высказывать любые суждения — без их оценивания и анализа. Но, к примеру, кластер помогает лучше увидеть логические цепочки, в то время как "Корзина идей" всего лишь определяет "поле интересов". Если хотите, это "облако тегов", которые будут обсуждаться и анализироваться в процессе урока.</a:t>
            </a:r>
          </a:p>
        </p:txBody>
      </p:sp>
      <p:sp>
        <p:nvSpPr>
          <p:cNvPr id="5" name="TextBox 4"/>
          <p:cNvSpPr txBox="1"/>
          <p:nvPr/>
        </p:nvSpPr>
        <p:spPr>
          <a:xfrm>
            <a:off x="889461" y="4438997"/>
            <a:ext cx="11213869" cy="2339102"/>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Алгоритм </a:t>
            </a:r>
            <a:r>
              <a:rPr lang="ru-RU" sz="1600" dirty="0">
                <a:latin typeface="Times New Roman" panose="02020603050405020304" pitchFamily="18" charset="0"/>
                <a:cs typeface="Times New Roman" panose="02020603050405020304" pitchFamily="18" charset="0"/>
              </a:rPr>
              <a:t>работы с "Корзиной идей":</a:t>
            </a:r>
          </a:p>
          <a:p>
            <a:pPr marL="285750" indent="-285750">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Объявляется тема урока.</a:t>
            </a:r>
          </a:p>
          <a:p>
            <a:pPr marL="285750" indent="-285750">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Индивидуальная работа. Каждый ученик </a:t>
            </a:r>
            <a:r>
              <a:rPr lang="ru-RU" sz="1600" dirty="0" err="1">
                <a:latin typeface="Times New Roman" panose="02020603050405020304" pitchFamily="18" charset="0"/>
                <a:cs typeface="Times New Roman" panose="02020603050405020304" pitchFamily="18" charset="0"/>
              </a:rPr>
              <a:t>тезисно</a:t>
            </a:r>
            <a:r>
              <a:rPr lang="ru-RU" sz="1600" dirty="0">
                <a:latin typeface="Times New Roman" panose="02020603050405020304" pitchFamily="18" charset="0"/>
                <a:cs typeface="Times New Roman" panose="02020603050405020304" pitchFamily="18" charset="0"/>
              </a:rPr>
              <a:t> записывает в тетради все, что ему известно по теме. Этот этап длится недолго — 2-3 минуты.</a:t>
            </a:r>
          </a:p>
          <a:p>
            <a:pPr marL="285750" indent="-285750">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Работа в парах или в группах. Учащиеся обмениваются информацией, выясняя, в чем совпали их мнения, а в чем возникли разногласия. Время проведения — 3 минуты.</a:t>
            </a:r>
          </a:p>
          <a:p>
            <a:pPr marL="285750" indent="-285750">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Работа с классом. На этом этапе каждая группа высказывает свое мнение по теме, приводит свои знания или высказывает идеи по данному вопросу. Причем ответы не должны повторятся. Все высказывания учитель кратко записывает на доске.</a:t>
            </a:r>
          </a:p>
          <a:p>
            <a:pPr marL="285750" indent="-285750">
              <a:buFont typeface="Wingdings" panose="05000000000000000000" pitchFamily="2" charset="2"/>
              <a:buChar char="Ø"/>
            </a:pPr>
            <a:endParaRPr lang="ru-RU" dirty="0"/>
          </a:p>
        </p:txBody>
      </p:sp>
      <p:pic>
        <p:nvPicPr>
          <p:cNvPr id="9220" name="Picture 4" descr="https://ds05.infourok.ru/uploads/ex/03eb/00164b0a-dc587407/4/img1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25244" y="714895"/>
            <a:ext cx="5297574" cy="397318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Прямая соединительная линия 5"/>
          <p:cNvCxnSpPr/>
          <p:nvPr/>
        </p:nvCxnSpPr>
        <p:spPr>
          <a:xfrm>
            <a:off x="822960" y="4172989"/>
            <a:ext cx="5569527" cy="831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981506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Дерево предсказаний</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889462" y="742950"/>
            <a:ext cx="5943600" cy="3139321"/>
          </a:xfrm>
          <a:prstGeom prst="rect">
            <a:avLst/>
          </a:prstGeom>
          <a:noFill/>
        </p:spPr>
        <p:txBody>
          <a:bodyPr wrap="square" rtlCol="0">
            <a:spAutoFit/>
          </a:bodyPr>
          <a:lstStyle/>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Прием </a:t>
            </a:r>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"дерево предсказаний"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был разработан американским ученым Дж. </a:t>
            </a:r>
            <a:r>
              <a:rPr lang="ru-RU"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Беллансом</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работы с художественным текстом. В адаптированном варианте этот прием впервые стал применяться на уроках по развитию критического мышления через чтение и письмо. Стратегия метода помогает развивать образное мышление, соотносить аргументы и факты, развивать фантазию и умение мыслить перспективно. Прием может использоваться на уроке любого типа по любому предмету. В примерах рассмотрим, на какой стадии урока может быть использовано "Дерево предсказаний".</a:t>
            </a:r>
          </a:p>
        </p:txBody>
      </p:sp>
      <p:pic>
        <p:nvPicPr>
          <p:cNvPr id="10242" name="Picture 2" descr="https://fs.znanio.ru/8c0997/06/8d/b128100d788624ea8b524095cba1d83cb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23572" y="742950"/>
            <a:ext cx="4588237" cy="313932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Прямая соединительная линия 5"/>
          <p:cNvCxnSpPr/>
          <p:nvPr/>
        </p:nvCxnSpPr>
        <p:spPr>
          <a:xfrm>
            <a:off x="889462" y="3990109"/>
            <a:ext cx="5877098" cy="16626"/>
          </a:xfrm>
          <a:prstGeom prst="line">
            <a:avLst/>
          </a:prstGeom>
        </p:spPr>
        <p:style>
          <a:lnRef idx="1">
            <a:schemeClr val="dk1"/>
          </a:lnRef>
          <a:fillRef idx="0">
            <a:schemeClr val="dk1"/>
          </a:fillRef>
          <a:effectRef idx="0">
            <a:schemeClr val="dk1"/>
          </a:effectRef>
          <a:fontRef idx="minor">
            <a:schemeClr val="tx1"/>
          </a:fontRef>
        </p:style>
      </p:cxnSp>
      <p:pic>
        <p:nvPicPr>
          <p:cNvPr id="7170" name="Picture 2" descr="https://ds03.infourok.ru/uploads/ex/0b4e/00013045-38ada72a/img1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82968" y="4006735"/>
            <a:ext cx="3879388" cy="29095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2929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Ромашка </a:t>
            </a:r>
            <a:r>
              <a:rPr lang="ru-RU"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Блума</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731520" y="918204"/>
            <a:ext cx="7132322" cy="2308324"/>
          </a:xfrm>
          <a:prstGeom prst="rect">
            <a:avLst/>
          </a:prstGeom>
          <a:noFill/>
        </p:spPr>
        <p:txBody>
          <a:bodyPr wrap="square" rtlCol="0">
            <a:spAutoFit/>
          </a:bodyPr>
          <a:lstStyle/>
          <a:p>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Прием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называется </a:t>
            </a:r>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Ромашка  </a:t>
            </a:r>
            <a:r>
              <a:rPr lang="ru-RU" b="1"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Блума</a:t>
            </a:r>
            <a:r>
              <a:rPr lang="ru-RU"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или «ромашка вопросов и ответов».</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Он достаточно популярен в мире современного образования.</a:t>
            </a:r>
          </a:p>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Этот приём основан </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работе с текстом</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Так как с текстом учащимся приходится работать на различных уроках – приём является универсальным и может быть использован не только учителем любого предмета, но и учителем начальных классов.</a:t>
            </a:r>
          </a:p>
          <a:p>
            <a:endParaRPr lang="ru-RU" dirty="0"/>
          </a:p>
        </p:txBody>
      </p:sp>
      <p:sp>
        <p:nvSpPr>
          <p:cNvPr id="5" name="TextBox 4"/>
          <p:cNvSpPr txBox="1"/>
          <p:nvPr/>
        </p:nvSpPr>
        <p:spPr>
          <a:xfrm>
            <a:off x="731520" y="3399906"/>
            <a:ext cx="11335789" cy="3816429"/>
          </a:xfrm>
          <a:prstGeom prst="rect">
            <a:avLst/>
          </a:prstGeom>
          <a:noFill/>
        </p:spPr>
        <p:txBody>
          <a:bodyPr wrap="square" rtlCol="0">
            <a:spAutoFit/>
          </a:bodyPr>
          <a:lstStyle/>
          <a:p>
            <a:r>
              <a:rPr lang="ru-RU" sz="1400" b="1" dirty="0">
                <a:latin typeface="Times New Roman" panose="02020603050405020304" pitchFamily="18" charset="0"/>
                <a:cs typeface="Times New Roman" panose="02020603050405020304" pitchFamily="18" charset="0"/>
              </a:rPr>
              <a:t>«Ромашка </a:t>
            </a:r>
            <a:r>
              <a:rPr lang="ru-RU" sz="1400" b="1" dirty="0" err="1">
                <a:latin typeface="Times New Roman" panose="02020603050405020304" pitchFamily="18" charset="0"/>
                <a:cs typeface="Times New Roman" panose="02020603050405020304" pitchFamily="18" charset="0"/>
              </a:rPr>
              <a:t>Блума</a:t>
            </a:r>
            <a:r>
              <a:rPr lang="ru-RU" sz="1400" b="1" dirty="0">
                <a:latin typeface="Times New Roman" panose="02020603050405020304" pitchFamily="18" charset="0"/>
                <a:cs typeface="Times New Roman" panose="02020603050405020304" pitchFamily="18" charset="0"/>
              </a:rPr>
              <a:t>» помогает научить  детей задавать вопросы.   </a:t>
            </a:r>
            <a:r>
              <a:rPr lang="ru-RU" sz="1400" dirty="0">
                <a:latin typeface="Times New Roman" panose="02020603050405020304" pitchFamily="18" charset="0"/>
                <a:cs typeface="Times New Roman" panose="02020603050405020304" pitchFamily="18" charset="0"/>
              </a:rPr>
              <a:t>"Ромашка" состоит из шести лепестков, каждый из которых содержит определенный тип вопроса. Таким образом, шесть лепестков – шесть вопросов:</a:t>
            </a:r>
          </a:p>
          <a:p>
            <a:r>
              <a:rPr lang="ru-RU" sz="1400" dirty="0" smtClean="0">
                <a:latin typeface="Times New Roman" panose="02020603050405020304" pitchFamily="18" charset="0"/>
                <a:cs typeface="Times New Roman" panose="02020603050405020304" pitchFamily="18" charset="0"/>
              </a:rPr>
              <a:t>1</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Простые вопросы</a:t>
            </a:r>
            <a:r>
              <a:rPr lang="ru-RU" sz="1400" dirty="0">
                <a:latin typeface="Times New Roman" panose="02020603050405020304" pitchFamily="18" charset="0"/>
                <a:cs typeface="Times New Roman" panose="02020603050405020304" pitchFamily="18" charset="0"/>
              </a:rPr>
              <a:t> — вопросы, отвечая на которые, нужно назвать какие-то факты, вспомнить и воспроизвести определенную информацию: </a:t>
            </a:r>
            <a:r>
              <a:rPr lang="ru-RU" sz="1400" b="1" dirty="0">
                <a:latin typeface="Times New Roman" panose="02020603050405020304" pitchFamily="18" charset="0"/>
                <a:cs typeface="Times New Roman" panose="02020603050405020304" pitchFamily="18" charset="0"/>
              </a:rPr>
              <a:t>"Что?", "Когда?", "Где?",</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"Как?".</a:t>
            </a:r>
            <a:r>
              <a:rPr lang="ru-RU" sz="1400" dirty="0">
                <a:latin typeface="Times New Roman" panose="02020603050405020304" pitchFamily="18" charset="0"/>
                <a:cs typeface="Times New Roman" panose="02020603050405020304" pitchFamily="18" charset="0"/>
              </a:rPr>
              <a:t> Вопрос следует начать со слова - назови …</a:t>
            </a:r>
          </a:p>
          <a:p>
            <a:r>
              <a:rPr lang="ru-RU" sz="1400" dirty="0">
                <a:latin typeface="Times New Roman" panose="02020603050405020304" pitchFamily="18" charset="0"/>
                <a:cs typeface="Times New Roman" panose="02020603050405020304" pitchFamily="18" charset="0"/>
              </a:rPr>
              <a:t>2. </a:t>
            </a:r>
            <a:r>
              <a:rPr lang="ru-RU" sz="1400" b="1" dirty="0">
                <a:latin typeface="Times New Roman" panose="02020603050405020304" pitchFamily="18" charset="0"/>
                <a:cs typeface="Times New Roman" panose="02020603050405020304" pitchFamily="18" charset="0"/>
              </a:rPr>
              <a:t>Уточняющие вопросы.</a:t>
            </a:r>
            <a:r>
              <a:rPr lang="ru-RU" sz="1400" dirty="0">
                <a:latin typeface="Times New Roman" panose="02020603050405020304" pitchFamily="18" charset="0"/>
                <a:cs typeface="Times New Roman" panose="02020603050405020304" pitchFamily="18" charset="0"/>
              </a:rPr>
              <a:t> Такие вопросы обычно начинаются со слов: "То есть ты говоришь, что…?", "Если я правильно понял, то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Целью этих вопросов является предоставление ученику  возможностей для обратной связи относительно того, что он только что сказал</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Вопрос следует начать со слова – объясни…</a:t>
            </a:r>
          </a:p>
          <a:p>
            <a:r>
              <a:rPr lang="ru-RU" sz="1400" dirty="0">
                <a:latin typeface="Times New Roman" panose="02020603050405020304" pitchFamily="18" charset="0"/>
                <a:cs typeface="Times New Roman" panose="02020603050405020304" pitchFamily="18" charset="0"/>
              </a:rPr>
              <a:t>3</a:t>
            </a:r>
            <a:r>
              <a:rPr lang="ru-RU" sz="1400" b="1" dirty="0">
                <a:latin typeface="Times New Roman" panose="02020603050405020304" pitchFamily="18" charset="0"/>
                <a:cs typeface="Times New Roman" panose="02020603050405020304" pitchFamily="18" charset="0"/>
              </a:rPr>
              <a:t>. Интерпретационные (объясняющие) вопросы</a:t>
            </a:r>
            <a:r>
              <a:rPr lang="ru-RU" sz="1400" dirty="0">
                <a:latin typeface="Times New Roman" panose="02020603050405020304" pitchFamily="18" charset="0"/>
                <a:cs typeface="Times New Roman" panose="02020603050405020304" pitchFamily="18" charset="0"/>
              </a:rPr>
              <a:t>. Обычно начинаются со слова "Почему?" и направлены на установление причинно-следственных связей. "Почему листья на деревьях осенью желтеют?". </a:t>
            </a:r>
          </a:p>
          <a:p>
            <a:r>
              <a:rPr lang="ru-RU" sz="1400" dirty="0">
                <a:latin typeface="Times New Roman" panose="02020603050405020304" pitchFamily="18" charset="0"/>
                <a:cs typeface="Times New Roman" panose="02020603050405020304" pitchFamily="18" charset="0"/>
              </a:rPr>
              <a:t>4. </a:t>
            </a:r>
            <a:r>
              <a:rPr lang="ru-RU" sz="1400" b="1" dirty="0">
                <a:latin typeface="Times New Roman" panose="02020603050405020304" pitchFamily="18" charset="0"/>
                <a:cs typeface="Times New Roman" panose="02020603050405020304" pitchFamily="18" charset="0"/>
              </a:rPr>
              <a:t>Творческие вопросы</a:t>
            </a:r>
            <a:r>
              <a:rPr lang="ru-RU" sz="1400" dirty="0">
                <a:latin typeface="Times New Roman" panose="02020603050405020304" pitchFamily="18" charset="0"/>
                <a:cs typeface="Times New Roman" panose="02020603050405020304" pitchFamily="18" charset="0"/>
              </a:rPr>
              <a:t>. Данный тип вопроса чаще всего содержит частицу "бы", элементы условности, предположения, прогноза: "Что изменилось бы ...", "Что будет, если </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Вопрос следует начать со слова – придумай….</a:t>
            </a:r>
          </a:p>
          <a:p>
            <a:r>
              <a:rPr lang="ru-RU" sz="1400" b="1" dirty="0">
                <a:latin typeface="Times New Roman" panose="02020603050405020304" pitchFamily="18" charset="0"/>
                <a:cs typeface="Times New Roman" panose="02020603050405020304" pitchFamily="18" charset="0"/>
              </a:rPr>
              <a:t>5. Практические вопросы</a:t>
            </a:r>
            <a:r>
              <a:rPr lang="ru-RU" sz="1400" dirty="0">
                <a:latin typeface="Times New Roman" panose="02020603050405020304" pitchFamily="18" charset="0"/>
                <a:cs typeface="Times New Roman" panose="02020603050405020304" pitchFamily="18" charset="0"/>
              </a:rPr>
              <a:t>. Данный тип вопроса направлен на установление взаимосвязи между теорией и практикой: "Как можно применить </a:t>
            </a:r>
            <a:r>
              <a:rPr lang="ru-RU" sz="1400" dirty="0" smtClean="0">
                <a:latin typeface="Times New Roman" panose="02020603050405020304" pitchFamily="18" charset="0"/>
                <a:cs typeface="Times New Roman" panose="02020603050405020304" pitchFamily="18" charset="0"/>
              </a:rPr>
              <a:t>...?» .Вопрос </a:t>
            </a:r>
            <a:r>
              <a:rPr lang="ru-RU" sz="1400" dirty="0">
                <a:latin typeface="Times New Roman" panose="02020603050405020304" pitchFamily="18" charset="0"/>
                <a:cs typeface="Times New Roman" panose="02020603050405020304" pitchFamily="18" charset="0"/>
              </a:rPr>
              <a:t>следует начать со слова – предложи….</a:t>
            </a:r>
          </a:p>
          <a:p>
            <a:r>
              <a:rPr lang="ru-RU" sz="1400" b="1" dirty="0">
                <a:latin typeface="Times New Roman" panose="02020603050405020304" pitchFamily="18" charset="0"/>
                <a:cs typeface="Times New Roman" panose="02020603050405020304" pitchFamily="18" charset="0"/>
              </a:rPr>
              <a:t>6. Оценочные вопросы</a:t>
            </a:r>
            <a:r>
              <a:rPr lang="ru-RU" sz="1400" dirty="0">
                <a:latin typeface="Times New Roman" panose="02020603050405020304" pitchFamily="18" charset="0"/>
                <a:cs typeface="Times New Roman" panose="02020603050405020304" pitchFamily="18" charset="0"/>
              </a:rPr>
              <a:t>. Эти вопросы направлены на выяснение критериев оценки тех или иных событий, явлений, фактов. "Почему что-то хорошо, а что-то плохо?", "Чем один урок отличается от другого?", "Как вы относитесь к поступку главного героя?" и т.д. Вопрос следует начать со слова – поделись…</a:t>
            </a:r>
          </a:p>
          <a:p>
            <a:endParaRPr lang="ru-RU" dirty="0">
              <a:latin typeface="Times New Roman" panose="02020603050405020304" pitchFamily="18" charset="0"/>
              <a:cs typeface="Times New Roman" panose="02020603050405020304" pitchFamily="18" charset="0"/>
            </a:endParaRPr>
          </a:p>
        </p:txBody>
      </p:sp>
      <p:pic>
        <p:nvPicPr>
          <p:cNvPr id="11266" name="Picture 2" descr="https://ds04.infourok.ru/uploads/ex/0dab/0004c89a-3d617991/img2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14705" y="586466"/>
            <a:ext cx="4330932" cy="29052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Прямая соединительная линия 5"/>
          <p:cNvCxnSpPr/>
          <p:nvPr/>
        </p:nvCxnSpPr>
        <p:spPr>
          <a:xfrm>
            <a:off x="731520" y="3150524"/>
            <a:ext cx="6641869" cy="831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72495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Бортовой журнал</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798022" y="665018"/>
            <a:ext cx="5785658" cy="2585323"/>
          </a:xfrm>
          <a:prstGeom prst="rect">
            <a:avLst/>
          </a:prstGeom>
          <a:noFill/>
        </p:spPr>
        <p:txBody>
          <a:bodyPr wrap="square" rtlCol="0">
            <a:spAutoFit/>
          </a:bodyPr>
          <a:lstStyle/>
          <a:p>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Прием «Бортовой журнал»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был разработан в рамках технологии развития критического мышления (ТРКМЧП). Он позволяет не только получить адекватную картину степени усвоения учениками материала, но и помогает ученикам развивать умение фиксировать информацию, используя графические способы, научиться оценивать свои сильные и слабые стороны, дает возможность наглядно представить заданную проблему. </a:t>
            </a:r>
          </a:p>
        </p:txBody>
      </p:sp>
      <p:sp>
        <p:nvSpPr>
          <p:cNvPr id="5" name="TextBox 4"/>
          <p:cNvSpPr txBox="1"/>
          <p:nvPr/>
        </p:nvSpPr>
        <p:spPr>
          <a:xfrm>
            <a:off x="798022" y="4370913"/>
            <a:ext cx="11471563" cy="2462213"/>
          </a:xfrm>
          <a:prstGeom prst="rect">
            <a:avLst/>
          </a:prstGeom>
          <a:noFill/>
        </p:spPr>
        <p:txBody>
          <a:bodyPr wrap="square" rtlCol="0">
            <a:spAutoFit/>
          </a:bodyPr>
          <a:lstStyle/>
          <a:p>
            <a:r>
              <a:rPr lang="ru-RU" sz="1400" dirty="0">
                <a:latin typeface="Times New Roman" panose="02020603050405020304" pitchFamily="18" charset="0"/>
                <a:cs typeface="Times New Roman" panose="02020603050405020304" pitchFamily="18" charset="0"/>
              </a:rPr>
              <a:t>1. Учитель знакомит учеников с новой темой: кратко обрисовывает самые главные направления изучения темы, основные понятия темы, главные идеи.</a:t>
            </a:r>
          </a:p>
          <a:p>
            <a:r>
              <a:rPr lang="ru-RU" sz="1400" dirty="0">
                <a:latin typeface="Times New Roman" panose="02020603050405020304" pitchFamily="18" charset="0"/>
                <a:cs typeface="Times New Roman" panose="02020603050405020304" pitchFamily="18" charset="0"/>
              </a:rPr>
              <a:t>Важно! Для приема «Бортовой журнал» лучше всего использовать темы, описывающие какую-то концепцию, идею принцип. Если же тема предполагает запоминание большого количества фактов, дат, терминов, то для нее лучше использовать другие технологии.</a:t>
            </a:r>
          </a:p>
          <a:p>
            <a:r>
              <a:rPr lang="ru-RU" sz="1400" dirty="0">
                <a:latin typeface="Times New Roman" panose="02020603050405020304" pitchFamily="18" charset="0"/>
                <a:cs typeface="Times New Roman" panose="02020603050405020304" pitchFamily="18" charset="0"/>
              </a:rPr>
              <a:t>2. Ученики обсуждают идеи (в группах, парах), формулируют свое представление о том, какие понятия должны быть изучены, какие проблемы могут возникнуть при изучении темы.</a:t>
            </a:r>
          </a:p>
          <a:p>
            <a:r>
              <a:rPr lang="ru-RU" sz="1400" dirty="0">
                <a:latin typeface="Times New Roman" panose="02020603050405020304" pitchFamily="18" charset="0"/>
                <a:cs typeface="Times New Roman" panose="02020603050405020304" pitchFamily="18" charset="0"/>
              </a:rPr>
              <a:t>3. Обсудив, ученики составляют план изучения новой темы или список основных понятий, которые наиболее полно отразят суть темы.</a:t>
            </a:r>
          </a:p>
          <a:p>
            <a:r>
              <a:rPr lang="ru-RU" sz="1400" dirty="0">
                <a:latin typeface="Times New Roman" panose="02020603050405020304" pitchFamily="18" charset="0"/>
                <a:cs typeface="Times New Roman" panose="02020603050405020304" pitchFamily="18" charset="0"/>
              </a:rPr>
              <a:t>4. После осознания объема темы и ее сложности, ученики выбирают для себя тему эссе или сочинения, которые они будут писать после изучения проблемы урока. Можно предложить на выбор несколько тем, чтобы каждый ученик в процессе урока имел возможность определиться с выбором.</a:t>
            </a:r>
          </a:p>
          <a:p>
            <a:r>
              <a:rPr lang="ru-RU" sz="1400" dirty="0">
                <a:latin typeface="Times New Roman" panose="02020603050405020304" pitchFamily="18" charset="0"/>
                <a:cs typeface="Times New Roman" panose="02020603050405020304" pitchFamily="18" charset="0"/>
              </a:rPr>
              <a:t>5. Составление ключевых вопросов по теме. </a:t>
            </a:r>
            <a:r>
              <a:rPr lang="ru-RU" sz="1400" u="sng" dirty="0">
                <a:latin typeface="Times New Roman" panose="02020603050405020304" pitchFamily="18" charset="0"/>
                <a:cs typeface="Times New Roman" panose="02020603050405020304" pitchFamily="18" charset="0"/>
                <a:hlinkClick r:id="rId2"/>
              </a:rPr>
              <a:t>Класс делится на группы</a:t>
            </a:r>
            <a:r>
              <a:rPr lang="ru-RU" sz="1400" dirty="0">
                <a:latin typeface="Times New Roman" panose="02020603050405020304" pitchFamily="18" charset="0"/>
                <a:cs typeface="Times New Roman" panose="02020603050405020304" pitchFamily="18" charset="0"/>
              </a:rPr>
              <a:t>, и каждая составляет свой список ключевых вопросов по теме. Потом списки обсуждаются и выделяются основные вопросы, которые должны быть изучены всеми</a:t>
            </a:r>
          </a:p>
        </p:txBody>
      </p:sp>
      <p:cxnSp>
        <p:nvCxnSpPr>
          <p:cNvPr id="11" name="Прямая соединительная линия 10"/>
          <p:cNvCxnSpPr>
            <a:endCxn id="5" idx="0"/>
          </p:cNvCxnSpPr>
          <p:nvPr/>
        </p:nvCxnSpPr>
        <p:spPr>
          <a:xfrm>
            <a:off x="798022" y="4370913"/>
            <a:ext cx="5735782" cy="0"/>
          </a:xfrm>
          <a:prstGeom prst="line">
            <a:avLst/>
          </a:prstGeom>
        </p:spPr>
        <p:style>
          <a:lnRef idx="1">
            <a:schemeClr val="dk1"/>
          </a:lnRef>
          <a:fillRef idx="0">
            <a:schemeClr val="dk1"/>
          </a:fillRef>
          <a:effectRef idx="0">
            <a:schemeClr val="dk1"/>
          </a:effectRef>
          <a:fontRef idx="minor">
            <a:schemeClr val="tx1"/>
          </a:fontRef>
        </p:style>
      </p:cxnSp>
      <p:pic>
        <p:nvPicPr>
          <p:cNvPr id="6146" name="Picture 2" descr="https://ds04.infourok.ru/uploads/ex/0eb5/00039124-c6db53fb/img1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34052" y="694036"/>
            <a:ext cx="5536276" cy="3676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2752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Круги по воде</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989215" y="980902"/>
            <a:ext cx="4522124" cy="3416320"/>
          </a:xfrm>
          <a:prstGeom prst="rect">
            <a:avLst/>
          </a:prstGeom>
          <a:noFill/>
        </p:spPr>
        <p:txBody>
          <a:bodyPr wrap="square" rtlCol="0">
            <a:spAutoFit/>
          </a:bodyPr>
          <a:lstStyle/>
          <a:p>
            <a:r>
              <a:rPr lang="ru-RU"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приёме «Круги по воде»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учащимся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предлагается опорное слово: изучаемое понятие, явление. Оно записывается в столбик и на каждую букву подбираются существительные (глаголы, прилагательные, устойчивые словосочетания) к изучаемой теме. По сути, это небольшое исследование, которое может начаться в классе и иметь продолжение дома.</a:t>
            </a:r>
          </a:p>
          <a:p>
            <a:r>
              <a:rPr lang="ru-RU" dirty="0"/>
              <a:t/>
            </a:r>
            <a:br>
              <a:rPr lang="ru-RU" dirty="0"/>
            </a:br>
            <a:endParaRPr lang="ru-RU" dirty="0"/>
          </a:p>
        </p:txBody>
      </p:sp>
      <p:sp>
        <p:nvSpPr>
          <p:cNvPr id="5" name="TextBox 4"/>
          <p:cNvSpPr txBox="1"/>
          <p:nvPr/>
        </p:nvSpPr>
        <p:spPr>
          <a:xfrm>
            <a:off x="7128163" y="742950"/>
            <a:ext cx="4002578" cy="2523768"/>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Например, по литературе после чтения сказа Бажова «Каменный цветок»  выяснили, кем был Данила (мастером).</a:t>
            </a:r>
          </a:p>
          <a:p>
            <a:r>
              <a:rPr lang="ru-RU" sz="2000" dirty="0" smtClean="0">
                <a:latin typeface="Times New Roman" panose="02020603050405020304" pitchFamily="18" charset="0"/>
                <a:cs typeface="Times New Roman" panose="02020603050405020304" pitchFamily="18" charset="0"/>
              </a:rPr>
              <a:t>Записываем слово. Что дает нам основание так думать? Подбираем слово-характеристику.</a:t>
            </a:r>
          </a:p>
          <a:p>
            <a:endParaRPr lang="ru-RU" dirty="0"/>
          </a:p>
        </p:txBody>
      </p:sp>
      <p:sp>
        <p:nvSpPr>
          <p:cNvPr id="6" name="TextBox 5"/>
          <p:cNvSpPr txBox="1"/>
          <p:nvPr/>
        </p:nvSpPr>
        <p:spPr>
          <a:xfrm>
            <a:off x="7493923" y="3104560"/>
            <a:ext cx="3840480" cy="2585323"/>
          </a:xfrm>
          <a:prstGeom prst="rect">
            <a:avLst/>
          </a:prstGeom>
          <a:noFill/>
        </p:spPr>
        <p:txBody>
          <a:bodyPr wrap="square" rtlCol="0">
            <a:spAutoFit/>
          </a:bodyPr>
          <a:lstStyle/>
          <a:p>
            <a:r>
              <a:rPr lang="ru-RU" sz="2400" b="1" dirty="0">
                <a:latin typeface="Times New Roman" panose="02020603050405020304" pitchFamily="18" charset="0"/>
                <a:cs typeface="Times New Roman" panose="02020603050405020304" pitchFamily="18" charset="0"/>
              </a:rPr>
              <a:t>М</a:t>
            </a:r>
            <a:r>
              <a:rPr lang="ru-RU" sz="2400" dirty="0">
                <a:latin typeface="Times New Roman" panose="02020603050405020304" pitchFamily="18" charset="0"/>
                <a:cs typeface="Times New Roman" panose="02020603050405020304" pitchFamily="18" charset="0"/>
              </a:rPr>
              <a:t> — </a:t>
            </a:r>
            <a:r>
              <a:rPr lang="ru-RU" sz="2400" u="sng" dirty="0">
                <a:latin typeface="Times New Roman" panose="02020603050405020304" pitchFamily="18" charset="0"/>
                <a:cs typeface="Times New Roman" panose="02020603050405020304" pitchFamily="18" charset="0"/>
              </a:rPr>
              <a:t>мудрость</a:t>
            </a:r>
          </a:p>
          <a:p>
            <a:r>
              <a:rPr lang="ru-RU" sz="2400" b="1" dirty="0">
                <a:latin typeface="Times New Roman" panose="02020603050405020304" pitchFamily="18" charset="0"/>
                <a:cs typeface="Times New Roman" panose="02020603050405020304" pitchFamily="18" charset="0"/>
              </a:rPr>
              <a:t>А</a:t>
            </a:r>
            <a:r>
              <a:rPr lang="ru-RU" sz="2400" dirty="0">
                <a:latin typeface="Times New Roman" panose="02020603050405020304" pitchFamily="18" charset="0"/>
                <a:cs typeface="Times New Roman" panose="02020603050405020304" pitchFamily="18" charset="0"/>
              </a:rPr>
              <a:t> — </a:t>
            </a:r>
            <a:r>
              <a:rPr lang="ru-RU" sz="2400" u="sng" dirty="0">
                <a:latin typeface="Times New Roman" panose="02020603050405020304" pitchFamily="18" charset="0"/>
                <a:cs typeface="Times New Roman" panose="02020603050405020304" pitchFamily="18" charset="0"/>
              </a:rPr>
              <a:t>активность</a:t>
            </a:r>
          </a:p>
          <a:p>
            <a:r>
              <a:rPr lang="ru-RU" sz="2400" b="1" dirty="0">
                <a:latin typeface="Times New Roman" panose="02020603050405020304" pitchFamily="18" charset="0"/>
                <a:cs typeface="Times New Roman" panose="02020603050405020304" pitchFamily="18" charset="0"/>
              </a:rPr>
              <a:t>С</a:t>
            </a:r>
            <a:r>
              <a:rPr lang="ru-RU" sz="2400" dirty="0">
                <a:latin typeface="Times New Roman" panose="02020603050405020304" pitchFamily="18" charset="0"/>
                <a:cs typeface="Times New Roman" panose="02020603050405020304" pitchFamily="18" charset="0"/>
              </a:rPr>
              <a:t> – </a:t>
            </a:r>
            <a:r>
              <a:rPr lang="ru-RU" sz="2400" u="sng" dirty="0">
                <a:latin typeface="Times New Roman" panose="02020603050405020304" pitchFamily="18" charset="0"/>
                <a:cs typeface="Times New Roman" panose="02020603050405020304" pitchFamily="18" charset="0"/>
              </a:rPr>
              <a:t>стремление к красоте</a:t>
            </a:r>
          </a:p>
          <a:p>
            <a:r>
              <a:rPr lang="ru-RU" sz="2400" b="1" dirty="0">
                <a:latin typeface="Times New Roman" panose="02020603050405020304" pitchFamily="18" charset="0"/>
                <a:cs typeface="Times New Roman" panose="02020603050405020304" pitchFamily="18" charset="0"/>
              </a:rPr>
              <a:t>Т</a:t>
            </a:r>
            <a:r>
              <a:rPr lang="ru-RU" sz="2400" dirty="0">
                <a:latin typeface="Times New Roman" panose="02020603050405020304" pitchFamily="18" charset="0"/>
                <a:cs typeface="Times New Roman" panose="02020603050405020304" pitchFamily="18" charset="0"/>
              </a:rPr>
              <a:t> — </a:t>
            </a:r>
            <a:r>
              <a:rPr lang="ru-RU" sz="2400" u="sng" dirty="0">
                <a:latin typeface="Times New Roman" panose="02020603050405020304" pitchFamily="18" charset="0"/>
                <a:cs typeface="Times New Roman" panose="02020603050405020304" pitchFamily="18" charset="0"/>
              </a:rPr>
              <a:t>творчество</a:t>
            </a:r>
          </a:p>
          <a:p>
            <a:r>
              <a:rPr lang="ru-RU" sz="2400" b="1" dirty="0">
                <a:latin typeface="Times New Roman" panose="02020603050405020304" pitchFamily="18" charset="0"/>
                <a:cs typeface="Times New Roman" panose="02020603050405020304" pitchFamily="18" charset="0"/>
              </a:rPr>
              <a:t>Е</a:t>
            </a:r>
            <a:r>
              <a:rPr lang="ru-RU" sz="2400" dirty="0">
                <a:latin typeface="Times New Roman" panose="02020603050405020304" pitchFamily="18" charset="0"/>
                <a:cs typeface="Times New Roman" panose="02020603050405020304" pitchFamily="18" charset="0"/>
              </a:rPr>
              <a:t> – </a:t>
            </a:r>
            <a:r>
              <a:rPr lang="ru-RU" sz="2400" u="sng" dirty="0">
                <a:latin typeface="Times New Roman" panose="02020603050405020304" pitchFamily="18" charset="0"/>
                <a:cs typeface="Times New Roman" panose="02020603050405020304" pitchFamily="18" charset="0"/>
              </a:rPr>
              <a:t>единство с природой</a:t>
            </a:r>
          </a:p>
          <a:p>
            <a:r>
              <a:rPr lang="ru-RU" sz="2400" b="1" dirty="0">
                <a:latin typeface="Times New Roman" panose="02020603050405020304" pitchFamily="18" charset="0"/>
                <a:cs typeface="Times New Roman" panose="02020603050405020304" pitchFamily="18" charset="0"/>
              </a:rPr>
              <a:t>Р</a:t>
            </a:r>
            <a:r>
              <a:rPr lang="ru-RU" sz="2400" dirty="0">
                <a:latin typeface="Times New Roman" panose="02020603050405020304" pitchFamily="18" charset="0"/>
                <a:cs typeface="Times New Roman" panose="02020603050405020304" pitchFamily="18" charset="0"/>
              </a:rPr>
              <a:t> — </a:t>
            </a:r>
            <a:r>
              <a:rPr lang="ru-RU" sz="2400" u="sng" dirty="0">
                <a:latin typeface="Times New Roman" panose="02020603050405020304" pitchFamily="18" charset="0"/>
                <a:cs typeface="Times New Roman" panose="02020603050405020304" pitchFamily="18" charset="0"/>
              </a:rPr>
              <a:t>результат</a:t>
            </a:r>
          </a:p>
          <a:p>
            <a:endParaRPr lang="ru-RU" dirty="0"/>
          </a:p>
        </p:txBody>
      </p:sp>
      <p:pic>
        <p:nvPicPr>
          <p:cNvPr id="1026" name="Picture 2" descr="https://fhd.multiurok.ru/d/c/a/dca82f24dfea64102c8ae0cff30ef6a41e56d11b/img1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8146" y="4131424"/>
            <a:ext cx="6159730" cy="272657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Прямая соединительная линия 7"/>
          <p:cNvCxnSpPr/>
          <p:nvPr/>
        </p:nvCxnSpPr>
        <p:spPr>
          <a:xfrm>
            <a:off x="748145" y="4131425"/>
            <a:ext cx="6151419" cy="0"/>
          </a:xfrm>
          <a:prstGeom prst="line">
            <a:avLst/>
          </a:prstGeom>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p:cNvCxnSpPr/>
          <p:nvPr/>
        </p:nvCxnSpPr>
        <p:spPr>
          <a:xfrm>
            <a:off x="6907876" y="4156364"/>
            <a:ext cx="33251" cy="270163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699025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Толстые и тонкие</a:t>
            </a:r>
            <a:b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вопросы</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706581" y="1128454"/>
            <a:ext cx="4796443" cy="4062651"/>
          </a:xfrm>
          <a:prstGeom prst="rect">
            <a:avLst/>
          </a:prstGeom>
          <a:noFill/>
        </p:spPr>
        <p:txBody>
          <a:bodyPr wrap="square" rtlCol="0">
            <a:spAutoFit/>
          </a:bodyPr>
          <a:lstStyle/>
          <a:p>
            <a:r>
              <a:rPr lang="ru-RU" sz="16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Прием «Тонкие и толстые вопросы»</a:t>
            </a:r>
            <a:r>
              <a:rPr lang="ru-RU"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это способ организации </a:t>
            </a:r>
            <a:r>
              <a:rPr lang="ru-RU" sz="1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взаимоопроса</a:t>
            </a:r>
            <a:r>
              <a:rPr lang="ru-RU"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учащихся по теме, при котором «тонкий» вопрос предполагает репродуктивный однозначный ответ (чаще это «да» или «нет»), а «толстый» (проблемный) требует глубокого осмысления задания, рациональных рассуждений, поиска дополнительных знаний и анализ информации</a:t>
            </a:r>
            <a:r>
              <a:rPr lang="ru-RU"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Приём направлен на реализацию сразу трёх целей, которые ставятся на любом уроке:</a:t>
            </a:r>
          </a:p>
          <a:p>
            <a:pPr marL="285750" indent="-285750">
              <a:buFont typeface="Wingdings" panose="05000000000000000000" pitchFamily="2" charset="2"/>
              <a:buChar char="§"/>
            </a:pPr>
            <a:r>
              <a:rPr lang="ru-RU"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обучает ребёнка на практике применять новые знания и соотносить их с уже полученными;</a:t>
            </a:r>
          </a:p>
          <a:p>
            <a:pPr marL="285750" indent="-285750">
              <a:buFont typeface="Wingdings" panose="05000000000000000000" pitchFamily="2" charset="2"/>
              <a:buChar char="§"/>
            </a:pPr>
            <a:r>
              <a:rPr lang="ru-RU"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отрабатывает умение формулировать вопросы;</a:t>
            </a:r>
          </a:p>
          <a:p>
            <a:pPr marL="285750" indent="-285750">
              <a:buFont typeface="Wingdings" panose="05000000000000000000" pitchFamily="2" charset="2"/>
              <a:buChar char="§"/>
            </a:pPr>
            <a:r>
              <a:rPr lang="ru-RU"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воспитывает уважение к различным мнениям и взглядам на одну и ту же проблему.</a:t>
            </a:r>
          </a:p>
          <a:p>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603832179"/>
              </p:ext>
            </p:extLst>
          </p:nvPr>
        </p:nvGraphicFramePr>
        <p:xfrm>
          <a:off x="7190508" y="1604356"/>
          <a:ext cx="5001492" cy="4114800"/>
        </p:xfrm>
        <a:graphic>
          <a:graphicData uri="http://schemas.openxmlformats.org/drawingml/2006/table">
            <a:tbl>
              <a:tblPr firstRow="1" bandRow="1">
                <a:tableStyleId>{72833802-FEF1-4C79-8D5D-14CF1EAF98D9}</a:tableStyleId>
              </a:tblPr>
              <a:tblGrid>
                <a:gridCol w="2500746">
                  <a:extLst>
                    <a:ext uri="{9D8B030D-6E8A-4147-A177-3AD203B41FA5}">
                      <a16:colId xmlns:a16="http://schemas.microsoft.com/office/drawing/2014/main" xmlns="" val="2400941020"/>
                    </a:ext>
                  </a:extLst>
                </a:gridCol>
                <a:gridCol w="2500746">
                  <a:extLst>
                    <a:ext uri="{9D8B030D-6E8A-4147-A177-3AD203B41FA5}">
                      <a16:colId xmlns:a16="http://schemas.microsoft.com/office/drawing/2014/main" xmlns="" val="2491546588"/>
                    </a:ext>
                  </a:extLst>
                </a:gridCol>
              </a:tblGrid>
              <a:tr h="228534">
                <a:tc>
                  <a:txBody>
                    <a:bodyPr/>
                    <a:lstStyle/>
                    <a:p>
                      <a:pPr algn="ctr"/>
                      <a:r>
                        <a:rPr lang="ru-RU" b="1" dirty="0">
                          <a:effectLst/>
                        </a:rPr>
                        <a:t>«Тонкие» вопросы</a:t>
                      </a:r>
                      <a:endParaRPr lang="ru-RU" dirty="0">
                        <a:effectLst/>
                      </a:endParaRPr>
                    </a:p>
                  </a:txBody>
                  <a:tcPr marL="0" marR="0" marT="0" marB="0"/>
                </a:tc>
                <a:tc>
                  <a:txBody>
                    <a:bodyPr/>
                    <a:lstStyle/>
                    <a:p>
                      <a:pPr algn="ctr"/>
                      <a:r>
                        <a:rPr lang="ru-RU" b="1">
                          <a:effectLst/>
                        </a:rPr>
                        <a:t>«Толстые» вопросы</a:t>
                      </a:r>
                      <a:endParaRPr lang="ru-RU">
                        <a:effectLst/>
                      </a:endParaRPr>
                    </a:p>
                  </a:txBody>
                  <a:tcPr marL="0" marR="0" marT="0" marB="0"/>
                </a:tc>
                <a:extLst>
                  <a:ext uri="{0D108BD9-81ED-4DB2-BD59-A6C34878D82A}">
                    <a16:rowId xmlns:a16="http://schemas.microsoft.com/office/drawing/2014/main" xmlns="" val="2399785660"/>
                  </a:ext>
                </a:extLst>
              </a:tr>
              <a:tr h="3256781">
                <a:tc>
                  <a:txBody>
                    <a:bodyPr/>
                    <a:lstStyle/>
                    <a:p>
                      <a:r>
                        <a:rPr lang="ru-RU" dirty="0">
                          <a:effectLst/>
                        </a:rPr>
                        <a:t>Кто?</a:t>
                      </a:r>
                    </a:p>
                    <a:p>
                      <a:r>
                        <a:rPr lang="ru-RU" dirty="0">
                          <a:effectLst/>
                        </a:rPr>
                        <a:t>Что?</a:t>
                      </a:r>
                    </a:p>
                    <a:p>
                      <a:r>
                        <a:rPr lang="ru-RU" dirty="0">
                          <a:effectLst/>
                        </a:rPr>
                        <a:t>Когда?</a:t>
                      </a:r>
                    </a:p>
                    <a:p>
                      <a:r>
                        <a:rPr lang="ru-RU" dirty="0">
                          <a:effectLst/>
                        </a:rPr>
                        <a:t>Как звали… ?</a:t>
                      </a:r>
                    </a:p>
                    <a:p>
                      <a:r>
                        <a:rPr lang="ru-RU" dirty="0">
                          <a:effectLst/>
                        </a:rPr>
                        <a:t>Было ли… ?</a:t>
                      </a:r>
                    </a:p>
                  </a:txBody>
                  <a:tcPr marL="0" marR="0" marT="0" marB="0"/>
                </a:tc>
                <a:tc>
                  <a:txBody>
                    <a:bodyPr/>
                    <a:lstStyle/>
                    <a:p>
                      <a:r>
                        <a:rPr lang="ru-RU" dirty="0">
                          <a:effectLst/>
                        </a:rPr>
                        <a:t>Дайте три объяснения, почему… ?</a:t>
                      </a:r>
                    </a:p>
                    <a:p>
                      <a:r>
                        <a:rPr lang="ru-RU" dirty="0">
                          <a:effectLst/>
                        </a:rPr>
                        <a:t>Объясните, почему… ?</a:t>
                      </a:r>
                    </a:p>
                    <a:p>
                      <a:r>
                        <a:rPr lang="ru-RU" dirty="0">
                          <a:effectLst/>
                        </a:rPr>
                        <a:t>Почему вы думаете… ?</a:t>
                      </a:r>
                    </a:p>
                    <a:p>
                      <a:r>
                        <a:rPr lang="ru-RU" dirty="0">
                          <a:effectLst/>
                        </a:rPr>
                        <a:t>Почему вы считаете… ?</a:t>
                      </a:r>
                    </a:p>
                    <a:p>
                      <a:r>
                        <a:rPr lang="ru-RU" dirty="0">
                          <a:effectLst/>
                        </a:rPr>
                        <a:t>В чём различие… ?</a:t>
                      </a:r>
                    </a:p>
                    <a:p>
                      <a:r>
                        <a:rPr lang="ru-RU" dirty="0">
                          <a:effectLst/>
                        </a:rPr>
                        <a:t>Предположите, что будет, если… ?</a:t>
                      </a:r>
                    </a:p>
                    <a:p>
                      <a:r>
                        <a:rPr lang="ru-RU" dirty="0">
                          <a:effectLst/>
                        </a:rPr>
                        <a:t>Что, если… ?</a:t>
                      </a:r>
                    </a:p>
                    <a:p>
                      <a:r>
                        <a:rPr lang="ru-RU" dirty="0">
                          <a:effectLst/>
                        </a:rPr>
                        <a:t>Может… ?</a:t>
                      </a:r>
                    </a:p>
                    <a:p>
                      <a:r>
                        <a:rPr lang="ru-RU" dirty="0">
                          <a:effectLst/>
                        </a:rPr>
                        <a:t>Будет… ?</a:t>
                      </a:r>
                    </a:p>
                    <a:p>
                      <a:r>
                        <a:rPr lang="ru-RU" dirty="0">
                          <a:effectLst/>
                        </a:rPr>
                        <a:t>Мог ли… ?</a:t>
                      </a:r>
                    </a:p>
                    <a:p>
                      <a:r>
                        <a:rPr lang="ru-RU" dirty="0">
                          <a:effectLst/>
                        </a:rPr>
                        <a:t>Согласны ли вы… ?</a:t>
                      </a:r>
                    </a:p>
                    <a:p>
                      <a:r>
                        <a:rPr lang="ru-RU" dirty="0">
                          <a:effectLst/>
                        </a:rPr>
                        <a:t>Верно ли… ?</a:t>
                      </a:r>
                    </a:p>
                  </a:txBody>
                  <a:tcPr marL="0" marR="0" marT="0" marB="0"/>
                </a:tc>
                <a:extLst>
                  <a:ext uri="{0D108BD9-81ED-4DB2-BD59-A6C34878D82A}">
                    <a16:rowId xmlns:a16="http://schemas.microsoft.com/office/drawing/2014/main" xmlns="" val="3968349956"/>
                  </a:ext>
                </a:extLst>
              </a:tr>
            </a:tbl>
          </a:graphicData>
        </a:graphic>
      </p:graphicFrame>
      <p:sp>
        <p:nvSpPr>
          <p:cNvPr id="6" name="TextBox 5"/>
          <p:cNvSpPr txBox="1"/>
          <p:nvPr/>
        </p:nvSpPr>
        <p:spPr>
          <a:xfrm>
            <a:off x="856211" y="4800600"/>
            <a:ext cx="6334297" cy="2339102"/>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I </a:t>
            </a:r>
            <a:r>
              <a:rPr lang="ru-RU" sz="1600" b="1" dirty="0" smtClean="0">
                <a:latin typeface="Times New Roman" panose="02020603050405020304" pitchFamily="18" charset="0"/>
                <a:cs typeface="Times New Roman" panose="02020603050405020304" pitchFamily="18" charset="0"/>
              </a:rPr>
              <a:t>этап: </a:t>
            </a:r>
            <a:r>
              <a:rPr lang="ru-RU" sz="1600" dirty="0">
                <a:latin typeface="Times New Roman" panose="02020603050405020304" pitchFamily="18" charset="0"/>
                <a:cs typeface="Times New Roman" panose="02020603050405020304" pitchFamily="18" charset="0"/>
              </a:rPr>
              <a:t>Дети учатся формулировать «тонкие» вопросы, потом «толстые». Причём в начальном звене малышам можно предлагать дополнять начало каждого вопроса, а вот в среднем и старшем ребятам следует учиться составлять их полностью.</a:t>
            </a:r>
          </a:p>
          <a:p>
            <a:r>
              <a:rPr lang="ru-RU" sz="1600" b="1" dirty="0">
                <a:latin typeface="Times New Roman" panose="02020603050405020304" pitchFamily="18" charset="0"/>
                <a:cs typeface="Times New Roman" panose="02020603050405020304" pitchFamily="18" charset="0"/>
              </a:rPr>
              <a:t>II </a:t>
            </a:r>
            <a:r>
              <a:rPr lang="ru-RU" sz="1600" b="1" dirty="0" smtClean="0">
                <a:latin typeface="Times New Roman" panose="02020603050405020304" pitchFamily="18" charset="0"/>
                <a:cs typeface="Times New Roman" panose="02020603050405020304" pitchFamily="18" charset="0"/>
              </a:rPr>
              <a:t>этап: </a:t>
            </a:r>
            <a:r>
              <a:rPr lang="ru-RU" sz="1600" dirty="0">
                <a:latin typeface="Times New Roman" panose="02020603050405020304" pitchFamily="18" charset="0"/>
                <a:cs typeface="Times New Roman" panose="02020603050405020304" pitchFamily="18" charset="0"/>
              </a:rPr>
              <a:t>На этой стадии школьники записывают формулировки.</a:t>
            </a:r>
          </a:p>
          <a:p>
            <a:r>
              <a:rPr lang="ru-RU" sz="1600" b="1" dirty="0">
                <a:latin typeface="Times New Roman" panose="02020603050405020304" pitchFamily="18" charset="0"/>
                <a:cs typeface="Times New Roman" panose="02020603050405020304" pitchFamily="18" charset="0"/>
              </a:rPr>
              <a:t>III </a:t>
            </a:r>
            <a:r>
              <a:rPr lang="ru-RU" sz="1600" b="1" dirty="0" smtClean="0">
                <a:latin typeface="Times New Roman" panose="02020603050405020304" pitchFamily="18" charset="0"/>
                <a:cs typeface="Times New Roman" panose="02020603050405020304" pitchFamily="18" charset="0"/>
              </a:rPr>
              <a:t>этап: </a:t>
            </a:r>
            <a:r>
              <a:rPr lang="ru-RU" sz="1600" dirty="0">
                <a:latin typeface="Times New Roman" panose="02020603050405020304" pitchFamily="18" charset="0"/>
                <a:cs typeface="Times New Roman" panose="02020603050405020304" pitchFamily="18" charset="0"/>
              </a:rPr>
              <a:t>В процессе работы с текстом дети вносят вопросы в таблицу, а затем задают их друг другу. От учителя требуется делать смысловые паузы, если материал представляется в устной форме.</a:t>
            </a:r>
          </a:p>
          <a:p>
            <a:endParaRPr lang="ru-RU" dirty="0"/>
          </a:p>
        </p:txBody>
      </p:sp>
      <p:cxnSp>
        <p:nvCxnSpPr>
          <p:cNvPr id="10" name="Прямая соединительная линия 9"/>
          <p:cNvCxnSpPr/>
          <p:nvPr/>
        </p:nvCxnSpPr>
        <p:spPr>
          <a:xfrm flipV="1">
            <a:off x="706581" y="4871258"/>
            <a:ext cx="6018415" cy="831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872986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Фишбоун</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914400" y="897775"/>
            <a:ext cx="5960225" cy="2862322"/>
          </a:xfrm>
          <a:prstGeom prst="rect">
            <a:avLst/>
          </a:prstGeom>
          <a:noFill/>
        </p:spPr>
        <p:txBody>
          <a:bodyPr wrap="square" rtlCol="0">
            <a:spAutoFit/>
          </a:bodyPr>
          <a:lstStyle/>
          <a:p>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a:t>
            </a:r>
            <a:r>
              <a:rPr lang="ru-RU"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рием </a:t>
            </a:r>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Фишбоун</a:t>
            </a:r>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Дословно он переводится с английского как «Рыбная кость» или «Скелет рыбы» и направлен на развитие критического мышления учащихся в наглядно-содержательной форме. Суть данного методического приема — установление причинно-следственных взаимосвязей между объектом анализа и влияющими на него факторами, совершение обоснованного выбора. Дополнительно метод позволяет развивать навыки работы с информацией и умение ставить и решать проблемы.</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822960" y="3921200"/>
            <a:ext cx="5120640" cy="1077218"/>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Схема </a:t>
            </a:r>
            <a:r>
              <a:rPr lang="ru-RU" sz="1600" dirty="0" err="1">
                <a:latin typeface="Times New Roman" panose="02020603050405020304" pitchFamily="18" charset="0"/>
                <a:cs typeface="Times New Roman" panose="02020603050405020304" pitchFamily="18" charset="0"/>
              </a:rPr>
              <a:t>Фишбоун</a:t>
            </a:r>
            <a:r>
              <a:rPr lang="ru-RU" sz="1600" dirty="0">
                <a:latin typeface="Times New Roman" panose="02020603050405020304" pitchFamily="18" charset="0"/>
                <a:cs typeface="Times New Roman" panose="02020603050405020304" pitchFamily="18" charset="0"/>
              </a:rPr>
              <a:t> может быть составлена заранее. С применением технических средств ее можно сделать в цвете. При их отсутствии используется обычный ватман либо ежедневный инструмент учителя — цветной мел.</a:t>
            </a:r>
          </a:p>
        </p:txBody>
      </p:sp>
      <p:sp>
        <p:nvSpPr>
          <p:cNvPr id="6" name="TextBox 5"/>
          <p:cNvSpPr txBox="1"/>
          <p:nvPr/>
        </p:nvSpPr>
        <p:spPr>
          <a:xfrm>
            <a:off x="822960" y="5244639"/>
            <a:ext cx="4838007" cy="1077218"/>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Схема включает в себя основные четыре блока, представленные в виде головы, хвоста, верхних и нижних косточек. Связующим звеном выступает основная кость или хребет рыбы.</a:t>
            </a:r>
          </a:p>
        </p:txBody>
      </p:sp>
      <p:sp>
        <p:nvSpPr>
          <p:cNvPr id="7" name="TextBox 6"/>
          <p:cNvSpPr txBox="1"/>
          <p:nvPr/>
        </p:nvSpPr>
        <p:spPr>
          <a:xfrm>
            <a:off x="6874625" y="3459535"/>
            <a:ext cx="5020888" cy="3570208"/>
          </a:xfrm>
          <a:prstGeom prst="rect">
            <a:avLst/>
          </a:prstGeom>
          <a:noFill/>
        </p:spPr>
        <p:txBody>
          <a:bodyPr wrap="square" rtlCol="0">
            <a:spAutoFit/>
          </a:bodyPr>
          <a:lstStyle/>
          <a:p>
            <a:pPr marL="285750" indent="-285750">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Голова — проблема, вопрос или тема, которые подлежат анализу.</a:t>
            </a:r>
          </a:p>
          <a:p>
            <a:pPr marL="285750" indent="-285750">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Верхние косточки (расположенные справа при вертикальной форме схемы или под углом 45 градусов сверху при горизонтальной) — на них фиксируются основные понятия темы, причины, которые привели к проблеме.</a:t>
            </a:r>
          </a:p>
          <a:p>
            <a:pPr marL="285750" indent="-285750">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Нижние косточки (изображаются напротив) — факты, подтверждающие наличие сформулированных причин, или суть понятий, указанных на схеме.</a:t>
            </a:r>
          </a:p>
          <a:p>
            <a:pPr marL="285750" indent="-285750">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Хвост — ответ на поставленный вопрос, выводы, обобщения.</a:t>
            </a:r>
          </a:p>
          <a:p>
            <a:endParaRPr lang="ru-RU" dirty="0"/>
          </a:p>
        </p:txBody>
      </p:sp>
      <p:pic>
        <p:nvPicPr>
          <p:cNvPr id="2050" name="Picture 2" descr="https://ds04.infourok.ru/uploads/ex/06ba/0017c0f1-dac76e63/1/img1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31825" y="541766"/>
            <a:ext cx="4655128" cy="291776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 name="Прямая соединительная линия 9"/>
          <p:cNvCxnSpPr/>
          <p:nvPr/>
        </p:nvCxnSpPr>
        <p:spPr>
          <a:xfrm>
            <a:off x="756458" y="3823855"/>
            <a:ext cx="5926975" cy="3325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p:nvCxnSpPr>
        <p:spPr>
          <a:xfrm>
            <a:off x="6683433" y="3549535"/>
            <a:ext cx="74814" cy="3308465"/>
          </a:xfrm>
          <a:prstGeom prst="line">
            <a:avLst/>
          </a:prstGeom>
        </p:spPr>
        <p:style>
          <a:lnRef idx="1">
            <a:schemeClr val="dk1"/>
          </a:lnRef>
          <a:fillRef idx="0">
            <a:schemeClr val="dk1"/>
          </a:fillRef>
          <a:effectRef idx="0">
            <a:schemeClr val="dk1"/>
          </a:effectRef>
          <a:fontRef idx="minor">
            <a:schemeClr val="tx1"/>
          </a:fontRef>
        </p:style>
      </p:cxnSp>
      <p:cxnSp>
        <p:nvCxnSpPr>
          <p:cNvPr id="18" name="Прямая соединительная линия 17"/>
          <p:cNvCxnSpPr/>
          <p:nvPr/>
        </p:nvCxnSpPr>
        <p:spPr>
          <a:xfrm flipH="1" flipV="1">
            <a:off x="698269" y="5128955"/>
            <a:ext cx="5985164" cy="831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314917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Эссе</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764771" y="681644"/>
            <a:ext cx="5802284" cy="1754326"/>
          </a:xfrm>
          <a:prstGeom prst="rect">
            <a:avLst/>
          </a:prstGeom>
          <a:noFill/>
        </p:spPr>
        <p:txBody>
          <a:bodyPr wrap="square" rtlCol="0">
            <a:spAutoFit/>
          </a:bodyPr>
          <a:lstStyle/>
          <a:p>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Эссе</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небольшое сочинение по заявленной теме в свободной форме. Особенностью жанра является субъективная трактовка проблемы. Уверенное выполнение учащимися этого задания на экзамене требует длительной работы по формированию навыка выражения своих мыслей в письменной форме.</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5899958" y="2360815"/>
            <a:ext cx="6115396" cy="4678204"/>
          </a:xfrm>
          <a:prstGeom prst="rect">
            <a:avLst/>
          </a:prstGeom>
          <a:noFill/>
        </p:spPr>
        <p:txBody>
          <a:bodyPr wrap="square" rtlCol="0">
            <a:spAutoFit/>
          </a:bodyPr>
          <a:lstStyle/>
          <a:p>
            <a:r>
              <a:rPr lang="ru-RU" sz="2000" b="1" dirty="0"/>
              <a:t>Какие трудности и ошибки встречаются чаще всего при написании эссе?</a:t>
            </a:r>
          </a:p>
          <a:p>
            <a:pPr marL="285750" indent="-285750">
              <a:buFont typeface="Arial" panose="020B0604020202020204" pitchFamily="34" charset="0"/>
              <a:buChar char="•"/>
            </a:pPr>
            <a:r>
              <a:rPr lang="ru-RU" sz="1600" b="1" dirty="0">
                <a:latin typeface="Times New Roman" panose="02020603050405020304" pitchFamily="18" charset="0"/>
                <a:cs typeface="Times New Roman" panose="02020603050405020304" pitchFamily="18" charset="0"/>
              </a:rPr>
              <a:t>Необходимость определить актуальность темы. Актуально — значит, востребовано на сегодняшний день. Это соответствие обсуждаемого вопроса нынешней ситуации в мире, стране, жизни человека.</a:t>
            </a:r>
          </a:p>
          <a:p>
            <a:pPr marL="285750" indent="-285750">
              <a:buFont typeface="Arial" panose="020B0604020202020204" pitchFamily="34" charset="0"/>
              <a:buChar char="•"/>
            </a:pPr>
            <a:r>
              <a:rPr lang="ru-RU" sz="1600" b="1" dirty="0">
                <a:latin typeface="Times New Roman" panose="02020603050405020304" pitchFamily="18" charset="0"/>
                <a:cs typeface="Times New Roman" panose="02020603050405020304" pitchFamily="18" charset="0"/>
              </a:rPr>
              <a:t>Слово «проблема» должно встречаться в начале работы. Автор эссе, показывая актуальность темы, должен четко объяснить смысл фразы.</a:t>
            </a:r>
          </a:p>
          <a:p>
            <a:pPr marL="285750" indent="-285750">
              <a:buFont typeface="Arial" panose="020B0604020202020204" pitchFamily="34" charset="0"/>
              <a:buChar char="•"/>
            </a:pPr>
            <a:r>
              <a:rPr lang="ru-RU" sz="1600" b="1" dirty="0">
                <a:latin typeface="Times New Roman" panose="02020603050405020304" pitchFamily="18" charset="0"/>
                <a:cs typeface="Times New Roman" panose="02020603050405020304" pitchFamily="18" charset="0"/>
              </a:rPr>
              <a:t>Требование изложения своей позиции приводят иногда к излишней эмоциональности, которая заменяет аргументы и факты. Учащиеся начинают углубляться в свои эмоции, выражая негодование, или, наоборот, восхваляя предмет описания. За такими «словесами» стоит пустота и незнание. Иногда превращают повествование не в работу по обществознанию или литературе, а в рассуждения о себе самом.</a:t>
            </a:r>
          </a:p>
          <a:p>
            <a:endParaRPr lang="ru-RU" dirty="0"/>
          </a:p>
        </p:txBody>
      </p:sp>
      <p:cxnSp>
        <p:nvCxnSpPr>
          <p:cNvPr id="8" name="Прямая соединительная линия 7"/>
          <p:cNvCxnSpPr/>
          <p:nvPr/>
        </p:nvCxnSpPr>
        <p:spPr>
          <a:xfrm>
            <a:off x="5877098" y="2660073"/>
            <a:ext cx="45720" cy="4197927"/>
          </a:xfrm>
          <a:prstGeom prst="line">
            <a:avLst/>
          </a:prstGeom>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p:cNvCxnSpPr/>
          <p:nvPr/>
        </p:nvCxnSpPr>
        <p:spPr>
          <a:xfrm flipH="1" flipV="1">
            <a:off x="689956" y="2618509"/>
            <a:ext cx="5187142" cy="41564"/>
          </a:xfrm>
          <a:prstGeom prst="line">
            <a:avLst/>
          </a:prstGeom>
        </p:spPr>
        <p:style>
          <a:lnRef idx="1">
            <a:schemeClr val="dk1"/>
          </a:lnRef>
          <a:fillRef idx="0">
            <a:schemeClr val="dk1"/>
          </a:fillRef>
          <a:effectRef idx="0">
            <a:schemeClr val="dk1"/>
          </a:effectRef>
          <a:fontRef idx="minor">
            <a:schemeClr val="tx1"/>
          </a:fontRef>
        </p:style>
      </p:cxn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4771" y="2639290"/>
            <a:ext cx="5089467" cy="4218709"/>
          </a:xfrm>
          <a:prstGeom prst="rect">
            <a:avLst/>
          </a:prstGeom>
        </p:spPr>
      </p:pic>
    </p:spTree>
    <p:extLst>
      <p:ext uri="{BB962C8B-B14F-4D97-AF65-F5344CB8AC3E}">
        <p14:creationId xmlns:p14="http://schemas.microsoft.com/office/powerpoint/2010/main" xmlns="" val="2862527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9461" y="6424"/>
            <a:ext cx="10922923" cy="677108"/>
          </a:xfrm>
          <a:prstGeom prst="rect">
            <a:avLst/>
          </a:prstGeom>
          <a:noFill/>
        </p:spPr>
        <p:txBody>
          <a:bodyPr wrap="square" rtlCol="0">
            <a:spAutoFit/>
          </a:bodyPr>
          <a:lstStyle/>
          <a:p>
            <a:r>
              <a:rPr lang="ru-RU" sz="2000" b="1" i="1" dirty="0">
                <a:latin typeface="Times New Roman" panose="02020603050405020304" pitchFamily="18" charset="0"/>
                <a:ea typeface="Batang" panose="02030600000101010101" pitchFamily="18" charset="-127"/>
                <a:cs typeface="Times New Roman" panose="02020603050405020304" pitchFamily="18" charset="0"/>
              </a:rPr>
              <a:t>К</a:t>
            </a:r>
            <a:r>
              <a:rPr lang="ru-RU" b="1" i="1" dirty="0">
                <a:latin typeface="Times New Roman" panose="02020603050405020304" pitchFamily="18" charset="0"/>
                <a:ea typeface="Batang" panose="02030600000101010101" pitchFamily="18" charset="-127"/>
                <a:cs typeface="Times New Roman" panose="02020603050405020304" pitchFamily="18" charset="0"/>
              </a:rPr>
              <a:t>реативное мышление</a:t>
            </a:r>
            <a:r>
              <a:rPr lang="ru-RU" i="1" dirty="0">
                <a:latin typeface="Times New Roman" panose="02020603050405020304" pitchFamily="18" charset="0"/>
                <a:ea typeface="Batang" panose="02030600000101010101" pitchFamily="18" charset="-127"/>
                <a:cs typeface="Times New Roman" panose="02020603050405020304" pitchFamily="18" charset="0"/>
              </a:rPr>
              <a:t> </a:t>
            </a:r>
            <a:r>
              <a:rPr lang="ru-RU" i="1" dirty="0" smtClean="0">
                <a:latin typeface="Times New Roman" panose="02020603050405020304" pitchFamily="18" charset="0"/>
                <a:ea typeface="Batang" panose="02030600000101010101" pitchFamily="18" charset="-127"/>
                <a:cs typeface="Times New Roman" panose="02020603050405020304" pitchFamily="18" charset="0"/>
              </a:rPr>
              <a:t>—это </a:t>
            </a:r>
            <a:r>
              <a:rPr lang="ru-RU" i="1" u="sng" dirty="0">
                <a:latin typeface="Times New Roman" panose="02020603050405020304" pitchFamily="18" charset="0"/>
                <a:ea typeface="Batang" panose="02030600000101010101" pitchFamily="18" charset="-127"/>
                <a:cs typeface="Times New Roman" panose="02020603050405020304" pitchFamily="18" charset="0"/>
              </a:rPr>
              <a:t>способность создавать или иным образом воплощать в жизнь что-то новое</a:t>
            </a:r>
            <a:r>
              <a:rPr lang="ru-RU" i="1" dirty="0">
                <a:latin typeface="Times New Roman" panose="02020603050405020304" pitchFamily="18" charset="0"/>
                <a:ea typeface="Batang" panose="02030600000101010101" pitchFamily="18" charset="-127"/>
                <a:cs typeface="Times New Roman" panose="02020603050405020304" pitchFamily="18" charset="0"/>
              </a:rPr>
              <a:t>, будь то решение проблемы, метод, устройство, художественные объект или </a:t>
            </a:r>
            <a:r>
              <a:rPr lang="ru-RU" i="1" dirty="0" smtClean="0">
                <a:latin typeface="Times New Roman" panose="02020603050405020304" pitchFamily="18" charset="0"/>
                <a:ea typeface="Batang" panose="02030600000101010101" pitchFamily="18" charset="-127"/>
                <a:cs typeface="Times New Roman" panose="02020603050405020304" pitchFamily="18" charset="0"/>
              </a:rPr>
              <a:t>форму.</a:t>
            </a:r>
            <a:endParaRPr lang="ru-RU" i="1" dirty="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7" name="TextBox 6"/>
          <p:cNvSpPr txBox="1"/>
          <p:nvPr/>
        </p:nvSpPr>
        <p:spPr>
          <a:xfrm>
            <a:off x="889461" y="683532"/>
            <a:ext cx="10997738" cy="923330"/>
          </a:xfrm>
          <a:prstGeom prst="rect">
            <a:avLst/>
          </a:prstGeom>
          <a:noFill/>
        </p:spPr>
        <p:txBody>
          <a:bodyPr wrap="square" rtlCol="0">
            <a:spAutoFit/>
          </a:bodyPr>
          <a:lstStyle/>
          <a:p>
            <a:r>
              <a:rPr lang="ru-RU" i="1" dirty="0" smtClean="0">
                <a:latin typeface="Times New Roman" panose="02020603050405020304" pitchFamily="18" charset="0"/>
                <a:cs typeface="Times New Roman" panose="02020603050405020304" pitchFamily="18" charset="0"/>
              </a:rPr>
              <a:t>Креативное мышление помогает быстро реагировать на любую проблему и находить нестандартные пути выхода из сложных ситуаций.</a:t>
            </a:r>
            <a:r>
              <a:rPr lang="ru-RU" b="1" i="1" dirty="0" smtClean="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Оно требуется не только людям творческих профессий - креативность с успехом можно применять для решения самых разных повседневных задач. </a:t>
            </a:r>
          </a:p>
        </p:txBody>
      </p:sp>
      <p:sp>
        <p:nvSpPr>
          <p:cNvPr id="2" name="TextBox 1"/>
          <p:cNvSpPr txBox="1"/>
          <p:nvPr/>
        </p:nvSpPr>
        <p:spPr>
          <a:xfrm>
            <a:off x="889461" y="1606862"/>
            <a:ext cx="11629505" cy="2862322"/>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Формирование креативного мышления предполагает, во-первых, единство логики и мышления; во-вторых, единство позитивности, гармоничности и продуктивности. Третьим необходимым компонентом является радость саморазвития.</a:t>
            </a:r>
          </a:p>
          <a:p>
            <a:r>
              <a:rPr lang="ru-RU" b="1" i="1" dirty="0">
                <a:latin typeface="Times New Roman" panose="02020603050405020304" pitchFamily="18" charset="0"/>
                <a:cs typeface="Times New Roman" panose="02020603050405020304" pitchFamily="18" charset="0"/>
              </a:rPr>
              <a:t>Можно выделить ряд умений, без которых не добиться успешности в современном мире, но которые, к счастью, можно в себе развить. Им можно научиться:</a:t>
            </a:r>
          </a:p>
          <a:p>
            <a:pPr marL="285750" indent="-285750">
              <a:buFont typeface="Wingdings" panose="05000000000000000000" pitchFamily="2" charset="2"/>
              <a:buChar char="§"/>
            </a:pPr>
            <a:r>
              <a:rPr lang="ru-RU" i="1" dirty="0">
                <a:latin typeface="Times New Roman" panose="02020603050405020304" pitchFamily="18" charset="0"/>
                <a:cs typeface="Times New Roman" panose="02020603050405020304" pitchFamily="18" charset="0"/>
              </a:rPr>
              <a:t>Умение мыслить логически.</a:t>
            </a:r>
          </a:p>
          <a:p>
            <a:pPr marL="285750" indent="-285750">
              <a:buFont typeface="Wingdings" panose="05000000000000000000" pitchFamily="2" charset="2"/>
              <a:buChar char="§"/>
            </a:pPr>
            <a:r>
              <a:rPr lang="ru-RU" i="1" dirty="0">
                <a:latin typeface="Times New Roman" panose="02020603050405020304" pitchFamily="18" charset="0"/>
                <a:cs typeface="Times New Roman" panose="02020603050405020304" pitchFamily="18" charset="0"/>
              </a:rPr>
              <a:t>Умение формулировать предположения.</a:t>
            </a:r>
          </a:p>
          <a:p>
            <a:pPr marL="285750" indent="-285750">
              <a:buFont typeface="Wingdings" panose="05000000000000000000" pitchFamily="2" charset="2"/>
              <a:buChar char="§"/>
            </a:pPr>
            <a:r>
              <a:rPr lang="ru-RU" i="1" dirty="0">
                <a:latin typeface="Times New Roman" panose="02020603050405020304" pitchFamily="18" charset="0"/>
                <a:cs typeface="Times New Roman" panose="02020603050405020304" pitchFamily="18" charset="0"/>
              </a:rPr>
              <a:t>Умение находить логические связи между явлениями, объектами, фактами.</a:t>
            </a:r>
          </a:p>
          <a:p>
            <a:pPr marL="285750" indent="-285750">
              <a:buFont typeface="Wingdings" panose="05000000000000000000" pitchFamily="2" charset="2"/>
              <a:buChar char="§"/>
            </a:pPr>
            <a:r>
              <a:rPr lang="ru-RU" i="1" dirty="0">
                <a:latin typeface="Times New Roman" panose="02020603050405020304" pitchFamily="18" charset="0"/>
                <a:cs typeface="Times New Roman" panose="02020603050405020304" pitchFamily="18" charset="0"/>
              </a:rPr>
              <a:t>Умение преодолевать стереотипы.</a:t>
            </a:r>
          </a:p>
          <a:p>
            <a:endParaRPr lang="ru-RU" dirty="0"/>
          </a:p>
        </p:txBody>
      </p:sp>
      <p:sp>
        <p:nvSpPr>
          <p:cNvPr id="3" name="TextBox 2"/>
          <p:cNvSpPr txBox="1"/>
          <p:nvPr/>
        </p:nvSpPr>
        <p:spPr>
          <a:xfrm>
            <a:off x="777777" y="4088632"/>
            <a:ext cx="11852872" cy="2400657"/>
          </a:xfrm>
          <a:prstGeom prst="rect">
            <a:avLst/>
          </a:prstGeom>
          <a:noFill/>
        </p:spPr>
        <p:txBody>
          <a:bodyPr wrap="square" rtlCol="0">
            <a:spAutoFit/>
          </a:bodyPr>
          <a:lstStyle/>
          <a:p>
            <a:r>
              <a:rPr lang="ru-RU" b="1" i="1" dirty="0" smtClean="0">
                <a:latin typeface="Times New Roman" panose="02020603050405020304" pitchFamily="18" charset="0"/>
                <a:cs typeface="Times New Roman" panose="02020603050405020304" pitchFamily="18" charset="0"/>
              </a:rPr>
              <a:t>Выделяются </a:t>
            </a:r>
            <a:r>
              <a:rPr lang="ru-RU" b="1" i="1" dirty="0">
                <a:latin typeface="Times New Roman" panose="02020603050405020304" pitchFamily="18" charset="0"/>
                <a:cs typeface="Times New Roman" panose="02020603050405020304" pitchFamily="18" charset="0"/>
              </a:rPr>
              <a:t>три основных элемента креативности:</a:t>
            </a:r>
          </a:p>
          <a:p>
            <a:pPr marL="285750" indent="-285750">
              <a:buFont typeface="Arial" panose="020B0604020202020204" pitchFamily="34" charset="0"/>
              <a:buChar char="•"/>
            </a:pPr>
            <a:r>
              <a:rPr lang="ru-RU" sz="2000" i="1" dirty="0">
                <a:latin typeface="Times New Roman" panose="02020603050405020304" pitchFamily="18" charset="0"/>
                <a:cs typeface="Times New Roman" panose="02020603050405020304" pitchFamily="18" charset="0"/>
              </a:rPr>
              <a:t>К</a:t>
            </a:r>
            <a:r>
              <a:rPr lang="ru-RU" i="1" dirty="0" smtClean="0">
                <a:latin typeface="Times New Roman" panose="02020603050405020304" pitchFamily="18" charset="0"/>
                <a:cs typeface="Times New Roman" panose="02020603050405020304" pitchFamily="18" charset="0"/>
              </a:rPr>
              <a:t>омпетенция </a:t>
            </a:r>
            <a:r>
              <a:rPr lang="ru-RU" i="1" dirty="0">
                <a:latin typeface="Times New Roman" panose="02020603050405020304" pitchFamily="18" charset="0"/>
                <a:cs typeface="Times New Roman" panose="02020603050405020304" pitchFamily="18" charset="0"/>
              </a:rPr>
              <a:t>(наличие базы знаний, опыта, навыков);</a:t>
            </a:r>
          </a:p>
          <a:p>
            <a:pPr marL="285750" indent="-285750">
              <a:buFont typeface="Arial" panose="020B0604020202020204" pitchFamily="34" charset="0"/>
              <a:buChar char="•"/>
            </a:pPr>
            <a:r>
              <a:rPr lang="ru-RU" sz="2000" i="1" dirty="0">
                <a:latin typeface="Times New Roman" panose="02020603050405020304" pitchFamily="18" charset="0"/>
                <a:cs typeface="Times New Roman" panose="02020603050405020304" pitchFamily="18" charset="0"/>
              </a:rPr>
              <a:t>Т</a:t>
            </a:r>
            <a:r>
              <a:rPr lang="ru-RU" i="1" dirty="0" smtClean="0">
                <a:latin typeface="Times New Roman" panose="02020603050405020304" pitchFamily="18" charset="0"/>
                <a:cs typeface="Times New Roman" panose="02020603050405020304" pitchFamily="18" charset="0"/>
              </a:rPr>
              <a:t>ворческое </a:t>
            </a:r>
            <a:r>
              <a:rPr lang="ru-RU" i="1" dirty="0">
                <a:latin typeface="Times New Roman" panose="02020603050405020304" pitchFamily="18" charset="0"/>
                <a:cs typeface="Times New Roman" panose="02020603050405020304" pitchFamily="18" charset="0"/>
              </a:rPr>
              <a:t>мышление (использование методов креативного мышления, изобретательность, гибкость, настойчивость;</a:t>
            </a:r>
          </a:p>
          <a:p>
            <a:pPr marL="285750" indent="-285750">
              <a:buFont typeface="Arial" panose="020B0604020202020204" pitchFamily="34" charset="0"/>
              <a:buChar char="•"/>
            </a:pPr>
            <a:r>
              <a:rPr lang="ru-RU" sz="2000" i="1" dirty="0">
                <a:latin typeface="Times New Roman" panose="02020603050405020304" pitchFamily="18" charset="0"/>
                <a:cs typeface="Times New Roman" panose="02020603050405020304" pitchFamily="18" charset="0"/>
              </a:rPr>
              <a:t>М</a:t>
            </a:r>
            <a:r>
              <a:rPr lang="ru-RU" i="1" dirty="0" smtClean="0">
                <a:latin typeface="Times New Roman" panose="02020603050405020304" pitchFamily="18" charset="0"/>
                <a:cs typeface="Times New Roman" panose="02020603050405020304" pitchFamily="18" charset="0"/>
              </a:rPr>
              <a:t>отивация </a:t>
            </a:r>
            <a:r>
              <a:rPr lang="ru-RU" i="1" dirty="0">
                <a:latin typeface="Times New Roman" panose="02020603050405020304" pitchFamily="18" charset="0"/>
                <a:cs typeface="Times New Roman" panose="02020603050405020304" pitchFamily="18" charset="0"/>
              </a:rPr>
              <a:t>(внутренняя и внешняя). Внутренняя мотивация – личная заинтересованность в решении задачи, настойчивое желание применить знания, </a:t>
            </a:r>
            <a:r>
              <a:rPr lang="ru-RU" i="1" dirty="0" err="1">
                <a:latin typeface="Times New Roman" panose="02020603050405020304" pitchFamily="18" charset="0"/>
                <a:cs typeface="Times New Roman" panose="02020603050405020304" pitchFamily="18" charset="0"/>
              </a:rPr>
              <a:t>самореализоваться</a:t>
            </a:r>
            <a:r>
              <a:rPr lang="ru-RU" i="1" dirty="0">
                <a:latin typeface="Times New Roman" panose="02020603050405020304" pitchFamily="18" charset="0"/>
                <a:cs typeface="Times New Roman" panose="02020603050405020304" pitchFamily="18" charset="0"/>
              </a:rPr>
              <a:t>. Внешняя мотивация – продвижение по службе, материальная заинтересованность.</a:t>
            </a:r>
          </a:p>
          <a:p>
            <a:endParaRPr lang="ru-RU" dirty="0"/>
          </a:p>
        </p:txBody>
      </p:sp>
      <p:sp>
        <p:nvSpPr>
          <p:cNvPr id="4" name="TextBox 3"/>
          <p:cNvSpPr txBox="1"/>
          <p:nvPr/>
        </p:nvSpPr>
        <p:spPr>
          <a:xfrm>
            <a:off x="889461" y="6163733"/>
            <a:ext cx="11302539" cy="707886"/>
          </a:xfrm>
          <a:prstGeom prst="rect">
            <a:avLst/>
          </a:prstGeom>
          <a:noFill/>
        </p:spPr>
        <p:txBody>
          <a:bodyPr wrap="square" rtlCol="0">
            <a:spAutoFit/>
          </a:bodyPr>
          <a:lstStyle/>
          <a:p>
            <a:r>
              <a:rPr lang="ru-RU" sz="2000" b="1" i="1" dirty="0">
                <a:latin typeface="Times New Roman" panose="02020603050405020304" pitchFamily="18" charset="0"/>
                <a:cs typeface="Times New Roman" panose="02020603050405020304" pitchFamily="18" charset="0"/>
              </a:rPr>
              <a:t>Существуют разные технологии креативного мышления, позволяющие эффективно генерировать идеи. Рассмотрим некоторые из них:</a:t>
            </a:r>
          </a:p>
        </p:txBody>
      </p:sp>
    </p:spTree>
    <p:extLst>
      <p:ext uri="{BB962C8B-B14F-4D97-AF65-F5344CB8AC3E}">
        <p14:creationId xmlns:p14="http://schemas.microsoft.com/office/powerpoint/2010/main" xmlns="" val="401823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414"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Ассоциации</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756457" y="742950"/>
            <a:ext cx="5270269" cy="2031325"/>
          </a:xfrm>
          <a:prstGeom prst="rect">
            <a:avLst/>
          </a:prstGeom>
          <a:noFill/>
        </p:spPr>
        <p:txBody>
          <a:bodyPr wrap="square" rtlCol="0">
            <a:spAutoFit/>
          </a:bodyPr>
          <a:lstStyle/>
          <a:p>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Ассоциация</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это взаимосвязь между отдельными определениями, фактами, предметами, явлениями, в результате которой упоминание одного понятия вызывает воспоминание о другом, сочетающимся с ним. Ассоциации могут возникать по различным признакам: цвету, вкусу, форме, звучанию, действию, назначению, количеству.</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6799811" y="4499107"/>
            <a:ext cx="5245331" cy="2062103"/>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Ассоциативный метод может применяться на уроке, как на стадии вызова, так и в процессе работы для лучшего запоминания материала. Использоваться он может при изучении любой темы всех предметов программы. В некоторых случаях учитель может оговорить заранее, что приниматься к рассмотрению будут только слова, принадлежащие к определенной части речи — существительные, прилагательные, глаголы.</a:t>
            </a:r>
          </a:p>
        </p:txBody>
      </p:sp>
      <p:cxnSp>
        <p:nvCxnSpPr>
          <p:cNvPr id="10" name="Прямая соединительная линия 9"/>
          <p:cNvCxnSpPr/>
          <p:nvPr/>
        </p:nvCxnSpPr>
        <p:spPr>
          <a:xfrm>
            <a:off x="756457" y="3108961"/>
            <a:ext cx="5852161" cy="24937"/>
          </a:xfrm>
          <a:prstGeom prst="line">
            <a:avLst/>
          </a:prstGeom>
        </p:spPr>
        <p:style>
          <a:lnRef idx="1">
            <a:schemeClr val="dk1"/>
          </a:lnRef>
          <a:fillRef idx="0">
            <a:schemeClr val="dk1"/>
          </a:fillRef>
          <a:effectRef idx="0">
            <a:schemeClr val="dk1"/>
          </a:effectRef>
          <a:fontRef idx="minor">
            <a:schemeClr val="tx1"/>
          </a:fontRef>
        </p:style>
      </p:cxnSp>
      <p:cxnSp>
        <p:nvCxnSpPr>
          <p:cNvPr id="12" name="Прямая соединительная линия 11"/>
          <p:cNvCxnSpPr/>
          <p:nvPr/>
        </p:nvCxnSpPr>
        <p:spPr>
          <a:xfrm>
            <a:off x="6608618" y="3316778"/>
            <a:ext cx="83127" cy="3541222"/>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p:nvCxnSpPr>
        <p:spPr>
          <a:xfrm>
            <a:off x="6799811" y="4239491"/>
            <a:ext cx="5170516" cy="8313"/>
          </a:xfrm>
          <a:prstGeom prst="line">
            <a:avLst/>
          </a:prstGeom>
        </p:spPr>
        <p:style>
          <a:lnRef idx="1">
            <a:schemeClr val="dk1"/>
          </a:lnRef>
          <a:fillRef idx="0">
            <a:schemeClr val="dk1"/>
          </a:fillRef>
          <a:effectRef idx="0">
            <a:schemeClr val="dk1"/>
          </a:effectRef>
          <a:fontRef idx="minor">
            <a:schemeClr val="tx1"/>
          </a:fontRef>
        </p:style>
      </p:cxnSp>
      <p:pic>
        <p:nvPicPr>
          <p:cNvPr id="3076" name="Picture 4" descr="https://fs00.infourok.ru/images/doc/154/177726/img2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0631" y="644706"/>
            <a:ext cx="4596940" cy="3447705"/>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https://ds04.infourok.ru/uploads/ex/0ae1/0017d8a0-596b4b48/img1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6457" y="3133898"/>
            <a:ext cx="5852161" cy="37241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3584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599" y="-55752"/>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Друдлы</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714894" y="552985"/>
            <a:ext cx="6650183" cy="1754326"/>
          </a:xfrm>
          <a:prstGeom prst="rect">
            <a:avLst/>
          </a:prstGeom>
          <a:noFill/>
        </p:spPr>
        <p:txBody>
          <a:bodyPr wrap="square" rtlCol="0">
            <a:spAutoFit/>
          </a:bodyPr>
          <a:lstStyle/>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Преподаватели и создатели любых образовательных форматов всегда в поиске способов удержать внимание учеников и вовлечь их в процесс. Совсем не обязательно для этого изобретать новое — можно попробовать кое-что давно известное. </a:t>
            </a:r>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Друдлы</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отличная идея, которая подойдёт для занятий как с детьми, так и со взрослыми.</a:t>
            </a:r>
          </a:p>
        </p:txBody>
      </p:sp>
      <p:sp>
        <p:nvSpPr>
          <p:cNvPr id="5" name="TextBox 4"/>
          <p:cNvSpPr txBox="1"/>
          <p:nvPr/>
        </p:nvSpPr>
        <p:spPr>
          <a:xfrm>
            <a:off x="714894" y="2231481"/>
            <a:ext cx="7631085" cy="2031325"/>
          </a:xfrm>
          <a:prstGeom prst="rect">
            <a:avLst/>
          </a:prstGeom>
          <a:noFill/>
        </p:spPr>
        <p:txBody>
          <a:bodyPr wrap="square" rtlCol="0">
            <a:spAutoFit/>
          </a:bodyPr>
          <a:lstStyle/>
          <a:p>
            <a:r>
              <a:rPr lang="ru-RU"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Друдлы</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стали популярны в США после того, как американский комик Роджер Прайс в 1953 году издал книгу </a:t>
            </a:r>
            <a:r>
              <a:rPr lang="ru-RU" b="1" i="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Droodles</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 собранием простых картинок, смысл которых нужно придумать самому. Автор снабдил рисунки смешными и неожиданными подписями, чтобы подтолкнуть читателя к самостоятельному и творческому поиску смыслов. Книгу быстро раскупили, а потом много раз переиздавали, добавляя новые </a:t>
            </a:r>
            <a:r>
              <a:rPr lang="ru-RU"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друдлы</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6" name="TextBox 5"/>
          <p:cNvSpPr txBox="1"/>
          <p:nvPr/>
        </p:nvSpPr>
        <p:spPr>
          <a:xfrm>
            <a:off x="714894" y="4283707"/>
            <a:ext cx="10914611" cy="2800767"/>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Друдлы могут стать не только развлечением для взрослых и детей, но и хорошим способом визуализировать, запоминать сложную информацию, развивать воображение. Вот несколько идей, как использовать </a:t>
            </a:r>
            <a:r>
              <a:rPr lang="ru-RU" sz="1600" dirty="0" err="1">
                <a:latin typeface="Times New Roman" panose="02020603050405020304" pitchFamily="18" charset="0"/>
                <a:cs typeface="Times New Roman" panose="02020603050405020304" pitchFamily="18" charset="0"/>
              </a:rPr>
              <a:t>друдлы</a:t>
            </a:r>
            <a:r>
              <a:rPr lang="ru-RU" sz="1600" dirty="0">
                <a:latin typeface="Times New Roman" panose="02020603050405020304" pitchFamily="18" charset="0"/>
                <a:cs typeface="Times New Roman" panose="02020603050405020304" pitchFamily="18" charset="0"/>
              </a:rPr>
              <a:t> в онлайн- и офлайн-обучении</a:t>
            </a:r>
            <a:r>
              <a:rPr lang="ru-RU" sz="1600" dirty="0" smtClean="0">
                <a:latin typeface="Times New Roman" panose="02020603050405020304" pitchFamily="18" charset="0"/>
                <a:cs typeface="Times New Roman" panose="02020603050405020304" pitchFamily="18" charset="0"/>
              </a:rPr>
              <a:t>.</a:t>
            </a:r>
          </a:p>
          <a:p>
            <a:pPr fontAlgn="base"/>
            <a:r>
              <a:rPr lang="ru-RU" sz="1600" b="1" dirty="0">
                <a:latin typeface="Times New Roman" panose="02020603050405020304" pitchFamily="18" charset="0"/>
                <a:cs typeface="Times New Roman" panose="02020603050405020304" pitchFamily="18" charset="0"/>
              </a:rPr>
              <a:t>Включение внимания</a:t>
            </a:r>
            <a:endParaRPr lang="ru-RU" sz="1600" dirty="0">
              <a:latin typeface="Times New Roman" panose="02020603050405020304" pitchFamily="18" charset="0"/>
              <a:cs typeface="Times New Roman" panose="02020603050405020304" pitchFamily="18" charset="0"/>
            </a:endParaRPr>
          </a:p>
          <a:p>
            <a:pPr fontAlgn="base"/>
            <a:r>
              <a:rPr lang="ru-RU" sz="1600" dirty="0" err="1">
                <a:latin typeface="Times New Roman" panose="02020603050405020304" pitchFamily="18" charset="0"/>
                <a:cs typeface="Times New Roman" panose="02020603050405020304" pitchFamily="18" charset="0"/>
              </a:rPr>
              <a:t>Друдл</a:t>
            </a:r>
            <a:r>
              <a:rPr lang="ru-RU" sz="1600" dirty="0">
                <a:latin typeface="Times New Roman" panose="02020603050405020304" pitchFamily="18" charset="0"/>
                <a:cs typeface="Times New Roman" panose="02020603050405020304" pitchFamily="18" charset="0"/>
              </a:rPr>
              <a:t> поможет школьникам сосредоточиться перед началом урока. </a:t>
            </a:r>
            <a:endParaRPr lang="ru-RU" sz="1600" dirty="0" smtClean="0">
              <a:latin typeface="Times New Roman" panose="02020603050405020304" pitchFamily="18" charset="0"/>
              <a:cs typeface="Times New Roman" panose="02020603050405020304" pitchFamily="18" charset="0"/>
            </a:endParaRPr>
          </a:p>
          <a:p>
            <a:pPr fontAlgn="base"/>
            <a:r>
              <a:rPr lang="ru-RU" sz="1600" dirty="0" smtClean="0">
                <a:latin typeface="Times New Roman" panose="02020603050405020304" pitchFamily="18" charset="0"/>
                <a:cs typeface="Times New Roman" panose="02020603050405020304" pitchFamily="18" charset="0"/>
              </a:rPr>
              <a:t>Нарисуйте </a:t>
            </a:r>
            <a:r>
              <a:rPr lang="ru-RU" sz="1600" dirty="0" err="1">
                <a:latin typeface="Times New Roman" panose="02020603050405020304" pitchFamily="18" charset="0"/>
                <a:cs typeface="Times New Roman" panose="02020603050405020304" pitchFamily="18" charset="0"/>
              </a:rPr>
              <a:t>друдл</a:t>
            </a:r>
            <a:r>
              <a:rPr lang="ru-RU" sz="1600" dirty="0">
                <a:latin typeface="Times New Roman" panose="02020603050405020304" pitchFamily="18" charset="0"/>
                <a:cs typeface="Times New Roman" panose="02020603050405020304" pitchFamily="18" charset="0"/>
              </a:rPr>
              <a:t> на классной доске, на бумаге чёрным </a:t>
            </a:r>
            <a:r>
              <a:rPr lang="ru-RU" sz="1600" dirty="0" smtClean="0">
                <a:latin typeface="Times New Roman" panose="02020603050405020304" pitchFamily="18" charset="0"/>
                <a:cs typeface="Times New Roman" panose="02020603050405020304" pitchFamily="18" charset="0"/>
              </a:rPr>
              <a:t>маркером и </a:t>
            </a:r>
            <a:r>
              <a:rPr lang="ru-RU" sz="1600" dirty="0">
                <a:latin typeface="Times New Roman" panose="02020603050405020304" pitchFamily="18" charset="0"/>
                <a:cs typeface="Times New Roman" panose="02020603050405020304" pitchFamily="18" charset="0"/>
              </a:rPr>
              <a:t>попросите детей рассказать о том, что они видят на картинке.</a:t>
            </a:r>
          </a:p>
          <a:p>
            <a:pPr fontAlgn="base"/>
            <a:r>
              <a:rPr lang="ru-RU" sz="1600" dirty="0">
                <a:latin typeface="Times New Roman" panose="02020603050405020304" pitchFamily="18" charset="0"/>
                <a:cs typeface="Times New Roman" panose="02020603050405020304" pitchFamily="18" charset="0"/>
              </a:rPr>
              <a:t>Внимание к доске и словам учителя включится даже у тех, кто ещё не совсем проснулся или, наоборот, не отошёл после бурной переменки. Заодно дети потренируют воображение. В случае с </a:t>
            </a:r>
            <a:r>
              <a:rPr lang="ru-RU" sz="1600" dirty="0" err="1">
                <a:latin typeface="Times New Roman" panose="02020603050405020304" pitchFamily="18" charset="0"/>
                <a:cs typeface="Times New Roman" panose="02020603050405020304" pitchFamily="18" charset="0"/>
              </a:rPr>
              <a:t>друдлами</a:t>
            </a:r>
            <a:r>
              <a:rPr lang="ru-RU" sz="1600" dirty="0">
                <a:latin typeface="Times New Roman" panose="02020603050405020304" pitchFamily="18" charset="0"/>
                <a:cs typeface="Times New Roman" panose="02020603050405020304" pitchFamily="18" charset="0"/>
              </a:rPr>
              <a:t> не бывает неправильных ответов, детям будет интересно </a:t>
            </a:r>
            <a:r>
              <a:rPr lang="ru-RU" sz="1600" dirty="0" err="1">
                <a:latin typeface="Times New Roman" panose="02020603050405020304" pitchFamily="18" charset="0"/>
                <a:cs typeface="Times New Roman" panose="02020603050405020304" pitchFamily="18" charset="0"/>
              </a:rPr>
              <a:t>самовыражаться</a:t>
            </a:r>
            <a:r>
              <a:rPr lang="ru-RU" sz="1600" dirty="0">
                <a:latin typeface="Times New Roman" panose="02020603050405020304" pitchFamily="18" charset="0"/>
                <a:cs typeface="Times New Roman" panose="02020603050405020304" pitchFamily="18" charset="0"/>
              </a:rPr>
              <a:t> и проявлять свободу мышления.</a:t>
            </a:r>
          </a:p>
          <a:p>
            <a:endParaRPr lang="ru-RU" sz="1600" dirty="0">
              <a:latin typeface="Times New Roman" panose="02020603050405020304" pitchFamily="18" charset="0"/>
              <a:cs typeface="Times New Roman" panose="02020603050405020304" pitchFamily="18" charset="0"/>
            </a:endParaRPr>
          </a:p>
        </p:txBody>
      </p:sp>
      <p:pic>
        <p:nvPicPr>
          <p:cNvPr id="4098" name="Picture 2" descr="https://248006.selcdn.ru/main/upload/setka_images/14481407042021_c3d4b76cd89b05f2c8e5da53f69c6d45806e9160.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89025" y="681644"/>
            <a:ext cx="4402975" cy="366014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Прямая соединительная линия 7"/>
          <p:cNvCxnSpPr/>
          <p:nvPr/>
        </p:nvCxnSpPr>
        <p:spPr>
          <a:xfrm>
            <a:off x="714894" y="2307311"/>
            <a:ext cx="6924502" cy="0"/>
          </a:xfrm>
          <a:prstGeom prst="line">
            <a:avLst/>
          </a:prstGeom>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flipV="1">
            <a:off x="822960" y="4262806"/>
            <a:ext cx="6791498" cy="2090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83890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Отсроченная отгадка</a:t>
            </a:r>
            <a:r>
              <a:rPr lang="ru-RU" dirty="0"/>
              <a:t/>
            </a:r>
            <a:br>
              <a:rPr lang="ru-RU" dirty="0"/>
            </a:br>
            <a:endParaRPr lang="ru-RU" dirty="0"/>
          </a:p>
        </p:txBody>
      </p:sp>
      <p:sp>
        <p:nvSpPr>
          <p:cNvPr id="4" name="TextBox 3"/>
          <p:cNvSpPr txBox="1"/>
          <p:nvPr/>
        </p:nvSpPr>
        <p:spPr>
          <a:xfrm>
            <a:off x="839585" y="1230283"/>
            <a:ext cx="4106488" cy="3139321"/>
          </a:xfrm>
          <a:prstGeom prst="rect">
            <a:avLst/>
          </a:prstGeom>
          <a:noFill/>
        </p:spPr>
        <p:txBody>
          <a:bodyPr wrap="square" rtlCol="0">
            <a:spAutoFit/>
          </a:bodyPr>
          <a:lstStyle/>
          <a:p>
            <a:pPr fontAlgn="base"/>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Универсальный приём ТРИЗ, направленный на активизацию мыслительной деятельности учащихся на уроке.</a:t>
            </a:r>
          </a:p>
          <a:p>
            <a:pPr fontAlgn="base"/>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Формирует:</a:t>
            </a:r>
          </a:p>
          <a:p>
            <a:pPr marL="285750" indent="-285750" fontAlgn="base">
              <a:buFont typeface="Wingdings" panose="05000000000000000000" pitchFamily="2" charset="2"/>
              <a:buChar char="ü"/>
            </a:pP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умение анализировать и сопоставлять факты;</a:t>
            </a:r>
          </a:p>
          <a:p>
            <a:pPr marL="285750" indent="-285750" fontAlgn="base">
              <a:buFont typeface="Wingdings" panose="05000000000000000000" pitchFamily="2" charset="2"/>
              <a:buChar char="ü"/>
            </a:pP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умение определять противоречие;</a:t>
            </a:r>
          </a:p>
          <a:p>
            <a:pPr marL="285750" indent="-285750" fontAlgn="base">
              <a:buFont typeface="Wingdings" panose="05000000000000000000" pitchFamily="2" charset="2"/>
              <a:buChar char="ü"/>
            </a:pP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умение находить решение имеющимися ресурсами.</a:t>
            </a:r>
          </a:p>
          <a:p>
            <a:pPr marL="285750" indent="-285750">
              <a:buFont typeface="Wingdings" panose="05000000000000000000" pitchFamily="2" charset="2"/>
              <a:buChar char="ü"/>
            </a:pPr>
            <a:endParaRPr lang="ru-RU" dirty="0"/>
          </a:p>
        </p:txBody>
      </p:sp>
      <p:sp>
        <p:nvSpPr>
          <p:cNvPr id="5" name="TextBox 4"/>
          <p:cNvSpPr txBox="1"/>
          <p:nvPr/>
        </p:nvSpPr>
        <p:spPr>
          <a:xfrm>
            <a:off x="1221971" y="4370699"/>
            <a:ext cx="3125586" cy="2554545"/>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В</a:t>
            </a:r>
            <a:r>
              <a:rPr lang="ru-RU" sz="2000" dirty="0">
                <a:latin typeface="Times New Roman" panose="02020603050405020304" pitchFamily="18" charset="0"/>
                <a:cs typeface="Times New Roman" panose="02020603050405020304" pitchFamily="18" charset="0"/>
              </a:rPr>
              <a:t> начале урока учитель дает загадку (удивительный факт), отгадка к которой (ключик для понимания) будет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открыта на уроке при работе над новым материалом.</a:t>
            </a:r>
          </a:p>
        </p:txBody>
      </p:sp>
      <p:sp>
        <p:nvSpPr>
          <p:cNvPr id="6" name="TextBox 5"/>
          <p:cNvSpPr txBox="1"/>
          <p:nvPr/>
        </p:nvSpPr>
        <p:spPr>
          <a:xfrm>
            <a:off x="5228707" y="5132106"/>
            <a:ext cx="1670858" cy="646331"/>
          </a:xfrm>
          <a:prstGeom prst="rect">
            <a:avLst/>
          </a:prstGeom>
          <a:noFill/>
        </p:spPr>
        <p:txBody>
          <a:bodyPr wrap="square" rtlCol="0">
            <a:spAutoFit/>
          </a:bodyPr>
          <a:lstStyle/>
          <a:p>
            <a:r>
              <a:rPr lang="ru-RU" sz="3600" b="1" dirty="0" smtClean="0">
                <a:latin typeface="Times New Roman" panose="02020603050405020304" pitchFamily="18" charset="0"/>
                <a:cs typeface="Times New Roman" panose="02020603050405020304" pitchFamily="18" charset="0"/>
              </a:rPr>
              <a:t>ИЛИ</a:t>
            </a:r>
            <a:endParaRPr lang="ru-RU" sz="3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262850" y="4793553"/>
            <a:ext cx="3200400" cy="1323439"/>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Загадку (удивительный факт) дать в конце урока, чтобы начать с нее следующее занятие.</a:t>
            </a:r>
          </a:p>
        </p:txBody>
      </p:sp>
      <p:pic>
        <p:nvPicPr>
          <p:cNvPr id="5122" name="Picture 2" descr="https://ds05.infourok.ru/uploads/ex/0c79/00067518-7a5f9e55/img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14069" y="742950"/>
            <a:ext cx="4531936" cy="339895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Прямая соединительная линия 8"/>
          <p:cNvCxnSpPr/>
          <p:nvPr/>
        </p:nvCxnSpPr>
        <p:spPr>
          <a:xfrm>
            <a:off x="1014153" y="4141903"/>
            <a:ext cx="3715789" cy="0"/>
          </a:xfrm>
          <a:prstGeom prst="line">
            <a:avLst/>
          </a:prstGeom>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p:cNvCxnSpPr/>
          <p:nvPr/>
        </p:nvCxnSpPr>
        <p:spPr>
          <a:xfrm>
            <a:off x="4447309" y="4547062"/>
            <a:ext cx="0" cy="2219498"/>
          </a:xfrm>
          <a:prstGeom prst="line">
            <a:avLst/>
          </a:prstGeom>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p:cNvCxnSpPr/>
          <p:nvPr/>
        </p:nvCxnSpPr>
        <p:spPr>
          <a:xfrm>
            <a:off x="7572895" y="4547062"/>
            <a:ext cx="16625" cy="214468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495132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Жокей и лошадь</a:t>
            </a:r>
            <a:r>
              <a:rPr lang="ru-RU" dirty="0"/>
              <a:t/>
            </a:r>
            <a:br>
              <a:rPr lang="ru-RU" dirty="0"/>
            </a:br>
            <a:endParaRPr lang="ru-RU" dirty="0"/>
          </a:p>
        </p:txBody>
      </p:sp>
      <p:sp>
        <p:nvSpPr>
          <p:cNvPr id="4" name="TextBox 3"/>
          <p:cNvSpPr txBox="1"/>
          <p:nvPr/>
        </p:nvSpPr>
        <p:spPr>
          <a:xfrm>
            <a:off x="964276" y="1113906"/>
            <a:ext cx="4505498" cy="2862322"/>
          </a:xfrm>
          <a:prstGeom prst="rect">
            <a:avLst/>
          </a:prstGeom>
          <a:noFill/>
        </p:spPr>
        <p:txBody>
          <a:bodyPr wrap="square" rtlCol="0">
            <a:spAutoFit/>
          </a:bodyPr>
          <a:lstStyle/>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Приём интерактивного обучения. Форма коллективного обучения</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fontAlgn="base"/>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Класс делится на две группы: </a:t>
            </a:r>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«жокеев» и «лошадей»</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Первые получают карточки с вопросами, вторые – с правильными ответами.</a:t>
            </a:r>
          </a:p>
          <a:p>
            <a:pPr fontAlgn="base"/>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Каждый «жокей» должен найти свою «лошадь». Эта игрушка применима даже на уроках изучения нового материала.</a:t>
            </a:r>
          </a:p>
          <a:p>
            <a:endParaRPr lang="ru-RU" dirty="0"/>
          </a:p>
        </p:txBody>
      </p:sp>
      <p:sp>
        <p:nvSpPr>
          <p:cNvPr id="5" name="TextBox 4"/>
          <p:cNvSpPr txBox="1"/>
          <p:nvPr/>
        </p:nvSpPr>
        <p:spPr>
          <a:xfrm>
            <a:off x="964276" y="4303249"/>
            <a:ext cx="4330932" cy="1477328"/>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Самая неприятная её черта – необходимость всему коллективу учащихся одновременно ходить по классу, это требует определённой </a:t>
            </a:r>
            <a:r>
              <a:rPr lang="ru-RU" dirty="0" err="1">
                <a:latin typeface="Times New Roman" panose="02020603050405020304" pitchFamily="18" charset="0"/>
                <a:cs typeface="Times New Roman" panose="02020603050405020304" pitchFamily="18" charset="0"/>
              </a:rPr>
              <a:t>сформированности</a:t>
            </a:r>
            <a:r>
              <a:rPr lang="ru-RU" dirty="0">
                <a:latin typeface="Times New Roman" panose="02020603050405020304" pitchFamily="18" charset="0"/>
                <a:cs typeface="Times New Roman" panose="02020603050405020304" pitchFamily="18" charset="0"/>
              </a:rPr>
              <a:t> культуры поведения.</a:t>
            </a:r>
          </a:p>
        </p:txBody>
      </p:sp>
      <p:cxnSp>
        <p:nvCxnSpPr>
          <p:cNvPr id="7" name="Прямая соединительная линия 6"/>
          <p:cNvCxnSpPr/>
          <p:nvPr/>
        </p:nvCxnSpPr>
        <p:spPr>
          <a:xfrm>
            <a:off x="964276" y="4139738"/>
            <a:ext cx="6126480" cy="0"/>
          </a:xfrm>
          <a:prstGeom prst="line">
            <a:avLst/>
          </a:prstGeom>
        </p:spPr>
        <p:style>
          <a:lnRef idx="1">
            <a:schemeClr val="dk1"/>
          </a:lnRef>
          <a:fillRef idx="0">
            <a:schemeClr val="dk1"/>
          </a:fillRef>
          <a:effectRef idx="0">
            <a:schemeClr val="dk1"/>
          </a:effectRef>
          <a:fontRef idx="minor">
            <a:schemeClr val="tx1"/>
          </a:fontRef>
        </p:style>
      </p:cxnSp>
      <p:pic>
        <p:nvPicPr>
          <p:cNvPr id="6146" name="Picture 2" descr="https://ds05.infourok.ru/uploads/ex/0c79/00067518-7a5f9e55/img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3229" y="1563182"/>
            <a:ext cx="5769772" cy="43273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5656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0735" y="0"/>
            <a:ext cx="9601200" cy="1485900"/>
          </a:xfrm>
        </p:spPr>
        <p:txBody>
          <a:bodyPr>
            <a:normAutofit/>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Шарады</a:t>
            </a:r>
            <a:r>
              <a:rPr lang="ru-RU" dirty="0"/>
              <a:t/>
            </a:r>
            <a:br>
              <a:rPr lang="ru-RU" dirty="0"/>
            </a:br>
            <a:endParaRPr lang="ru-RU" dirty="0"/>
          </a:p>
        </p:txBody>
      </p:sp>
      <p:sp>
        <p:nvSpPr>
          <p:cNvPr id="3" name="TextBox 2"/>
          <p:cNvSpPr txBox="1"/>
          <p:nvPr/>
        </p:nvSpPr>
        <p:spPr>
          <a:xfrm>
            <a:off x="781395" y="959081"/>
            <a:ext cx="6251172" cy="2862322"/>
          </a:xfrm>
          <a:prstGeom prst="rect">
            <a:avLst/>
          </a:prstGeom>
          <a:noFill/>
        </p:spPr>
        <p:txBody>
          <a:bodyPr wrap="square" rtlCol="0">
            <a:spAutoFit/>
          </a:bodyPr>
          <a:lstStyle/>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Разгадывать шарады могут уже дети младшего школьного возраста, составлять — семи-восьмиклассники. Игру лучше проводить как длитель­ный конкурс, чтобы ребята могли сочинять в сво­бодное время</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Разгадывание шарад развивает образность, гибкость мышления, интуицию, способность понимать непрямые намеки. При втором, активном варианте, когда ребята составляют шарады сами, эффективность еще выше: задей­ствуйте я речевая изобретательность, фантазия, развивается навык стихотворчества.</a:t>
            </a:r>
          </a:p>
        </p:txBody>
      </p:sp>
      <p:sp>
        <p:nvSpPr>
          <p:cNvPr id="6" name="TextBox 5"/>
          <p:cNvSpPr txBox="1"/>
          <p:nvPr/>
        </p:nvSpPr>
        <p:spPr>
          <a:xfrm>
            <a:off x="781395" y="3821403"/>
            <a:ext cx="11410605" cy="3046988"/>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Игра </a:t>
            </a:r>
            <a:r>
              <a:rPr lang="ru-RU" sz="1600" dirty="0">
                <a:latin typeface="Times New Roman" panose="02020603050405020304" pitchFamily="18" charset="0"/>
                <a:cs typeface="Times New Roman" panose="02020603050405020304" pitchFamily="18" charset="0"/>
              </a:rPr>
              <a:t>достаточно широко известна, хотя сейчас и о ней многие ребята слышат впервые. Шарада представляет собой стихотворную загадку, в которой по слогам зашифровано какое-то слово.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Например</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Слог первый — звук испорченного крана, Для поцелуя нет второго слаще,</a:t>
            </a:r>
          </a:p>
          <a:p>
            <a:r>
              <a:rPr lang="ru-RU" sz="1600" dirty="0">
                <a:latin typeface="Times New Roman" panose="02020603050405020304" pitchFamily="18" charset="0"/>
                <a:cs typeface="Times New Roman" panose="02020603050405020304" pitchFamily="18" charset="0"/>
              </a:rPr>
              <a:t>А целое найдешь ты в ресторане,</a:t>
            </a:r>
          </a:p>
          <a:p>
            <a:r>
              <a:rPr lang="ru-RU" sz="1600" dirty="0">
                <a:latin typeface="Times New Roman" panose="02020603050405020304" pitchFamily="18" charset="0"/>
                <a:cs typeface="Times New Roman" panose="02020603050405020304" pitchFamily="18" charset="0"/>
              </a:rPr>
              <a:t>Что для крольчат открыт в зеленой чаще.</a:t>
            </a:r>
          </a:p>
          <a:p>
            <a:r>
              <a:rPr lang="ru-RU" sz="1600" dirty="0">
                <a:latin typeface="Times New Roman" panose="02020603050405020304" pitchFamily="18" charset="0"/>
                <a:cs typeface="Times New Roman" panose="02020603050405020304" pitchFamily="18" charset="0"/>
              </a:rPr>
              <a:t>Ответ: капуста.</a:t>
            </a:r>
          </a:p>
          <a:p>
            <a:r>
              <a:rPr lang="ru-RU" sz="1600" dirty="0">
                <a:latin typeface="Times New Roman" panose="02020603050405020304" pitchFamily="18" charset="0"/>
                <a:cs typeface="Times New Roman" panose="02020603050405020304" pitchFamily="18" charset="0"/>
              </a:rPr>
              <a:t>Легко заметить, что понятие «слог» в шарадах весьма относительно, слово делится на слоги далеко не всегда правильно с фонетической точки зрения, строго соблюда­ется только количество слогов.</a:t>
            </a:r>
          </a:p>
          <a:p>
            <a:r>
              <a:rPr lang="ru-RU" sz="1600" dirty="0">
                <a:latin typeface="Times New Roman" panose="02020603050405020304" pitchFamily="18" charset="0"/>
                <a:cs typeface="Times New Roman" panose="02020603050405020304" pitchFamily="18" charset="0"/>
              </a:rPr>
              <a:t>Шарады можно просто разгадывать, и с этого лучше всего начать. Играть можно по командам, начисляя очки за правильный ответ. Ведущему в этом случае понадо­бится довольно большой запас шарад.</a:t>
            </a:r>
          </a:p>
          <a:p>
            <a:endParaRPr lang="ru-RU" sz="1600" dirty="0">
              <a:latin typeface="Times New Roman" panose="02020603050405020304" pitchFamily="18" charset="0"/>
              <a:cs typeface="Times New Roman" panose="02020603050405020304" pitchFamily="18" charset="0"/>
            </a:endParaRPr>
          </a:p>
        </p:txBody>
      </p:sp>
      <p:pic>
        <p:nvPicPr>
          <p:cNvPr id="10242" name="Picture 2" descr="https://ds04.infourok.ru/uploads/ex/0498/0005212f-7910dad9/img1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58102" y="657659"/>
            <a:ext cx="4254531" cy="319089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 name="Прямая соединительная линия 9"/>
          <p:cNvCxnSpPr/>
          <p:nvPr/>
        </p:nvCxnSpPr>
        <p:spPr>
          <a:xfrm>
            <a:off x="847898" y="3821403"/>
            <a:ext cx="651717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772134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Ребусы </a:t>
            </a:r>
            <a:r>
              <a:rPr lang="ru-RU" dirty="0" smtClean="0"/>
              <a:t> </a:t>
            </a:r>
            <a:endParaRPr lang="ru-RU" dirty="0"/>
          </a:p>
        </p:txBody>
      </p:sp>
      <p:sp>
        <p:nvSpPr>
          <p:cNvPr id="4" name="TextBox 3"/>
          <p:cNvSpPr txBox="1"/>
          <p:nvPr/>
        </p:nvSpPr>
        <p:spPr>
          <a:xfrm>
            <a:off x="881149" y="847898"/>
            <a:ext cx="4971011" cy="2585323"/>
          </a:xfrm>
          <a:prstGeom prst="rect">
            <a:avLst/>
          </a:prstGeom>
          <a:noFill/>
        </p:spPr>
        <p:txBody>
          <a:bodyPr wrap="square" rtlCol="0">
            <a:spAutoFit/>
          </a:bodyPr>
          <a:lstStyle/>
          <a:p>
            <a:r>
              <a:rPr lang="ru-RU"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Ребус -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загадка, в которой разгадываемые слова даны в виде рисунков в сочетании с буквами и другими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знаками.</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Игровая </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методика ребус</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 содержит игры - упражнения на развитие внимания памяти, помогает закреплять правильное произношение звуков на коррекционных логопедических занятиях, как приложение ребус-метода используется методика М. Зайцева.</a:t>
            </a:r>
          </a:p>
        </p:txBody>
      </p:sp>
      <p:sp>
        <p:nvSpPr>
          <p:cNvPr id="5" name="TextBox 4"/>
          <p:cNvSpPr txBox="1"/>
          <p:nvPr/>
        </p:nvSpPr>
        <p:spPr>
          <a:xfrm>
            <a:off x="881149" y="3807229"/>
            <a:ext cx="6824749" cy="2339102"/>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Ребус можно использовать на уроках, как элемент мотивации обучающихся, индуктор, чтобы ввести в тему, либо как занимательный элемент на викторинах. Для этого учащимся необходимо больше читать, обращаться к различным словарям, вести поисковую работу, обращаясь к творчеству писателей, трудам русских учёных.</a:t>
            </a:r>
          </a:p>
          <a:p>
            <a:r>
              <a:rPr lang="ru-RU" sz="1600" dirty="0">
                <a:latin typeface="Times New Roman" panose="02020603050405020304" pitchFamily="18" charset="0"/>
                <a:cs typeface="Times New Roman" panose="02020603050405020304" pitchFamily="18" charset="0"/>
              </a:rPr>
              <a:t>При составлении ребусов была поставлена задача: формировать умение правильно сочетать рисунки и буквы-слова, составлять ответы, работать со справочной литературой, с Интернет- ресурсами, составлять презентацию.</a:t>
            </a:r>
          </a:p>
          <a:p>
            <a:endParaRPr lang="ru-RU" dirty="0"/>
          </a:p>
        </p:txBody>
      </p:sp>
      <p:cxnSp>
        <p:nvCxnSpPr>
          <p:cNvPr id="7" name="Прямая соединительная линия 6"/>
          <p:cNvCxnSpPr/>
          <p:nvPr/>
        </p:nvCxnSpPr>
        <p:spPr>
          <a:xfrm flipV="1">
            <a:off x="881149" y="3624349"/>
            <a:ext cx="6766560" cy="24938"/>
          </a:xfrm>
          <a:prstGeom prst="line">
            <a:avLst/>
          </a:prstGeom>
        </p:spPr>
        <p:style>
          <a:lnRef idx="1">
            <a:schemeClr val="dk1"/>
          </a:lnRef>
          <a:fillRef idx="0">
            <a:schemeClr val="dk1"/>
          </a:fillRef>
          <a:effectRef idx="0">
            <a:schemeClr val="dk1"/>
          </a:effectRef>
          <a:fontRef idx="minor">
            <a:schemeClr val="tx1"/>
          </a:fontRef>
        </p:style>
      </p:cxnSp>
      <p:pic>
        <p:nvPicPr>
          <p:cNvPr id="11266" name="Picture 2" descr="https://ds03.infourok.ru/uploads/ex/0732/00041259-d972e1a8/img1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53162" y="446991"/>
            <a:ext cx="4216920" cy="3162691"/>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s://mypresentation.ru/documents_6/8b239dc60affe953105bd0914652c621/img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53162" y="3705581"/>
            <a:ext cx="4216920" cy="31626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1530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Кроссворды</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831273" y="798022"/>
            <a:ext cx="11288683" cy="3416320"/>
          </a:xfrm>
          <a:prstGeom prst="rect">
            <a:avLst/>
          </a:prstGeom>
          <a:noFill/>
        </p:spPr>
        <p:txBody>
          <a:bodyPr wrap="square" rtlCol="0">
            <a:spAutoFit/>
          </a:bodyPr>
          <a:lstStyle/>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свете реформирования образования особое внимание уделяется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деятельному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подходу в обучении. Сегодня очень важно не просто передать детям определённую сумму знаний, а вооружить их методами познания.</a:t>
            </a:r>
          </a:p>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Учителя литературы не раз встречались с проблемой формирования у детей литературоведческих понятий, вооружения обучающихся научной терминологией, так необходимой при проведении анализа произведения, при исследовательской деятельности.</a:t>
            </a:r>
          </a:p>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 каждого учителя накоплен немалый опыт работы с теоретическим материалом. Это и картинные диктанты, и терминологические диктанты, и тесты.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 самым эффективным способом является работа с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кроссвордами. Их удобно применять как творческое домашнее задание, как материал для актуализации опорных знаний. Они хороши на любом этапе урока: в начале урока можно использовать как материал для целеполагания, на этапе закрепления и первичного применения новых знаний, на этапе творческого переосмысления материала и на этапе рефлексии.</a:t>
            </a:r>
          </a:p>
          <a:p>
            <a:endParaRPr lang="ru-RU" dirty="0"/>
          </a:p>
        </p:txBody>
      </p:sp>
      <p:pic>
        <p:nvPicPr>
          <p:cNvPr id="12290" name="Picture 2" descr="https://sun9-79.userapi.com/impg/0fKcd2Nndm-ER-y7uoQAEySxkcbJIHrS-uxnzQ/B8mAD1RWcAM.jpg?size=338x502&amp;quality=96&amp;sign=f1897bcfe708d79c189a71b270df1afe&amp;type=albu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97032" y="3899044"/>
            <a:ext cx="4655128" cy="31023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852160" y="3798916"/>
            <a:ext cx="6339840" cy="3662541"/>
          </a:xfrm>
          <a:prstGeom prst="rect">
            <a:avLst/>
          </a:prstGeom>
          <a:noFill/>
        </p:spPr>
        <p:txBody>
          <a:bodyPr wrap="square" rtlCol="0">
            <a:spAutoFit/>
          </a:bodyPr>
          <a:lstStyle/>
          <a:p>
            <a:r>
              <a:rPr lang="ru-RU" sz="1400" b="1" dirty="0">
                <a:latin typeface="Times New Roman" panose="02020603050405020304" pitchFamily="18" charset="0"/>
                <a:cs typeface="Times New Roman" panose="02020603050405020304" pitchFamily="18" charset="0"/>
              </a:rPr>
              <a:t>По горизонтали:</a:t>
            </a:r>
          </a:p>
          <a:p>
            <a:r>
              <a:rPr lang="ru-RU" sz="1400" i="1" dirty="0">
                <a:latin typeface="Times New Roman" panose="02020603050405020304" pitchFamily="18" charset="0"/>
                <a:cs typeface="Times New Roman" panose="02020603050405020304" pitchFamily="18" charset="0"/>
              </a:rPr>
              <a:t>3.  Эпическое произведение о событии из жизни человека.   6.  Авторское мудрое изречение, ставшее общеизвестным.   9.  Герой произведения, действующее лицо.   10.  Иносказание, отождествление черт характера с конкретным существом, предметом.   11.  То, о чём идёт речь в произведении. </a:t>
            </a:r>
            <a:r>
              <a:rPr lang="ru-RU" sz="1400" dirty="0">
                <a:latin typeface="Times New Roman" panose="02020603050405020304" pitchFamily="18" charset="0"/>
                <a:cs typeface="Times New Roman" panose="02020603050405020304" pitchFamily="18" charset="0"/>
              </a:rPr>
              <a:t> </a:t>
            </a:r>
          </a:p>
          <a:p>
            <a:r>
              <a:rPr lang="ru-RU" sz="1400" b="1" dirty="0">
                <a:latin typeface="Times New Roman" panose="02020603050405020304" pitchFamily="18" charset="0"/>
                <a:cs typeface="Times New Roman" panose="02020603050405020304" pitchFamily="18" charset="0"/>
              </a:rPr>
              <a:t>По вертикали:</a:t>
            </a:r>
          </a:p>
          <a:p>
            <a:r>
              <a:rPr lang="ru-RU" sz="1400" i="1" dirty="0">
                <a:latin typeface="Times New Roman" panose="02020603050405020304" pitchFamily="18" charset="0"/>
                <a:cs typeface="Times New Roman" panose="02020603050405020304" pitchFamily="18" charset="0"/>
              </a:rPr>
              <a:t>1.  Средство выразительности, скрытое сравнение, построенное на сходстве или контрасте явлений.   2.  Вид художественного произведения.   4.  Небольшое народное или авторское эпическое произведение о чудесах и волшебных превращениях.   5.  Средство выразительности, основанное на уподоблении одного предмета или явления другому по какому-либо общему для них признаку. 7.  Изображение внешности героя в художественном произведении.   8.  Небольшое прозаическое или стихотворное произведение с иносказанием, герои которого - животные, растения, вещи.  </a:t>
            </a:r>
          </a:p>
          <a:p>
            <a:r>
              <a:rPr lang="ru-RU" dirty="0"/>
              <a:t/>
            </a:r>
            <a:br>
              <a:rPr lang="ru-RU" dirty="0"/>
            </a:br>
            <a:endParaRPr lang="ru-RU" dirty="0"/>
          </a:p>
        </p:txBody>
      </p:sp>
    </p:spTree>
    <p:extLst>
      <p:ext uri="{BB962C8B-B14F-4D97-AF65-F5344CB8AC3E}">
        <p14:creationId xmlns:p14="http://schemas.microsoft.com/office/powerpoint/2010/main" xmlns="" val="3796562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Объект 2"/>
          <p:cNvSpPr>
            <a:spLocks noGrp="1"/>
          </p:cNvSpPr>
          <p:nvPr>
            <p:ph idx="1"/>
          </p:nvPr>
        </p:nvSpPr>
        <p:spPr>
          <a:xfrm>
            <a:off x="1371600" y="2302626"/>
            <a:ext cx="9601200" cy="3581400"/>
          </a:xfrm>
        </p:spPr>
        <p:txBody>
          <a:bodyPr>
            <a:noAutofit/>
          </a:bodyPr>
          <a:lstStyle/>
          <a:p>
            <a:pPr>
              <a:buFont typeface="Wingdings" panose="05000000000000000000" pitchFamily="2" charset="2"/>
              <a:buChar char="Ø"/>
            </a:pPr>
            <a:r>
              <a:rPr lang="ru-RU" dirty="0" smtClean="0"/>
              <a:t>Формирование </a:t>
            </a:r>
            <a:r>
              <a:rPr lang="ru-RU" dirty="0"/>
              <a:t>креативного мышления - трудоемкий процесс, но вместе с </a:t>
            </a:r>
            <a:r>
              <a:rPr lang="ru-RU" dirty="0" smtClean="0"/>
              <a:t>тем, </a:t>
            </a:r>
            <a:r>
              <a:rPr lang="ru-RU" dirty="0"/>
              <a:t>не нужно ждать сиюминутного результата. Только систематическое применение данного опыта </a:t>
            </a:r>
            <a:r>
              <a:rPr lang="ru-RU" dirty="0" smtClean="0"/>
              <a:t>позволяет </a:t>
            </a:r>
            <a:r>
              <a:rPr lang="ru-RU" dirty="0"/>
              <a:t>достичь высоких результатов</a:t>
            </a:r>
            <a:r>
              <a:rPr lang="ru-RU" dirty="0" smtClean="0"/>
              <a:t>.</a:t>
            </a:r>
          </a:p>
          <a:p>
            <a:pPr>
              <a:buFont typeface="Wingdings" panose="05000000000000000000" pitchFamily="2" charset="2"/>
              <a:buChar char="Ø"/>
            </a:pPr>
            <a:r>
              <a:rPr lang="ru-RU" dirty="0" smtClean="0"/>
              <a:t>Описанные выше методы позволяют развивать довольно важные качества в детях, а именно: логическое мышление, развитие фантазии, неординарное мышление и импровизацию.</a:t>
            </a:r>
          </a:p>
          <a:p>
            <a:pPr>
              <a:buFont typeface="Wingdings" panose="05000000000000000000" pitchFamily="2" charset="2"/>
              <a:buChar char="Ø"/>
            </a:pPr>
            <a:r>
              <a:rPr lang="ru-RU" dirty="0" smtClean="0"/>
              <a:t>Применение различных методов креативного мышления помогает разнообразить урок, делает его более интересным и держит постоянное внимание детей.</a:t>
            </a:r>
          </a:p>
        </p:txBody>
      </p:sp>
    </p:spTree>
    <p:extLst>
      <p:ext uri="{BB962C8B-B14F-4D97-AF65-F5344CB8AC3E}">
        <p14:creationId xmlns:p14="http://schemas.microsoft.com/office/powerpoint/2010/main" xmlns="" val="74119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1586"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Приём «Зигзаг»</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980902" y="931025"/>
            <a:ext cx="6059978" cy="3693319"/>
          </a:xfrm>
          <a:prstGeom prst="rect">
            <a:avLst/>
          </a:prstGeom>
          <a:noFill/>
        </p:spPr>
        <p:txBody>
          <a:bodyPr wrap="square" rtlCol="0">
            <a:spAutoFit/>
          </a:bodyPr>
          <a:lstStyle/>
          <a:p>
            <a:r>
              <a:rPr lang="ru-RU" b="1" i="1" dirty="0">
                <a:solidFill>
                  <a:srgbClr val="C00000"/>
                </a:solidFill>
                <a:latin typeface="Times New Roman" panose="02020603050405020304" pitchFamily="18" charset="0"/>
                <a:cs typeface="Times New Roman" panose="02020603050405020304" pitchFamily="18" charset="0"/>
              </a:rPr>
              <a:t>Прием "Зигзаг"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относится к группе приемов развития </a:t>
            </a:r>
            <a:r>
              <a:rPr lang="ru-RU"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критического мышления и требует организации работы учащихся вместе: в парах или небольших группах над одной и той же проблемой, в процессе которой выдвигаются новые идеи.</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Эти идеи и мнения обсуждаются, дискутируются. Процесс обучения сообща в большей степени приближен к реальной действительности, чем традиционное обучение: чаще всего мы принимаем решения в процессе общения в небольших группах, временных творческих коллективах. Эти решения принимаются как на основе компромисса, так и на основе выбора наиболее ценного мнения, выдвинутого кем-либо из группы.</a:t>
            </a:r>
          </a:p>
        </p:txBody>
      </p:sp>
      <p:sp>
        <p:nvSpPr>
          <p:cNvPr id="6" name="TextBox 5"/>
          <p:cNvSpPr txBox="1"/>
          <p:nvPr/>
        </p:nvSpPr>
        <p:spPr>
          <a:xfrm>
            <a:off x="980902" y="4542385"/>
            <a:ext cx="10956174" cy="2862322"/>
          </a:xfrm>
          <a:prstGeom prst="rect">
            <a:avLst/>
          </a:prstGeom>
          <a:noFill/>
        </p:spPr>
        <p:txBody>
          <a:bodyPr wrap="square" rtlCol="0">
            <a:spAutoFit/>
          </a:bodyPr>
          <a:lstStyle/>
          <a:p>
            <a:r>
              <a:rPr lang="ru-RU" sz="1600" i="1" dirty="0">
                <a:latin typeface="Times New Roman" panose="02020603050405020304" pitchFamily="18" charset="0"/>
                <a:cs typeface="Times New Roman" panose="02020603050405020304" pitchFamily="18" charset="0"/>
              </a:rPr>
              <a:t>Текст изначально делится учителем на несколько частей (на сколько — см. условия ниже).</a:t>
            </a:r>
          </a:p>
          <a:p>
            <a:r>
              <a:rPr lang="ru-RU" sz="1600" i="1" dirty="0">
                <a:latin typeface="Times New Roman" panose="02020603050405020304" pitchFamily="18" charset="0"/>
                <a:cs typeface="Times New Roman" panose="02020603050405020304" pitchFamily="18" charset="0"/>
              </a:rPr>
              <a:t>Класс делится на группы с равным количеством участников. Например, на 5 групп по 5 учеников в каждой группе. Для удобства будем называть эти первичные группы рабочими. Текст должен быть поделен на столько частей, сколько участников в этой первичной группе</a:t>
            </a:r>
            <a:r>
              <a:rPr lang="ru-RU" sz="1600"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Каждая группа получает один и тот же текст. Причем каждый участник рабочей группы получает по одному отрывку из текста. Эти отрывки можно пронумеровать или отметить разными цветами.</a:t>
            </a:r>
          </a:p>
          <a:p>
            <a:r>
              <a:rPr lang="ru-RU" sz="1600" i="1" dirty="0">
                <a:latin typeface="Times New Roman" panose="02020603050405020304" pitchFamily="18" charset="0"/>
                <a:cs typeface="Times New Roman" panose="02020603050405020304" pitchFamily="18" charset="0"/>
              </a:rPr>
              <a:t>Индивидуальная работа. Каждый ученик работает со своей частью текста — прорабатывает информацию, анализирует, составляет опорный конспект. Важно, чтобы из отрывка было взято все самое нужное. Задача ученика: представить своеобразную "выжимку", квинтэссенцию. Причем сделать это он может по-разному — составить кластер, таблицу, схему, </a:t>
            </a:r>
            <a:r>
              <a:rPr lang="ru-RU" sz="1600" i="1" dirty="0" err="1">
                <a:latin typeface="Times New Roman" panose="02020603050405020304" pitchFamily="18" charset="0"/>
                <a:cs typeface="Times New Roman" panose="02020603050405020304" pitchFamily="18" charset="0"/>
              </a:rPr>
              <a:t>инфографику</a:t>
            </a:r>
            <a:r>
              <a:rPr lang="ru-RU" sz="1600" i="1" dirty="0">
                <a:latin typeface="Times New Roman" panose="02020603050405020304" pitchFamily="18" charset="0"/>
                <a:cs typeface="Times New Roman" panose="02020603050405020304" pitchFamily="18" charset="0"/>
              </a:rPr>
              <a:t> и т.д.</a:t>
            </a:r>
          </a:p>
          <a:p>
            <a:endParaRPr lang="ru-RU" dirty="0"/>
          </a:p>
          <a:p>
            <a:endParaRPr lang="ru-RU"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45743" y="931024"/>
            <a:ext cx="5246257" cy="2951019"/>
          </a:xfrm>
          <a:prstGeom prst="rect">
            <a:avLst/>
          </a:prstGeom>
        </p:spPr>
      </p:pic>
      <p:cxnSp>
        <p:nvCxnSpPr>
          <p:cNvPr id="5" name="Прямая соединительная линия 4"/>
          <p:cNvCxnSpPr/>
          <p:nvPr/>
        </p:nvCxnSpPr>
        <p:spPr>
          <a:xfrm>
            <a:off x="839585" y="4624344"/>
            <a:ext cx="610615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858130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Приём «Шесть шляп»</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822961" y="742950"/>
            <a:ext cx="5586152" cy="2862322"/>
          </a:xfrm>
          <a:prstGeom prst="rect">
            <a:avLst/>
          </a:prstGeom>
          <a:noFill/>
        </p:spPr>
        <p:txBody>
          <a:bodyPr wrap="square" rtlCol="0">
            <a:spAutoFit/>
          </a:bodyPr>
          <a:lstStyle/>
          <a:p>
            <a:r>
              <a:rPr lang="ru-RU" b="1" i="1" dirty="0">
                <a:solidFill>
                  <a:srgbClr val="C00000"/>
                </a:solidFill>
                <a:latin typeface="Times New Roman" panose="02020603050405020304" pitchFamily="18" charset="0"/>
                <a:cs typeface="Times New Roman" panose="02020603050405020304" pitchFamily="18" charset="0"/>
              </a:rPr>
              <a:t>«Шесть шляп» </a:t>
            </a:r>
            <a:r>
              <a:rPr lang="ru-RU" dirty="0">
                <a:latin typeface="Times New Roman" panose="02020603050405020304" pitchFamily="18" charset="0"/>
                <a:cs typeface="Times New Roman" panose="02020603050405020304" pitchFamily="18" charset="0"/>
              </a:rPr>
              <a:t>—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это прием групповой познавательной активности, который помогает рационально организовать изучение проблемы (текста, новой информации) и выявить разные стороны восприятия и оценки</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Задается проблемная ситуация (вопрос, текст). Скажем сразу, что эта ситуация изначально должна быть многовариантной и не должна иметь однозначного ответа или решения.</a:t>
            </a:r>
          </a:p>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Класс делится на шесть групп. Каждая выбирает себе одну шляпу (по жребию или по желанию</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762000" y="3732415"/>
            <a:ext cx="11294225" cy="3293209"/>
          </a:xfrm>
          <a:prstGeom prst="rect">
            <a:avLst/>
          </a:prstGeom>
          <a:noFill/>
        </p:spPr>
        <p:txBody>
          <a:bodyPr wrap="square" rtlCol="0">
            <a:spAutoFit/>
          </a:bodyPr>
          <a:lstStyle/>
          <a:p>
            <a:r>
              <a:rPr lang="ru-RU" sz="1600" b="1" u="sng" dirty="0" smtClean="0">
                <a:latin typeface="Times New Roman" panose="02020603050405020304" pitchFamily="18" charset="0"/>
                <a:cs typeface="Times New Roman" panose="02020603050405020304" pitchFamily="18" charset="0"/>
              </a:rPr>
              <a:t>Цвет шляпы определяет направление развития мысли:</a:t>
            </a:r>
          </a:p>
          <a:p>
            <a:r>
              <a:rPr lang="ru-RU" sz="1600" b="1" dirty="0" smtClean="0">
                <a:latin typeface="Times New Roman" panose="02020603050405020304" pitchFamily="18" charset="0"/>
                <a:cs typeface="Times New Roman" panose="02020603050405020304" pitchFamily="18" charset="0"/>
              </a:rPr>
              <a:t>Белая</a:t>
            </a:r>
            <a:r>
              <a:rPr lang="ru-RU" sz="1600" dirty="0" smtClean="0">
                <a:latin typeface="Times New Roman" panose="02020603050405020304" pitchFamily="18" charset="0"/>
                <a:cs typeface="Times New Roman" panose="02020603050405020304" pitchFamily="18" charset="0"/>
              </a:rPr>
              <a:t> — </a:t>
            </a:r>
            <a:r>
              <a:rPr lang="ru-RU" sz="1600" u="sng" dirty="0" smtClean="0">
                <a:latin typeface="Times New Roman" panose="02020603050405020304" pitchFamily="18" charset="0"/>
                <a:cs typeface="Times New Roman" panose="02020603050405020304" pitchFamily="18" charset="0"/>
              </a:rPr>
              <a:t>самая нейтральная</a:t>
            </a:r>
            <a:r>
              <a:rPr lang="ru-RU" sz="1600" dirty="0" smtClean="0">
                <a:latin typeface="Times New Roman" panose="02020603050405020304" pitchFamily="18" charset="0"/>
                <a:cs typeface="Times New Roman" panose="02020603050405020304" pitchFamily="18" charset="0"/>
              </a:rPr>
              <a:t>. Поэтому участники этой группы оперируют только фактами. То есть доказывают, почему все произошло именно так, а не иначе.</a:t>
            </a:r>
          </a:p>
          <a:p>
            <a:r>
              <a:rPr lang="ru-RU" sz="1600" b="1" dirty="0" smtClean="0">
                <a:latin typeface="Times New Roman" panose="02020603050405020304" pitchFamily="18" charset="0"/>
                <a:cs typeface="Times New Roman" panose="02020603050405020304" pitchFamily="18" charset="0"/>
              </a:rPr>
              <a:t>Желтая</a:t>
            </a:r>
            <a:r>
              <a:rPr lang="ru-RU" sz="1600" dirty="0" smtClean="0">
                <a:latin typeface="Times New Roman" panose="02020603050405020304" pitchFamily="18" charset="0"/>
                <a:cs typeface="Times New Roman" panose="02020603050405020304" pitchFamily="18" charset="0"/>
              </a:rPr>
              <a:t> — </a:t>
            </a:r>
            <a:r>
              <a:rPr lang="ru-RU" sz="1600" u="sng" dirty="0" smtClean="0">
                <a:latin typeface="Times New Roman" panose="02020603050405020304" pitchFamily="18" charset="0"/>
                <a:cs typeface="Times New Roman" panose="02020603050405020304" pitchFamily="18" charset="0"/>
              </a:rPr>
              <a:t>солнечная, радостная, позитивная</a:t>
            </a:r>
            <a:r>
              <a:rPr lang="ru-RU" sz="1600" dirty="0" smtClean="0">
                <a:latin typeface="Times New Roman" panose="02020603050405020304" pitchFamily="18" charset="0"/>
                <a:cs typeface="Times New Roman" panose="02020603050405020304" pitchFamily="18" charset="0"/>
              </a:rPr>
              <a:t>. Участники этой группы ищут выгоды предложенного решения, обрисовывают только положительные моменты.</a:t>
            </a:r>
          </a:p>
          <a:p>
            <a:r>
              <a:rPr lang="ru-RU" sz="1600" b="1" dirty="0" smtClean="0">
                <a:latin typeface="Times New Roman" panose="02020603050405020304" pitchFamily="18" charset="0"/>
                <a:cs typeface="Times New Roman" panose="02020603050405020304" pitchFamily="18" charset="0"/>
              </a:rPr>
              <a:t>Черная</a:t>
            </a:r>
            <a:r>
              <a:rPr lang="ru-RU" sz="1600" dirty="0" smtClean="0">
                <a:latin typeface="Times New Roman" panose="02020603050405020304" pitchFamily="18" charset="0"/>
                <a:cs typeface="Times New Roman" panose="02020603050405020304" pitchFamily="18" charset="0"/>
              </a:rPr>
              <a:t> — </a:t>
            </a:r>
            <a:r>
              <a:rPr lang="ru-RU" sz="1600" u="sng" dirty="0" smtClean="0">
                <a:latin typeface="Times New Roman" panose="02020603050405020304" pitchFamily="18" charset="0"/>
                <a:cs typeface="Times New Roman" panose="02020603050405020304" pitchFamily="18" charset="0"/>
              </a:rPr>
              <a:t>негативная, мрачная, отрицающая</a:t>
            </a:r>
            <a:r>
              <a:rPr lang="ru-RU" sz="1600" dirty="0" smtClean="0">
                <a:latin typeface="Times New Roman" panose="02020603050405020304" pitchFamily="18" charset="0"/>
                <a:cs typeface="Times New Roman" panose="02020603050405020304" pitchFamily="18" charset="0"/>
              </a:rPr>
              <a:t>. Эта группа должна высказать сомнение, найти аргументы против.</a:t>
            </a:r>
          </a:p>
          <a:p>
            <a:r>
              <a:rPr lang="ru-RU" sz="1600" b="1" dirty="0" smtClean="0">
                <a:latin typeface="Times New Roman" panose="02020603050405020304" pitchFamily="18" charset="0"/>
                <a:cs typeface="Times New Roman" panose="02020603050405020304" pitchFamily="18" charset="0"/>
              </a:rPr>
              <a:t>Красная</a:t>
            </a:r>
            <a:r>
              <a:rPr lang="ru-RU" sz="1600" dirty="0" smtClean="0">
                <a:latin typeface="Times New Roman" panose="02020603050405020304" pitchFamily="18" charset="0"/>
                <a:cs typeface="Times New Roman" panose="02020603050405020304" pitchFamily="18" charset="0"/>
              </a:rPr>
              <a:t> — </a:t>
            </a:r>
            <a:r>
              <a:rPr lang="ru-RU" sz="1600" u="sng" dirty="0" smtClean="0">
                <a:latin typeface="Times New Roman" panose="02020603050405020304" pitchFamily="18" charset="0"/>
                <a:cs typeface="Times New Roman" panose="02020603050405020304" pitchFamily="18" charset="0"/>
              </a:rPr>
              <a:t>эмоции, страсть</a:t>
            </a:r>
            <a:r>
              <a:rPr lang="ru-RU" sz="1600" dirty="0" smtClean="0">
                <a:latin typeface="Times New Roman" panose="02020603050405020304" pitchFamily="18" charset="0"/>
                <a:cs typeface="Times New Roman" panose="02020603050405020304" pitchFamily="18" charset="0"/>
              </a:rPr>
              <a:t>. Эта группа высказывает только эмоциональное восприятие заданной ситуации, без обоснования своих выводов.</a:t>
            </a:r>
          </a:p>
          <a:p>
            <a:r>
              <a:rPr lang="ru-RU" sz="1600" b="1" dirty="0" smtClean="0">
                <a:latin typeface="Times New Roman" panose="02020603050405020304" pitchFamily="18" charset="0"/>
                <a:cs typeface="Times New Roman" panose="02020603050405020304" pitchFamily="18" charset="0"/>
              </a:rPr>
              <a:t>Зеленая</a:t>
            </a:r>
            <a:r>
              <a:rPr lang="ru-RU" sz="1600" dirty="0" smtClean="0">
                <a:latin typeface="Times New Roman" panose="02020603050405020304" pitchFamily="18" charset="0"/>
                <a:cs typeface="Times New Roman" panose="02020603050405020304" pitchFamily="18" charset="0"/>
              </a:rPr>
              <a:t> — </a:t>
            </a:r>
            <a:r>
              <a:rPr lang="ru-RU" sz="1600" u="sng" dirty="0" smtClean="0">
                <a:latin typeface="Times New Roman" panose="02020603050405020304" pitchFamily="18" charset="0"/>
                <a:cs typeface="Times New Roman" panose="02020603050405020304" pitchFamily="18" charset="0"/>
              </a:rPr>
              <a:t>творческая, креативная</a:t>
            </a:r>
            <a:r>
              <a:rPr lang="ru-RU" sz="1600" dirty="0" smtClean="0">
                <a:latin typeface="Times New Roman" panose="02020603050405020304" pitchFamily="18" charset="0"/>
                <a:cs typeface="Times New Roman" panose="02020603050405020304" pitchFamily="18" charset="0"/>
              </a:rPr>
              <a:t>. Участники этой группы предлагают новые решения заданной ситуации, которые могут быть самыми фантастическими и неожиданными.</a:t>
            </a:r>
          </a:p>
          <a:p>
            <a:r>
              <a:rPr lang="ru-RU" sz="1600" b="1" dirty="0" smtClean="0">
                <a:latin typeface="Times New Roman" panose="02020603050405020304" pitchFamily="18" charset="0"/>
                <a:cs typeface="Times New Roman" panose="02020603050405020304" pitchFamily="18" charset="0"/>
              </a:rPr>
              <a:t>Синяя</a:t>
            </a:r>
            <a:r>
              <a:rPr lang="ru-RU" sz="1600" dirty="0" smtClean="0">
                <a:latin typeface="Times New Roman" panose="02020603050405020304" pitchFamily="18" charset="0"/>
                <a:cs typeface="Times New Roman" panose="02020603050405020304" pitchFamily="18" charset="0"/>
              </a:rPr>
              <a:t> — </a:t>
            </a:r>
            <a:r>
              <a:rPr lang="ru-RU" sz="1600" u="sng" dirty="0" smtClean="0">
                <a:latin typeface="Times New Roman" panose="02020603050405020304" pitchFamily="18" charset="0"/>
                <a:cs typeface="Times New Roman" panose="02020603050405020304" pitchFamily="18" charset="0"/>
              </a:rPr>
              <a:t>нейтральная, оценочная</a:t>
            </a:r>
            <a:r>
              <a:rPr lang="ru-RU" sz="1600" dirty="0" smtClean="0">
                <a:latin typeface="Times New Roman" panose="02020603050405020304" pitchFamily="18" charset="0"/>
                <a:cs typeface="Times New Roman" panose="02020603050405020304" pitchFamily="18" charset="0"/>
              </a:rPr>
              <a:t>. По сути, в этой группе собираются эксперты, аналитики, которые оценивают предложения всех групп и находят оптимальное решение.</a:t>
            </a:r>
          </a:p>
          <a:p>
            <a:endParaRPr lang="ru-RU" sz="16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86944" y="742950"/>
            <a:ext cx="5669281" cy="3188970"/>
          </a:xfrm>
          <a:prstGeom prst="rect">
            <a:avLst/>
          </a:prstGeom>
        </p:spPr>
      </p:pic>
      <p:cxnSp>
        <p:nvCxnSpPr>
          <p:cNvPr id="7" name="Прямая соединительная линия 6"/>
          <p:cNvCxnSpPr/>
          <p:nvPr/>
        </p:nvCxnSpPr>
        <p:spPr>
          <a:xfrm>
            <a:off x="822961" y="3665913"/>
            <a:ext cx="534508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770421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1847"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Кластер</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773082" y="527848"/>
            <a:ext cx="4887883" cy="2308324"/>
          </a:xfrm>
          <a:prstGeom prst="rect">
            <a:avLst/>
          </a:prstGeom>
          <a:noFill/>
        </p:spPr>
        <p:txBody>
          <a:bodyPr wrap="square" rtlCol="0">
            <a:spAutoFit/>
          </a:bodyPr>
          <a:lstStyle/>
          <a:p>
            <a:r>
              <a:rPr lang="ru-RU" b="1" i="1" dirty="0">
                <a:solidFill>
                  <a:srgbClr val="C00000"/>
                </a:solidFill>
                <a:latin typeface="Times New Roman" panose="02020603050405020304" pitchFamily="18" charset="0"/>
                <a:cs typeface="Times New Roman" panose="02020603050405020304" pitchFamily="18" charset="0"/>
              </a:rPr>
              <a:t>Кластер</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это графическая форма организации информации, когда выделяются основные смысловые единицы, которые фиксируются в виде схемы с обозначением всех связей между ними. Он представляет собой изображение, способствующее систематизации и обобщению учебного материала. </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773082" y="2836172"/>
            <a:ext cx="11148753" cy="615553"/>
          </a:xfrm>
          <a:prstGeom prst="rect">
            <a:avLst/>
          </a:prstGeom>
          <a:noFill/>
        </p:spPr>
        <p:txBody>
          <a:bodyPr wrap="square" rtlCol="0">
            <a:spAutoFit/>
          </a:bodyPr>
          <a:lstStyle/>
          <a:p>
            <a:pPr algn="just"/>
            <a:r>
              <a:rPr lang="ru-RU" sz="1600" b="1" u="sng" dirty="0">
                <a:latin typeface="Times New Roman" panose="02020603050405020304" pitchFamily="18" charset="0"/>
                <a:cs typeface="Times New Roman" panose="02020603050405020304" pitchFamily="18" charset="0"/>
              </a:rPr>
              <a:t>К особенностям критического мышления относят наличие трех стадий:</a:t>
            </a:r>
          </a:p>
          <a:p>
            <a:endParaRPr lang="ru-RU" dirty="0"/>
          </a:p>
        </p:txBody>
      </p:sp>
      <p:sp>
        <p:nvSpPr>
          <p:cNvPr id="7" name="TextBox 6"/>
          <p:cNvSpPr txBox="1"/>
          <p:nvPr/>
        </p:nvSpPr>
        <p:spPr>
          <a:xfrm>
            <a:off x="773082" y="3143948"/>
            <a:ext cx="4580313" cy="3539430"/>
          </a:xfrm>
          <a:prstGeom prst="rect">
            <a:avLst/>
          </a:prstGeom>
          <a:noFill/>
        </p:spPr>
        <p:txBody>
          <a:bodyPr wrap="square" rtlCol="0">
            <a:spAutoFit/>
          </a:bodyPr>
          <a:lstStyle/>
          <a:p>
            <a:pPr marL="285750" indent="-285750" algn="just">
              <a:buFont typeface="Wingdings" panose="05000000000000000000" pitchFamily="2" charset="2"/>
              <a:buChar char="§"/>
            </a:pPr>
            <a:r>
              <a:rPr lang="ru-RU" sz="1600" dirty="0">
                <a:latin typeface="Times New Roman" panose="02020603050405020304" pitchFamily="18" charset="0"/>
                <a:cs typeface="Times New Roman" panose="02020603050405020304" pitchFamily="18" charset="0"/>
              </a:rPr>
              <a:t>вызов,</a:t>
            </a:r>
          </a:p>
          <a:p>
            <a:pPr marL="285750" indent="-285750" algn="just">
              <a:buFont typeface="Wingdings" panose="05000000000000000000" pitchFamily="2" charset="2"/>
              <a:buChar char="§"/>
            </a:pPr>
            <a:r>
              <a:rPr lang="ru-RU" sz="1600" dirty="0">
                <a:latin typeface="Times New Roman" panose="02020603050405020304" pitchFamily="18" charset="0"/>
                <a:cs typeface="Times New Roman" panose="02020603050405020304" pitchFamily="18" charset="0"/>
              </a:rPr>
              <a:t>осмысление,</a:t>
            </a:r>
          </a:p>
          <a:p>
            <a:pPr marL="285750" indent="-285750" algn="just">
              <a:buFont typeface="Wingdings" panose="05000000000000000000" pitchFamily="2" charset="2"/>
              <a:buChar char="§"/>
            </a:pPr>
            <a:r>
              <a:rPr lang="ru-RU" sz="1600" dirty="0">
                <a:latin typeface="Times New Roman" panose="02020603050405020304" pitchFamily="18" charset="0"/>
                <a:cs typeface="Times New Roman" panose="02020603050405020304" pitchFamily="18" charset="0"/>
              </a:rPr>
              <a:t>рефлексия.</a:t>
            </a:r>
          </a:p>
          <a:p>
            <a:pPr algn="just"/>
            <a:r>
              <a:rPr lang="ru-RU" sz="1600" dirty="0">
                <a:latin typeface="Times New Roman" panose="02020603050405020304" pitchFamily="18" charset="0"/>
                <a:cs typeface="Times New Roman" panose="02020603050405020304" pitchFamily="18" charset="0"/>
              </a:rPr>
              <a:t>На первом этапе происходит активизация, вовлечение всех участников коллектива в процесс. Целью является воспроизведение уже имеющихся знаний по данной теме, формирование ассоциативного ряда и постановка вопросов, на которые хочется найти ответы. На фазе осмысления организуется работа с информацией: чтение текста, обдумывание и анализ полученных фактов. На стадии рефлексии полученные знания перерабатываются в результате творческой деятельности и делаются выводы.</a:t>
            </a:r>
            <a:endParaRPr lang="ru-RU" sz="1600" dirty="0"/>
          </a:p>
        </p:txBody>
      </p:sp>
      <p:sp>
        <p:nvSpPr>
          <p:cNvPr id="9" name="TextBox 8"/>
          <p:cNvSpPr txBox="1"/>
          <p:nvPr/>
        </p:nvSpPr>
        <p:spPr>
          <a:xfrm>
            <a:off x="5353395" y="3143948"/>
            <a:ext cx="6838604" cy="4062651"/>
          </a:xfrm>
          <a:prstGeom prst="rect">
            <a:avLst/>
          </a:prstGeom>
          <a:noFill/>
        </p:spPr>
        <p:txBody>
          <a:bodyPr wrap="square" rtlCol="0">
            <a:spAutoFit/>
          </a:bodyPr>
          <a:lstStyle/>
          <a:p>
            <a:pPr algn="just"/>
            <a:r>
              <a:rPr lang="ru-RU" sz="1600" dirty="0">
                <a:latin typeface="Times New Roman" panose="02020603050405020304" pitchFamily="18" charset="0"/>
                <a:cs typeface="Times New Roman" panose="02020603050405020304" pitchFamily="18" charset="0"/>
              </a:rPr>
              <a:t>Прием кластера может применяться на любой из стадий.</a:t>
            </a: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На этапе вызова дети высказывают и фиксируют все имеющиеся знания по теме, свои предположения и ассоциации. Он служит для стимулирования познавательной деятельности школьников, мотивации к размышлению до начала изучения темы.</a:t>
            </a: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На стадии осмысления использование кластера позволяет структурировать учебный материал.</a:t>
            </a: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На стадии рефлексии метод кластера выполняет функцию систематизирования полученных знаний.</a:t>
            </a:r>
          </a:p>
          <a:p>
            <a:pPr algn="just"/>
            <a:r>
              <a:rPr lang="ru-RU" sz="1600" u="sng" dirty="0">
                <a:latin typeface="Times New Roman" panose="02020603050405020304" pitchFamily="18" charset="0"/>
                <a:cs typeface="Times New Roman" panose="02020603050405020304" pitchFamily="18" charset="0"/>
              </a:rPr>
              <a:t>Возможно применение кластера на протяжении всего урока, в виде общей стратегии занятия, на всех его стадиях. Так, в самом начале дети фиксируют всю информацию, которой они владеют. Постепенно, в ходе урока, в схему добавляются новые данные. Желательно выделять их другим цветом. Данный прием развивает умение предполагать и прогнозировать, дополнять и анализировать, выделяя основное.</a:t>
            </a:r>
          </a:p>
          <a:p>
            <a:endParaRPr lang="ru-RU" dirty="0"/>
          </a:p>
        </p:txBody>
      </p:sp>
      <p:pic>
        <p:nvPicPr>
          <p:cNvPr id="2050" name="Picture 2" descr="https://fsd.multiurok.ru/html/2017/03/23/s_58d40a4b2f86b/594100_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16800" y="231478"/>
            <a:ext cx="4775199" cy="260469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Прямая соединительная линия 10"/>
          <p:cNvCxnSpPr/>
          <p:nvPr/>
        </p:nvCxnSpPr>
        <p:spPr>
          <a:xfrm>
            <a:off x="5353395" y="3143948"/>
            <a:ext cx="0" cy="37140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658101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3133"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Приём « Мозговой штурм»</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075267" y="863600"/>
            <a:ext cx="4978400" cy="2031325"/>
          </a:xfrm>
          <a:prstGeom prst="rect">
            <a:avLst/>
          </a:prstGeom>
          <a:noFill/>
        </p:spPr>
        <p:txBody>
          <a:bodyPr wrap="square" rtlCol="0">
            <a:spAutoFit/>
          </a:bodyPr>
          <a:lstStyle/>
          <a:p>
            <a:r>
              <a:rPr lang="ru-RU" b="1" i="1" dirty="0">
                <a:solidFill>
                  <a:srgbClr val="C00000"/>
                </a:solidFill>
                <a:latin typeface="Times New Roman" panose="02020603050405020304" pitchFamily="18" charset="0"/>
                <a:cs typeface="Times New Roman" panose="02020603050405020304" pitchFamily="18" charset="0"/>
              </a:rPr>
              <a:t>Приём</a:t>
            </a:r>
            <a:r>
              <a:rPr lang="ru-RU" b="1" dirty="0">
                <a:solidFill>
                  <a:srgbClr val="C00000"/>
                </a:solidFill>
                <a:latin typeface="Times New Roman" panose="02020603050405020304" pitchFamily="18" charset="0"/>
                <a:cs typeface="Times New Roman" panose="02020603050405020304" pitchFamily="18" charset="0"/>
              </a:rPr>
              <a:t> «Мозговой </a:t>
            </a:r>
            <a:r>
              <a:rPr lang="ru-RU" b="1" dirty="0" smtClean="0">
                <a:solidFill>
                  <a:srgbClr val="C00000"/>
                </a:solidFill>
                <a:latin typeface="Times New Roman" panose="02020603050405020304" pitchFamily="18" charset="0"/>
                <a:cs typeface="Times New Roman" panose="02020603050405020304" pitchFamily="18" charset="0"/>
              </a:rPr>
              <a:t>штурм»</a:t>
            </a:r>
            <a:r>
              <a:rPr lang="ru-RU" b="1" dirty="0">
                <a:latin typeface="Times New Roman" panose="02020603050405020304" pitchFamily="18" charset="0"/>
                <a:cs typeface="Times New Roman" panose="02020603050405020304" pitchFamily="18" charset="0"/>
              </a:rPr>
              <a:t>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проходит в два этапа. На первом этапе учащимся предлагается подумать и записать все, что они знают или думают по данной теме; в ходе второго этапа учащиеся обмениваются информацией. При обсуждении идеи не критикуются, но разногласия фиксируются.</a:t>
            </a:r>
          </a:p>
        </p:txBody>
      </p:sp>
      <p:pic>
        <p:nvPicPr>
          <p:cNvPr id="3074" name="Picture 2" descr="https://fs00.infourok.ru/images/doc/246/250512/img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56241" y="3880166"/>
            <a:ext cx="4935759" cy="285086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 name="Прямая соединительная линия 3"/>
          <p:cNvCxnSpPr/>
          <p:nvPr/>
        </p:nvCxnSpPr>
        <p:spPr>
          <a:xfrm flipV="1">
            <a:off x="789709" y="3433156"/>
            <a:ext cx="5263958" cy="16626"/>
          </a:xfrm>
          <a:prstGeom prst="line">
            <a:avLst/>
          </a:prstGeom>
        </p:spPr>
        <p:style>
          <a:lnRef idx="1">
            <a:schemeClr val="dk1"/>
          </a:lnRef>
          <a:fillRef idx="0">
            <a:schemeClr val="dk1"/>
          </a:fillRef>
          <a:effectRef idx="0">
            <a:schemeClr val="dk1"/>
          </a:effectRef>
          <a:fontRef idx="minor">
            <a:schemeClr val="tx1"/>
          </a:fontRef>
        </p:style>
      </p:cxnSp>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55656" y="3497382"/>
            <a:ext cx="5217622" cy="3233651"/>
          </a:xfrm>
          <a:prstGeom prst="rect">
            <a:avLst/>
          </a:prstGeom>
        </p:spPr>
      </p:pic>
      <p:pic>
        <p:nvPicPr>
          <p:cNvPr id="1034" name="Picture 10" descr="https://fsd.multiurok.ru/html/2017/03/26/s_58d79dea052ee/img18.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56240" y="791238"/>
            <a:ext cx="4935759" cy="30889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5594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6044"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Инсерт</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864523" y="651510"/>
            <a:ext cx="6168043" cy="3970318"/>
          </a:xfrm>
          <a:prstGeom prst="rect">
            <a:avLst/>
          </a:prstGeom>
          <a:noFill/>
        </p:spPr>
        <p:txBody>
          <a:bodyPr wrap="square" rtlCol="0">
            <a:spAutoFit/>
          </a:bodyPr>
          <a:lstStyle/>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Название приема представляет собой аббревиатуру:</a:t>
            </a:r>
          </a:p>
          <a:p>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 </a:t>
            </a:r>
            <a:r>
              <a:rPr lang="ru-RU"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interactive</a:t>
            </a:r>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(интерактивная).</a:t>
            </a:r>
          </a:p>
          <a:p>
            <a:r>
              <a:rPr lang="ru-RU"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 </a:t>
            </a:r>
            <a:r>
              <a:rPr lang="ru-RU" i="1" dirty="0" err="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noting</a:t>
            </a:r>
            <a:r>
              <a:rPr lang="ru-RU"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(познавательная).</a:t>
            </a:r>
          </a:p>
          <a:p>
            <a:r>
              <a:rPr lang="ru-RU"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 — </a:t>
            </a:r>
            <a:r>
              <a:rPr lang="ru-RU"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a:t>
            </a:r>
            <a:r>
              <a:rPr lang="ru-RU"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t>
            </a:r>
            <a:r>
              <a:rPr lang="ru-RU"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(система).</a:t>
            </a:r>
          </a:p>
          <a:p>
            <a:r>
              <a:rPr lang="ru-RU" i="1" dirty="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 </a:t>
            </a:r>
            <a:r>
              <a:rPr lang="ru-RU" i="1" dirty="0" err="1">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effective</a:t>
            </a:r>
            <a:r>
              <a:rPr lang="ru-RU" i="1" dirty="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эффективного).</a:t>
            </a:r>
          </a:p>
          <a:p>
            <a:r>
              <a:rPr lang="ru-RU" i="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 — </a:t>
            </a:r>
            <a:r>
              <a:rPr lang="ru-RU" i="1" dirty="0" err="1">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reading</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(чтения).</a:t>
            </a:r>
          </a:p>
          <a:p>
            <a:r>
              <a:rPr lang="ru-RU"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 — </a:t>
            </a:r>
            <a:r>
              <a:rPr lang="ru-RU" i="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thinking</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 размышления).</a:t>
            </a:r>
          </a:p>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Перевод несколько вольный, но передает суть метода. Итак, </a:t>
            </a:r>
            <a:r>
              <a:rPr lang="ru-RU"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инсерт</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это прием технологии развития критического мышления через чтение и письмо (ТРКМЧП), используемый при работе с текстом, с новой информацией.</a:t>
            </a:r>
          </a:p>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методике Инсерт часто называют и технологией эффективного чтения.</a:t>
            </a:r>
          </a:p>
          <a:p>
            <a:endParaRPr lang="ru-RU" dirty="0"/>
          </a:p>
        </p:txBody>
      </p:sp>
      <p:sp>
        <p:nvSpPr>
          <p:cNvPr id="8" name="TextBox 7"/>
          <p:cNvSpPr txBox="1"/>
          <p:nvPr/>
        </p:nvSpPr>
        <p:spPr>
          <a:xfrm>
            <a:off x="7032566" y="4264333"/>
            <a:ext cx="5054139" cy="2831544"/>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1. Учащиеся читают текст, маркируя его специальными значками:</a:t>
            </a:r>
          </a:p>
          <a:p>
            <a:r>
              <a:rPr lang="ru-RU" sz="1600" b="1" dirty="0">
                <a:latin typeface="Times New Roman" panose="02020603050405020304" pitchFamily="18" charset="0"/>
                <a:cs typeface="Times New Roman" panose="02020603050405020304" pitchFamily="18" charset="0"/>
              </a:rPr>
              <a:t>V</a:t>
            </a:r>
            <a:r>
              <a:rPr lang="ru-RU" sz="1600" dirty="0">
                <a:latin typeface="Times New Roman" panose="02020603050405020304" pitchFamily="18" charset="0"/>
                <a:cs typeface="Times New Roman" panose="02020603050405020304" pitchFamily="18" charset="0"/>
              </a:rPr>
              <a:t> — я это знаю;</a:t>
            </a:r>
          </a:p>
          <a:p>
            <a:r>
              <a:rPr lang="ru-RU" sz="1600" b="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 это новая информация для меня;</a:t>
            </a:r>
          </a:p>
          <a:p>
            <a:r>
              <a:rPr lang="ru-RU" sz="1600" b="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 я думал по-другому, это противоречит тому, что я знал;</a:t>
            </a:r>
          </a:p>
          <a:p>
            <a:r>
              <a:rPr lang="ru-RU" sz="1600" b="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 это мне непонятно, нужны объяснения, уточнения.</a:t>
            </a:r>
          </a:p>
          <a:p>
            <a:r>
              <a:rPr lang="ru-RU" sz="1600" b="1" dirty="0">
                <a:latin typeface="Times New Roman" panose="02020603050405020304" pitchFamily="18" charset="0"/>
                <a:cs typeface="Times New Roman" panose="02020603050405020304" pitchFamily="18" charset="0"/>
              </a:rPr>
              <a:t>Совет</a:t>
            </a:r>
            <a:r>
              <a:rPr lang="ru-RU" sz="1600" dirty="0">
                <a:latin typeface="Times New Roman" panose="02020603050405020304" pitchFamily="18" charset="0"/>
                <a:cs typeface="Times New Roman" panose="02020603050405020304" pitchFamily="18" charset="0"/>
              </a:rPr>
              <a:t>: </a:t>
            </a:r>
            <a:r>
              <a:rPr lang="ru-RU" sz="1600" u="sng" dirty="0">
                <a:latin typeface="Times New Roman" panose="02020603050405020304" pitchFamily="18" charset="0"/>
                <a:cs typeface="Times New Roman" panose="02020603050405020304" pitchFamily="18" charset="0"/>
              </a:rPr>
              <a:t>маркировки в тексте удобнее делать на полях карандашом. Или можно подложит полоску бумаги, чтобы не пачкать учебники.</a:t>
            </a:r>
          </a:p>
          <a:p>
            <a:endParaRPr lang="ru-RU" u="sng" dirty="0"/>
          </a:p>
        </p:txBody>
      </p:sp>
      <p:pic>
        <p:nvPicPr>
          <p:cNvPr id="10" name="Рисунок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95802" y="651510"/>
            <a:ext cx="4896198" cy="3167149"/>
          </a:xfrm>
          <a:prstGeom prst="rect">
            <a:avLst/>
          </a:prstGeom>
        </p:spPr>
      </p:pic>
      <p:cxnSp>
        <p:nvCxnSpPr>
          <p:cNvPr id="5" name="Прямая соединительная линия 4"/>
          <p:cNvCxnSpPr/>
          <p:nvPr/>
        </p:nvCxnSpPr>
        <p:spPr>
          <a:xfrm>
            <a:off x="789709" y="4272694"/>
            <a:ext cx="5212080" cy="0"/>
          </a:xfrm>
          <a:prstGeom prst="line">
            <a:avLst/>
          </a:prstGeom>
        </p:spPr>
        <p:style>
          <a:lnRef idx="1">
            <a:schemeClr val="dk1"/>
          </a:lnRef>
          <a:fillRef idx="0">
            <a:schemeClr val="dk1"/>
          </a:fillRef>
          <a:effectRef idx="0">
            <a:schemeClr val="dk1"/>
          </a:effectRef>
          <a:fontRef idx="minor">
            <a:schemeClr val="tx1"/>
          </a:fontRef>
        </p:style>
      </p:cxnSp>
      <p:pic>
        <p:nvPicPr>
          <p:cNvPr id="3074" name="Picture 2" descr="https://cf.ppt-online.org/files/slide/t/TMSeHlmc1uGs7Ivzw5L3VjrQnqBUtYkp0dROiJ/slide-1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54727" y="4272694"/>
            <a:ext cx="4305993" cy="26735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4613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2793"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 или Нет</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814647" y="742950"/>
            <a:ext cx="6508866" cy="3970318"/>
          </a:xfrm>
          <a:prstGeom prst="rect">
            <a:avLst/>
          </a:prstGeom>
          <a:noFill/>
        </p:spPr>
        <p:txBody>
          <a:bodyPr wrap="square" rtlCol="0">
            <a:spAutoFit/>
          </a:bodyPr>
          <a:lstStyle/>
          <a:p>
            <a:r>
              <a:rPr lang="ru-RU"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Игра да нет</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это разновидность головоломок-загадок, которые представляют собой описание странных, необычных ситуаций. Как правило, загадка-</a:t>
            </a:r>
            <a:r>
              <a:rPr lang="ru-RU"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данетка</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не содержит четкого вопроса.</a:t>
            </a:r>
          </a:p>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Эти игры просты по своей сути. При этом они формируют навыки логического мышления.</a:t>
            </a:r>
          </a:p>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Универсальный приём технологии критического мышления способен увлечь и маленьких и взрослых, ставит учащихся в активную позицию. Формирует следующие универсальные учебные действия :</a:t>
            </a:r>
          </a:p>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умения связывать разрозненные факты в единую картину,</a:t>
            </a:r>
          </a:p>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умение систематизировать уже имеющуюся информацию,</a:t>
            </a:r>
          </a:p>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умение слушать и слышать друг друга.</a:t>
            </a:r>
          </a:p>
          <a:p>
            <a:endParaRPr lang="ru-RU" dirty="0"/>
          </a:p>
        </p:txBody>
      </p:sp>
      <p:cxnSp>
        <p:nvCxnSpPr>
          <p:cNvPr id="6" name="Прямая соединительная линия 5"/>
          <p:cNvCxnSpPr/>
          <p:nvPr/>
        </p:nvCxnSpPr>
        <p:spPr>
          <a:xfrm flipV="1">
            <a:off x="889462" y="4563687"/>
            <a:ext cx="6226233" cy="16626"/>
          </a:xfrm>
          <a:prstGeom prst="line">
            <a:avLst/>
          </a:prstGeom>
        </p:spPr>
        <p:style>
          <a:lnRef idx="1">
            <a:schemeClr val="dk1"/>
          </a:lnRef>
          <a:fillRef idx="0">
            <a:schemeClr val="dk1"/>
          </a:fillRef>
          <a:effectRef idx="0">
            <a:schemeClr val="dk1"/>
          </a:effectRef>
          <a:fontRef idx="minor">
            <a:schemeClr val="tx1"/>
          </a:fontRef>
        </p:style>
      </p:cxnSp>
      <p:pic>
        <p:nvPicPr>
          <p:cNvPr id="2050" name="Picture 2" descr="https://ds04.infourok.ru/uploads/ex/0b1b/000500a2-be69236f/2/img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90510" y="3109261"/>
            <a:ext cx="4998317" cy="37487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1249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0"/>
            <a:ext cx="9601200" cy="1485900"/>
          </a:xfrm>
        </p:spPr>
        <p:txBody>
          <a:bodyPr/>
          <a:lstStyle/>
          <a:p>
            <a:pPr algn="ct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Синквейн</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1080655" y="764771"/>
            <a:ext cx="4463934" cy="3416320"/>
          </a:xfrm>
          <a:prstGeom prst="rect">
            <a:avLst/>
          </a:prstGeom>
          <a:noFill/>
        </p:spPr>
        <p:txBody>
          <a:bodyPr wrap="square" rtlCol="0">
            <a:spAutoFit/>
          </a:bodyPr>
          <a:lstStyle/>
          <a:p>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Синквейн</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это методический прием, который представляет собой составление стихотворения, состоящего из 5 строк. При этом написание каждой из них подчинено определенным принципам, правилам. Таким образом, происходит краткое </a:t>
            </a:r>
            <a:r>
              <a:rPr lang="ru-RU"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резюмирование</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подведение итогов по изученному учебному материалу. Синквейн является одной из технологий критического мышления, которая активирует умственную деятельность школьников, через чтение и письмо. </a:t>
            </a:r>
          </a:p>
        </p:txBody>
      </p:sp>
      <p:sp>
        <p:nvSpPr>
          <p:cNvPr id="5" name="TextBox 4"/>
          <p:cNvSpPr txBox="1"/>
          <p:nvPr/>
        </p:nvSpPr>
        <p:spPr>
          <a:xfrm>
            <a:off x="1005840" y="4322618"/>
            <a:ext cx="11186160" cy="2893100"/>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Первая строчка</a:t>
            </a:r>
            <a:r>
              <a:rPr lang="ru-RU" sz="1600" dirty="0">
                <a:latin typeface="Times New Roman" panose="02020603050405020304" pitchFamily="18" charset="0"/>
                <a:cs typeface="Times New Roman" panose="02020603050405020304" pitchFamily="18" charset="0"/>
              </a:rPr>
              <a:t> стихотворения — это его тема. Представлена она всего одним словом и обязательно существительным.</a:t>
            </a:r>
          </a:p>
          <a:p>
            <a:r>
              <a:rPr lang="ru-RU" sz="1600" b="1" dirty="0">
                <a:latin typeface="Times New Roman" panose="02020603050405020304" pitchFamily="18" charset="0"/>
                <a:cs typeface="Times New Roman" panose="02020603050405020304" pitchFamily="18" charset="0"/>
              </a:rPr>
              <a:t>Вторая строка</a:t>
            </a:r>
            <a:r>
              <a:rPr lang="ru-RU" sz="1600" dirty="0">
                <a:latin typeface="Times New Roman" panose="02020603050405020304" pitchFamily="18" charset="0"/>
                <a:cs typeface="Times New Roman" panose="02020603050405020304" pitchFamily="18" charset="0"/>
              </a:rPr>
              <a:t> состоит из двух слов, раскрывающих основную тему, описывающих ее. Это должны быть прилагательные. Допускается использование причастий.</a:t>
            </a:r>
          </a:p>
          <a:p>
            <a:r>
              <a:rPr lang="ru-RU" sz="1600" dirty="0">
                <a:latin typeface="Times New Roman" panose="02020603050405020304" pitchFamily="18" charset="0"/>
                <a:cs typeface="Times New Roman" panose="02020603050405020304" pitchFamily="18" charset="0"/>
              </a:rPr>
              <a:t>В </a:t>
            </a:r>
            <a:r>
              <a:rPr lang="ru-RU" sz="1600" b="1" dirty="0">
                <a:latin typeface="Times New Roman" panose="02020603050405020304" pitchFamily="18" charset="0"/>
                <a:cs typeface="Times New Roman" panose="02020603050405020304" pitchFamily="18" charset="0"/>
              </a:rPr>
              <a:t>третьей строчке</a:t>
            </a:r>
            <a:r>
              <a:rPr lang="ru-RU" sz="1600" dirty="0">
                <a:latin typeface="Times New Roman" panose="02020603050405020304" pitchFamily="18" charset="0"/>
                <a:cs typeface="Times New Roman" panose="02020603050405020304" pitchFamily="18" charset="0"/>
              </a:rPr>
              <a:t>, посредством использования глаголов или деепричастий, описываются действия, относящиеся к слову, являющемуся темой </a:t>
            </a:r>
            <a:r>
              <a:rPr lang="ru-RU" sz="1600" dirty="0" err="1">
                <a:latin typeface="Times New Roman" panose="02020603050405020304" pitchFamily="18" charset="0"/>
                <a:cs typeface="Times New Roman" panose="02020603050405020304" pitchFamily="18" charset="0"/>
              </a:rPr>
              <a:t>синквейна</a:t>
            </a:r>
            <a:r>
              <a:rPr lang="ru-RU" sz="1600" dirty="0">
                <a:latin typeface="Times New Roman" panose="02020603050405020304" pitchFamily="18" charset="0"/>
                <a:cs typeface="Times New Roman" panose="02020603050405020304" pitchFamily="18" charset="0"/>
              </a:rPr>
              <a:t>. В третьей строке три слова.</a:t>
            </a:r>
          </a:p>
          <a:p>
            <a:r>
              <a:rPr lang="ru-RU" sz="1600" b="1" dirty="0">
                <a:latin typeface="Times New Roman" panose="02020603050405020304" pitchFamily="18" charset="0"/>
                <a:cs typeface="Times New Roman" panose="02020603050405020304" pitchFamily="18" charset="0"/>
              </a:rPr>
              <a:t>Четвертая строка</a:t>
            </a:r>
            <a:r>
              <a:rPr lang="ru-RU" sz="1600" dirty="0">
                <a:latin typeface="Times New Roman" panose="02020603050405020304" pitchFamily="18" charset="0"/>
                <a:cs typeface="Times New Roman" panose="02020603050405020304" pitchFamily="18" charset="0"/>
              </a:rPr>
              <a:t> — это уже не набор слов, а целая фраза, при помощи которой составляющий высказывает свое отношение к теме. В данном случае это может быть как предложение, составленное учеником самостоятельно, так и крылатое выражение, пословица, поговорка, цитата, афоризм, обязательно в контексте раскрываемой темы.</a:t>
            </a:r>
          </a:p>
          <a:p>
            <a:r>
              <a:rPr lang="ru-RU" sz="1600" b="1" dirty="0">
                <a:latin typeface="Times New Roman" panose="02020603050405020304" pitchFamily="18" charset="0"/>
                <a:cs typeface="Times New Roman" panose="02020603050405020304" pitchFamily="18" charset="0"/>
              </a:rPr>
              <a:t>Пятая строчка</a:t>
            </a:r>
            <a:r>
              <a:rPr lang="ru-RU" sz="1600" dirty="0">
                <a:latin typeface="Times New Roman" panose="02020603050405020304" pitchFamily="18" charset="0"/>
                <a:cs typeface="Times New Roman" panose="02020603050405020304" pitchFamily="18" charset="0"/>
              </a:rPr>
              <a:t> — всего одно слово, которое представляет собой некий итог, резюме. Чаще всего это просто синоним к теме стихотворения.</a:t>
            </a:r>
          </a:p>
          <a:p>
            <a:endParaRPr lang="ru-RU" dirty="0"/>
          </a:p>
        </p:txBody>
      </p:sp>
      <p:pic>
        <p:nvPicPr>
          <p:cNvPr id="6148" name="Picture 4" descr="https://ds03.infourok.ru/uploads/ex/09be/00054d65-8ae9c1da/2/img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06887" y="662834"/>
            <a:ext cx="4826924" cy="362019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Прямая соединительная линия 5"/>
          <p:cNvCxnSpPr/>
          <p:nvPr/>
        </p:nvCxnSpPr>
        <p:spPr>
          <a:xfrm>
            <a:off x="881149" y="4283028"/>
            <a:ext cx="584384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4000185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Урожай</Template>
  <TotalTime>433</TotalTime>
  <Words>2578</Words>
  <Application>Microsoft Office PowerPoint</Application>
  <PresentationFormat>Произвольный</PresentationFormat>
  <Paragraphs>222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Crop</vt:lpstr>
      <vt:lpstr>Приёмы креативного мышления на уроках  русского языка и литературы</vt:lpstr>
      <vt:lpstr>Слайд 2</vt:lpstr>
      <vt:lpstr>Приём «Зигзаг»</vt:lpstr>
      <vt:lpstr>Приём «Шесть шляп»</vt:lpstr>
      <vt:lpstr>Кластер</vt:lpstr>
      <vt:lpstr>Приём « Мозговой штурм»</vt:lpstr>
      <vt:lpstr>Инсерт</vt:lpstr>
      <vt:lpstr>ДА или Нет</vt:lpstr>
      <vt:lpstr>Синквейн</vt:lpstr>
      <vt:lpstr>Лови ошибку</vt:lpstr>
      <vt:lpstr>ЗУХ Знаю - узнал - хочу узнать</vt:lpstr>
      <vt:lpstr>Корзина идей</vt:lpstr>
      <vt:lpstr>Дерево предсказаний</vt:lpstr>
      <vt:lpstr>Ромашка Блума</vt:lpstr>
      <vt:lpstr>Бортовой журнал</vt:lpstr>
      <vt:lpstr>Круги по воде</vt:lpstr>
      <vt:lpstr>Толстые и тонкие вопросы</vt:lpstr>
      <vt:lpstr>Фишбоун</vt:lpstr>
      <vt:lpstr>Эссе</vt:lpstr>
      <vt:lpstr>Ассоциации</vt:lpstr>
      <vt:lpstr>Друдлы</vt:lpstr>
      <vt:lpstr>Отсроченная отгадка </vt:lpstr>
      <vt:lpstr>Жокей и лошадь </vt:lpstr>
      <vt:lpstr>Шарады </vt:lpstr>
      <vt:lpstr>Ребусы  </vt:lpstr>
      <vt:lpstr>Кроссворды</vt:lpstr>
      <vt:lpstr>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Приёмы креативного мышления на уроках  русского языка и литературы</dc:title>
  <dc:creator>Сherblack</dc:creator>
  <cp:lastModifiedBy>1</cp:lastModifiedBy>
  <cp:revision>38</cp:revision>
  <dcterms:created xsi:type="dcterms:W3CDTF">2021-11-15T16:22:09Z</dcterms:created>
  <dcterms:modified xsi:type="dcterms:W3CDTF">2025-12-14T20:48:58Z</dcterms:modified>
</cp:coreProperties>
</file>