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61" r:id="rId9"/>
    <p:sldId id="262" r:id="rId10"/>
    <p:sldId id="259" r:id="rId11"/>
    <p:sldId id="272" r:id="rId12"/>
    <p:sldId id="271" r:id="rId13"/>
    <p:sldId id="257" r:id="rId14"/>
    <p:sldId id="25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	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229200"/>
            <a:ext cx="8229600" cy="838200"/>
          </a:xfrm>
        </p:spPr>
        <p:txBody>
          <a:bodyPr/>
          <a:lstStyle/>
          <a:p>
            <a:r>
              <a:rPr lang="ru-RU" dirty="0"/>
              <a:t>Здоровье  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 здоровый образ жизни</a:t>
            </a:r>
            <a:endParaRPr lang="en-US" dirty="0"/>
          </a:p>
        </p:txBody>
      </p:sp>
      <p:pic>
        <p:nvPicPr>
          <p:cNvPr id="7170" name="Picture 2" descr="Название мероприятий по ЗОЖ">
            <a:extLst>
              <a:ext uri="{FF2B5EF4-FFF2-40B4-BE49-F238E27FC236}">
                <a16:creationId xmlns:a16="http://schemas.microsoft.com/office/drawing/2014/main" xmlns="" id="{4D7FCD8D-90DA-4A8A-910F-58DA0077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9" y="13996"/>
            <a:ext cx="8984616" cy="54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71872"/>
            <a:ext cx="8382000" cy="914400"/>
          </a:xfrm>
        </p:spPr>
        <p:txBody>
          <a:bodyPr/>
          <a:lstStyle/>
          <a:p>
            <a:r>
              <a:rPr lang="ru-RU" sz="2400" b="1" dirty="0"/>
              <a:t>Режим дня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08912" cy="5001344"/>
          </a:xfrm>
        </p:spPr>
        <p:txBody>
          <a:bodyPr/>
          <a:lstStyle/>
          <a:p>
            <a:r>
              <a:rPr lang="ru-RU" sz="1800" dirty="0"/>
              <a:t>Очень важно соблюдать режим сна, режим питания, режим трудовой деятельности. При нарушениях режима возникает усталость, сонливость, раздражение.</a:t>
            </a:r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Так, здоровый образ жизни предписывает взрослому человеку спать по 6-8 часов в сутки. Не стоит значительно изменять эту цифру в ту или иную сторону. При недосыпании организм не успевает восстановить силы, а избыток сна делает человека вялым, разбитым.</a:t>
            </a:r>
          </a:p>
        </p:txBody>
      </p:sp>
      <p:pic>
        <p:nvPicPr>
          <p:cNvPr id="17410" name="Picture 2" descr="http://0.s3.envato.com/files/152544633/alarmclock_bell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626" y="4872813"/>
            <a:ext cx="2235374" cy="1985187"/>
          </a:xfrm>
          <a:prstGeom prst="rect">
            <a:avLst/>
          </a:prstGeom>
          <a:noFill/>
        </p:spPr>
      </p:pic>
      <p:pic>
        <p:nvPicPr>
          <p:cNvPr id="17412" name="Picture 4" descr="http://www.sunrayhypnotherapy.com/wp-content/uploads/sleepy-girl-30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82653"/>
            <a:ext cx="2857500" cy="1381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83C81-B5EB-41EA-8A3A-3D40E813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76672"/>
            <a:ext cx="8382000" cy="590128"/>
          </a:xfrm>
        </p:spPr>
        <p:txBody>
          <a:bodyPr/>
          <a:lstStyle/>
          <a:p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Отказ от вредных привычек</a:t>
            </a:r>
            <a:b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</a:br>
            <a:endParaRPr lang="ru-RU" dirty="0"/>
          </a:p>
        </p:txBody>
      </p:sp>
      <p:pic>
        <p:nvPicPr>
          <p:cNvPr id="6146" name="Picture 2" descr="Памятка для родителей по ЗОЖ – ГБПОУ СТИСП">
            <a:extLst>
              <a:ext uri="{FF2B5EF4-FFF2-40B4-BE49-F238E27FC236}">
                <a16:creationId xmlns:a16="http://schemas.microsoft.com/office/drawing/2014/main" xmlns="" id="{04F55798-1ADA-455F-9E88-06BB1EF495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804" y="1988840"/>
            <a:ext cx="65177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B4BAE-0697-4562-B11F-C8A56778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Закаливание организма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4E5804-882E-483B-9DCA-B21ACB4D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769096"/>
          </a:xfrm>
        </p:spPr>
        <p:txBody>
          <a:bodyPr/>
          <a:lstStyle/>
          <a:p>
            <a:r>
              <a:rPr lang="ru-RU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Закаливание</a:t>
            </a:r>
            <a:r>
              <a:rPr lang="ru-RU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— это комплекс регулярно повторяемых мероприятий, которые проводятся с целью повышения устойчивости </a:t>
            </a:r>
            <a:r>
              <a:rPr lang="ru-RU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организма</a:t>
            </a:r>
            <a:r>
              <a:rPr lang="ru-RU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к факторам окружающей среды.</a:t>
            </a:r>
            <a:endParaRPr lang="ru-RU" dirty="0"/>
          </a:p>
        </p:txBody>
      </p:sp>
      <p:pic>
        <p:nvPicPr>
          <p:cNvPr id="4100" name="Picture 4" descr="Закаливание организма: виды закаливания, правила закаливания и польза, с  чего начать. Спорт-Экспресс">
            <a:extLst>
              <a:ext uri="{FF2B5EF4-FFF2-40B4-BE49-F238E27FC236}">
                <a16:creationId xmlns:a16="http://schemas.microsoft.com/office/drawing/2014/main" xmlns="" id="{8DCF6B09-C900-4D5F-A8D9-0E51EA2A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7339"/>
            <a:ext cx="4427984" cy="31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41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Личная гигиена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484784"/>
            <a:ext cx="3686944" cy="4038600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2400" dirty="0"/>
              <a:t>включает уход за собственным телом, гигиену одежды и обуви.  </a:t>
            </a:r>
            <a:endParaRPr lang="en-US" sz="2400" dirty="0"/>
          </a:p>
        </p:txBody>
      </p:sp>
      <p:pic>
        <p:nvPicPr>
          <p:cNvPr id="3074" name="Picture 2" descr="http://womenmag.ru/forpics/2015/11/lich-gigi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762500" cy="37147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 Гигиена одежды и обуви</a:t>
            </a:r>
            <a:r>
              <a:rPr lang="ru-RU" sz="3200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6792"/>
            <a:ext cx="3974976" cy="4785320"/>
          </a:xfrm>
        </p:spPr>
        <p:txBody>
          <a:bodyPr/>
          <a:lstStyle/>
          <a:p>
            <a:r>
              <a:rPr lang="ru-RU" sz="2000" dirty="0"/>
              <a:t>включает в себя обязательный уход за предметами своего гардероба, своевременную стирку и чистку одежды. Наиболее гигиенична одежда и обувь из натуральных материалов: лен, хлопок, шерсть, кожа. Такие материалы дышат, хорошо впитывают влагу.</a:t>
            </a:r>
          </a:p>
        </p:txBody>
      </p:sp>
      <p:pic>
        <p:nvPicPr>
          <p:cNvPr id="1028" name="Picture 4" descr="http://siroty.com.ua/assets/images/037cbf1d7a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515323" cy="2348880"/>
          </a:xfrm>
          <a:prstGeom prst="rect">
            <a:avLst/>
          </a:prstGeom>
          <a:noFill/>
        </p:spPr>
      </p:pic>
      <p:pic>
        <p:nvPicPr>
          <p:cNvPr id="1030" name="Picture 6" descr="http://us.cdn4.123rf.com/168nwm/pretoperola/pretoperola1201/pretoperola120100029/11936982-%D1%81%D1%82%D0%B0%D1%80%D0%B8%D0%BD%D0%BD%D1%8B%D0%B5-%D0%BA%D1%80%D0%B0%D1%81%D0%BD%D1%8B%D0%B5-%D1%82%D1%83%D1%84%D0%BB%D0%B8-%D0%BD%D0%B0-%D0%B1%D0%B5%D0%BB%D0%BE%D0%BC-%D1%84%D0%BE%D0%BD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525" y="4763605"/>
            <a:ext cx="2176264" cy="176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31B80A-3D52-45C3-BA6A-58ABF5D9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540578-AFB7-4DCF-A02C-88157E34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281264"/>
          </a:xfrm>
        </p:spPr>
        <p:txBody>
          <a:bodyPr/>
          <a:lstStyle/>
          <a:p>
            <a:r>
              <a:rPr lang="ru-RU" b="1" i="0" dirty="0" err="1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Здоро́вье</a:t>
            </a:r>
            <a:r>
              <a:rPr lang="ru-RU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у человека — состояние полного физического, душевного и социального благополучия, а не только отсутствие болезней и физических дефектов.</a:t>
            </a:r>
            <a:endParaRPr lang="ru-RU" dirty="0"/>
          </a:p>
        </p:txBody>
      </p:sp>
      <p:pic>
        <p:nvPicPr>
          <p:cNvPr id="8194" name="Picture 2" descr="Ozon ЗОЖ – Здоровый образ жизни">
            <a:extLst>
              <a:ext uri="{FF2B5EF4-FFF2-40B4-BE49-F238E27FC236}">
                <a16:creationId xmlns:a16="http://schemas.microsoft.com/office/drawing/2014/main" xmlns="" id="{407C0FAA-C85B-4919-8681-2349973F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588625"/>
            <a:ext cx="3283970" cy="326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60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CB9676-F51C-4D2C-B53E-89B740A3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Здоровый образ жизни</a:t>
            </a:r>
            <a:r>
              <a:rPr lang="ru-RU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DB2C19-F756-47C2-A01B-A834CFED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792"/>
            <a:ext cx="8382000" cy="4005808"/>
          </a:xfrm>
        </p:spPr>
        <p:txBody>
          <a:bodyPr/>
          <a:lstStyle/>
          <a:p>
            <a:r>
              <a:rPr lang="ru-RU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— образ жизни отдельного человека с целью профилактики болезней и укрепления здоровья</a:t>
            </a:r>
            <a:endParaRPr lang="ru-RU" dirty="0"/>
          </a:p>
        </p:txBody>
      </p:sp>
      <p:pic>
        <p:nvPicPr>
          <p:cNvPr id="9218" name="Picture 2" descr="ЗОЖ">
            <a:extLst>
              <a:ext uri="{FF2B5EF4-FFF2-40B4-BE49-F238E27FC236}">
                <a16:creationId xmlns:a16="http://schemas.microsoft.com/office/drawing/2014/main" xmlns="" id="{A09EB9D6-D136-4F45-A3C4-AAC1FC28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626" y="3284984"/>
            <a:ext cx="6879017" cy="35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94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6DE9C-020A-4928-ACB6-ABA7FF2D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888888"/>
                </a:solidFill>
                <a:effectLst/>
                <a:latin typeface="Helvetica Neue"/>
              </a:rPr>
              <a:t/>
            </a:r>
            <a:br>
              <a:rPr lang="ru-RU" sz="2800" b="1" dirty="0">
                <a:solidFill>
                  <a:srgbClr val="888888"/>
                </a:solidFill>
                <a:effectLst/>
                <a:latin typeface="Helvetica Neue"/>
              </a:rPr>
            </a:br>
            <a:r>
              <a:rPr lang="ru-RU" sz="2800" b="1" dirty="0">
                <a:solidFill>
                  <a:srgbClr val="888888"/>
                </a:solidFill>
                <a:effectLst/>
                <a:latin typeface="Helvetica Neue"/>
              </a:rPr>
              <a:t>Основные компоненты </a:t>
            </a:r>
            <a:br>
              <a:rPr lang="ru-RU" sz="2800" b="1" dirty="0">
                <a:solidFill>
                  <a:srgbClr val="888888"/>
                </a:solidFill>
                <a:effectLst/>
                <a:latin typeface="Helvetica Neue"/>
              </a:rPr>
            </a:br>
            <a:r>
              <a:rPr lang="ru-RU" sz="2800" b="1" dirty="0">
                <a:solidFill>
                  <a:srgbClr val="888888"/>
                </a:solidFill>
                <a:effectLst/>
                <a:latin typeface="Helvetica Neue"/>
              </a:rPr>
              <a:t>здорового образа жизни:</a:t>
            </a:r>
            <a:r>
              <a:rPr lang="ru-RU" sz="2800" dirty="0">
                <a:solidFill>
                  <a:srgbClr val="888888"/>
                </a:solidFill>
                <a:effectLst/>
                <a:latin typeface="Helvetica Neue"/>
              </a:rPr>
              <a:t/>
            </a:r>
            <a:br>
              <a:rPr lang="ru-RU" sz="2800" dirty="0">
                <a:solidFill>
                  <a:srgbClr val="888888"/>
                </a:solidFill>
                <a:effectLst/>
                <a:latin typeface="Helvetica Neue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73906E-4BAD-41C0-9C09-FA10BD05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Здоровое питание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Оптимальный уровень двигательной активности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Соблюдение режима труда и отдыха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Отказ от вредных привычек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Закаливание организма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Соблюдение правил личной гигиены и безопасного поведения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83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04EBD-4B82-4CD7-94DB-35F07998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88888"/>
                </a:solidFill>
                <a:effectLst/>
                <a:latin typeface="Helvetica Neue"/>
              </a:rPr>
              <a:t>Питание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A5BAFB-0116-4A8F-82DC-D5DB79DD9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888888"/>
                </a:solidFill>
                <a:effectLst/>
                <a:latin typeface="Helvetica Neue"/>
              </a:rPr>
              <a:t> – процесс усвоения организмом питательных веществ, необходимых для поддержания жизни, здоровья и работоспособности. При здоровом питании человек меньше подвергается различным заболеваниям и легче с ними справляется.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925A23-87FE-4290-BF3D-0712F40F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86139"/>
            <a:ext cx="2987824" cy="23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072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342EC-B8B9-4D55-B4F1-2644DEDF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88888"/>
                </a:solidFill>
                <a:effectLst/>
                <a:latin typeface="Helvetica Neue"/>
              </a:rPr>
              <a:t>Здоровое питание</a:t>
            </a:r>
            <a:r>
              <a:rPr lang="ru-RU" dirty="0">
                <a:solidFill>
                  <a:srgbClr val="888888"/>
                </a:solidFill>
                <a:effectLst/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7F5CCE-392B-4222-9E35-EF9BBBB2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888888"/>
                </a:solidFill>
                <a:effectLst/>
                <a:latin typeface="Helvetica Neue"/>
              </a:rPr>
              <a:t>– это сбалансированный рацион, составленный с учетом пола, возраста, состояния здоровья, образа жизни, характера труда и профессиональной деятельности человека, климатических условий его проживания.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03FC8A-4F42-4ADE-ABD4-1A5C67C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35" y="4619823"/>
            <a:ext cx="3552865" cy="22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50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80205-212E-4D7D-97B4-B3AA0F8F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88888"/>
                </a:solidFill>
                <a:effectLst/>
                <a:latin typeface="Helvetica Neue"/>
              </a:rPr>
              <a:t>Принципы здорового питания</a:t>
            </a:r>
            <a:r>
              <a:rPr lang="ru-RU" sz="3200" dirty="0">
                <a:solidFill>
                  <a:srgbClr val="888888"/>
                </a:solidFill>
                <a:effectLst/>
                <a:latin typeface="Helvetica Neue"/>
              </a:rPr>
              <a:t>:</a:t>
            </a:r>
            <a:br>
              <a:rPr lang="ru-RU" sz="3200" dirty="0">
                <a:solidFill>
                  <a:srgbClr val="888888"/>
                </a:solidFill>
                <a:effectLst/>
                <a:latin typeface="Helvetica Neue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8FA245-1FF3-44B2-B87D-CA534291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Энергетическое равновесие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Сбалансированность питания по содержанию основных пищевых веществ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Ограничение потребления поваренной соли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Разнообразие рациона питания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Использование </a:t>
            </a:r>
            <a:r>
              <a:rPr lang="ru-RU" sz="1800" b="0" i="0" dirty="0" err="1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цельнозерновых</a:t>
            </a: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 продуктов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Повышенное потребление овощей и фруктов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Избегание переедания и развития ожирения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Низкое содержание жиров в рационе с их оптимальным соотношением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Ограничение в рационе простых углеводов (сахаров)</a:t>
            </a:r>
          </a:p>
          <a:p>
            <a:pPr algn="l">
              <a:buFont typeface="+mj-lt"/>
              <a:buAutoNum type="arabicPeriod"/>
            </a:pPr>
            <a:r>
              <a:rPr lang="ru-RU" sz="1800" b="0" i="0" dirty="0">
                <a:solidFill>
                  <a:srgbClr val="888888"/>
                </a:solidFill>
                <a:effectLst/>
                <a:latin typeface="Segoe UI" panose="020B0502040204020203" pitchFamily="34" charset="0"/>
              </a:rPr>
              <a:t>Ограничение потребления алкоголя (в дозах, не превышающих допустимые)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31DB50D-10C7-40C7-ABF3-7D907C9A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91303"/>
            <a:ext cx="19621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14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2000" cy="914400"/>
          </a:xfrm>
        </p:spPr>
        <p:txBody>
          <a:bodyPr/>
          <a:lstStyle/>
          <a:p>
            <a:r>
              <a:rPr lang="ru-RU" sz="2400" b="1" dirty="0"/>
              <a:t>Сбалансированные физические нагрузки –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704856" cy="4929336"/>
          </a:xfrm>
        </p:spPr>
        <p:txBody>
          <a:bodyPr/>
          <a:lstStyle/>
          <a:p>
            <a:r>
              <a:rPr lang="ru-RU" sz="1800" dirty="0"/>
              <a:t>Совсем без физических нагрузок организм «расслабляется», мышцы атрофируются и человек со временем становится все более слабым, не может «осилить» нагрузку.</a:t>
            </a:r>
          </a:p>
          <a:p>
            <a:r>
              <a:rPr lang="ru-RU" sz="1800" dirty="0"/>
              <a:t>Поэтому крайне важно регулярно давать своему организму посильную нагрузку. Хорошо помогают в этом физические упражнения, занятия спортом, утренняя зарядка. Человек, мышцы которого находятся в тонусе, и чувствует себя лучше, и выглядит бодрым, свежим, подтянутым.</a:t>
            </a:r>
          </a:p>
          <a:p>
            <a:endParaRPr lang="ru-RU" dirty="0"/>
          </a:p>
        </p:txBody>
      </p:sp>
      <p:pic>
        <p:nvPicPr>
          <p:cNvPr id="5126" name="Picture 6" descr="Кузнецкая межрайонная больница - Как приучить себя к ЗОЖ">
            <a:extLst>
              <a:ext uri="{FF2B5EF4-FFF2-40B4-BE49-F238E27FC236}">
                <a16:creationId xmlns:a16="http://schemas.microsoft.com/office/drawing/2014/main" xmlns="" id="{0CE0CA48-07FF-41DC-87DD-FF9DD734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2184"/>
            <a:ext cx="4572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Сбалансированные </a:t>
            </a:r>
            <a:r>
              <a:rPr lang="ru-RU" sz="4400" dirty="0"/>
              <a:t>умственные</a:t>
            </a:r>
            <a:r>
              <a:rPr lang="ru-RU" sz="4400" b="1" dirty="0"/>
              <a:t> нагрузки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860032" cy="4038600"/>
          </a:xfrm>
        </p:spPr>
        <p:txBody>
          <a:bodyPr/>
          <a:lstStyle/>
          <a:p>
            <a:r>
              <a:rPr lang="ru-RU" sz="2400" dirty="0"/>
              <a:t>В основы здорового образа жизни следует включить не только физические, но и умственные нагрузки. Крепкий ум позволяет человеку оставаться активным до самой старости.</a:t>
            </a:r>
          </a:p>
        </p:txBody>
      </p:sp>
      <p:pic>
        <p:nvPicPr>
          <p:cNvPr id="20482" name="Picture 2" descr="http://s.pfst.net/2011.12/93248820675c0288fa74651e250c7441bbb051d7db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2319511" cy="1613573"/>
          </a:xfrm>
          <a:prstGeom prst="rect">
            <a:avLst/>
          </a:prstGeom>
          <a:noFill/>
        </p:spPr>
      </p:pic>
      <p:sp>
        <p:nvSpPr>
          <p:cNvPr id="20484" name="AutoShape 4" descr="https://openclipart.org/image/800px/svg_to_png/193152/Metacogni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openclipart.org/image/800px/svg_to_png/193152/Metacogn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9563" y="3698979"/>
            <a:ext cx="223224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nim-10_appl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324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Anim-10_apple</vt:lpstr>
      <vt:lpstr>Здоровье  </vt:lpstr>
      <vt:lpstr>Здоровье </vt:lpstr>
      <vt:lpstr>Здоровый образ жизни </vt:lpstr>
      <vt:lpstr> Основные компоненты  здорового образа жизни: </vt:lpstr>
      <vt:lpstr>Питание</vt:lpstr>
      <vt:lpstr>Здоровое питание </vt:lpstr>
      <vt:lpstr>Принципы здорового питания: </vt:lpstr>
      <vt:lpstr>Сбалансированные физические нагрузки –  </vt:lpstr>
      <vt:lpstr>Сбалансированные умственные нагрузки</vt:lpstr>
      <vt:lpstr>Режим дня  </vt:lpstr>
      <vt:lpstr>Отказ от вредных привычек </vt:lpstr>
      <vt:lpstr>Закаливание организма</vt:lpstr>
      <vt:lpstr>Личная гигиена </vt:lpstr>
      <vt:lpstr> Гигиена одежды и обуви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</dc:title>
  <dc:subject>Анимированный шаблон для презентаций</dc:subject>
  <dc:creator>пк</dc:creator>
  <dc:description>http://freeppt.ru/ - Презентации по культуре и искусству, шаблоны PowerPoint.</dc:description>
  <cp:lastModifiedBy>1</cp:lastModifiedBy>
  <cp:revision>9</cp:revision>
  <dcterms:created xsi:type="dcterms:W3CDTF">2016-03-17T14:13:02Z</dcterms:created>
  <dcterms:modified xsi:type="dcterms:W3CDTF">2024-12-02T08:56:37Z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