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89" r:id="rId3"/>
    <p:sldId id="259" r:id="rId4"/>
    <p:sldId id="278" r:id="rId5"/>
    <p:sldId id="279" r:id="rId6"/>
    <p:sldId id="260" r:id="rId7"/>
    <p:sldId id="275" r:id="rId8"/>
    <p:sldId id="280" r:id="rId9"/>
    <p:sldId id="276" r:id="rId10"/>
    <p:sldId id="261" r:id="rId11"/>
    <p:sldId id="258" r:id="rId12"/>
    <p:sldId id="263" r:id="rId13"/>
    <p:sldId id="262" r:id="rId14"/>
    <p:sldId id="287" r:id="rId1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3" autoAdjust="0"/>
    <p:restoredTop sz="93432" autoAdjust="0"/>
  </p:normalViewPr>
  <p:slideViewPr>
    <p:cSldViewPr>
      <p:cViewPr varScale="1">
        <p:scale>
          <a:sx n="68" d="100"/>
          <a:sy n="68"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1055EBC-4A1E-4152-9F8B-1555E487148D}" type="datetimeFigureOut">
              <a:rPr lang="ru-RU"/>
              <a:pPr>
                <a:defRPr/>
              </a:pPr>
              <a:t>12.12.2025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8C92767-7DB5-4F8A-B94A-F1EB77263B0F}" type="slidenum">
              <a:rPr lang="ru-RU" altLang="ru-RU"/>
              <a:pPr>
                <a:defRPr/>
              </a:pPr>
              <a:t>‹#›</a:t>
            </a:fld>
            <a:endParaRPr lang="ru-RU" altLang="ru-RU"/>
          </a:p>
        </p:txBody>
      </p:sp>
    </p:spTree>
    <p:extLst>
      <p:ext uri="{BB962C8B-B14F-4D97-AF65-F5344CB8AC3E}">
        <p14:creationId xmlns:p14="http://schemas.microsoft.com/office/powerpoint/2010/main" xmlns="" val="2853806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100"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293BD2-0365-4648-AB3E-6EA0C9A737C4}" type="slidenum">
              <a:rPr lang="ru-RU" altLang="ru-RU" smtClean="0">
                <a:latin typeface="Arial" panose="020B0604020202020204" pitchFamily="34" charset="0"/>
              </a:rPr>
              <a:pPr>
                <a:spcBef>
                  <a:spcPct val="0"/>
                </a:spcBef>
              </a:pPr>
              <a:t>1</a:t>
            </a:fld>
            <a:endParaRPr lang="ru-RU" altLang="ru-RU" smtClean="0">
              <a:latin typeface="Arial" panose="020B0604020202020204" pitchFamily="34" charset="0"/>
            </a:endParaRPr>
          </a:p>
        </p:txBody>
      </p:sp>
    </p:spTree>
    <p:extLst>
      <p:ext uri="{BB962C8B-B14F-4D97-AF65-F5344CB8AC3E}">
        <p14:creationId xmlns:p14="http://schemas.microsoft.com/office/powerpoint/2010/main" xmlns="" val="306134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88A0E8-150F-4B12-98D0-DB6F111315E9}" type="slidenum">
              <a:rPr lang="ru-RU" altLang="ru-RU"/>
              <a:pPr>
                <a:defRPr/>
              </a:pPr>
              <a:t>‹#›</a:t>
            </a:fld>
            <a:endParaRPr lang="ru-RU" altLang="ru-RU"/>
          </a:p>
        </p:txBody>
      </p:sp>
    </p:spTree>
    <p:extLst>
      <p:ext uri="{BB962C8B-B14F-4D97-AF65-F5344CB8AC3E}">
        <p14:creationId xmlns:p14="http://schemas.microsoft.com/office/powerpoint/2010/main" xmlns="" val="3718923288"/>
      </p:ext>
    </p:extLst>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5DC4C2-CF90-4C48-B116-D5A2F9F3966D}" type="slidenum">
              <a:rPr lang="ru-RU" altLang="ru-RU"/>
              <a:pPr>
                <a:defRPr/>
              </a:pPr>
              <a:t>‹#›</a:t>
            </a:fld>
            <a:endParaRPr lang="ru-RU" altLang="ru-RU"/>
          </a:p>
        </p:txBody>
      </p:sp>
    </p:spTree>
    <p:extLst>
      <p:ext uri="{BB962C8B-B14F-4D97-AF65-F5344CB8AC3E}">
        <p14:creationId xmlns:p14="http://schemas.microsoft.com/office/powerpoint/2010/main" xmlns="" val="56192216"/>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EB96EE-9045-423B-BEA5-B3F3DBBF813C}" type="slidenum">
              <a:rPr lang="ru-RU" altLang="ru-RU"/>
              <a:pPr>
                <a:defRPr/>
              </a:pPr>
              <a:t>‹#›</a:t>
            </a:fld>
            <a:endParaRPr lang="ru-RU" altLang="ru-RU"/>
          </a:p>
        </p:txBody>
      </p:sp>
    </p:spTree>
    <p:extLst>
      <p:ext uri="{BB962C8B-B14F-4D97-AF65-F5344CB8AC3E}">
        <p14:creationId xmlns:p14="http://schemas.microsoft.com/office/powerpoint/2010/main" xmlns="" val="840886729"/>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292653-838F-4642-B3DF-18D2A373AD36}" type="slidenum">
              <a:rPr lang="ru-RU" altLang="ru-RU"/>
              <a:pPr>
                <a:defRPr/>
              </a:pPr>
              <a:t>‹#›</a:t>
            </a:fld>
            <a:endParaRPr lang="ru-RU" altLang="ru-RU"/>
          </a:p>
        </p:txBody>
      </p:sp>
    </p:spTree>
    <p:extLst>
      <p:ext uri="{BB962C8B-B14F-4D97-AF65-F5344CB8AC3E}">
        <p14:creationId xmlns:p14="http://schemas.microsoft.com/office/powerpoint/2010/main" xmlns="" val="241948312"/>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668342-4047-4D72-876B-735D5A0C8F7B}" type="slidenum">
              <a:rPr lang="ru-RU" altLang="ru-RU"/>
              <a:pPr>
                <a:defRPr/>
              </a:pPr>
              <a:t>‹#›</a:t>
            </a:fld>
            <a:endParaRPr lang="ru-RU" altLang="ru-RU"/>
          </a:p>
        </p:txBody>
      </p:sp>
    </p:spTree>
    <p:extLst>
      <p:ext uri="{BB962C8B-B14F-4D97-AF65-F5344CB8AC3E}">
        <p14:creationId xmlns:p14="http://schemas.microsoft.com/office/powerpoint/2010/main" xmlns="" val="938070352"/>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638E306-1554-48BB-B0BF-121CE078877E}" type="slidenum">
              <a:rPr lang="ru-RU" altLang="ru-RU"/>
              <a:pPr>
                <a:defRPr/>
              </a:pPr>
              <a:t>‹#›</a:t>
            </a:fld>
            <a:endParaRPr lang="ru-RU" altLang="ru-RU"/>
          </a:p>
        </p:txBody>
      </p:sp>
    </p:spTree>
    <p:extLst>
      <p:ext uri="{BB962C8B-B14F-4D97-AF65-F5344CB8AC3E}">
        <p14:creationId xmlns:p14="http://schemas.microsoft.com/office/powerpoint/2010/main" xmlns="" val="2692935693"/>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9E03647-2F4F-4A0D-88FB-01DAAC5327FF}" type="slidenum">
              <a:rPr lang="ru-RU" altLang="ru-RU"/>
              <a:pPr>
                <a:defRPr/>
              </a:pPr>
              <a:t>‹#›</a:t>
            </a:fld>
            <a:endParaRPr lang="ru-RU" altLang="ru-RU"/>
          </a:p>
        </p:txBody>
      </p:sp>
    </p:spTree>
    <p:extLst>
      <p:ext uri="{BB962C8B-B14F-4D97-AF65-F5344CB8AC3E}">
        <p14:creationId xmlns:p14="http://schemas.microsoft.com/office/powerpoint/2010/main" xmlns="" val="1594308119"/>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EB4D2CC-6CCB-4343-8A17-164BB9FD952F}" type="slidenum">
              <a:rPr lang="ru-RU" altLang="ru-RU"/>
              <a:pPr>
                <a:defRPr/>
              </a:pPr>
              <a:t>‹#›</a:t>
            </a:fld>
            <a:endParaRPr lang="ru-RU" altLang="ru-RU"/>
          </a:p>
        </p:txBody>
      </p:sp>
    </p:spTree>
    <p:extLst>
      <p:ext uri="{BB962C8B-B14F-4D97-AF65-F5344CB8AC3E}">
        <p14:creationId xmlns:p14="http://schemas.microsoft.com/office/powerpoint/2010/main" xmlns="" val="3376975110"/>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B5A456E-78A4-4232-BEF1-A8F5E6DE2FD6}" type="slidenum">
              <a:rPr lang="ru-RU" altLang="ru-RU"/>
              <a:pPr>
                <a:defRPr/>
              </a:pPr>
              <a:t>‹#›</a:t>
            </a:fld>
            <a:endParaRPr lang="ru-RU" altLang="ru-RU"/>
          </a:p>
        </p:txBody>
      </p:sp>
    </p:spTree>
    <p:extLst>
      <p:ext uri="{BB962C8B-B14F-4D97-AF65-F5344CB8AC3E}">
        <p14:creationId xmlns:p14="http://schemas.microsoft.com/office/powerpoint/2010/main" xmlns="" val="1677562331"/>
      </p:ext>
    </p:extLst>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6B1193-0D82-4901-B0CB-03E918C0DDAB}" type="slidenum">
              <a:rPr lang="ru-RU" altLang="ru-RU"/>
              <a:pPr>
                <a:defRPr/>
              </a:pPr>
              <a:t>‹#›</a:t>
            </a:fld>
            <a:endParaRPr lang="ru-RU" altLang="ru-RU"/>
          </a:p>
        </p:txBody>
      </p:sp>
    </p:spTree>
    <p:extLst>
      <p:ext uri="{BB962C8B-B14F-4D97-AF65-F5344CB8AC3E}">
        <p14:creationId xmlns:p14="http://schemas.microsoft.com/office/powerpoint/2010/main" xmlns="" val="3867531581"/>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75CD713-8DD6-4248-9904-BFAA3123EF59}" type="slidenum">
              <a:rPr lang="ru-RU" altLang="ru-RU"/>
              <a:pPr>
                <a:defRPr/>
              </a:pPr>
              <a:t>‹#›</a:t>
            </a:fld>
            <a:endParaRPr lang="ru-RU" altLang="ru-RU"/>
          </a:p>
        </p:txBody>
      </p:sp>
    </p:spTree>
    <p:extLst>
      <p:ext uri="{BB962C8B-B14F-4D97-AF65-F5344CB8AC3E}">
        <p14:creationId xmlns:p14="http://schemas.microsoft.com/office/powerpoint/2010/main" xmlns="" val="3278362803"/>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1ADF47C-C41C-45E7-836A-3E1A9A9CC7E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newsflash/>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Hablon-dlya-prezentatsii-po-himi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7051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6" descr="copper-sulfat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80288" y="5300663"/>
            <a:ext cx="1230312"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8"/>
          <p:cNvSpPr>
            <a:spLocks noGrp="1" noChangeArrowheads="1"/>
          </p:cNvSpPr>
          <p:nvPr>
            <p:ph type="ctrTitle"/>
          </p:nvPr>
        </p:nvSpPr>
        <p:spPr>
          <a:xfrm>
            <a:off x="1692275" y="-242888"/>
            <a:ext cx="6765925" cy="2232026"/>
          </a:xfrm>
        </p:spPr>
        <p:txBody>
          <a:bodyPr rtlCol="0">
            <a:normAutofit/>
          </a:bodyPr>
          <a:lstStyle/>
          <a:p>
            <a:pPr eaLnBrk="1" fontAlgn="auto" hangingPunct="1">
              <a:spcAft>
                <a:spcPts val="0"/>
              </a:spcAft>
              <a:defRPr/>
            </a:pPr>
            <a:r>
              <a:rPr lang="ru-RU" sz="5400" b="1" dirty="0" smtClean="0">
                <a:solidFill>
                  <a:schemeClr val="bg2">
                    <a:lumMod val="50000"/>
                  </a:schemeClr>
                </a:solidFill>
                <a:latin typeface="Times New Roman" pitchFamily="18" charset="0"/>
              </a:rPr>
              <a:t>  </a:t>
            </a:r>
            <a:r>
              <a:rPr lang="ru-RU" sz="5400" b="1" dirty="0">
                <a:solidFill>
                  <a:schemeClr val="bg2">
                    <a:lumMod val="50000"/>
                  </a:schemeClr>
                </a:solidFill>
                <a:latin typeface="Times New Roman" pitchFamily="18" charset="0"/>
              </a:rPr>
              <a:t>Ф</a:t>
            </a:r>
            <a:r>
              <a:rPr lang="ru-RU" sz="5400" b="1" dirty="0" smtClean="0">
                <a:solidFill>
                  <a:schemeClr val="bg2">
                    <a:lumMod val="50000"/>
                  </a:schemeClr>
                </a:solidFill>
                <a:latin typeface="Times New Roman" pitchFamily="18" charset="0"/>
              </a:rPr>
              <a:t>ункциональная грамотность </a:t>
            </a:r>
          </a:p>
        </p:txBody>
      </p:sp>
      <p:sp>
        <p:nvSpPr>
          <p:cNvPr id="3077" name="Подзаголовок 1"/>
          <p:cNvSpPr>
            <a:spLocks noGrp="1"/>
          </p:cNvSpPr>
          <p:nvPr>
            <p:ph type="subTitle" idx="1"/>
          </p:nvPr>
        </p:nvSpPr>
        <p:spPr>
          <a:xfrm>
            <a:off x="1371600" y="1989138"/>
            <a:ext cx="6945313" cy="4176166"/>
          </a:xfrm>
        </p:spPr>
        <p:txBody>
          <a:bodyPr/>
          <a:lstStyle/>
          <a:p>
            <a:pPr eaLnBrk="1" hangingPunct="1">
              <a:lnSpc>
                <a:spcPct val="90000"/>
              </a:lnSpc>
            </a:pPr>
            <a:endParaRPr lang="ru-RU" altLang="ru-RU" sz="36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endParaRPr lang="ru-RU" altLang="ru-RU" sz="36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ru-RU" altLang="ru-RU" sz="3600" b="1" dirty="0" smtClean="0">
                <a:solidFill>
                  <a:schemeClr val="tx1"/>
                </a:solidFill>
                <a:latin typeface="Times New Roman" panose="02020603050405020304" pitchFamily="18" charset="0"/>
                <a:cs typeface="Times New Roman" panose="02020603050405020304" pitchFamily="18" charset="0"/>
              </a:rPr>
              <a:t> </a:t>
            </a:r>
            <a:r>
              <a:rPr lang="ru-RU" altLang="ru-RU" sz="3600" b="1" dirty="0" smtClean="0">
                <a:solidFill>
                  <a:schemeClr val="tx1"/>
                </a:solidFill>
                <a:latin typeface="Times New Roman" panose="02020603050405020304" pitchFamily="18" charset="0"/>
                <a:cs typeface="Times New Roman" panose="02020603050405020304" pitchFamily="18" charset="0"/>
              </a:rPr>
              <a:t>ХИМИЯ ВОКРУГ  НАС</a:t>
            </a:r>
          </a:p>
          <a:p>
            <a:pPr eaLnBrk="1" hangingPunct="1">
              <a:lnSpc>
                <a:spcPct val="90000"/>
              </a:lnSpc>
            </a:pPr>
            <a:endParaRPr lang="ru-RU" altLang="ru-RU" sz="3600" b="1"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endParaRPr lang="ru-RU" altLang="ru-RU" sz="3600" b="1" dirty="0" smtClean="0">
              <a:solidFill>
                <a:schemeClr val="tx1"/>
              </a:solidFill>
              <a:latin typeface="Times New Roman" panose="02020603050405020304" pitchFamily="18" charset="0"/>
              <a:cs typeface="Times New Roman" panose="02020603050405020304" pitchFamily="18" charset="0"/>
            </a:endParaRPr>
          </a:p>
          <a:p>
            <a:pPr algn="r" eaLnBrk="1" hangingPunct="1">
              <a:lnSpc>
                <a:spcPct val="90000"/>
              </a:lnSpc>
            </a:pPr>
            <a:r>
              <a:rPr lang="ru-RU" altLang="ru-RU" sz="2000" dirty="0" smtClean="0">
                <a:solidFill>
                  <a:schemeClr val="tx1"/>
                </a:solidFill>
                <a:latin typeface="Times New Roman" panose="02020603050405020304" pitchFamily="18" charset="0"/>
                <a:cs typeface="Times New Roman" panose="02020603050405020304" pitchFamily="18" charset="0"/>
              </a:rPr>
              <a:t> </a:t>
            </a:r>
          </a:p>
          <a:p>
            <a:pPr algn="r" eaLnBrk="1" hangingPunct="1">
              <a:lnSpc>
                <a:spcPct val="90000"/>
              </a:lnSpc>
            </a:pPr>
            <a:endParaRPr lang="ru-RU" altLang="ru-RU" sz="2000" dirty="0">
              <a:solidFill>
                <a:schemeClr val="tx1"/>
              </a:solidFill>
              <a:latin typeface="Times New Roman" panose="02020603050405020304" pitchFamily="18" charset="0"/>
              <a:cs typeface="Times New Roman" panose="02020603050405020304" pitchFamily="18" charset="0"/>
            </a:endParaRPr>
          </a:p>
          <a:p>
            <a:pPr algn="r" eaLnBrk="1" hangingPunct="1">
              <a:lnSpc>
                <a:spcPct val="90000"/>
              </a:lnSpc>
            </a:pPr>
            <a:r>
              <a:rPr lang="ru-RU" altLang="ru-RU" sz="2000" dirty="0" smtClean="0">
                <a:solidFill>
                  <a:schemeClr val="tx1"/>
                </a:solidFill>
                <a:latin typeface="Times New Roman" panose="02020603050405020304" pitchFamily="18" charset="0"/>
                <a:cs typeface="Times New Roman" panose="02020603050405020304" pitchFamily="18" charset="0"/>
              </a:rPr>
              <a:t>.</a:t>
            </a:r>
          </a:p>
          <a:p>
            <a:pPr eaLnBrk="1" hangingPunct="1">
              <a:lnSpc>
                <a:spcPct val="90000"/>
              </a:lnSpc>
            </a:pPr>
            <a:endParaRPr lang="ru-RU" altLang="ru-RU" sz="2000"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endParaRPr lang="ru-RU" altLang="ru-RU" sz="2000" dirty="0" smtClean="0">
              <a:solidFill>
                <a:srgbClr val="898989"/>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SHablon-dlya-prezentatsii-po-himi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6138" y="85725"/>
            <a:ext cx="9972676" cy="679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Rectangle 15"/>
          <p:cNvSpPr>
            <a:spLocks noGrp="1" noChangeArrowheads="1"/>
          </p:cNvSpPr>
          <p:nvPr>
            <p:ph type="body" sz="half" idx="4294967295"/>
          </p:nvPr>
        </p:nvSpPr>
        <p:spPr>
          <a:xfrm>
            <a:off x="0" y="549275"/>
            <a:ext cx="4259263" cy="3887788"/>
          </a:xfrm>
        </p:spPr>
        <p:txBody>
          <a:bodyPr/>
          <a:lstStyle/>
          <a:p>
            <a:pPr eaLnBrk="1" hangingPunct="1">
              <a:buFontTx/>
              <a:buNone/>
            </a:pPr>
            <a:r>
              <a:rPr lang="ru-RU" altLang="ru-RU" sz="1800" i="1" smtClean="0">
                <a:latin typeface="Times New Roman" panose="02020603050405020304" pitchFamily="18" charset="0"/>
              </a:rPr>
              <a:t>     Скорлупа яиц состоит преимущественно из карбоната кальция СаСО</a:t>
            </a:r>
            <a:r>
              <a:rPr lang="ru-RU" altLang="ru-RU" sz="1400" i="1" smtClean="0">
                <a:latin typeface="Times New Roman" panose="02020603050405020304" pitchFamily="18" charset="0"/>
              </a:rPr>
              <a:t>3</a:t>
            </a:r>
            <a:r>
              <a:rPr lang="ru-RU" altLang="ru-RU" sz="1800" i="1" smtClean="0">
                <a:latin typeface="Times New Roman" panose="02020603050405020304" pitchFamily="18" charset="0"/>
              </a:rPr>
              <a:t>. Подсчитайте, сколько кальция теряет организм курицы с каждым снесенным яйцом, если масса скорлупы в среднем 10 г, и сколько кальция должна получить несушка с кормами в течение года, если средняя яйценоскость составляет 220 яиц в год. Определите также годовой запас мела для домашней птицефермы, если на ней содержат 5 кур – несушек.</a:t>
            </a:r>
            <a:endParaRPr lang="ru-RU" altLang="ru-RU" sz="1800" smtClean="0"/>
          </a:p>
        </p:txBody>
      </p:sp>
      <p:pic>
        <p:nvPicPr>
          <p:cNvPr id="12292" name="Рисунок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138738" y="338138"/>
            <a:ext cx="2925762"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Рисунок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924300" y="2659063"/>
            <a:ext cx="201612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979613" y="4868863"/>
            <a:ext cx="6084887" cy="209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600"/>
              <a:t>Массовая доля кальция в этом соединении 40%, т.е. 10 г скорлупы содержится 4 г кальция.</a:t>
            </a:r>
            <a:br>
              <a:rPr lang="ru-RU" altLang="ru-RU" sz="1600"/>
            </a:br>
            <a:r>
              <a:rPr lang="ru-RU" altLang="ru-RU" sz="1600"/>
              <a:t>С каждым яйцом курица теряет 4 г кальция, за год – </a:t>
            </a:r>
            <a:br>
              <a:rPr lang="ru-RU" altLang="ru-RU" sz="1600"/>
            </a:br>
            <a:r>
              <a:rPr lang="ru-RU" altLang="ru-RU" sz="1600"/>
              <a:t>220 х 4 = 880 г. Такое количество кальция должна за год получить каждая несушка. Для расчета годового запаса мела проще воспользоваться весом скорлупы, которая состоит из карбоната кальция. </a:t>
            </a:r>
            <a:br>
              <a:rPr lang="ru-RU" altLang="ru-RU" sz="1600"/>
            </a:br>
            <a:r>
              <a:rPr lang="ru-RU" altLang="ru-RU" sz="1600"/>
              <a:t>10г х 220 х 5 = 11000   надо запасти 11 кг мела</a:t>
            </a:r>
            <a:r>
              <a:rPr lang="ru-RU" altLang="ru-RU"/>
              <a:t>.</a:t>
            </a:r>
          </a:p>
        </p:txBody>
      </p:sp>
      <p:sp>
        <p:nvSpPr>
          <p:cNvPr id="4" name="TextBox 3"/>
          <p:cNvSpPr txBox="1">
            <a:spLocks noChangeArrowheads="1"/>
          </p:cNvSpPr>
          <p:nvPr/>
        </p:nvSpPr>
        <p:spPr bwMode="auto">
          <a:xfrm>
            <a:off x="2916238" y="4437063"/>
            <a:ext cx="2222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solidFill>
                  <a:srgbClr val="FF0000"/>
                </a:solidFill>
              </a:rPr>
              <a:t>Ответ:</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Hablon-dlya-prezentatsii-po-himi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5"/>
          <p:cNvSpPr>
            <a:spLocks noGrp="1" noChangeArrowheads="1"/>
          </p:cNvSpPr>
          <p:nvPr>
            <p:ph type="title" idx="4294967295"/>
          </p:nvPr>
        </p:nvSpPr>
        <p:spPr>
          <a:xfrm>
            <a:off x="2005013" y="274638"/>
            <a:ext cx="7138987" cy="1570037"/>
          </a:xfrm>
        </p:spPr>
        <p:txBody>
          <a:bodyPr/>
          <a:lstStyle/>
          <a:p>
            <a:pPr eaLnBrk="1" hangingPunct="1"/>
            <a:r>
              <a:rPr lang="ru-RU" altLang="ru-RU" sz="2000" smtClean="0">
                <a:latin typeface="Times New Roman" panose="02020603050405020304" pitchFamily="18" charset="0"/>
              </a:rPr>
              <a:t>На белую бумагу случайно пролили йод. Можно ли вывести  это пятно? </a:t>
            </a:r>
          </a:p>
        </p:txBody>
      </p:sp>
      <p:pic>
        <p:nvPicPr>
          <p:cNvPr id="13316" name="Рисунок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4075" y="1557338"/>
            <a:ext cx="7019925" cy="530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Hablon-dlya-prezentatsii-po-himi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Прямоугольник 2"/>
          <p:cNvSpPr>
            <a:spLocks noChangeArrowheads="1"/>
          </p:cNvSpPr>
          <p:nvPr/>
        </p:nvSpPr>
        <p:spPr bwMode="auto">
          <a:xfrm>
            <a:off x="1714500" y="857250"/>
            <a:ext cx="69294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4340" name="Заголовок 6"/>
          <p:cNvSpPr>
            <a:spLocks noGrp="1"/>
          </p:cNvSpPr>
          <p:nvPr>
            <p:ph type="ctrTitle"/>
          </p:nvPr>
        </p:nvSpPr>
        <p:spPr>
          <a:xfrm>
            <a:off x="1643063" y="500063"/>
            <a:ext cx="6815137" cy="1285875"/>
          </a:xfrm>
        </p:spPr>
        <p:txBody>
          <a:bodyPr/>
          <a:lstStyle/>
          <a:p>
            <a:pPr eaLnBrk="1" hangingPunct="1"/>
            <a:r>
              <a:rPr lang="ru-RU" altLang="ru-RU" sz="3200" b="1" smtClean="0"/>
              <a:t> </a:t>
            </a:r>
            <a:endParaRPr lang="ru-RU" altLang="ru-RU" sz="3200" smtClean="0"/>
          </a:p>
        </p:txBody>
      </p:sp>
      <p:sp>
        <p:nvSpPr>
          <p:cNvPr id="14341" name="Прямоугольник 9"/>
          <p:cNvSpPr>
            <a:spLocks noChangeArrowheads="1"/>
          </p:cNvSpPr>
          <p:nvPr/>
        </p:nvSpPr>
        <p:spPr bwMode="auto">
          <a:xfrm>
            <a:off x="5143500" y="3714750"/>
            <a:ext cx="36433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a:latin typeface="Arial" panose="020B0604020202020204" pitchFamily="34" charset="0"/>
              </a:rPr>
              <a:t>. </a:t>
            </a:r>
          </a:p>
        </p:txBody>
      </p:sp>
      <p:sp>
        <p:nvSpPr>
          <p:cNvPr id="2" name="Подзаголовок 1"/>
          <p:cNvSpPr>
            <a:spLocks noGrp="1"/>
          </p:cNvSpPr>
          <p:nvPr>
            <p:ph type="subTitle" idx="1"/>
          </p:nvPr>
        </p:nvSpPr>
        <p:spPr/>
        <p:txBody>
          <a:bodyPr/>
          <a:lstStyle/>
          <a:p>
            <a:pPr>
              <a:defRPr/>
            </a:pPr>
            <a:endParaRPr lang="ru-RU"/>
          </a:p>
        </p:txBody>
      </p:sp>
      <p:pic>
        <p:nvPicPr>
          <p:cNvPr id="14343" name="Рисунок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Hablon-dlya-prezentatsii-po-himi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0838" y="-225425"/>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5"/>
          <p:cNvSpPr>
            <a:spLocks noGrp="1" noChangeArrowheads="1"/>
          </p:cNvSpPr>
          <p:nvPr>
            <p:ph type="title" idx="4294967295"/>
          </p:nvPr>
        </p:nvSpPr>
        <p:spPr>
          <a:xfrm>
            <a:off x="2076450" y="274638"/>
            <a:ext cx="7067550" cy="130175"/>
          </a:xfrm>
        </p:spPr>
        <p:txBody>
          <a:bodyPr/>
          <a:lstStyle/>
          <a:p>
            <a:pPr eaLnBrk="1" hangingPunct="1"/>
            <a:endParaRPr lang="ru-RU" altLang="ru-RU" sz="2800" b="1" dirty="0" smtClean="0">
              <a:latin typeface="Times New Roman" panose="02020603050405020304" pitchFamily="18" charset="0"/>
            </a:endParaRPr>
          </a:p>
        </p:txBody>
      </p:sp>
      <p:sp>
        <p:nvSpPr>
          <p:cNvPr id="15364" name="Rectangle 6"/>
          <p:cNvSpPr>
            <a:spLocks noGrp="1" noChangeArrowheads="1"/>
          </p:cNvSpPr>
          <p:nvPr>
            <p:ph type="body" sz="half" idx="4294967295"/>
          </p:nvPr>
        </p:nvSpPr>
        <p:spPr>
          <a:xfrm>
            <a:off x="0" y="1557338"/>
            <a:ext cx="7164388" cy="3959225"/>
          </a:xfrm>
        </p:spPr>
        <p:txBody>
          <a:bodyPr/>
          <a:lstStyle/>
          <a:p>
            <a:pPr eaLnBrk="1" hangingPunct="1">
              <a:lnSpc>
                <a:spcPct val="80000"/>
              </a:lnSpc>
            </a:pPr>
            <a:r>
              <a:rPr lang="ru-RU" altLang="ru-RU" sz="2400" smtClean="0">
                <a:latin typeface="Times New Roman" panose="02020603050405020304" pitchFamily="18" charset="0"/>
              </a:rPr>
              <a:t>У сельскохозяйственных животных при недостатке каких-либо компонентов питания в рационе появляются отклонения в поведении: они пытаются поедать несъедобные предметы. Так животные инстинктивно пытаются восполнить недостающие им элементы питания. Например, животноводы замечают, что дефицит серы в организме крупного рогатого скота проявляется не только в уменьшении прочности копыт, выпадении шерсти, но и в том, что животные пытаются жевать резиновые сапоги работников фермы. Почему именно в резине ищут животные источник недостающего элемента?  </a:t>
            </a:r>
          </a:p>
        </p:txBody>
      </p:sp>
      <p:pic>
        <p:nvPicPr>
          <p:cNvPr id="15365" name="Рисунок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5600" y="5084763"/>
            <a:ext cx="1584325" cy="124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522288" y="549275"/>
            <a:ext cx="6173787"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FF0000"/>
                </a:solidFill>
                <a:latin typeface="Arial" panose="020B0604020202020204" pitchFamily="34" charset="0"/>
              </a:rPr>
              <a:t>Ответ:</a:t>
            </a:r>
            <a:r>
              <a:rPr lang="ru-RU" altLang="ru-RU" sz="1800">
                <a:latin typeface="Arial" panose="020B0604020202020204" pitchFamily="34" charset="0"/>
              </a:rPr>
              <a:t> Резину получают вулканизацией каучука – нагреванием его с серой, в результате атомы серы присоединяются по месту некоторых двойных связей и как бы сшивают молекулы друг с другом. Поэтому резина содержит значительное количество серы.</a:t>
            </a:r>
          </a:p>
        </p:txBody>
      </p:sp>
      <p:pic>
        <p:nvPicPr>
          <p:cNvPr id="16387" name="Рисунок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rot="1483537">
            <a:off x="6681788" y="1833563"/>
            <a:ext cx="210502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Рисунок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09975" y="2133600"/>
            <a:ext cx="1924050" cy="225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Рисунок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rot="-1758416">
            <a:off x="711200" y="2492375"/>
            <a:ext cx="1533525"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lstStyle/>
          <a:p>
            <a:endParaRPr lang="ru-RU" dirty="0"/>
          </a:p>
        </p:txBody>
      </p:sp>
      <p:sp>
        <p:nvSpPr>
          <p:cNvPr id="3" name="Объект 2"/>
          <p:cNvSpPr>
            <a:spLocks noGrp="1"/>
          </p:cNvSpPr>
          <p:nvPr>
            <p:ph idx="1"/>
          </p:nvPr>
        </p:nvSpPr>
        <p:spPr>
          <a:xfrm>
            <a:off x="457200" y="764704"/>
            <a:ext cx="8229600" cy="5361459"/>
          </a:xfrm>
        </p:spPr>
        <p:txBody>
          <a:bodyPr/>
          <a:lstStyle/>
          <a:p>
            <a:pPr marL="0" indent="0" algn="ctr">
              <a:buNone/>
            </a:pPr>
            <a:r>
              <a:rPr lang="ru-RU" sz="2800" dirty="0"/>
              <a:t>Функциональная грамотность - способность</a:t>
            </a:r>
            <a:br>
              <a:rPr lang="ru-RU" sz="2800" dirty="0"/>
            </a:br>
            <a:r>
              <a:rPr lang="ru-RU" sz="2800" dirty="0"/>
              <a:t>человека решать стандартные жизненные задачи в</a:t>
            </a:r>
            <a:br>
              <a:rPr lang="ru-RU" sz="2800" dirty="0"/>
            </a:br>
            <a:r>
              <a:rPr lang="ru-RU" sz="2800" dirty="0"/>
              <a:t>различных сферах жизни и деятельности на основе</a:t>
            </a:r>
            <a:br>
              <a:rPr lang="ru-RU" sz="2800" dirty="0"/>
            </a:br>
            <a:r>
              <a:rPr lang="ru-RU" sz="2800" dirty="0"/>
              <a:t>прикладных знаний.</a:t>
            </a:r>
            <a:br>
              <a:rPr lang="ru-RU" sz="2800" dirty="0"/>
            </a:br>
            <a:r>
              <a:rPr lang="ru-RU" sz="2800" dirty="0"/>
              <a:t>получение теоретических знаний, усвоение основ</a:t>
            </a:r>
            <a:br>
              <a:rPr lang="ru-RU" sz="2800" dirty="0"/>
            </a:br>
            <a:r>
              <a:rPr lang="ru-RU" sz="2800" dirty="0"/>
              <a:t>химического языка, овладение элементами</a:t>
            </a:r>
            <a:br>
              <a:rPr lang="ru-RU" sz="2800" dirty="0"/>
            </a:br>
            <a:r>
              <a:rPr lang="ru-RU" sz="2800" dirty="0"/>
              <a:t>логического мышления.</a:t>
            </a:r>
            <a:br>
              <a:rPr lang="ru-RU" sz="2800" dirty="0"/>
            </a:br>
            <a:r>
              <a:rPr lang="ru-RU" sz="2800" dirty="0"/>
              <a:t>Химическая грамотность </a:t>
            </a:r>
            <a:r>
              <a:rPr lang="ru-RU" sz="2800" dirty="0" smtClean="0"/>
              <a:t>- получение </a:t>
            </a:r>
            <a:r>
              <a:rPr lang="ru-RU" sz="2800" dirty="0"/>
              <a:t>теоретических знаний, усвоение основ</a:t>
            </a:r>
            <a:br>
              <a:rPr lang="ru-RU" sz="2800" dirty="0"/>
            </a:br>
            <a:r>
              <a:rPr lang="ru-RU" sz="2800" dirty="0"/>
              <a:t>химического языка, овладение элементами</a:t>
            </a:r>
            <a:br>
              <a:rPr lang="ru-RU" sz="2800" dirty="0"/>
            </a:br>
            <a:r>
              <a:rPr lang="ru-RU" sz="2800" dirty="0"/>
              <a:t>логического мышления.</a:t>
            </a:r>
          </a:p>
          <a:p>
            <a:pPr marL="0" indent="0">
              <a:buNone/>
            </a:pPr>
            <a:r>
              <a:rPr lang="ru-RU" sz="1200" dirty="0"/>
              <a:t/>
            </a:r>
            <a:br>
              <a:rPr lang="ru-RU" sz="1200" dirty="0"/>
            </a:br>
            <a:endParaRPr lang="ru-RU" sz="1200" dirty="0"/>
          </a:p>
        </p:txBody>
      </p:sp>
    </p:spTree>
    <p:extLst>
      <p:ext uri="{BB962C8B-B14F-4D97-AF65-F5344CB8AC3E}">
        <p14:creationId xmlns:p14="http://schemas.microsoft.com/office/powerpoint/2010/main" xmlns="" val="801062078"/>
      </p:ext>
    </p:extLst>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Hablon-dlya-prezentatsii-po-himi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25" y="-4763"/>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6"/>
          <p:cNvSpPr>
            <a:spLocks noChangeArrowheads="1"/>
          </p:cNvSpPr>
          <p:nvPr/>
        </p:nvSpPr>
        <p:spPr bwMode="auto">
          <a:xfrm>
            <a:off x="1979613" y="1038225"/>
            <a:ext cx="6696075" cy="33702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ru-RU" altLang="ru-RU" sz="2400">
                <a:cs typeface="Times New Roman" panose="02020603050405020304" pitchFamily="18" charset="0"/>
              </a:rPr>
              <a:t>Проходя летом по лесу, ученик обнаружил на своем пути муравейник, в котором птицы, распластав крылья, «принимали ванны», подсаживая клювом муравьев в перья. Для чего они это делали? Какое химическое вещество использовали птицы, «купаясь» в муравейнике?</a:t>
            </a:r>
            <a:endParaRPr lang="ru-RU" altLang="ru-RU" sz="2400">
              <a:latin typeface="Times New Roman" panose="02020603050405020304" pitchFamily="18" charset="0"/>
            </a:endParaRPr>
          </a:p>
        </p:txBody>
      </p:sp>
      <p:pic>
        <p:nvPicPr>
          <p:cNvPr id="5124" name="Рисунок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916238" y="4378325"/>
            <a:ext cx="3743325" cy="247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7092950" y="5013325"/>
            <a:ext cx="19431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solidFill>
                  <a:srgbClr val="FF0000"/>
                </a:solidFill>
              </a:rPr>
              <a:t>Ответ: </a:t>
            </a:r>
            <a:r>
              <a:rPr lang="ru-RU" altLang="ru-RU"/>
              <a:t>муравьи выделяют муравьиную кислоту</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720725" y="333375"/>
            <a:ext cx="7921625"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449263">
              <a:spcBef>
                <a:spcPct val="20000"/>
              </a:spcBef>
              <a:buFont typeface="Arial" panose="020B0604020202020204" pitchFamily="34" charset="0"/>
              <a:buChar char="•"/>
              <a:tabLst>
                <a:tab pos="7715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715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715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715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715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715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715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715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71525" algn="l"/>
              </a:tabLst>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ru-RU" altLang="ru-RU" sz="2000">
                <a:cs typeface="Times New Roman" panose="02020603050405020304" pitchFamily="18" charset="0"/>
              </a:rPr>
              <a:t>В природе этот металл в абсолютно чистом виде почти не </a:t>
            </a:r>
          </a:p>
          <a:p>
            <a:pPr algn="just" eaLnBrk="1" hangingPunct="1">
              <a:lnSpc>
                <a:spcPct val="150000"/>
              </a:lnSpc>
              <a:spcBef>
                <a:spcPct val="0"/>
              </a:spcBef>
              <a:buFontTx/>
              <a:buNone/>
            </a:pPr>
            <a:r>
              <a:rPr lang="ru-RU" altLang="ru-RU" sz="2000">
                <a:cs typeface="Times New Roman" panose="02020603050405020304" pitchFamily="18" charset="0"/>
              </a:rPr>
              <a:t>встречается. Относительно крупные частички металла получают при промывании песка в ковшах, лотках или других приспособлениях. По свидетельству древних рукописей, для извлечения этого металла из быстротекущих горных рек, использовали шкуры животных. Шерстяной покров овечьей шкуры, состриженный сплошным пластом, называли руном. Такую шкуру закрепляли на дне реки и песчинки              а                                                           метметалла застревали в ней.</a:t>
            </a:r>
          </a:p>
        </p:txBody>
      </p:sp>
      <p:pic>
        <p:nvPicPr>
          <p:cNvPr id="6147" name="Рисунок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3490913"/>
            <a:ext cx="4430713" cy="324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Box 1"/>
          <p:cNvSpPr txBox="1">
            <a:spLocks noChangeArrowheads="1"/>
          </p:cNvSpPr>
          <p:nvPr/>
        </p:nvSpPr>
        <p:spPr bwMode="auto">
          <a:xfrm>
            <a:off x="5148263" y="4797425"/>
            <a:ext cx="3095625"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latin typeface="Arial" panose="020B0604020202020204" pitchFamily="34" charset="0"/>
            </a:endParaRPr>
          </a:p>
        </p:txBody>
      </p:sp>
      <p:sp>
        <p:nvSpPr>
          <p:cNvPr id="6149" name="TextBox 2"/>
          <p:cNvSpPr txBox="1">
            <a:spLocks noChangeArrowheads="1"/>
          </p:cNvSpPr>
          <p:nvPr/>
        </p:nvSpPr>
        <p:spPr bwMode="auto">
          <a:xfrm>
            <a:off x="4932363" y="4508500"/>
            <a:ext cx="388778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Какой металл добывали таким способом в древности?</a:t>
            </a:r>
          </a:p>
        </p:txBody>
      </p:sp>
      <p:sp>
        <p:nvSpPr>
          <p:cNvPr id="2" name="TextBox 1"/>
          <p:cNvSpPr txBox="1">
            <a:spLocks noChangeArrowheads="1"/>
          </p:cNvSpPr>
          <p:nvPr/>
        </p:nvSpPr>
        <p:spPr bwMode="auto">
          <a:xfrm>
            <a:off x="5148263" y="5546725"/>
            <a:ext cx="3095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solidFill>
                  <a:srgbClr val="FF0000"/>
                </a:solidFill>
              </a:rPr>
              <a:t>Ответ: </a:t>
            </a:r>
            <a:r>
              <a:rPr lang="ru-RU" altLang="ru-RU"/>
              <a:t>золото</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84213" y="549275"/>
            <a:ext cx="8072437"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latin typeface="Arial" panose="020B0604020202020204" pitchFamily="34" charset="0"/>
              </a:rPr>
              <a:t>Внимательно рассмотрите  фотографию. Ответьте на вопрос: </a:t>
            </a:r>
          </a:p>
          <a:p>
            <a:pPr>
              <a:spcBef>
                <a:spcPct val="0"/>
              </a:spcBef>
              <a:buFontTx/>
              <a:buNone/>
            </a:pPr>
            <a:r>
              <a:rPr lang="ru-RU" altLang="ru-RU" sz="1800">
                <a:latin typeface="Arial" panose="020B0604020202020204" pitchFamily="34" charset="0"/>
              </a:rPr>
              <a:t>правильно ли  поступает хозяйка, которая хранит покупной (в горшочке) </a:t>
            </a:r>
          </a:p>
          <a:p>
            <a:pPr>
              <a:spcBef>
                <a:spcPct val="0"/>
              </a:spcBef>
              <a:buFontTx/>
              <a:buNone/>
            </a:pPr>
            <a:r>
              <a:rPr lang="ru-RU" altLang="ru-RU" sz="1800">
                <a:latin typeface="Arial" panose="020B0604020202020204" pitchFamily="34" charset="0"/>
              </a:rPr>
              <a:t>салат в холодильнике?</a:t>
            </a:r>
          </a:p>
        </p:txBody>
      </p:sp>
      <p:pic>
        <p:nvPicPr>
          <p:cNvPr id="7171" name="Рисунок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6375" y="1628775"/>
            <a:ext cx="7199313" cy="462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Hablon-dlya-prezentatsii-po-himi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00" y="-38735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Rectangle 5"/>
          <p:cNvSpPr>
            <a:spLocks noGrp="1" noChangeArrowheads="1"/>
          </p:cNvSpPr>
          <p:nvPr>
            <p:ph type="title" idx="4294967295"/>
          </p:nvPr>
        </p:nvSpPr>
        <p:spPr>
          <a:xfrm>
            <a:off x="2051050" y="620713"/>
            <a:ext cx="6429375" cy="3313112"/>
          </a:xfrm>
        </p:spPr>
        <p:txBody>
          <a:bodyPr/>
          <a:lstStyle/>
          <a:p>
            <a:pPr eaLnBrk="1" hangingPunct="1"/>
            <a:r>
              <a:rPr lang="ru-RU" altLang="ru-RU" sz="2000" smtClean="0">
                <a:solidFill>
                  <a:srgbClr val="FF0000"/>
                </a:solidFill>
                <a:latin typeface="Times New Roman" panose="02020603050405020304" pitchFamily="18" charset="0"/>
              </a:rPr>
              <a:t>Ответ:</a:t>
            </a:r>
            <a:r>
              <a:rPr lang="ru-RU" altLang="ru-RU" sz="2000" smtClean="0">
                <a:latin typeface="Times New Roman" panose="02020603050405020304" pitchFamily="18" charset="0"/>
              </a:rPr>
              <a:t> нет, неправильно!  В листьях растущего салата происходят реакции фотосинтеза  и идёт  накопление углеводов.   Этот процесс возможен только на свету, а ночью фотосинтез не идёт, да ещё углеводы частично расходуются на дыхание. Поэтому для сохранения полезных свойств салатных листьев за ним нужно ухаживать как за обычным комнатным цветком: выставить на подоконник и периодически поливать.</a:t>
            </a:r>
            <a:br>
              <a:rPr lang="ru-RU" altLang="ru-RU" sz="2000" smtClean="0">
                <a:latin typeface="Times New Roman" panose="02020603050405020304" pitchFamily="18" charset="0"/>
              </a:rPr>
            </a:br>
            <a:endParaRPr lang="ru-RU" altLang="ru-RU" sz="2000" smtClean="0">
              <a:latin typeface="Times New Roman" panose="02020603050405020304" pitchFamily="18" charset="0"/>
            </a:endParaRPr>
          </a:p>
        </p:txBody>
      </p:sp>
      <p:sp>
        <p:nvSpPr>
          <p:cNvPr id="8196" name="Rectangle 6"/>
          <p:cNvSpPr>
            <a:spLocks noGrp="1" noChangeArrowheads="1"/>
          </p:cNvSpPr>
          <p:nvPr>
            <p:ph type="body" sz="half" idx="4294967295"/>
          </p:nvPr>
        </p:nvSpPr>
        <p:spPr>
          <a:xfrm>
            <a:off x="179388" y="1978025"/>
            <a:ext cx="46037" cy="3143250"/>
          </a:xfrm>
        </p:spPr>
        <p:txBody>
          <a:bodyPr/>
          <a:lstStyle/>
          <a:p>
            <a:pPr eaLnBrk="1" hangingPunct="1">
              <a:buFontTx/>
              <a:buNone/>
            </a:pPr>
            <a:endParaRPr lang="ru-RU" altLang="ru-RU" sz="2400" smtClean="0">
              <a:latin typeface="Times New Roman" panose="02020603050405020304"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23850" y="-171450"/>
            <a:ext cx="8229600" cy="1733550"/>
          </a:xfrm>
        </p:spPr>
        <p:txBody>
          <a:bodyPr>
            <a:normAutofit fontScale="90000"/>
          </a:bodyPr>
          <a:lstStyle/>
          <a:p>
            <a:pPr algn="l" eaLnBrk="1" hangingPunct="1">
              <a:defRPr/>
            </a:pP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endParaRPr lang="ru-RU" sz="1800" dirty="0" smtClean="0"/>
          </a:p>
        </p:txBody>
      </p:sp>
      <p:sp>
        <p:nvSpPr>
          <p:cNvPr id="9219" name="Объект 1"/>
          <p:cNvSpPr>
            <a:spLocks noGrp="1"/>
          </p:cNvSpPr>
          <p:nvPr>
            <p:ph idx="1"/>
          </p:nvPr>
        </p:nvSpPr>
        <p:spPr>
          <a:xfrm>
            <a:off x="323850" y="260350"/>
            <a:ext cx="8229600" cy="4465638"/>
          </a:xfrm>
        </p:spPr>
        <p:txBody>
          <a:bodyPr/>
          <a:lstStyle/>
          <a:p>
            <a:r>
              <a:rPr lang="ru-RU" altLang="ru-RU" sz="2000" smtClean="0"/>
              <a:t>Известно, что основным компонентом природного газа является метан. Метан не имеет запаха. А мы чувствуем запах при утечке бытового газа на кухне. Как это можно объяснить с точки зрения химии?</a:t>
            </a:r>
          </a:p>
        </p:txBody>
      </p:sp>
      <p:pic>
        <p:nvPicPr>
          <p:cNvPr id="9220" name="Рисунок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975" y="1376363"/>
            <a:ext cx="4897438" cy="388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873125" y="5265738"/>
            <a:ext cx="8208963"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solidFill>
                  <a:srgbClr val="FF0000"/>
                </a:solidFill>
              </a:rPr>
              <a:t>Ответ</a:t>
            </a:r>
            <a:r>
              <a:rPr lang="ru-RU" altLang="ru-RU"/>
              <a:t>: Специально для обнаружения утечек газа в квартирах и домах в  природный газ добавляют резко пахнущее органическое вещество – метилмеркаптан. В смеси с воздухом взрывоопасен.  ПДК составляет 0,8 г/куб.м. Долгое нахождение в загазованном помещении может привести к возникновению судорог,параличу и смерти</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403350" y="404813"/>
            <a:ext cx="6513513" cy="1944687"/>
          </a:xfrm>
        </p:spPr>
        <p:txBody>
          <a:bodyPr/>
          <a:lstStyle/>
          <a:p>
            <a:pPr eaLnBrk="1" hangingPunct="1"/>
            <a:r>
              <a:rPr lang="ru-RU" altLang="ru-RU" sz="2000" smtClean="0"/>
              <a:t>Многим известен способ лечения насморка или радикулита с помощью поваренной соли. Ее нагревают на сковороде или в духовке, насыпают в мешочек из плотной ткани, а мешочек прикладывают к больному месту на несколько часов. Какие свойства поваренной соли использованы в этом рецепте? Кстати, вместо соли можно использовать и чистый песок, который, как известно, состоит преимущественно из SiO2</a:t>
            </a:r>
            <a:endParaRPr lang="ru-RU" altLang="ru-RU" smtClean="0"/>
          </a:p>
        </p:txBody>
      </p:sp>
      <p:pic>
        <p:nvPicPr>
          <p:cNvPr id="10243" name="Объект 1"/>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rot="20146577">
            <a:off x="104775" y="2270125"/>
            <a:ext cx="2352675" cy="2944813"/>
          </a:xfrm>
        </p:spPr>
      </p:pic>
      <p:pic>
        <p:nvPicPr>
          <p:cNvPr id="10244" name="Рисунок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1092515">
            <a:off x="6973888" y="2709863"/>
            <a:ext cx="1885950" cy="307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3867150" y="3024188"/>
            <a:ext cx="8810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solidFill>
                  <a:srgbClr val="FF0000"/>
                </a:solidFill>
              </a:rPr>
              <a:t>Ответ:</a:t>
            </a:r>
          </a:p>
        </p:txBody>
      </p:sp>
      <p:sp>
        <p:nvSpPr>
          <p:cNvPr id="5" name="TextBox 4"/>
          <p:cNvSpPr txBox="1">
            <a:spLocks noChangeArrowheads="1"/>
          </p:cNvSpPr>
          <p:nvPr/>
        </p:nvSpPr>
        <p:spPr bwMode="auto">
          <a:xfrm>
            <a:off x="3276600" y="4292600"/>
            <a:ext cx="32639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t>В данном случае играют роль не химические, а физические свойства хлорида натрия: его довольно высокая теплоемкость. Аналогичными свойствами обладает и песок.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8229600" cy="2146300"/>
          </a:xfrm>
        </p:spPr>
        <p:txBody>
          <a:bodyPr/>
          <a:lstStyle/>
          <a:p>
            <a:pPr algn="l" eaLnBrk="1" hangingPunct="1"/>
            <a:r>
              <a:rPr lang="ru-RU" altLang="ru-RU" sz="2200" smtClean="0">
                <a:latin typeface="Times New Roman" panose="02020603050405020304" pitchFamily="18" charset="0"/>
                <a:cs typeface="Times New Roman" panose="02020603050405020304" pitchFamily="18" charset="0"/>
              </a:rPr>
              <a:t>Опытные хозяйки замечали, что при совместном хранении свежих огурцов и помидоров, огурцы быстро желтеют и разлагаются.</a:t>
            </a:r>
          </a:p>
        </p:txBody>
      </p:sp>
      <p:sp>
        <p:nvSpPr>
          <p:cNvPr id="11267" name="Объект 1"/>
          <p:cNvSpPr>
            <a:spLocks noGrp="1"/>
          </p:cNvSpPr>
          <p:nvPr>
            <p:ph sz="half" idx="1"/>
          </p:nvPr>
        </p:nvSpPr>
        <p:spPr>
          <a:xfrm>
            <a:off x="2627313" y="1704975"/>
            <a:ext cx="3800475" cy="5324475"/>
          </a:xfrm>
        </p:spPr>
        <p:txBody>
          <a:bodyPr/>
          <a:lstStyle/>
          <a:p>
            <a:r>
              <a:rPr lang="ru-RU" altLang="ru-RU" sz="2000" smtClean="0"/>
              <a:t>Есть ли этому факту научное объяснение</a:t>
            </a:r>
            <a:r>
              <a:rPr lang="ru-RU" altLang="ru-RU" sz="2400" smtClean="0"/>
              <a:t>?</a:t>
            </a:r>
          </a:p>
        </p:txBody>
      </p:sp>
      <p:pic>
        <p:nvPicPr>
          <p:cNvPr id="11268" name="Объект 3"/>
          <p:cNvPicPr>
            <a:picLocks noGrp="1" noChangeAspect="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179388" y="1844675"/>
            <a:ext cx="2447925" cy="2195513"/>
          </a:xfrm>
        </p:spPr>
      </p:pic>
      <p:pic>
        <p:nvPicPr>
          <p:cNvPr id="11269" name="Рисунок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7788" y="1704975"/>
            <a:ext cx="2681287"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3492500" y="2565400"/>
            <a:ext cx="9064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solidFill>
                  <a:srgbClr val="FF0000"/>
                </a:solidFill>
              </a:rPr>
              <a:t>Ответ:</a:t>
            </a:r>
          </a:p>
        </p:txBody>
      </p:sp>
      <p:sp>
        <p:nvSpPr>
          <p:cNvPr id="4" name="TextBox 3"/>
          <p:cNvSpPr txBox="1">
            <a:spLocks noChangeArrowheads="1"/>
          </p:cNvSpPr>
          <p:nvPr/>
        </p:nvSpPr>
        <p:spPr bwMode="auto">
          <a:xfrm flipH="1">
            <a:off x="2627313" y="2933700"/>
            <a:ext cx="380047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t>Помидоры как и некоторые другие овощи при созревании выделяют газ этилен. Этилен является природным стимулятором созревания плодов.</a:t>
            </a:r>
          </a:p>
        </p:txBody>
      </p:sp>
      <p:sp>
        <p:nvSpPr>
          <p:cNvPr id="6" name="TextBox 5"/>
          <p:cNvSpPr txBox="1">
            <a:spLocks noChangeArrowheads="1"/>
          </p:cNvSpPr>
          <p:nvPr/>
        </p:nvSpPr>
        <p:spPr bwMode="auto">
          <a:xfrm>
            <a:off x="684213" y="4724400"/>
            <a:ext cx="7559675" cy="175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a:t>Его накопление в плодах ускоряет их созревание, и чем раньше начинается накопление этилена, тем раньше созревают плоды. Поэтому томаты  даже принудительно обрабатывают  этиленом для искусственного ускорения созревания плодов. А огурцам этилен не требуется для дозревания. Поэтому при совместном хранении, они быстро портятся.</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TotalTime>
  <Words>726</Words>
  <Application>Microsoft Office PowerPoint</Application>
  <PresentationFormat>Экран (4:3)</PresentationFormat>
  <Paragraphs>41</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Функциональная грамотность </vt:lpstr>
      <vt:lpstr>Слайд 2</vt:lpstr>
      <vt:lpstr>Слайд 3</vt:lpstr>
      <vt:lpstr>Слайд 4</vt:lpstr>
      <vt:lpstr>Слайд 5</vt:lpstr>
      <vt:lpstr>Ответ: нет, неправильно!  В листьях растущего салата происходят реакции фотосинтеза  и идёт  накопление углеводов.   Этот процесс возможен только на свету, а ночью фотосинтез не идёт, да ещё углеводы частично расходуются на дыхание. Поэтому для сохранения полезных свойств салатных листьев за ним нужно ухаживать как за обычным комнатным цветком: выставить на подоконник и периодически поливать. </vt:lpstr>
      <vt:lpstr>   </vt:lpstr>
      <vt:lpstr>Многим известен способ лечения насморка или радикулита с помощью поваренной соли. Ее нагревают на сковороде или в духовке, насыпают в мешочек из плотной ткани, а мешочек прикладывают к больному месту на несколько часов. Какие свойства поваренной соли использованы в этом рецепте? Кстати, вместо соли можно использовать и чистый песок, который, как известно, состоит преимущественно из SiO2</vt:lpstr>
      <vt:lpstr>Опытные хозяйки замечали, что при совместном хранении свежих огурцов и помидоров, огурцы быстро желтеют и разлагаются.</vt:lpstr>
      <vt:lpstr>Слайд 10</vt:lpstr>
      <vt:lpstr>На белую бумагу случайно пролили йод. Можно ли вывести  это пятно? </vt:lpstr>
      <vt:lpstr> </vt:lpstr>
      <vt:lpstr>Слайд 13</vt:lpstr>
      <vt:lpstr>Слайд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КРИСТАЛЛЫ</dc:title>
  <dc:creator>"Храмцова Елена" &lt;khramtzova.alena@mail.ru&gt;</dc:creator>
  <cp:lastModifiedBy>1</cp:lastModifiedBy>
  <cp:revision>173</cp:revision>
  <dcterms:created xsi:type="dcterms:W3CDTF">2013-04-07T08:34:53Z</dcterms:created>
  <dcterms:modified xsi:type="dcterms:W3CDTF">2025-12-12T17:02:23Z</dcterms:modified>
</cp:coreProperties>
</file>