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4" r:id="rId7"/>
    <p:sldId id="262" r:id="rId8"/>
    <p:sldId id="269" r:id="rId9"/>
    <p:sldId id="263" r:id="rId10"/>
    <p:sldId id="268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4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randomBar dir="vert"/>
  </p:transition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3140968"/>
            <a:ext cx="7772400" cy="1470025"/>
          </a:xfrm>
        </p:spPr>
        <p:txBody>
          <a:bodyPr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i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Быть готовым к школе – не значит уметь читать, писать и считать. Быть готовым к школе –  значит быть готовым всему этому научиться.</a:t>
            </a:r>
            <a:r>
              <a:rPr lang="ru-RU" sz="5400" i="1" dirty="0">
                <a:ea typeface="Calibri"/>
                <a:cs typeface="Times New Roman"/>
              </a:rPr>
              <a:t/>
            </a:r>
            <a:br>
              <a:rPr lang="ru-RU" sz="5400" i="1" dirty="0">
                <a:ea typeface="Calibri"/>
                <a:cs typeface="Times New Roman"/>
              </a:rPr>
            </a:br>
            <a:endParaRPr lang="ru-RU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10178" y="4725144"/>
            <a:ext cx="4226318" cy="2376264"/>
          </a:xfrm>
        </p:spPr>
        <p:txBody>
          <a:bodyPr/>
          <a:lstStyle/>
          <a:p>
            <a:pPr algn="r"/>
            <a:endParaRPr lang="ru-RU" dirty="0" smtClean="0">
              <a:solidFill>
                <a:schemeClr val="tx1"/>
              </a:solidFill>
            </a:endParaRPr>
          </a:p>
          <a:p>
            <a:pPr algn="r"/>
            <a:endParaRPr lang="ru-RU" dirty="0">
              <a:solidFill>
                <a:schemeClr val="tx1"/>
              </a:solidFill>
            </a:endParaRP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Подготовила 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педагог-психолог 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Ибраимова К.А.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05064"/>
            <a:ext cx="4608512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79762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8949" y="193044"/>
            <a:ext cx="3324939" cy="2496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9926" y="4273761"/>
            <a:ext cx="3383694" cy="24006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9926" y="208705"/>
            <a:ext cx="3374563" cy="25722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8948" y="4387080"/>
            <a:ext cx="3396947" cy="24156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033090" y="1727807"/>
            <a:ext cx="31383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>
                <a:solidFill>
                  <a:srgbClr val="000000"/>
                </a:solidFill>
                <a:latin typeface="Georgia"/>
              </a:rPr>
              <a:t>Ребёнок учится тому,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886632" y="2026875"/>
            <a:ext cx="33391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>
                <a:solidFill>
                  <a:srgbClr val="000000"/>
                </a:solidFill>
                <a:latin typeface="Georgia"/>
              </a:rPr>
              <a:t>Что видит у себя в дому,</a:t>
            </a:r>
            <a:endParaRPr lang="ru-RU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078858" y="2302137"/>
            <a:ext cx="29546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i="1" dirty="0">
                <a:solidFill>
                  <a:srgbClr val="000000"/>
                </a:solidFill>
                <a:latin typeface="Georgia"/>
              </a:rPr>
              <a:t>Родители пример ему.</a:t>
            </a:r>
            <a:endParaRPr lang="ru-RU" sz="2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720365" y="2589725"/>
            <a:ext cx="36231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i="1" dirty="0">
                <a:solidFill>
                  <a:srgbClr val="000000"/>
                </a:solidFill>
                <a:latin typeface="Georgia"/>
              </a:rPr>
              <a:t>Кто при жене и детях груб,</a:t>
            </a:r>
            <a:endParaRPr lang="ru-RU" sz="2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643772" y="2852394"/>
            <a:ext cx="37224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i="1" dirty="0">
                <a:solidFill>
                  <a:srgbClr val="000000"/>
                </a:solidFill>
                <a:latin typeface="Georgia"/>
              </a:rPr>
              <a:t>Кому язык распутства люб,</a:t>
            </a:r>
            <a:endParaRPr lang="ru-RU" sz="20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220333" y="3136787"/>
            <a:ext cx="49407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i="1" dirty="0">
                <a:solidFill>
                  <a:srgbClr val="000000"/>
                </a:solidFill>
                <a:latin typeface="Georgia"/>
              </a:rPr>
              <a:t>Пусть помнит, что с лихвой получит</a:t>
            </a:r>
            <a:endParaRPr lang="ru-RU" sz="20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808881" y="3429000"/>
            <a:ext cx="37337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i="1" dirty="0">
                <a:solidFill>
                  <a:srgbClr val="000000"/>
                </a:solidFill>
                <a:latin typeface="Georgia"/>
              </a:rPr>
              <a:t>От них всё то, чему их учит</a:t>
            </a:r>
            <a:endParaRPr lang="ru-RU" sz="2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922181" y="3694958"/>
            <a:ext cx="33810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i="1" dirty="0">
                <a:solidFill>
                  <a:srgbClr val="000000"/>
                </a:solidFill>
                <a:latin typeface="Georgia"/>
              </a:rPr>
              <a:t>Не волк воспитывал овец,</a:t>
            </a:r>
            <a:endParaRPr lang="ru-RU" sz="20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078858" y="3958201"/>
            <a:ext cx="31085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i="1" dirty="0">
                <a:solidFill>
                  <a:srgbClr val="000000"/>
                </a:solidFill>
                <a:latin typeface="Georgia"/>
              </a:rPr>
              <a:t>Походку раку дал отец.</a:t>
            </a:r>
            <a:endParaRPr lang="ru-RU" sz="20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62076" y="4273761"/>
            <a:ext cx="41697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i="1" dirty="0">
                <a:solidFill>
                  <a:srgbClr val="000000"/>
                </a:solidFill>
                <a:latin typeface="Georgia"/>
              </a:rPr>
              <a:t>Коль видят нас и слышат дети,</a:t>
            </a:r>
            <a:endParaRPr lang="ru-RU" sz="20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904477" y="4527804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i="1" dirty="0">
                <a:solidFill>
                  <a:srgbClr val="000000"/>
                </a:solidFill>
                <a:latin typeface="Georgia"/>
              </a:rPr>
              <a:t>Мы за дела свои в ответе.</a:t>
            </a:r>
            <a:br>
              <a:rPr lang="ru-RU" sz="2000" i="1" dirty="0">
                <a:solidFill>
                  <a:srgbClr val="000000"/>
                </a:solidFill>
                <a:latin typeface="Georgia"/>
              </a:rPr>
            </a:br>
            <a:endParaRPr lang="ru-RU" sz="20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86632" y="4797152"/>
            <a:ext cx="37353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i="1" dirty="0">
                <a:solidFill>
                  <a:srgbClr val="000000"/>
                </a:solidFill>
                <a:latin typeface="Georgia"/>
              </a:rPr>
              <a:t>И за слова…Легко толкнуть</a:t>
            </a:r>
            <a:endParaRPr lang="ru-RU" sz="20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972044" y="5035635"/>
            <a:ext cx="35237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i="1" dirty="0">
                <a:solidFill>
                  <a:srgbClr val="000000"/>
                </a:solidFill>
                <a:latin typeface="Georgia"/>
              </a:rPr>
              <a:t>Детей на нехороший путь.</a:t>
            </a:r>
            <a:endParaRPr lang="ru-RU" sz="20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2890946" y="5318559"/>
            <a:ext cx="36407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i="1" dirty="0">
                <a:solidFill>
                  <a:srgbClr val="000000"/>
                </a:solidFill>
                <a:latin typeface="Georgia"/>
              </a:rPr>
              <a:t>Держи в приличии свой дом,</a:t>
            </a:r>
            <a:endParaRPr lang="ru-RU" sz="20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3009810" y="5594883"/>
            <a:ext cx="34724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i="1" dirty="0">
                <a:solidFill>
                  <a:srgbClr val="000000"/>
                </a:solidFill>
                <a:latin typeface="Georgia"/>
              </a:rPr>
              <a:t>Чтобы не каяться потом.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140799816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8" grpId="0"/>
      <p:bldP spid="19" grpId="0"/>
      <p:bldP spid="21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66850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09051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332657"/>
            <a:ext cx="7306971" cy="1080120"/>
          </a:xfrm>
        </p:spPr>
        <p:txBody>
          <a:bodyPr/>
          <a:lstStyle/>
          <a:p>
            <a:pPr algn="ctr"/>
            <a:r>
              <a:rPr lang="ru-RU" sz="2800" i="1" dirty="0">
                <a:solidFill>
                  <a:schemeClr val="tx1"/>
                </a:solidFill>
              </a:rPr>
              <a:t>Первое и главное чему должны научить ребёнка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84784"/>
            <a:ext cx="6984776" cy="5112568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>
                <a:solidFill>
                  <a:schemeClr val="tx1"/>
                </a:solidFill>
              </a:rPr>
              <a:t>умению слышать и слушать; </a:t>
            </a:r>
            <a:endParaRPr lang="ru-RU" sz="2000" dirty="0" smtClean="0">
              <a:solidFill>
                <a:schemeClr val="tx1"/>
              </a:solidFill>
            </a:endParaRPr>
          </a:p>
          <a:p>
            <a:r>
              <a:rPr lang="ru-RU" sz="2000" dirty="0" smtClean="0">
                <a:solidFill>
                  <a:schemeClr val="tx1"/>
                </a:solidFill>
              </a:rPr>
              <a:t>приучайте </a:t>
            </a:r>
            <a:r>
              <a:rPr lang="ru-RU" sz="2000" dirty="0">
                <a:solidFill>
                  <a:schemeClr val="tx1"/>
                </a:solidFill>
              </a:rPr>
              <a:t>ребенка к </a:t>
            </a:r>
            <a:r>
              <a:rPr lang="ru-RU" sz="2000" dirty="0" smtClean="0">
                <a:solidFill>
                  <a:schemeClr val="tx1"/>
                </a:solidFill>
              </a:rPr>
              <a:t>самостоятельности;</a:t>
            </a:r>
            <a:endParaRPr lang="ru-RU" sz="2000" dirty="0">
              <a:solidFill>
                <a:schemeClr val="tx1"/>
              </a:solidFill>
            </a:endParaRPr>
          </a:p>
          <a:p>
            <a:r>
              <a:rPr lang="ru-RU" sz="2000" dirty="0" smtClean="0">
                <a:solidFill>
                  <a:schemeClr val="tx1"/>
                </a:solidFill>
              </a:rPr>
              <a:t>приучайте </a:t>
            </a:r>
            <a:r>
              <a:rPr lang="ru-RU" sz="2000" dirty="0">
                <a:solidFill>
                  <a:schemeClr val="tx1"/>
                </a:solidFill>
              </a:rPr>
              <a:t>вежливо общаться со взрослыми;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>
                <a:solidFill>
                  <a:schemeClr val="tx1"/>
                </a:solidFill>
              </a:rPr>
              <a:t>больше внимания уделять речи </a:t>
            </a:r>
            <a:r>
              <a:rPr lang="ru-RU" sz="2000" dirty="0" smtClean="0">
                <a:solidFill>
                  <a:schemeClr val="tx1"/>
                </a:solidFill>
              </a:rPr>
              <a:t>ребенка;</a:t>
            </a:r>
            <a:endParaRPr lang="ru-RU" sz="2000" dirty="0">
              <a:solidFill>
                <a:schemeClr val="tx1"/>
              </a:solidFill>
            </a:endParaRPr>
          </a:p>
          <a:p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>
                <a:solidFill>
                  <a:schemeClr val="tx1"/>
                </a:solidFill>
              </a:rPr>
              <a:t>будьте к ним требовательными, но справедливыми;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>
                <a:solidFill>
                  <a:schemeClr val="tx1"/>
                </a:solidFill>
              </a:rPr>
              <a:t>не старайтесь сейчас обучать ребенка писать, лучше пусть развивают моторику руки, т.к. развитие моторики напрямую связана с речью детей.</a:t>
            </a:r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8386" y="1295350"/>
            <a:ext cx="1262085" cy="4653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67001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76673"/>
            <a:ext cx="7848872" cy="1008112"/>
          </a:xfrm>
        </p:spPr>
        <p:txBody>
          <a:bodyPr/>
          <a:lstStyle/>
          <a:p>
            <a:pPr algn="ctr"/>
            <a:r>
              <a:rPr lang="ru-RU" sz="4000" b="1" i="1" dirty="0">
                <a:solidFill>
                  <a:schemeClr val="tx1"/>
                </a:solidFill>
              </a:rPr>
              <a:t>Ребенок должен знать о себе и своей семье: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44824"/>
            <a:ext cx="8387091" cy="4734054"/>
          </a:xfrm>
        </p:spPr>
        <p:txBody>
          <a:bodyPr>
            <a:normAutofit fontScale="92500"/>
          </a:bodyPr>
          <a:lstStyle/>
          <a:p>
            <a:r>
              <a:rPr lang="ru-RU" sz="3200" dirty="0">
                <a:solidFill>
                  <a:schemeClr val="tx1"/>
                </a:solidFill>
              </a:rPr>
              <a:t>Свое Ф. И. О.;</a:t>
            </a:r>
          </a:p>
          <a:p>
            <a:r>
              <a:rPr lang="ru-RU" sz="3200" dirty="0">
                <a:solidFill>
                  <a:schemeClr val="tx1"/>
                </a:solidFill>
              </a:rPr>
              <a:t>Сколько ему лет</a:t>
            </a:r>
            <a:r>
              <a:rPr lang="ru-RU" sz="3200" dirty="0" smtClean="0">
                <a:solidFill>
                  <a:schemeClr val="tx1"/>
                </a:solidFill>
              </a:rPr>
              <a:t>.</a:t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>Когда </a:t>
            </a:r>
            <a:r>
              <a:rPr lang="ru-RU" sz="3200" dirty="0">
                <a:solidFill>
                  <a:schemeClr val="tx1"/>
                </a:solidFill>
              </a:rPr>
              <a:t>у него день </a:t>
            </a:r>
            <a:r>
              <a:rPr lang="ru-RU" sz="3200" dirty="0" smtClean="0">
                <a:solidFill>
                  <a:schemeClr val="tx1"/>
                </a:solidFill>
              </a:rPr>
              <a:t/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>рождения</a:t>
            </a:r>
            <a:r>
              <a:rPr lang="ru-RU" sz="3200" dirty="0">
                <a:solidFill>
                  <a:schemeClr val="tx1"/>
                </a:solidFill>
              </a:rPr>
              <a:t>;</a:t>
            </a:r>
          </a:p>
          <a:p>
            <a:r>
              <a:rPr lang="ru-RU" sz="3200" dirty="0">
                <a:solidFill>
                  <a:schemeClr val="tx1"/>
                </a:solidFill>
              </a:rPr>
              <a:t>Где он живет (адрес);</a:t>
            </a:r>
          </a:p>
          <a:p>
            <a:r>
              <a:rPr lang="ru-RU" sz="3200" dirty="0">
                <a:solidFill>
                  <a:schemeClr val="tx1"/>
                </a:solidFill>
              </a:rPr>
              <a:t>Как зовут родителей (имя, отчество);</a:t>
            </a:r>
          </a:p>
          <a:p>
            <a:r>
              <a:rPr lang="ru-RU" sz="3200" dirty="0">
                <a:solidFill>
                  <a:schemeClr val="tx1"/>
                </a:solidFill>
              </a:rPr>
              <a:t>Кем работают родители.</a:t>
            </a:r>
          </a:p>
          <a:p>
            <a:r>
              <a:rPr lang="ru-RU" sz="3200" dirty="0">
                <a:solidFill>
                  <a:schemeClr val="tx1"/>
                </a:solidFill>
              </a:rPr>
              <a:t>Название нашей страны и её столицы;</a:t>
            </a:r>
          </a:p>
          <a:p>
            <a:endParaRPr lang="ru-R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628800"/>
            <a:ext cx="2952328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71451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125113" cy="996483"/>
          </a:xfrm>
        </p:spPr>
        <p:txBody>
          <a:bodyPr/>
          <a:lstStyle/>
          <a:p>
            <a:pPr algn="ctr"/>
            <a:r>
              <a:rPr lang="ru-RU" sz="4000" b="1" i="1" dirty="0">
                <a:solidFill>
                  <a:schemeClr val="tx1"/>
                </a:solidFill>
              </a:rPr>
              <a:t>Память, мышление, внимание и речь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44824"/>
            <a:ext cx="8712968" cy="5112568"/>
          </a:xfrm>
        </p:spPr>
        <p:txBody>
          <a:bodyPr>
            <a:normAutofit fontScale="85000" lnSpcReduction="20000"/>
          </a:bodyPr>
          <a:lstStyle/>
          <a:p>
            <a:r>
              <a:rPr lang="ru-RU" sz="2300" dirty="0" smtClean="0">
                <a:solidFill>
                  <a:schemeClr val="tx1"/>
                </a:solidFill>
              </a:rPr>
              <a:t>Пересказывать </a:t>
            </a:r>
            <a:r>
              <a:rPr lang="ru-RU" sz="2300" dirty="0">
                <a:solidFill>
                  <a:schemeClr val="tx1"/>
                </a:solidFill>
              </a:rPr>
              <a:t>простое услышанное произведение;</a:t>
            </a:r>
          </a:p>
          <a:p>
            <a:r>
              <a:rPr lang="ru-RU" sz="2300" dirty="0">
                <a:solidFill>
                  <a:schemeClr val="tx1"/>
                </a:solidFill>
              </a:rPr>
              <a:t>Рассказывать по картинке (не отдельными словами, а составлять </a:t>
            </a:r>
            <a:r>
              <a:rPr lang="ru-RU" sz="2300" dirty="0" smtClean="0">
                <a:solidFill>
                  <a:schemeClr val="tx1"/>
                </a:solidFill>
              </a:rPr>
              <a:t>рассказ по </a:t>
            </a:r>
            <a:r>
              <a:rPr lang="ru-RU" sz="2300" dirty="0">
                <a:solidFill>
                  <a:schemeClr val="tx1"/>
                </a:solidFill>
              </a:rPr>
              <a:t>картинке);</a:t>
            </a:r>
          </a:p>
          <a:p>
            <a:r>
              <a:rPr lang="ru-RU" sz="2300" dirty="0">
                <a:solidFill>
                  <a:schemeClr val="tx1"/>
                </a:solidFill>
              </a:rPr>
              <a:t>Знать стихотворения;</a:t>
            </a:r>
          </a:p>
          <a:p>
            <a:r>
              <a:rPr lang="ru-RU" sz="2300" dirty="0">
                <a:solidFill>
                  <a:schemeClr val="tx1"/>
                </a:solidFill>
              </a:rPr>
              <a:t>Сочинять сказки;</a:t>
            </a:r>
          </a:p>
          <a:p>
            <a:r>
              <a:rPr lang="ru-RU" sz="2300" dirty="0">
                <a:solidFill>
                  <a:schemeClr val="tx1"/>
                </a:solidFill>
              </a:rPr>
              <a:t>Отвечать на поставленные вопросы;</a:t>
            </a:r>
          </a:p>
          <a:p>
            <a:r>
              <a:rPr lang="ru-RU" sz="2300" dirty="0">
                <a:solidFill>
                  <a:schemeClr val="tx1"/>
                </a:solidFill>
              </a:rPr>
              <a:t>Делать какое-либо задание по образцу;</a:t>
            </a:r>
          </a:p>
          <a:p>
            <a:r>
              <a:rPr lang="ru-RU" sz="2300" dirty="0">
                <a:solidFill>
                  <a:schemeClr val="tx1"/>
                </a:solidFill>
              </a:rPr>
              <a:t>Уметь описывать картинку по памяти;</a:t>
            </a:r>
          </a:p>
          <a:p>
            <a:r>
              <a:rPr lang="ru-RU" sz="2300" dirty="0">
                <a:solidFill>
                  <a:schemeClr val="tx1"/>
                </a:solidFill>
              </a:rPr>
              <a:t>Запоминать до 10 увиденных картинок;</a:t>
            </a:r>
          </a:p>
          <a:p>
            <a:r>
              <a:rPr lang="ru-RU" sz="2300" dirty="0">
                <a:solidFill>
                  <a:schemeClr val="tx1"/>
                </a:solidFill>
              </a:rPr>
              <a:t>Заканчивать предложения;</a:t>
            </a:r>
          </a:p>
          <a:p>
            <a:r>
              <a:rPr lang="ru-RU" sz="2300" dirty="0">
                <a:solidFill>
                  <a:schemeClr val="tx1"/>
                </a:solidFill>
              </a:rPr>
              <a:t>Находить лишнюю картинку или слово;</a:t>
            </a:r>
          </a:p>
          <a:p>
            <a:r>
              <a:rPr lang="ru-RU" sz="2300" dirty="0">
                <a:solidFill>
                  <a:schemeClr val="tx1"/>
                </a:solidFill>
              </a:rPr>
              <a:t>Отгадывать загадки;</a:t>
            </a:r>
          </a:p>
          <a:p>
            <a:r>
              <a:rPr lang="ru-RU" sz="2300" dirty="0">
                <a:solidFill>
                  <a:schemeClr val="tx1"/>
                </a:solidFill>
              </a:rPr>
              <a:t>Группировать предметы по признаку.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43808" y="1268760"/>
            <a:ext cx="33586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u="sng" dirty="0">
                <a:solidFill>
                  <a:srgbClr val="FF0000"/>
                </a:solidFill>
              </a:rPr>
              <a:t>Ребенок должен уметь:</a:t>
            </a:r>
          </a:p>
        </p:txBody>
      </p:sp>
    </p:spTree>
    <p:extLst>
      <p:ext uri="{BB962C8B-B14F-4D97-AF65-F5344CB8AC3E}">
        <p14:creationId xmlns:p14="http://schemas.microsoft.com/office/powerpoint/2010/main" xmlns="" val="3318521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5576" y="0"/>
            <a:ext cx="7125113" cy="924475"/>
          </a:xfrm>
        </p:spPr>
        <p:txBody>
          <a:bodyPr/>
          <a:lstStyle/>
          <a:p>
            <a:pPr algn="ctr"/>
            <a:r>
              <a:rPr lang="ru-RU" sz="2800" i="1" dirty="0" smtClean="0"/>
              <a:t>Интерпретация </a:t>
            </a:r>
            <a:endParaRPr lang="ru-RU" sz="2800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836712"/>
            <a:ext cx="878497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-Если </a:t>
            </a:r>
            <a:r>
              <a:rPr lang="ru-RU" dirty="0"/>
              <a:t>вы ответили утвердительно на 15 и более вопросов, значит, ваш ребенок вполне готов к школьному обучению. Вы занимались с ним не напрасно, и в дальнейшем, если у него и возникнут трудности при обучении, он с вашей помощью сможет с ними справиться.</a:t>
            </a:r>
          </a:p>
          <a:p>
            <a:endParaRPr lang="ru-RU" dirty="0"/>
          </a:p>
          <a:p>
            <a:r>
              <a:rPr lang="ru-RU" dirty="0"/>
              <a:t> </a:t>
            </a:r>
            <a:r>
              <a:rPr lang="ru-RU" dirty="0" smtClean="0"/>
              <a:t>   -Если </a:t>
            </a:r>
            <a:r>
              <a:rPr lang="ru-RU" dirty="0"/>
              <a:t>ваш малыш может справляться с содержанием 10-14 вышеуказанных вопросов, то вы на верном пути. За время занятий он многому научился и многое узнал. А те вопросы, на которые вы ответили отрицательно, укажут вам, на какие моменты нужно обратить внимание, в чем еще нужно потренироваться с ребенком.</a:t>
            </a:r>
          </a:p>
          <a:p>
            <a:endParaRPr lang="ru-RU" dirty="0"/>
          </a:p>
          <a:p>
            <a:r>
              <a:rPr lang="ru-RU" dirty="0" smtClean="0"/>
              <a:t>- В </a:t>
            </a:r>
            <a:r>
              <a:rPr lang="ru-RU" dirty="0"/>
              <a:t>том случае, если количество утвердительных ответов 9 или менее, вам следует больше уделять времени и внимания занятиям с ребенком. Он еще не совсем готов пойти в школу. Поэтому ваша задача — систематически заниматься с малышом, тренироваться в выполнении различных упражнений.</a:t>
            </a:r>
          </a:p>
          <a:p>
            <a:r>
              <a:rPr lang="ru-RU" dirty="0"/>
              <a:t>На пороге школы едва ли не самое главное – научить ребёнка самостоятельности. Ведь малышу придётся выполнять одно задание за другим, принимать решения, выстраивать личные отношения с одноклассниками и с учителем, а значит, и нести ответственность.</a:t>
            </a:r>
          </a:p>
        </p:txBody>
      </p:sp>
    </p:spTree>
    <p:extLst>
      <p:ext uri="{BB962C8B-B14F-4D97-AF65-F5344CB8AC3E}">
        <p14:creationId xmlns:p14="http://schemas.microsoft.com/office/powerpoint/2010/main" xmlns="" val="411016080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20688"/>
            <a:ext cx="7560840" cy="1584176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«ПОРТРЕТ» </a:t>
            </a:r>
            <a:r>
              <a:rPr lang="ru-RU" sz="2800" b="1" dirty="0">
                <a:solidFill>
                  <a:schemeClr val="tx1"/>
                </a:solidFill>
              </a:rPr>
              <a:t>первоклассника, НЕГОТОВОГО к школе.</a:t>
            </a:r>
            <a:r>
              <a:rPr lang="ru-RU" sz="2800" dirty="0">
                <a:solidFill>
                  <a:schemeClr val="tx1"/>
                </a:solidFill>
              </a:rPr>
              <a:t/>
            </a:r>
            <a:br>
              <a:rPr lang="ru-RU" sz="2800" dirty="0">
                <a:solidFill>
                  <a:schemeClr val="tx1"/>
                </a:solidFill>
              </a:rPr>
            </a:br>
            <a:r>
              <a:rPr lang="ru-RU" sz="2800" b="1" dirty="0">
                <a:solidFill>
                  <a:schemeClr val="tx1"/>
                </a:solidFill>
              </a:rPr>
              <a:t>Пусть эти моменты заставят Вас задуматься:</a:t>
            </a:r>
            <a:r>
              <a:rPr lang="ru-RU" sz="2800" dirty="0">
                <a:solidFill>
                  <a:schemeClr val="tx1"/>
                </a:solidFill>
              </a:rPr>
              <a:t/>
            </a:r>
            <a:br>
              <a:rPr lang="ru-RU" sz="2800" dirty="0">
                <a:solidFill>
                  <a:schemeClr val="tx1"/>
                </a:solidFill>
              </a:rPr>
            </a:b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2258" y="2321496"/>
            <a:ext cx="8892480" cy="453650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1900" dirty="0" smtClean="0">
                <a:solidFill>
                  <a:schemeClr val="tx1"/>
                </a:solidFill>
              </a:rPr>
              <a:t>• </a:t>
            </a:r>
            <a:r>
              <a:rPr lang="ru-RU" sz="2100" dirty="0" smtClean="0">
                <a:solidFill>
                  <a:schemeClr val="tx1"/>
                </a:solidFill>
              </a:rPr>
              <a:t>чрезмерная </a:t>
            </a:r>
            <a:r>
              <a:rPr lang="ru-RU" sz="2100" dirty="0">
                <a:solidFill>
                  <a:schemeClr val="tx1"/>
                </a:solidFill>
              </a:rPr>
              <a:t>игривость;</a:t>
            </a:r>
          </a:p>
          <a:p>
            <a:pPr marL="0" indent="0">
              <a:buNone/>
            </a:pPr>
            <a:r>
              <a:rPr lang="ru-RU" sz="2100" dirty="0" smtClean="0">
                <a:solidFill>
                  <a:schemeClr val="tx1"/>
                </a:solidFill>
              </a:rPr>
              <a:t>• недостаточная </a:t>
            </a:r>
            <a:r>
              <a:rPr lang="ru-RU" sz="2100" dirty="0">
                <a:solidFill>
                  <a:schemeClr val="tx1"/>
                </a:solidFill>
              </a:rPr>
              <a:t>самостоятельность;</a:t>
            </a:r>
          </a:p>
          <a:p>
            <a:pPr marL="0" indent="0">
              <a:buNone/>
            </a:pPr>
            <a:r>
              <a:rPr lang="ru-RU" sz="2100" dirty="0" smtClean="0">
                <a:solidFill>
                  <a:schemeClr val="tx1"/>
                </a:solidFill>
              </a:rPr>
              <a:t>• импульсивность</a:t>
            </a:r>
            <a:r>
              <a:rPr lang="ru-RU" sz="2100" dirty="0">
                <a:solidFill>
                  <a:schemeClr val="tx1"/>
                </a:solidFill>
              </a:rPr>
              <a:t>, бесконтрольность поведения, </a:t>
            </a:r>
            <a:r>
              <a:rPr lang="ru-RU" sz="2100" dirty="0" err="1">
                <a:solidFill>
                  <a:schemeClr val="tx1"/>
                </a:solidFill>
              </a:rPr>
              <a:t>гиперактивность</a:t>
            </a:r>
            <a:r>
              <a:rPr lang="ru-RU" sz="2100" dirty="0">
                <a:solidFill>
                  <a:schemeClr val="tx1"/>
                </a:solidFill>
              </a:rPr>
              <a:t>;</a:t>
            </a:r>
          </a:p>
          <a:p>
            <a:pPr marL="0" indent="0">
              <a:buNone/>
            </a:pPr>
            <a:r>
              <a:rPr lang="ru-RU" sz="2100" dirty="0" smtClean="0">
                <a:solidFill>
                  <a:schemeClr val="tx1"/>
                </a:solidFill>
              </a:rPr>
              <a:t>• неумение </a:t>
            </a:r>
            <a:r>
              <a:rPr lang="ru-RU" sz="2100" dirty="0">
                <a:solidFill>
                  <a:schemeClr val="tx1"/>
                </a:solidFill>
              </a:rPr>
              <a:t>общаться со сверстниками;</a:t>
            </a:r>
          </a:p>
          <a:p>
            <a:pPr marL="0" indent="0">
              <a:buNone/>
            </a:pPr>
            <a:r>
              <a:rPr lang="ru-RU" sz="2100" dirty="0" smtClean="0">
                <a:solidFill>
                  <a:schemeClr val="tx1"/>
                </a:solidFill>
              </a:rPr>
              <a:t>• неумение </a:t>
            </a:r>
            <a:r>
              <a:rPr lang="ru-RU" sz="2100" dirty="0">
                <a:solidFill>
                  <a:schemeClr val="tx1"/>
                </a:solidFill>
              </a:rPr>
              <a:t>сосредоточиться на задании, трудность восприятия словесной или иной инструкции;</a:t>
            </a:r>
          </a:p>
          <a:p>
            <a:pPr marL="0" indent="0">
              <a:buNone/>
            </a:pPr>
            <a:r>
              <a:rPr lang="ru-RU" sz="2100" dirty="0" smtClean="0">
                <a:solidFill>
                  <a:schemeClr val="tx1"/>
                </a:solidFill>
              </a:rPr>
              <a:t>• низкий </a:t>
            </a:r>
            <a:r>
              <a:rPr lang="ru-RU" sz="2100" dirty="0">
                <a:solidFill>
                  <a:schemeClr val="tx1"/>
                </a:solidFill>
              </a:rPr>
              <a:t>уровень знаний об окружающем мире, неумение сделать обобщение, классификацию, выделить сходство, различие;</a:t>
            </a:r>
          </a:p>
          <a:p>
            <a:pPr marL="0" indent="0">
              <a:buNone/>
            </a:pPr>
            <a:r>
              <a:rPr lang="ru-RU" sz="2100" dirty="0" smtClean="0">
                <a:solidFill>
                  <a:schemeClr val="tx1"/>
                </a:solidFill>
              </a:rPr>
              <a:t>• плохое </a:t>
            </a:r>
            <a:r>
              <a:rPr lang="ru-RU" sz="2100" dirty="0">
                <a:solidFill>
                  <a:schemeClr val="tx1"/>
                </a:solidFill>
              </a:rPr>
              <a:t>развитие тонко координированных движений руки, зрительно-моторных координаций (неумение выполнять различные графические задания, манипулировать мелкими предметами);</a:t>
            </a:r>
          </a:p>
          <a:p>
            <a:pPr marL="0" indent="0">
              <a:buNone/>
            </a:pPr>
            <a:r>
              <a:rPr lang="ru-RU" sz="2100" dirty="0" smtClean="0">
                <a:solidFill>
                  <a:schemeClr val="tx1"/>
                </a:solidFill>
              </a:rPr>
              <a:t>• недостаточное </a:t>
            </a:r>
            <a:r>
              <a:rPr lang="ru-RU" sz="2100" dirty="0">
                <a:solidFill>
                  <a:schemeClr val="tx1"/>
                </a:solidFill>
              </a:rPr>
              <a:t>развитие произвольной памяти;</a:t>
            </a:r>
          </a:p>
          <a:p>
            <a:pPr marL="0" indent="0">
              <a:buNone/>
            </a:pPr>
            <a:r>
              <a:rPr lang="ru-RU" sz="2100" dirty="0" smtClean="0">
                <a:solidFill>
                  <a:schemeClr val="tx1"/>
                </a:solidFill>
              </a:rPr>
              <a:t>• задержка </a:t>
            </a:r>
            <a:r>
              <a:rPr lang="ru-RU" sz="2100" dirty="0">
                <a:solidFill>
                  <a:schemeClr val="tx1"/>
                </a:solidFill>
              </a:rPr>
              <a:t>речевого развития (это может быть и неправильное произношение, и бедный словарный запас, и неумение выразить свои мысли и т. п.).</a:t>
            </a:r>
          </a:p>
          <a:p>
            <a:endParaRPr lang="ru-RU" sz="1900" dirty="0"/>
          </a:p>
        </p:txBody>
      </p:sp>
    </p:spTree>
    <p:extLst>
      <p:ext uri="{BB962C8B-B14F-4D97-AF65-F5344CB8AC3E}">
        <p14:creationId xmlns:p14="http://schemas.microsoft.com/office/powerpoint/2010/main" xmlns="" val="238116362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89" y="548680"/>
            <a:ext cx="7632848" cy="1008111"/>
          </a:xfrm>
        </p:spPr>
        <p:txBody>
          <a:bodyPr/>
          <a:lstStyle/>
          <a:p>
            <a:pPr algn="ctr"/>
            <a:r>
              <a:rPr lang="ru-RU" dirty="0" smtClean="0"/>
              <a:t>Сайт нашей </a:t>
            </a:r>
            <a:r>
              <a:rPr lang="ru-RU" dirty="0" smtClean="0"/>
              <a:t>гимназии</a:t>
            </a:r>
            <a:r>
              <a:rPr lang="ru-RU" dirty="0" smtClean="0"/>
              <a:t>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https://belgimnaziya1.crimeaschool.ru/home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72816"/>
            <a:ext cx="6912763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6430318"/>
      </p:ext>
    </p:extLst>
  </p:cSld>
  <p:clrMapOvr>
    <a:masterClrMapping/>
  </p:clrMapOvr>
  <p:transition spd="slow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44824"/>
            <a:ext cx="7595003" cy="2321227"/>
          </a:xfrm>
        </p:spPr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</a:rPr>
              <a:t>    Совсем </a:t>
            </a:r>
            <a:r>
              <a:rPr lang="ru-RU" sz="2800" dirty="0">
                <a:solidFill>
                  <a:schemeClr val="tx1"/>
                </a:solidFill>
              </a:rPr>
              <a:t>скоро </a:t>
            </a:r>
            <a:r>
              <a:rPr lang="ru-RU" sz="2800" dirty="0" smtClean="0">
                <a:solidFill>
                  <a:schemeClr val="tx1"/>
                </a:solidFill>
              </a:rPr>
              <a:t>наступает очередной этап взросления вашего ребенка, </a:t>
            </a:r>
            <a:r>
              <a:rPr lang="ru-RU" sz="2800" dirty="0">
                <a:solidFill>
                  <a:schemeClr val="tx1"/>
                </a:solidFill>
              </a:rPr>
              <a:t>он станет школьником.  </a:t>
            </a:r>
            <a:r>
              <a:rPr lang="ru-RU" sz="2800" dirty="0" smtClean="0">
                <a:solidFill>
                  <a:schemeClr val="tx1"/>
                </a:solidFill>
              </a:rPr>
              <a:t/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     И </a:t>
            </a:r>
            <a:r>
              <a:rPr lang="ru-RU" sz="2800" dirty="0">
                <a:solidFill>
                  <a:schemeClr val="tx1"/>
                </a:solidFill>
              </a:rPr>
              <a:t>очень — очень многое в этот период будет зависеть от вас, вашего терпения, организованности и родительской любви.</a:t>
            </a:r>
            <a:br>
              <a:rPr lang="ru-RU" sz="2800" dirty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    Ну</a:t>
            </a:r>
            <a:r>
              <a:rPr lang="ru-RU" sz="2800" dirty="0">
                <a:solidFill>
                  <a:schemeClr val="tx1"/>
                </a:solidFill>
              </a:rPr>
              <a:t>, а пока у вас ещё </a:t>
            </a:r>
            <a:r>
              <a:rPr lang="ru-RU" sz="2800" dirty="0" smtClean="0">
                <a:solidFill>
                  <a:schemeClr val="tx1"/>
                </a:solidFill>
              </a:rPr>
              <a:t/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есть время</a:t>
            </a:r>
            <a:r>
              <a:rPr lang="ru-RU" sz="2800" dirty="0">
                <a:solidFill>
                  <a:schemeClr val="tx1"/>
                </a:solidFill>
              </a:rPr>
              <a:t>, все в </a:t>
            </a:r>
            <a:r>
              <a:rPr lang="ru-RU" sz="2800" dirty="0" smtClean="0">
                <a:solidFill>
                  <a:schemeClr val="tx1"/>
                </a:solidFill>
              </a:rPr>
              <a:t>ваших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                   </a:t>
            </a:r>
            <a:r>
              <a:rPr lang="ru-RU" sz="2800" dirty="0">
                <a:solidFill>
                  <a:schemeClr val="tx1"/>
                </a:solidFill>
              </a:rPr>
              <a:t>руках.</a:t>
            </a:r>
            <a:br>
              <a:rPr lang="ru-RU" sz="2800" dirty="0">
                <a:solidFill>
                  <a:schemeClr val="tx1"/>
                </a:solidFill>
              </a:rPr>
            </a:b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307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356992"/>
            <a:ext cx="3240360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97930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TM02455596[[fn=Весна]]</Template>
  <TotalTime>166</TotalTime>
  <Words>594</Words>
  <Application>Microsoft Office PowerPoint</Application>
  <PresentationFormat>Экран (4:3)</PresentationFormat>
  <Paragraphs>66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Spring</vt:lpstr>
      <vt:lpstr>Быть готовым к школе – не значит уметь читать, писать и считать. Быть готовым к школе –  значит быть готовым всему этому научиться. </vt:lpstr>
      <vt:lpstr>Слайд 2</vt:lpstr>
      <vt:lpstr>Первое и главное чему должны научить ребёнка </vt:lpstr>
      <vt:lpstr>Ребенок должен знать о себе и своей семье:</vt:lpstr>
      <vt:lpstr>Память, мышление, внимание и речь</vt:lpstr>
      <vt:lpstr>Интерпретация </vt:lpstr>
      <vt:lpstr>«ПОРТРЕТ» первоклассника, НЕГОТОВОГО к школе. Пусть эти моменты заставят Вас задуматься: </vt:lpstr>
      <vt:lpstr>Сайт нашей гимназии:  https://belgimnaziya1.crimeaschool.ru/home</vt:lpstr>
      <vt:lpstr>    Совсем скоро наступает очередной этап взросления вашего ребенка, он станет школьником.        И очень — очень многое в этот период будет зависеть от вас, вашего терпения, организованности и родительской любви.     Ну, а пока у вас ещё  есть время, все в ваших                    руках. 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Быть готовым к школе – не значит уметь читать, писать и считать. Быть готовым к школе –  значит быть готовым всему этому научиться.</dc:title>
  <dc:creator>User</dc:creator>
  <cp:lastModifiedBy>Алексей</cp:lastModifiedBy>
  <cp:revision>19</cp:revision>
  <dcterms:created xsi:type="dcterms:W3CDTF">2021-03-22T10:38:02Z</dcterms:created>
  <dcterms:modified xsi:type="dcterms:W3CDTF">2023-03-24T13:01:55Z</dcterms:modified>
</cp:coreProperties>
</file>