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notesMasterIdLst>
    <p:notesMasterId r:id="rId28"/>
  </p:notesMasterIdLst>
  <p:sldIdLst>
    <p:sldId id="256" r:id="rId2"/>
    <p:sldId id="294" r:id="rId3"/>
    <p:sldId id="266" r:id="rId4"/>
    <p:sldId id="267" r:id="rId5"/>
    <p:sldId id="308" r:id="rId6"/>
    <p:sldId id="309" r:id="rId7"/>
    <p:sldId id="310" r:id="rId8"/>
    <p:sldId id="311" r:id="rId9"/>
    <p:sldId id="312" r:id="rId10"/>
    <p:sldId id="313" r:id="rId11"/>
    <p:sldId id="314" r:id="rId12"/>
    <p:sldId id="315" r:id="rId13"/>
    <p:sldId id="316" r:id="rId14"/>
    <p:sldId id="317" r:id="rId15"/>
    <p:sldId id="318" r:id="rId16"/>
    <p:sldId id="319" r:id="rId17"/>
    <p:sldId id="320" r:id="rId18"/>
    <p:sldId id="321" r:id="rId19"/>
    <p:sldId id="322" r:id="rId20"/>
    <p:sldId id="323" r:id="rId21"/>
    <p:sldId id="324" r:id="rId22"/>
    <p:sldId id="325" r:id="rId23"/>
    <p:sldId id="326" r:id="rId24"/>
    <p:sldId id="327" r:id="rId25"/>
    <p:sldId id="328" r:id="rId26"/>
    <p:sldId id="26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E929F9F4-4A8F-4326-A1B4-22849713DDAB}" styleName="Темный стиль 1 - акцент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Темный стиль 1 - акцент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Темный стиль 1 - акцент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Темный стиль 1 - акцент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Темный стиль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Темный стиль 1 - акцент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Темный стиль 1 - акцент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8FB837D-C827-4EFA-A057-4D05807E0F7C}" styleName="Стиль из темы 1 - акцент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Стиль из темы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Стиль из темы 1 - акцент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413" autoAdjust="0"/>
    <p:restoredTop sz="94660"/>
  </p:normalViewPr>
  <p:slideViewPr>
    <p:cSldViewPr>
      <p:cViewPr varScale="1">
        <p:scale>
          <a:sx n="38" d="100"/>
          <a:sy n="38" d="100"/>
        </p:scale>
        <p:origin x="-1416" y="-10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FE1630-D3A1-4CF3-9C07-77642CDB993E}" type="datetimeFigureOut">
              <a:rPr lang="ru-RU" smtClean="0"/>
              <a:pPr/>
              <a:t>19.11.2024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90ECC0-4FB6-4228-BCD6-1FE94EC04FE0}" type="slidenum">
              <a:rPr lang="ru-RU" smtClean="0"/>
              <a:pPr/>
              <a:t>‹#›</a:t>
            </a:fld>
            <a:endParaRPr lang="ru-RU"/>
          </a:p>
        </p:txBody>
      </p:sp>
    </p:spTree>
    <p:extLst>
      <p:ext uri="{BB962C8B-B14F-4D97-AF65-F5344CB8AC3E}">
        <p14:creationId xmlns:p14="http://schemas.microsoft.com/office/powerpoint/2010/main" xmlns="" val="1095594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ru-RU" smtClean="0"/>
              <a:t>Образец заголовка</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ABA26B27-4AB5-4498-A2F0-00E0DC5BFFA7}" type="datetimeFigureOut">
              <a:rPr lang="en-US" smtClean="0"/>
              <a:pPr/>
              <a:t>11/19/2024</a:t>
            </a:fld>
            <a:endParaRPr lang="en-US"/>
          </a:p>
        </p:txBody>
      </p:sp>
      <p:sp>
        <p:nvSpPr>
          <p:cNvPr id="5" name="Footer Placeholder 4"/>
          <p:cNvSpPr>
            <a:spLocks noGrp="1"/>
          </p:cNvSpPr>
          <p:nvPr>
            <p:ph type="ftr" sz="quarter" idx="11"/>
          </p:nvPr>
        </p:nvSpPr>
        <p:spPr>
          <a:xfrm>
            <a:off x="1174044" y="5357592"/>
            <a:ext cx="5034845" cy="365125"/>
          </a:xfrm>
        </p:spPr>
        <p:txBody>
          <a:bodyPr/>
          <a:lstStyle/>
          <a:p>
            <a:endParaRPr 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574A8DD7-7C5F-4F61-A61D-5AD4304F70B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BA26B27-4AB5-4498-A2F0-00E0DC5BFFA7}" type="datetimeFigureOut">
              <a:rPr lang="en-US" smtClean="0"/>
              <a:pPr/>
              <a:t>11/19/2024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4A8DD7-7C5F-4F61-A61D-5AD4304F70B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BA26B27-4AB5-4498-A2F0-00E0DC5BFFA7}" type="datetimeFigureOut">
              <a:rPr lang="en-US" smtClean="0"/>
              <a:pPr/>
              <a:t>11/19/2024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4A8DD7-7C5F-4F61-A61D-5AD4304F70B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BA26B27-4AB5-4498-A2F0-00E0DC5BFFA7}" type="datetimeFigureOut">
              <a:rPr lang="en-US" smtClean="0"/>
              <a:pPr/>
              <a:t>11/19/2024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4A8DD7-7C5F-4F61-A61D-5AD4304F70B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BA26B27-4AB5-4498-A2F0-00E0DC5BFFA7}" type="datetimeFigureOut">
              <a:rPr lang="en-US" smtClean="0"/>
              <a:pPr/>
              <a:t>11/19/2024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4A8DD7-7C5F-4F61-A61D-5AD4304F70B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ABA26B27-4AB5-4498-A2F0-00E0DC5BFFA7}" type="datetimeFigureOut">
              <a:rPr lang="en-US" smtClean="0"/>
              <a:pPr/>
              <a:t>11/19/2024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4A8DD7-7C5F-4F61-A61D-5AD4304F70B3}" type="slidenum">
              <a:rPr lang="en-US" smtClean="0"/>
              <a:pPr/>
              <a:t>‹#›</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ABA26B27-4AB5-4498-A2F0-00E0DC5BFFA7}" type="datetimeFigureOut">
              <a:rPr lang="en-US" smtClean="0"/>
              <a:pPr/>
              <a:t>11/19/2024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4A8DD7-7C5F-4F61-A61D-5AD4304F70B3}" type="slidenum">
              <a:rPr lang="en-US" smtClean="0"/>
              <a:pPr/>
              <a:t>‹#›</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ABA26B27-4AB5-4498-A2F0-00E0DC5BFFA7}" type="datetimeFigureOut">
              <a:rPr lang="en-US" smtClean="0"/>
              <a:pPr/>
              <a:t>11/19/2024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4A8DD7-7C5F-4F61-A61D-5AD4304F70B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A26B27-4AB5-4498-A2F0-00E0DC5BFFA7}" type="datetimeFigureOut">
              <a:rPr lang="en-US" smtClean="0"/>
              <a:pPr/>
              <a:t>11/19/2024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4A8DD7-7C5F-4F61-A61D-5AD4304F70B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ru-RU" smtClean="0"/>
              <a:t>Образец заголовка</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rot="60000">
            <a:off x="6341698" y="5885672"/>
            <a:ext cx="1213821" cy="365125"/>
          </a:xfrm>
        </p:spPr>
        <p:txBody>
          <a:bodyPr/>
          <a:lstStyle/>
          <a:p>
            <a:fld id="{ABA26B27-4AB5-4498-A2F0-00E0DC5BFFA7}" type="datetimeFigureOut">
              <a:rPr lang="en-US" smtClean="0"/>
              <a:pPr/>
              <a:t>11/19/2024</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endParaRPr lang="en-US"/>
          </a:p>
        </p:txBody>
      </p:sp>
      <p:sp>
        <p:nvSpPr>
          <p:cNvPr id="7" name="Slide Number Placeholder 6"/>
          <p:cNvSpPr>
            <a:spLocks noGrp="1"/>
          </p:cNvSpPr>
          <p:nvPr>
            <p:ph type="sldNum" sz="quarter" idx="12"/>
          </p:nvPr>
        </p:nvSpPr>
        <p:spPr>
          <a:xfrm rot="60000">
            <a:off x="7557313" y="5896961"/>
            <a:ext cx="554023" cy="365125"/>
          </a:xfrm>
        </p:spPr>
        <p:txBody>
          <a:bodyPr/>
          <a:lstStyle/>
          <a:p>
            <a:fld id="{574A8DD7-7C5F-4F61-A61D-5AD4304F70B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rot="60000">
            <a:off x="6345936" y="5888737"/>
            <a:ext cx="1213821" cy="365125"/>
          </a:xfrm>
        </p:spPr>
        <p:txBody>
          <a:bodyPr/>
          <a:lstStyle/>
          <a:p>
            <a:fld id="{ABA26B27-4AB5-4498-A2F0-00E0DC5BFFA7}" type="datetimeFigureOut">
              <a:rPr lang="en-US" smtClean="0"/>
              <a:pPr/>
              <a:t>11/19/2024</a:t>
            </a:fld>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a:p>
        </p:txBody>
      </p:sp>
      <p:sp>
        <p:nvSpPr>
          <p:cNvPr id="7" name="Slide Number Placeholder 6"/>
          <p:cNvSpPr>
            <a:spLocks noGrp="1"/>
          </p:cNvSpPr>
          <p:nvPr>
            <p:ph type="sldNum" sz="quarter" idx="12"/>
          </p:nvPr>
        </p:nvSpPr>
        <p:spPr>
          <a:xfrm rot="60000">
            <a:off x="7562089" y="5900026"/>
            <a:ext cx="554023" cy="365125"/>
          </a:xfrm>
        </p:spPr>
        <p:txBody>
          <a:bodyPr/>
          <a:lstStyle/>
          <a:p>
            <a:fld id="{574A8DD7-7C5F-4F61-A61D-5AD4304F70B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ABA26B27-4AB5-4498-A2F0-00E0DC5BFFA7}" type="datetimeFigureOut">
              <a:rPr lang="en-US" smtClean="0"/>
              <a:pPr/>
              <a:t>11/19/2024</a:t>
            </a:fld>
            <a:endParaRPr 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574A8DD7-7C5F-4F61-A61D-5AD4304F70B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b="1" dirty="0" smtClean="0">
                <a:solidFill>
                  <a:srgbClr val="FF0000"/>
                </a:solidFill>
              </a:rPr>
              <a:t>Функциональная грамотность</a:t>
            </a:r>
            <a:endParaRPr lang="en-US" dirty="0">
              <a:solidFill>
                <a:srgbClr val="FF0000"/>
              </a:solidFill>
            </a:endParaRPr>
          </a:p>
        </p:txBody>
      </p:sp>
      <p:sp>
        <p:nvSpPr>
          <p:cNvPr id="3" name="Подзаголовок 2"/>
          <p:cNvSpPr>
            <a:spLocks noGrp="1"/>
          </p:cNvSpPr>
          <p:nvPr>
            <p:ph type="subTitle" idx="1"/>
          </p:nvPr>
        </p:nvSpPr>
        <p:spPr/>
        <p:txBody>
          <a:bodyPr>
            <a:normAutofit/>
          </a:bodyPr>
          <a:lstStyle/>
          <a:p>
            <a:r>
              <a:rPr lang="ru-RU" dirty="0" smtClean="0"/>
              <a:t>«Основы функциональной грамотности»</a:t>
            </a:r>
          </a:p>
          <a:p>
            <a:endParaRPr lang="ru-RU" dirty="0" smtClean="0"/>
          </a:p>
        </p:txBody>
      </p:sp>
    </p:spTree>
    <p:extLst>
      <p:ext uri="{BB962C8B-B14F-4D97-AF65-F5344CB8AC3E}">
        <p14:creationId xmlns:p14="http://schemas.microsoft.com/office/powerpoint/2010/main" xmlns="" val="1783768334"/>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5023" y="817583"/>
            <a:ext cx="6965245" cy="739210"/>
          </a:xfrm>
        </p:spPr>
        <p:txBody>
          <a:bodyPr>
            <a:normAutofit/>
          </a:bodyPr>
          <a:lstStyle/>
          <a:p>
            <a:endParaRPr lang="ru-RU" sz="16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91682171"/>
              </p:ext>
            </p:extLst>
          </p:nvPr>
        </p:nvGraphicFramePr>
        <p:xfrm>
          <a:off x="1485532" y="1916832"/>
          <a:ext cx="6196013" cy="3576926"/>
        </p:xfrm>
        <a:graphic>
          <a:graphicData uri="http://schemas.openxmlformats.org/drawingml/2006/table">
            <a:tbl>
              <a:tblPr firstRow="1" firstCol="1" bandRow="1">
                <a:tableStyleId>{35758FB7-9AC5-4552-8A53-C91805E547FA}</a:tableStyleId>
              </a:tblPr>
              <a:tblGrid>
                <a:gridCol w="538184">
                  <a:extLst>
                    <a:ext uri="{9D8B030D-6E8A-4147-A177-3AD203B41FA5}">
                      <a16:colId xmlns="" xmlns:a16="http://schemas.microsoft.com/office/drawing/2014/main" val="3517220135"/>
                    </a:ext>
                  </a:extLst>
                </a:gridCol>
                <a:gridCol w="5657829">
                  <a:extLst>
                    <a:ext uri="{9D8B030D-6E8A-4147-A177-3AD203B41FA5}">
                      <a16:colId xmlns="" xmlns:a16="http://schemas.microsoft.com/office/drawing/2014/main" val="4179157400"/>
                    </a:ext>
                  </a:extLst>
                </a:gridCol>
              </a:tblGrid>
              <a:tr h="459736">
                <a:tc>
                  <a:txBody>
                    <a:bodyPr/>
                    <a:lstStyle/>
                    <a:p>
                      <a:pPr algn="ctr">
                        <a:lnSpc>
                          <a:spcPct val="107000"/>
                        </a:lnSpc>
                        <a:spcAft>
                          <a:spcPts val="750"/>
                        </a:spcAft>
                      </a:pPr>
                      <a:r>
                        <a:rPr lang="ru-RU" sz="1800">
                          <a:effectLst/>
                        </a:rPr>
                        <a:t>КОД</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800">
                          <a:effectLst/>
                        </a:rPr>
                        <a:t>СОДЕРЖАНИЕ КРИТЕРИЯ</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145636677"/>
                  </a:ext>
                </a:extLst>
              </a:tr>
              <a:tr h="2657454">
                <a:tc>
                  <a:txBody>
                    <a:bodyPr/>
                    <a:lstStyle/>
                    <a:p>
                      <a:pPr algn="ctr">
                        <a:lnSpc>
                          <a:spcPct val="107000"/>
                        </a:lnSpc>
                        <a:spcAft>
                          <a:spcPts val="750"/>
                        </a:spcAft>
                      </a:pPr>
                      <a:r>
                        <a:rPr lang="ru-RU" sz="1800">
                          <a:effectLst/>
                        </a:rPr>
                        <a:t>1</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800" dirty="0">
                          <a:effectLst/>
                        </a:rPr>
                        <a:t>Дан верный ответ 825 г. и приведено решение, подтверждающее полученный ответ.</a:t>
                      </a:r>
                    </a:p>
                    <a:p>
                      <a:pPr algn="just">
                        <a:lnSpc>
                          <a:spcPct val="107000"/>
                        </a:lnSpc>
                        <a:spcAft>
                          <a:spcPts val="750"/>
                        </a:spcAft>
                      </a:pPr>
                      <a:r>
                        <a:rPr lang="ru-RU" sz="1800" dirty="0">
                          <a:effectLst/>
                        </a:rPr>
                        <a:t>Возможное решение:</a:t>
                      </a:r>
                    </a:p>
                    <a:p>
                      <a:pPr algn="just">
                        <a:lnSpc>
                          <a:spcPct val="107000"/>
                        </a:lnSpc>
                        <a:spcAft>
                          <a:spcPts val="750"/>
                        </a:spcAft>
                      </a:pPr>
                      <a:r>
                        <a:rPr lang="ru-RU" sz="1800" dirty="0">
                          <a:effectLst/>
                        </a:rPr>
                        <a:t>Масса роллов составит:</a:t>
                      </a:r>
                    </a:p>
                    <a:p>
                      <a:pPr algn="just">
                        <a:lnSpc>
                          <a:spcPct val="107000"/>
                        </a:lnSpc>
                        <a:spcAft>
                          <a:spcPts val="750"/>
                        </a:spcAft>
                      </a:pPr>
                      <a:r>
                        <a:rPr lang="ru-RU" sz="1800" dirty="0">
                          <a:effectLst/>
                        </a:rPr>
                        <a:t>105 + 105 + 90 + 95 ∙ 2 + 95 + 140 + 100 = 825 г.</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052092081"/>
                  </a:ext>
                </a:extLst>
              </a:tr>
              <a:tr h="459736">
                <a:tc>
                  <a:txBody>
                    <a:bodyPr/>
                    <a:lstStyle/>
                    <a:p>
                      <a:pPr algn="ctr">
                        <a:lnSpc>
                          <a:spcPct val="107000"/>
                        </a:lnSpc>
                        <a:spcAft>
                          <a:spcPts val="750"/>
                        </a:spcAft>
                      </a:pPr>
                      <a:r>
                        <a:rPr lang="ru-RU" sz="1800">
                          <a:effectLst/>
                        </a:rPr>
                        <a:t>0</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750"/>
                        </a:spcAft>
                      </a:pPr>
                      <a:r>
                        <a:rPr lang="ru-RU" sz="1800" dirty="0">
                          <a:effectLst/>
                        </a:rPr>
                        <a:t>Дан неверный ответ или не приведено решение</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593775136"/>
                  </a:ext>
                </a:extLst>
              </a:tr>
            </a:tbl>
          </a:graphicData>
        </a:graphic>
      </p:graphicFrame>
      <p:sp>
        <p:nvSpPr>
          <p:cNvPr id="5" name="Rectangle 1"/>
          <p:cNvSpPr>
            <a:spLocks noChangeArrowheads="1"/>
          </p:cNvSpPr>
          <p:nvPr/>
        </p:nvSpPr>
        <p:spPr bwMode="auto">
          <a:xfrm>
            <a:off x="3287794" y="952654"/>
            <a:ext cx="2612125"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smtClean="0">
                <a:ln>
                  <a:noFill/>
                </a:ln>
                <a:solidFill>
                  <a:srgbClr val="333333"/>
                </a:solidFill>
                <a:effectLst/>
                <a:latin typeface="Calibri" panose="020F0502020204030204" pitchFamily="34" charset="0"/>
                <a:ea typeface="Times New Roman" panose="02020603050405020304" pitchFamily="18" charset="0"/>
                <a:cs typeface="Times New Roman" panose="02020603050405020304" pitchFamily="18" charset="0"/>
              </a:rPr>
              <a:t>СИСТЕМА ОЦЕНИВАНИЯ</a:t>
            </a:r>
            <a:endParaRPr kumimoji="0" lang="ru-RU" altLang="ru-RU"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5090629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109" y="806537"/>
            <a:ext cx="6965245" cy="1202485"/>
          </a:xfrm>
        </p:spPr>
        <p:txBody>
          <a:bodyPr>
            <a:normAutofit/>
          </a:bodyPr>
          <a:lstStyle/>
          <a:p>
            <a:pPr>
              <a:lnSpc>
                <a:spcPct val="107000"/>
              </a:lnSpc>
              <a:spcAft>
                <a:spcPts val="750"/>
              </a:spcAft>
            </a:pPr>
            <a:r>
              <a:rPr lang="ru-RU" sz="16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Вопрос 3. </a:t>
            </a:r>
            <a:r>
              <a:rPr lang="ru-RU" sz="16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Определите сколько роллов достанется каждому члену семьи </a:t>
            </a:r>
            <a:r>
              <a:rPr lang="ru-RU" sz="1600" dirty="0" err="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Рябиковых</a:t>
            </a:r>
            <a:r>
              <a:rPr lang="ru-RU" sz="16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если они разделят между собой их поровну.</a:t>
            </a:r>
            <a:r>
              <a:rPr lang="ru-RU" sz="1800" dirty="0">
                <a:latin typeface="Calibri" panose="020F0502020204030204" pitchFamily="34" charset="0"/>
                <a:ea typeface="Calibri" panose="020F0502020204030204" pitchFamily="34" charset="0"/>
                <a:cs typeface="Times New Roman" panose="02020603050405020304" pitchFamily="18" charset="0"/>
              </a:rPr>
              <a:t/>
            </a:r>
            <a:br>
              <a:rPr lang="ru-RU" sz="1800" dirty="0">
                <a:latin typeface="Calibri" panose="020F0502020204030204" pitchFamily="34" charset="0"/>
                <a:ea typeface="Calibri" panose="020F0502020204030204" pitchFamily="34" charset="0"/>
                <a:cs typeface="Times New Roman" panose="02020603050405020304" pitchFamily="18" charset="0"/>
              </a:rPr>
            </a:br>
            <a:r>
              <a:rPr lang="ru-RU" sz="1600" i="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Запишите ответ и приведите подробное решение.</a:t>
            </a:r>
            <a:r>
              <a:rPr lang="ru-RU" sz="1800" dirty="0">
                <a:latin typeface="Calibri" panose="020F0502020204030204" pitchFamily="34" charset="0"/>
                <a:ea typeface="Calibri" panose="020F0502020204030204" pitchFamily="34" charset="0"/>
                <a:cs typeface="Times New Roman" panose="02020603050405020304" pitchFamily="18" charset="0"/>
              </a:rPr>
              <a:t/>
            </a:r>
            <a:br>
              <a:rPr lang="ru-RU" sz="1800" dirty="0">
                <a:latin typeface="Calibri" panose="020F0502020204030204" pitchFamily="34" charset="0"/>
                <a:ea typeface="Calibri" panose="020F0502020204030204" pitchFamily="34" charset="0"/>
                <a:cs typeface="Times New Roman" panose="02020603050405020304" pitchFamily="18" charset="0"/>
              </a:rPr>
            </a:br>
            <a:endParaRPr lang="ru-RU" sz="16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1721159532"/>
              </p:ext>
            </p:extLst>
          </p:nvPr>
        </p:nvGraphicFramePr>
        <p:xfrm>
          <a:off x="1547664" y="2180105"/>
          <a:ext cx="6483690" cy="3696207"/>
        </p:xfrm>
        <a:graphic>
          <a:graphicData uri="http://schemas.openxmlformats.org/drawingml/2006/table">
            <a:tbl>
              <a:tblPr firstRow="1" firstCol="1" bandRow="1">
                <a:tableStyleId>{35758FB7-9AC5-4552-8A53-C91805E547FA}</a:tableStyleId>
              </a:tblPr>
              <a:tblGrid>
                <a:gridCol w="3147983">
                  <a:extLst>
                    <a:ext uri="{9D8B030D-6E8A-4147-A177-3AD203B41FA5}">
                      <a16:colId xmlns="" xmlns:a16="http://schemas.microsoft.com/office/drawing/2014/main" val="2603337977"/>
                    </a:ext>
                  </a:extLst>
                </a:gridCol>
                <a:gridCol w="3335707">
                  <a:extLst>
                    <a:ext uri="{9D8B030D-6E8A-4147-A177-3AD203B41FA5}">
                      <a16:colId xmlns="" xmlns:a16="http://schemas.microsoft.com/office/drawing/2014/main" val="3541574406"/>
                    </a:ext>
                  </a:extLst>
                </a:gridCol>
              </a:tblGrid>
              <a:tr h="410690">
                <a:tc>
                  <a:txBody>
                    <a:bodyPr/>
                    <a:lstStyle/>
                    <a:p>
                      <a:pPr>
                        <a:lnSpc>
                          <a:spcPct val="107000"/>
                        </a:lnSpc>
                        <a:spcAft>
                          <a:spcPts val="750"/>
                        </a:spcAft>
                      </a:pPr>
                      <a:r>
                        <a:rPr lang="ru-RU" sz="1400" dirty="0">
                          <a:effectLst/>
                        </a:rPr>
                        <a:t>Содержательная область оценки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750"/>
                        </a:spcAft>
                      </a:pPr>
                      <a:r>
                        <a:rPr lang="ru-RU" sz="1400">
                          <a:effectLst/>
                        </a:rPr>
                        <a:t>количество</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149695928"/>
                  </a:ext>
                </a:extLst>
              </a:tr>
              <a:tr h="410690">
                <a:tc>
                  <a:txBody>
                    <a:bodyPr/>
                    <a:lstStyle/>
                    <a:p>
                      <a:pPr>
                        <a:lnSpc>
                          <a:spcPct val="107000"/>
                        </a:lnSpc>
                        <a:spcAft>
                          <a:spcPts val="750"/>
                        </a:spcAft>
                      </a:pPr>
                      <a:r>
                        <a:rPr lang="ru-RU" sz="1400" dirty="0" err="1">
                          <a:effectLst/>
                        </a:rPr>
                        <a:t>Компетентностная</a:t>
                      </a:r>
                      <a:r>
                        <a:rPr lang="ru-RU" sz="1400" dirty="0">
                          <a:effectLst/>
                        </a:rPr>
                        <a:t> область оценки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400">
                          <a:effectLst/>
                        </a:rPr>
                        <a:t>применять</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571667394"/>
                  </a:ext>
                </a:extLst>
              </a:tr>
              <a:tr h="410690">
                <a:tc>
                  <a:txBody>
                    <a:bodyPr/>
                    <a:lstStyle/>
                    <a:p>
                      <a:pPr>
                        <a:lnSpc>
                          <a:spcPct val="107000"/>
                        </a:lnSpc>
                        <a:spcAft>
                          <a:spcPts val="750"/>
                        </a:spcAft>
                      </a:pPr>
                      <a:r>
                        <a:rPr lang="ru-RU" sz="1400" dirty="0">
                          <a:effectLst/>
                        </a:rPr>
                        <a:t>Контекст</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400">
                          <a:effectLst/>
                        </a:rPr>
                        <a:t>личная жизнь</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954517742"/>
                  </a:ext>
                </a:extLst>
              </a:tr>
              <a:tr h="410690">
                <a:tc>
                  <a:txBody>
                    <a:bodyPr/>
                    <a:lstStyle/>
                    <a:p>
                      <a:pPr>
                        <a:lnSpc>
                          <a:spcPct val="107000"/>
                        </a:lnSpc>
                        <a:spcAft>
                          <a:spcPts val="750"/>
                        </a:spcAft>
                      </a:pPr>
                      <a:r>
                        <a:rPr lang="ru-RU" sz="1400" dirty="0">
                          <a:effectLst/>
                        </a:rPr>
                        <a:t>Уровень сложности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400">
                          <a:effectLst/>
                        </a:rPr>
                        <a:t>низкий</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17341925"/>
                  </a:ext>
                </a:extLst>
              </a:tr>
              <a:tr h="410690">
                <a:tc>
                  <a:txBody>
                    <a:bodyPr/>
                    <a:lstStyle/>
                    <a:p>
                      <a:pPr>
                        <a:lnSpc>
                          <a:spcPct val="107000"/>
                        </a:lnSpc>
                        <a:spcAft>
                          <a:spcPts val="750"/>
                        </a:spcAft>
                      </a:pPr>
                      <a:r>
                        <a:rPr lang="ru-RU" sz="1400" dirty="0">
                          <a:effectLst/>
                        </a:rPr>
                        <a:t>Формат ответа</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400" dirty="0">
                          <a:effectLst/>
                        </a:rPr>
                        <a:t>Краткий ответ</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912939913"/>
                  </a:ext>
                </a:extLst>
              </a:tr>
              <a:tr h="1232067">
                <a:tc>
                  <a:txBody>
                    <a:bodyPr/>
                    <a:lstStyle/>
                    <a:p>
                      <a:pPr>
                        <a:lnSpc>
                          <a:spcPct val="107000"/>
                        </a:lnSpc>
                        <a:spcAft>
                          <a:spcPts val="750"/>
                        </a:spcAft>
                      </a:pPr>
                      <a:r>
                        <a:rPr lang="ru-RU" sz="1400" dirty="0">
                          <a:effectLst/>
                        </a:rPr>
                        <a:t>Объект оценки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lnSpc>
                          <a:spcPct val="107000"/>
                        </a:lnSpc>
                        <a:spcAft>
                          <a:spcPts val="750"/>
                        </a:spcAft>
                      </a:pPr>
                      <a:r>
                        <a:rPr lang="ru-RU" sz="1400" dirty="0">
                          <a:effectLst/>
                        </a:rPr>
                        <a:t>сопоставить информацию, представленную в виде текста и в виде таблицы, определить количество роллов для одного члена семьи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194085762"/>
                  </a:ext>
                </a:extLst>
              </a:tr>
              <a:tr h="410690">
                <a:tc>
                  <a:txBody>
                    <a:bodyPr/>
                    <a:lstStyle/>
                    <a:p>
                      <a:pPr>
                        <a:lnSpc>
                          <a:spcPct val="107000"/>
                        </a:lnSpc>
                        <a:spcAft>
                          <a:spcPts val="750"/>
                        </a:spcAft>
                      </a:pPr>
                      <a:r>
                        <a:rPr lang="ru-RU" sz="1400">
                          <a:effectLst/>
                        </a:rPr>
                        <a:t>Максимальный балл</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400" dirty="0">
                          <a:effectLst/>
                        </a:rPr>
                        <a:t>1 балл</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284300106"/>
                  </a:ext>
                </a:extLst>
              </a:tr>
            </a:tbl>
          </a:graphicData>
        </a:graphic>
      </p:graphicFrame>
      <p:sp>
        <p:nvSpPr>
          <p:cNvPr id="5" name="Rectangle 1"/>
          <p:cNvSpPr>
            <a:spLocks noChangeArrowheads="1"/>
          </p:cNvSpPr>
          <p:nvPr/>
        </p:nvSpPr>
        <p:spPr bwMode="auto">
          <a:xfrm rot="10800000" flipV="1">
            <a:off x="683568" y="1817022"/>
            <a:ext cx="8208912" cy="3385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600" b="1" i="0" u="none" strike="noStrike" cap="none" normalizeH="0" baseline="0" dirty="0" smtClean="0">
                <a:ln>
                  <a:noFill/>
                </a:ln>
                <a:solidFill>
                  <a:srgbClr val="333333"/>
                </a:solidFill>
                <a:effectLst/>
                <a:latin typeface="Calibri" panose="020F0502020204030204" pitchFamily="34" charset="0"/>
                <a:ea typeface="Times New Roman" panose="02020603050405020304" pitchFamily="18" charset="0"/>
                <a:cs typeface="Times New Roman" panose="02020603050405020304" pitchFamily="18" charset="0"/>
              </a:rPr>
              <a:t>ХАРАКТЕРИСТИКА ЗАДАНИЯ</a:t>
            </a:r>
            <a:endParaRPr kumimoji="0" lang="ru-RU" altLang="ru-RU" sz="1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31599932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1893803899"/>
              </p:ext>
            </p:extLst>
          </p:nvPr>
        </p:nvGraphicFramePr>
        <p:xfrm>
          <a:off x="1475021" y="1916833"/>
          <a:ext cx="6196013" cy="3891604"/>
        </p:xfrm>
        <a:graphic>
          <a:graphicData uri="http://schemas.openxmlformats.org/drawingml/2006/table">
            <a:tbl>
              <a:tblPr firstRow="1" firstCol="1" bandRow="1">
                <a:tableStyleId>{775DCB02-9BB8-47FD-8907-85C794F793BA}</a:tableStyleId>
              </a:tblPr>
              <a:tblGrid>
                <a:gridCol w="538184">
                  <a:extLst>
                    <a:ext uri="{9D8B030D-6E8A-4147-A177-3AD203B41FA5}">
                      <a16:colId xmlns="" xmlns:a16="http://schemas.microsoft.com/office/drawing/2014/main" val="1529587348"/>
                    </a:ext>
                  </a:extLst>
                </a:gridCol>
                <a:gridCol w="5657829">
                  <a:extLst>
                    <a:ext uri="{9D8B030D-6E8A-4147-A177-3AD203B41FA5}">
                      <a16:colId xmlns="" xmlns:a16="http://schemas.microsoft.com/office/drawing/2014/main" val="2350913960"/>
                    </a:ext>
                  </a:extLst>
                </a:gridCol>
              </a:tblGrid>
              <a:tr h="397898">
                <a:tc>
                  <a:txBody>
                    <a:bodyPr/>
                    <a:lstStyle/>
                    <a:p>
                      <a:pPr algn="ctr">
                        <a:lnSpc>
                          <a:spcPct val="107000"/>
                        </a:lnSpc>
                        <a:spcAft>
                          <a:spcPts val="750"/>
                        </a:spcAft>
                      </a:pPr>
                      <a:r>
                        <a:rPr lang="ru-RU" sz="1600" dirty="0">
                          <a:effectLst/>
                        </a:rPr>
                        <a:t>КОД</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dirty="0">
                          <a:effectLst/>
                        </a:rPr>
                        <a:t>СОДЕРЖАНИЕ КРИТЕРИЯ</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996050107"/>
                  </a:ext>
                </a:extLst>
              </a:tr>
              <a:tr h="3095808">
                <a:tc>
                  <a:txBody>
                    <a:bodyPr/>
                    <a:lstStyle/>
                    <a:p>
                      <a:pPr algn="ctr">
                        <a:lnSpc>
                          <a:spcPct val="107000"/>
                        </a:lnSpc>
                        <a:spcAft>
                          <a:spcPts val="750"/>
                        </a:spcAft>
                      </a:pPr>
                      <a:r>
                        <a:rPr lang="ru-RU" sz="1600" dirty="0">
                          <a:effectLst/>
                        </a:rPr>
                        <a:t>1</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lnSpc>
                          <a:spcPct val="107000"/>
                        </a:lnSpc>
                        <a:spcAft>
                          <a:spcPts val="750"/>
                        </a:spcAft>
                      </a:pPr>
                      <a:r>
                        <a:rPr lang="ru-RU" sz="1600" dirty="0">
                          <a:effectLst/>
                        </a:rPr>
                        <a:t>Дан верный ответ 8 роллов и приведено решение, подтверждающее полученный ответ.</a:t>
                      </a:r>
                    </a:p>
                    <a:p>
                      <a:pPr algn="l">
                        <a:lnSpc>
                          <a:spcPct val="107000"/>
                        </a:lnSpc>
                        <a:spcAft>
                          <a:spcPts val="750"/>
                        </a:spcAft>
                      </a:pPr>
                      <a:r>
                        <a:rPr lang="ru-RU" sz="1600" dirty="0">
                          <a:effectLst/>
                        </a:rPr>
                        <a:t>Возможное решение:</a:t>
                      </a:r>
                    </a:p>
                    <a:p>
                      <a:pPr algn="l">
                        <a:lnSpc>
                          <a:spcPct val="107000"/>
                        </a:lnSpc>
                        <a:spcAft>
                          <a:spcPts val="750"/>
                        </a:spcAft>
                      </a:pPr>
                      <a:r>
                        <a:rPr lang="ru-RU" sz="1600" dirty="0">
                          <a:effectLst/>
                        </a:rPr>
                        <a:t>Всего заказано 7 видов роллов, причем </a:t>
                      </a:r>
                      <a:r>
                        <a:rPr lang="ru-RU" sz="1600" dirty="0" err="1">
                          <a:effectLst/>
                        </a:rPr>
                        <a:t>Чиз</a:t>
                      </a:r>
                      <a:r>
                        <a:rPr lang="ru-RU" sz="1600" dirty="0">
                          <a:effectLst/>
                        </a:rPr>
                        <a:t> &amp; </a:t>
                      </a:r>
                      <a:r>
                        <a:rPr lang="ru-RU" sz="1600" dirty="0" err="1">
                          <a:effectLst/>
                        </a:rPr>
                        <a:t>Чикен</a:t>
                      </a:r>
                      <a:r>
                        <a:rPr lang="ru-RU" sz="1600" dirty="0">
                          <a:effectLst/>
                        </a:rPr>
                        <a:t> – 2 порции. В одной порции 4 ролла. </a:t>
                      </a:r>
                      <a:endParaRPr lang="ru-RU" sz="1600" dirty="0" smtClean="0">
                        <a:effectLst/>
                      </a:endParaRPr>
                    </a:p>
                    <a:p>
                      <a:pPr algn="l">
                        <a:lnSpc>
                          <a:spcPct val="107000"/>
                        </a:lnSpc>
                        <a:spcAft>
                          <a:spcPts val="750"/>
                        </a:spcAft>
                      </a:pPr>
                      <a:r>
                        <a:rPr lang="ru-RU" sz="1600" dirty="0" smtClean="0">
                          <a:effectLst/>
                        </a:rPr>
                        <a:t>Всего </a:t>
                      </a:r>
                      <a:r>
                        <a:rPr lang="ru-RU" sz="1600" dirty="0">
                          <a:effectLst/>
                        </a:rPr>
                        <a:t>заказано роллов: </a:t>
                      </a:r>
                      <a:r>
                        <a:rPr lang="ru-RU" sz="1600" baseline="0" dirty="0" smtClean="0">
                          <a:effectLst/>
                        </a:rPr>
                        <a:t> </a:t>
                      </a:r>
                      <a:r>
                        <a:rPr lang="ru-RU" sz="1600" dirty="0" smtClean="0">
                          <a:effectLst/>
                        </a:rPr>
                        <a:t>8 </a:t>
                      </a:r>
                      <a:r>
                        <a:rPr lang="ru-RU" sz="1600" dirty="0">
                          <a:effectLst/>
                        </a:rPr>
                        <a:t>· 4 = 32</a:t>
                      </a:r>
                    </a:p>
                    <a:p>
                      <a:pPr algn="l">
                        <a:lnSpc>
                          <a:spcPct val="107000"/>
                        </a:lnSpc>
                        <a:spcAft>
                          <a:spcPts val="750"/>
                        </a:spcAft>
                      </a:pPr>
                      <a:r>
                        <a:rPr lang="ru-RU" sz="1600" dirty="0">
                          <a:effectLst/>
                        </a:rPr>
                        <a:t>В семье </a:t>
                      </a:r>
                      <a:r>
                        <a:rPr lang="ru-RU" sz="1600" dirty="0" err="1" smtClean="0">
                          <a:effectLst/>
                        </a:rPr>
                        <a:t>Рябиковых</a:t>
                      </a:r>
                      <a:r>
                        <a:rPr lang="ru-RU" sz="1600" dirty="0" smtClean="0">
                          <a:effectLst/>
                        </a:rPr>
                        <a:t> </a:t>
                      </a:r>
                      <a:r>
                        <a:rPr lang="ru-RU" sz="1600" dirty="0">
                          <a:effectLst/>
                        </a:rPr>
                        <a:t>4 человека, а значит каждому из них достанется по 32 : 4 = 8 роллов, при условии, что они разделят их между собой поровну</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4030058660"/>
                  </a:ext>
                </a:extLst>
              </a:tr>
              <a:tr h="397898">
                <a:tc>
                  <a:txBody>
                    <a:bodyPr/>
                    <a:lstStyle/>
                    <a:p>
                      <a:pPr algn="ctr">
                        <a:lnSpc>
                          <a:spcPct val="107000"/>
                        </a:lnSpc>
                        <a:spcAft>
                          <a:spcPts val="750"/>
                        </a:spcAft>
                      </a:pPr>
                      <a:r>
                        <a:rPr lang="ru-RU" sz="1600">
                          <a:effectLst/>
                        </a:rPr>
                        <a:t>0</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lnSpc>
                          <a:spcPct val="107000"/>
                        </a:lnSpc>
                        <a:spcAft>
                          <a:spcPts val="750"/>
                        </a:spcAft>
                      </a:pPr>
                      <a:r>
                        <a:rPr lang="ru-RU" sz="1600" dirty="0">
                          <a:effectLst/>
                        </a:rPr>
                        <a:t>Дан неверный ответ или не приведено решение</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950657553"/>
                  </a:ext>
                </a:extLst>
              </a:tr>
            </a:tbl>
          </a:graphicData>
        </a:graphic>
      </p:graphicFrame>
      <p:sp>
        <p:nvSpPr>
          <p:cNvPr id="5" name="Rectangle 1"/>
          <p:cNvSpPr>
            <a:spLocks noChangeArrowheads="1"/>
          </p:cNvSpPr>
          <p:nvPr/>
        </p:nvSpPr>
        <p:spPr bwMode="auto">
          <a:xfrm>
            <a:off x="3277283" y="1096670"/>
            <a:ext cx="2612125"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smtClean="0">
                <a:ln>
                  <a:noFill/>
                </a:ln>
                <a:solidFill>
                  <a:srgbClr val="333333"/>
                </a:solidFill>
                <a:effectLst/>
                <a:latin typeface="Calibri" panose="020F0502020204030204" pitchFamily="34" charset="0"/>
                <a:ea typeface="Times New Roman" panose="02020603050405020304" pitchFamily="18" charset="0"/>
                <a:cs typeface="Times New Roman" panose="02020603050405020304" pitchFamily="18" charset="0"/>
              </a:rPr>
              <a:t>СИСТЕМА ОЦЕНИВАНИЯ</a:t>
            </a:r>
            <a:endParaRPr kumimoji="0" lang="ru-RU" altLang="ru-RU"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21663211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nSpc>
                <a:spcPct val="107000"/>
              </a:lnSpc>
              <a:spcAft>
                <a:spcPts val="750"/>
              </a:spcAft>
            </a:pPr>
            <a:r>
              <a:rPr lang="ru-RU" sz="18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Вопрос 4. </a:t>
            </a:r>
            <a:r>
              <a:rPr lang="ru-RU" sz="18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Рассчитайте массу роллов, которая достанется каждому члену семьи </a:t>
            </a:r>
            <a:r>
              <a:rPr lang="ru-RU" sz="1800" dirty="0" err="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Рябиковых</a:t>
            </a:r>
            <a:r>
              <a:rPr lang="ru-RU" sz="18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при условии, что они разделят заказ поровну между собой. Ответ округлите до целого количества граммов.</a:t>
            </a:r>
            <a:r>
              <a:rPr lang="ru-RU" sz="2000" dirty="0">
                <a:latin typeface="Calibri" panose="020F0502020204030204" pitchFamily="34" charset="0"/>
                <a:ea typeface="Calibri" panose="020F0502020204030204" pitchFamily="34" charset="0"/>
                <a:cs typeface="Times New Roman" panose="02020603050405020304" pitchFamily="18" charset="0"/>
              </a:rPr>
              <a:t/>
            </a:r>
            <a:br>
              <a:rPr lang="ru-RU" sz="2000" dirty="0">
                <a:latin typeface="Calibri" panose="020F0502020204030204" pitchFamily="34" charset="0"/>
                <a:ea typeface="Calibri" panose="020F0502020204030204" pitchFamily="34" charset="0"/>
                <a:cs typeface="Times New Roman" panose="02020603050405020304" pitchFamily="18" charset="0"/>
              </a:rPr>
            </a:br>
            <a:r>
              <a:rPr lang="ru-RU" sz="1800" i="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Запишите ответ и приведите подробное решение.</a:t>
            </a:r>
            <a:r>
              <a:rPr lang="ru-RU" sz="2000" dirty="0">
                <a:latin typeface="Calibri" panose="020F0502020204030204" pitchFamily="34" charset="0"/>
                <a:ea typeface="Calibri" panose="020F0502020204030204" pitchFamily="34" charset="0"/>
                <a:cs typeface="Times New Roman" panose="02020603050405020304" pitchFamily="18" charset="0"/>
              </a:rPr>
              <a:t/>
            </a:r>
            <a:br>
              <a:rPr lang="ru-RU" sz="2000" dirty="0">
                <a:latin typeface="Calibri" panose="020F0502020204030204" pitchFamily="34" charset="0"/>
                <a:ea typeface="Calibri" panose="020F0502020204030204" pitchFamily="34" charset="0"/>
                <a:cs typeface="Times New Roman" panose="02020603050405020304" pitchFamily="18" charset="0"/>
              </a:rPr>
            </a:br>
            <a:endParaRPr lang="ru-RU" sz="18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2452226352"/>
              </p:ext>
            </p:extLst>
          </p:nvPr>
        </p:nvGraphicFramePr>
        <p:xfrm>
          <a:off x="1403648" y="2242701"/>
          <a:ext cx="6196013" cy="3950257"/>
        </p:xfrm>
        <a:graphic>
          <a:graphicData uri="http://schemas.openxmlformats.org/drawingml/2006/table">
            <a:tbl>
              <a:tblPr firstRow="1" firstCol="1" bandRow="1">
                <a:tableStyleId>{775DCB02-9BB8-47FD-8907-85C794F793BA}</a:tableStyleId>
              </a:tblPr>
              <a:tblGrid>
                <a:gridCol w="3008309">
                  <a:extLst>
                    <a:ext uri="{9D8B030D-6E8A-4147-A177-3AD203B41FA5}">
                      <a16:colId xmlns="" xmlns:a16="http://schemas.microsoft.com/office/drawing/2014/main" val="1462022881"/>
                    </a:ext>
                  </a:extLst>
                </a:gridCol>
                <a:gridCol w="3187704">
                  <a:extLst>
                    <a:ext uri="{9D8B030D-6E8A-4147-A177-3AD203B41FA5}">
                      <a16:colId xmlns="" xmlns:a16="http://schemas.microsoft.com/office/drawing/2014/main" val="3703956195"/>
                    </a:ext>
                  </a:extLst>
                </a:gridCol>
              </a:tblGrid>
              <a:tr h="360040">
                <a:tc>
                  <a:txBody>
                    <a:bodyPr/>
                    <a:lstStyle/>
                    <a:p>
                      <a:pPr>
                        <a:lnSpc>
                          <a:spcPct val="107000"/>
                        </a:lnSpc>
                        <a:spcAft>
                          <a:spcPts val="750"/>
                        </a:spcAft>
                      </a:pPr>
                      <a:r>
                        <a:rPr lang="ru-RU" sz="1600" dirty="0">
                          <a:effectLst/>
                        </a:rPr>
                        <a:t>Содержательная область оценки</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750"/>
                        </a:spcAft>
                      </a:pPr>
                      <a:r>
                        <a:rPr lang="ru-RU" sz="1600">
                          <a:effectLst/>
                        </a:rPr>
                        <a:t>количество</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239147473"/>
                  </a:ext>
                </a:extLst>
              </a:tr>
              <a:tr h="360040">
                <a:tc>
                  <a:txBody>
                    <a:bodyPr/>
                    <a:lstStyle/>
                    <a:p>
                      <a:pPr>
                        <a:lnSpc>
                          <a:spcPct val="107000"/>
                        </a:lnSpc>
                        <a:spcAft>
                          <a:spcPts val="750"/>
                        </a:spcAft>
                      </a:pPr>
                      <a:r>
                        <a:rPr lang="ru-RU" sz="1600" dirty="0" err="1">
                          <a:effectLst/>
                        </a:rPr>
                        <a:t>Компетентностная</a:t>
                      </a:r>
                      <a:r>
                        <a:rPr lang="ru-RU" sz="1600" dirty="0">
                          <a:effectLst/>
                        </a:rPr>
                        <a:t> область оценки</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a:effectLst/>
                        </a:rPr>
                        <a:t>применять</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6016215"/>
                  </a:ext>
                </a:extLst>
              </a:tr>
              <a:tr h="360040">
                <a:tc>
                  <a:txBody>
                    <a:bodyPr/>
                    <a:lstStyle/>
                    <a:p>
                      <a:pPr>
                        <a:lnSpc>
                          <a:spcPct val="107000"/>
                        </a:lnSpc>
                        <a:spcAft>
                          <a:spcPts val="750"/>
                        </a:spcAft>
                      </a:pPr>
                      <a:r>
                        <a:rPr lang="ru-RU" sz="1600">
                          <a:effectLst/>
                        </a:rPr>
                        <a:t>Контекст</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a:effectLst/>
                        </a:rPr>
                        <a:t>личная жизнь</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843185987"/>
                  </a:ext>
                </a:extLst>
              </a:tr>
              <a:tr h="360040">
                <a:tc>
                  <a:txBody>
                    <a:bodyPr/>
                    <a:lstStyle/>
                    <a:p>
                      <a:pPr>
                        <a:lnSpc>
                          <a:spcPct val="107000"/>
                        </a:lnSpc>
                        <a:spcAft>
                          <a:spcPts val="750"/>
                        </a:spcAft>
                      </a:pPr>
                      <a:r>
                        <a:rPr lang="ru-RU" sz="1600">
                          <a:effectLst/>
                        </a:rPr>
                        <a:t>Уровень сложности</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a:effectLst/>
                        </a:rPr>
                        <a:t>средний</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694197379"/>
                  </a:ext>
                </a:extLst>
              </a:tr>
              <a:tr h="360040">
                <a:tc>
                  <a:txBody>
                    <a:bodyPr/>
                    <a:lstStyle/>
                    <a:p>
                      <a:pPr>
                        <a:lnSpc>
                          <a:spcPct val="107000"/>
                        </a:lnSpc>
                        <a:spcAft>
                          <a:spcPts val="750"/>
                        </a:spcAft>
                      </a:pPr>
                      <a:r>
                        <a:rPr lang="ru-RU" sz="1600">
                          <a:effectLst/>
                        </a:rPr>
                        <a:t>Формат ответа</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lnSpc>
                          <a:spcPct val="107000"/>
                        </a:lnSpc>
                        <a:spcAft>
                          <a:spcPts val="750"/>
                        </a:spcAft>
                      </a:pPr>
                      <a:r>
                        <a:rPr lang="ru-RU" sz="1600" dirty="0">
                          <a:effectLst/>
                        </a:rPr>
                        <a:t>развернутый ответ (запись решения)</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988558234"/>
                  </a:ext>
                </a:extLst>
              </a:tr>
              <a:tr h="1080120">
                <a:tc>
                  <a:txBody>
                    <a:bodyPr/>
                    <a:lstStyle/>
                    <a:p>
                      <a:pPr>
                        <a:lnSpc>
                          <a:spcPct val="107000"/>
                        </a:lnSpc>
                        <a:spcAft>
                          <a:spcPts val="750"/>
                        </a:spcAft>
                      </a:pPr>
                      <a:r>
                        <a:rPr lang="ru-RU" sz="1600" dirty="0">
                          <a:effectLst/>
                        </a:rPr>
                        <a:t>Объект оценки</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lnSpc>
                          <a:spcPct val="107000"/>
                        </a:lnSpc>
                        <a:spcAft>
                          <a:spcPts val="750"/>
                        </a:spcAft>
                      </a:pPr>
                      <a:r>
                        <a:rPr lang="ru-RU" sz="1600" dirty="0">
                          <a:effectLst/>
                        </a:rPr>
                        <a:t>сопоставить информацию, представленную в виде текста и в виде таблицы, определить массу роллов, которая достанется каждому члену семьи</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885777187"/>
                  </a:ext>
                </a:extLst>
              </a:tr>
              <a:tr h="360040">
                <a:tc>
                  <a:txBody>
                    <a:bodyPr/>
                    <a:lstStyle/>
                    <a:p>
                      <a:pPr>
                        <a:lnSpc>
                          <a:spcPct val="107000"/>
                        </a:lnSpc>
                        <a:spcAft>
                          <a:spcPts val="750"/>
                        </a:spcAft>
                      </a:pPr>
                      <a:r>
                        <a:rPr lang="ru-RU" sz="1600">
                          <a:effectLst/>
                        </a:rPr>
                        <a:t>Максимальный балл</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dirty="0">
                          <a:effectLst/>
                        </a:rPr>
                        <a:t>2 балла</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4239152654"/>
                  </a:ext>
                </a:extLst>
              </a:tr>
            </a:tbl>
          </a:graphicData>
        </a:graphic>
      </p:graphicFrame>
      <p:sp>
        <p:nvSpPr>
          <p:cNvPr id="5" name="Rectangle 1"/>
          <p:cNvSpPr>
            <a:spLocks noChangeArrowheads="1"/>
          </p:cNvSpPr>
          <p:nvPr/>
        </p:nvSpPr>
        <p:spPr bwMode="auto">
          <a:xfrm>
            <a:off x="3329775" y="1904147"/>
            <a:ext cx="2699457" cy="3385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600" b="1" i="0" u="none" strike="noStrike" cap="none" normalizeH="0" baseline="0" dirty="0" smtClean="0">
                <a:ln>
                  <a:noFill/>
                </a:ln>
                <a:solidFill>
                  <a:srgbClr val="333333"/>
                </a:solidFill>
                <a:effectLst/>
                <a:latin typeface="Calibri" panose="020F0502020204030204" pitchFamily="34" charset="0"/>
                <a:ea typeface="Times New Roman" panose="02020603050405020304" pitchFamily="18" charset="0"/>
                <a:cs typeface="Times New Roman" panose="02020603050405020304" pitchFamily="18" charset="0"/>
              </a:rPr>
              <a:t>ХАРАКТЕРИСТИКА ЗАДАНИЯ</a:t>
            </a:r>
            <a:endParaRPr kumimoji="0" lang="ru-RU" altLang="ru-RU" sz="1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11616844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1350507967"/>
              </p:ext>
            </p:extLst>
          </p:nvPr>
        </p:nvGraphicFramePr>
        <p:xfrm>
          <a:off x="1463675" y="1700807"/>
          <a:ext cx="6196013" cy="4032448"/>
        </p:xfrm>
        <a:graphic>
          <a:graphicData uri="http://schemas.openxmlformats.org/drawingml/2006/table">
            <a:tbl>
              <a:tblPr firstRow="1" firstCol="1" bandRow="1">
                <a:tableStyleId>{775DCB02-9BB8-47FD-8907-85C794F793BA}</a:tableStyleId>
              </a:tblPr>
              <a:tblGrid>
                <a:gridCol w="538184">
                  <a:extLst>
                    <a:ext uri="{9D8B030D-6E8A-4147-A177-3AD203B41FA5}">
                      <a16:colId xmlns="" xmlns:a16="http://schemas.microsoft.com/office/drawing/2014/main" val="1938735989"/>
                    </a:ext>
                  </a:extLst>
                </a:gridCol>
                <a:gridCol w="5657829">
                  <a:extLst>
                    <a:ext uri="{9D8B030D-6E8A-4147-A177-3AD203B41FA5}">
                      <a16:colId xmlns="" xmlns:a16="http://schemas.microsoft.com/office/drawing/2014/main" val="1577842117"/>
                    </a:ext>
                  </a:extLst>
                </a:gridCol>
              </a:tblGrid>
              <a:tr h="309859">
                <a:tc>
                  <a:txBody>
                    <a:bodyPr/>
                    <a:lstStyle/>
                    <a:p>
                      <a:pPr algn="ctr">
                        <a:lnSpc>
                          <a:spcPct val="107000"/>
                        </a:lnSpc>
                        <a:spcAft>
                          <a:spcPts val="750"/>
                        </a:spcAft>
                      </a:pPr>
                      <a:r>
                        <a:rPr lang="ru-RU" sz="1600" dirty="0">
                          <a:effectLst/>
                        </a:rPr>
                        <a:t>КОД</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dirty="0">
                          <a:effectLst/>
                        </a:rPr>
                        <a:t>СОДЕРЖАНИЕ КРИТЕРИЯ</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059724395"/>
                  </a:ext>
                </a:extLst>
              </a:tr>
              <a:tr h="3102871">
                <a:tc>
                  <a:txBody>
                    <a:bodyPr/>
                    <a:lstStyle/>
                    <a:p>
                      <a:pPr algn="ctr">
                        <a:lnSpc>
                          <a:spcPct val="107000"/>
                        </a:lnSpc>
                        <a:spcAft>
                          <a:spcPts val="750"/>
                        </a:spcAft>
                      </a:pPr>
                      <a:r>
                        <a:rPr lang="ru-RU" sz="1600">
                          <a:effectLst/>
                        </a:rPr>
                        <a:t>1</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lnSpc>
                          <a:spcPct val="107000"/>
                        </a:lnSpc>
                        <a:spcAft>
                          <a:spcPts val="750"/>
                        </a:spcAft>
                      </a:pPr>
                      <a:r>
                        <a:rPr lang="ru-RU" sz="1600" dirty="0">
                          <a:effectLst/>
                        </a:rPr>
                        <a:t>Дан верный ответ 206 г. И приведено решение, подтверждающее полученный ответ. Округление выполнено верно.</a:t>
                      </a:r>
                    </a:p>
                    <a:p>
                      <a:pPr algn="l">
                        <a:lnSpc>
                          <a:spcPct val="107000"/>
                        </a:lnSpc>
                        <a:spcAft>
                          <a:spcPts val="750"/>
                        </a:spcAft>
                      </a:pPr>
                      <a:r>
                        <a:rPr lang="ru-RU" sz="1600" dirty="0">
                          <a:effectLst/>
                        </a:rPr>
                        <a:t>Возможное решение:</a:t>
                      </a:r>
                    </a:p>
                    <a:p>
                      <a:pPr algn="l">
                        <a:lnSpc>
                          <a:spcPct val="107000"/>
                        </a:lnSpc>
                        <a:spcAft>
                          <a:spcPts val="750"/>
                        </a:spcAft>
                      </a:pPr>
                      <a:r>
                        <a:rPr lang="ru-RU" sz="1600" dirty="0">
                          <a:effectLst/>
                        </a:rPr>
                        <a:t>1) Масса всех заказанных роллов равна 825 г. (Вопрос 2)</a:t>
                      </a:r>
                    </a:p>
                    <a:p>
                      <a:pPr algn="l">
                        <a:lnSpc>
                          <a:spcPct val="107000"/>
                        </a:lnSpc>
                        <a:spcAft>
                          <a:spcPts val="750"/>
                        </a:spcAft>
                      </a:pPr>
                      <a:r>
                        <a:rPr lang="ru-RU" sz="1600" dirty="0">
                          <a:effectLst/>
                        </a:rPr>
                        <a:t>2) Всего заказано 32 ролла, каждый члену семьи достанется по 8 роллов. (Вопрос 3)</a:t>
                      </a:r>
                    </a:p>
                    <a:p>
                      <a:pPr algn="l">
                        <a:lnSpc>
                          <a:spcPct val="107000"/>
                        </a:lnSpc>
                        <a:spcAft>
                          <a:spcPts val="750"/>
                        </a:spcAft>
                      </a:pPr>
                      <a:r>
                        <a:rPr lang="ru-RU" sz="1600" dirty="0">
                          <a:effectLst/>
                        </a:rPr>
                        <a:t>3) 825 : 4 = 206,25 ≈ 206 г.</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881243285"/>
                  </a:ext>
                </a:extLst>
              </a:tr>
              <a:tr h="309859">
                <a:tc>
                  <a:txBody>
                    <a:bodyPr/>
                    <a:lstStyle/>
                    <a:p>
                      <a:pPr algn="ctr">
                        <a:lnSpc>
                          <a:spcPct val="107000"/>
                        </a:lnSpc>
                        <a:spcAft>
                          <a:spcPts val="750"/>
                        </a:spcAft>
                      </a:pPr>
                      <a:r>
                        <a:rPr lang="ru-RU" sz="1600">
                          <a:effectLst/>
                        </a:rPr>
                        <a:t>1</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lnSpc>
                          <a:spcPct val="107000"/>
                        </a:lnSpc>
                        <a:spcAft>
                          <a:spcPts val="750"/>
                        </a:spcAft>
                      </a:pPr>
                      <a:r>
                        <a:rPr lang="ru-RU" sz="1600" dirty="0">
                          <a:effectLst/>
                        </a:rPr>
                        <a:t>Дан ответ 206,25 г. Округление не выполнено</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136907900"/>
                  </a:ext>
                </a:extLst>
              </a:tr>
              <a:tr h="309859">
                <a:tc>
                  <a:txBody>
                    <a:bodyPr/>
                    <a:lstStyle/>
                    <a:p>
                      <a:pPr algn="ctr">
                        <a:lnSpc>
                          <a:spcPct val="107000"/>
                        </a:lnSpc>
                        <a:spcAft>
                          <a:spcPts val="750"/>
                        </a:spcAft>
                      </a:pPr>
                      <a:r>
                        <a:rPr lang="ru-RU" sz="1600">
                          <a:effectLst/>
                        </a:rPr>
                        <a:t>0</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dirty="0">
                          <a:effectLst/>
                        </a:rPr>
                        <a:t>Дан неверный ответ или не приведено решение</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958114460"/>
                  </a:ext>
                </a:extLst>
              </a:tr>
            </a:tbl>
          </a:graphicData>
        </a:graphic>
      </p:graphicFrame>
      <p:sp>
        <p:nvSpPr>
          <p:cNvPr id="5" name="Rectangle 1"/>
          <p:cNvSpPr>
            <a:spLocks noChangeArrowheads="1"/>
          </p:cNvSpPr>
          <p:nvPr/>
        </p:nvSpPr>
        <p:spPr bwMode="auto">
          <a:xfrm>
            <a:off x="3265937" y="1234158"/>
            <a:ext cx="2612125"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smtClean="0">
                <a:ln>
                  <a:noFill/>
                </a:ln>
                <a:solidFill>
                  <a:srgbClr val="333333"/>
                </a:solidFill>
                <a:effectLst/>
                <a:latin typeface="Calibri" panose="020F0502020204030204" pitchFamily="34" charset="0"/>
                <a:ea typeface="Times New Roman" panose="02020603050405020304" pitchFamily="18" charset="0"/>
                <a:cs typeface="Times New Roman" panose="02020603050405020304" pitchFamily="18" charset="0"/>
              </a:rPr>
              <a:t>СИСТЕМА ОЦЕНИВАНИЯ</a:t>
            </a:r>
            <a:endParaRPr kumimoji="0" lang="ru-RU" altLang="ru-RU"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1920044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5023" y="817583"/>
            <a:ext cx="6965245" cy="739210"/>
          </a:xfrm>
        </p:spPr>
        <p:txBody>
          <a:bodyPr>
            <a:normAutofit fontScale="90000"/>
          </a:bodyPr>
          <a:lstStyle/>
          <a:p>
            <a:pPr>
              <a:lnSpc>
                <a:spcPct val="107000"/>
              </a:lnSpc>
              <a:spcAft>
                <a:spcPts val="750"/>
              </a:spcAft>
            </a:pPr>
            <a:r>
              <a:rPr lang="ru-RU" sz="18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Вопрос 5. </a:t>
            </a:r>
            <a:r>
              <a:rPr lang="ru-RU" sz="18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Рассчитайте калорийность заказа.</a:t>
            </a:r>
            <a:r>
              <a:rPr lang="ru-RU" sz="2000" dirty="0">
                <a:latin typeface="Calibri" panose="020F0502020204030204" pitchFamily="34" charset="0"/>
                <a:ea typeface="Calibri" panose="020F0502020204030204" pitchFamily="34" charset="0"/>
                <a:cs typeface="Times New Roman" panose="02020603050405020304" pitchFamily="18" charset="0"/>
              </a:rPr>
              <a:t/>
            </a:r>
            <a:br>
              <a:rPr lang="ru-RU" sz="2000" dirty="0">
                <a:latin typeface="Calibri" panose="020F0502020204030204" pitchFamily="34" charset="0"/>
                <a:ea typeface="Calibri" panose="020F0502020204030204" pitchFamily="34" charset="0"/>
                <a:cs typeface="Times New Roman" panose="02020603050405020304" pitchFamily="18" charset="0"/>
              </a:rPr>
            </a:br>
            <a:r>
              <a:rPr lang="ru-RU" sz="1800" i="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Запишите ответ и приведите подробное решение.</a:t>
            </a:r>
            <a:r>
              <a:rPr lang="ru-RU" sz="2000" dirty="0">
                <a:latin typeface="Calibri" panose="020F0502020204030204" pitchFamily="34" charset="0"/>
                <a:ea typeface="Calibri" panose="020F0502020204030204" pitchFamily="34" charset="0"/>
                <a:cs typeface="Times New Roman" panose="02020603050405020304" pitchFamily="18" charset="0"/>
              </a:rPr>
              <a:t/>
            </a:r>
            <a:br>
              <a:rPr lang="ru-RU" sz="2000" dirty="0">
                <a:latin typeface="Calibri" panose="020F0502020204030204" pitchFamily="34" charset="0"/>
                <a:ea typeface="Calibri" panose="020F0502020204030204" pitchFamily="34" charset="0"/>
                <a:cs typeface="Times New Roman" panose="02020603050405020304" pitchFamily="18" charset="0"/>
              </a:rPr>
            </a:br>
            <a:endParaRPr lang="ru-RU" sz="18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2260900500"/>
              </p:ext>
            </p:extLst>
          </p:nvPr>
        </p:nvGraphicFramePr>
        <p:xfrm>
          <a:off x="1475656" y="1916832"/>
          <a:ext cx="6196013" cy="4061804"/>
        </p:xfrm>
        <a:graphic>
          <a:graphicData uri="http://schemas.openxmlformats.org/drawingml/2006/table">
            <a:tbl>
              <a:tblPr firstRow="1" firstCol="1" bandRow="1">
                <a:tableStyleId>{35758FB7-9AC5-4552-8A53-C91805E547FA}</a:tableStyleId>
              </a:tblPr>
              <a:tblGrid>
                <a:gridCol w="3008309">
                  <a:extLst>
                    <a:ext uri="{9D8B030D-6E8A-4147-A177-3AD203B41FA5}">
                      <a16:colId xmlns="" xmlns:a16="http://schemas.microsoft.com/office/drawing/2014/main" val="2273480251"/>
                    </a:ext>
                  </a:extLst>
                </a:gridCol>
                <a:gridCol w="3187704">
                  <a:extLst>
                    <a:ext uri="{9D8B030D-6E8A-4147-A177-3AD203B41FA5}">
                      <a16:colId xmlns="" xmlns:a16="http://schemas.microsoft.com/office/drawing/2014/main" val="2711552103"/>
                    </a:ext>
                  </a:extLst>
                </a:gridCol>
              </a:tblGrid>
              <a:tr h="416046">
                <a:tc>
                  <a:txBody>
                    <a:bodyPr/>
                    <a:lstStyle/>
                    <a:p>
                      <a:pPr>
                        <a:lnSpc>
                          <a:spcPct val="107000"/>
                        </a:lnSpc>
                        <a:spcAft>
                          <a:spcPts val="750"/>
                        </a:spcAft>
                      </a:pPr>
                      <a:r>
                        <a:rPr lang="ru-RU" sz="1600">
                          <a:effectLst/>
                        </a:rPr>
                        <a:t>Содержательная область оценки</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750"/>
                        </a:spcAft>
                      </a:pPr>
                      <a:r>
                        <a:rPr lang="ru-RU" sz="1600">
                          <a:effectLst/>
                        </a:rPr>
                        <a:t>количество</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153153717"/>
                  </a:ext>
                </a:extLst>
              </a:tr>
              <a:tr h="416046">
                <a:tc>
                  <a:txBody>
                    <a:bodyPr/>
                    <a:lstStyle/>
                    <a:p>
                      <a:pPr>
                        <a:lnSpc>
                          <a:spcPct val="107000"/>
                        </a:lnSpc>
                        <a:spcAft>
                          <a:spcPts val="750"/>
                        </a:spcAft>
                      </a:pPr>
                      <a:r>
                        <a:rPr lang="ru-RU" sz="1600">
                          <a:effectLst/>
                        </a:rPr>
                        <a:t>Компетентностная область оценки</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a:effectLst/>
                        </a:rPr>
                        <a:t>применять</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226730235"/>
                  </a:ext>
                </a:extLst>
              </a:tr>
              <a:tr h="416046">
                <a:tc>
                  <a:txBody>
                    <a:bodyPr/>
                    <a:lstStyle/>
                    <a:p>
                      <a:pPr>
                        <a:lnSpc>
                          <a:spcPct val="107000"/>
                        </a:lnSpc>
                        <a:spcAft>
                          <a:spcPts val="750"/>
                        </a:spcAft>
                      </a:pPr>
                      <a:r>
                        <a:rPr lang="ru-RU" sz="1600">
                          <a:effectLst/>
                        </a:rPr>
                        <a:t>Контекст</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a:effectLst/>
                        </a:rPr>
                        <a:t>личная жизнь</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508108307"/>
                  </a:ext>
                </a:extLst>
              </a:tr>
              <a:tr h="416046">
                <a:tc>
                  <a:txBody>
                    <a:bodyPr/>
                    <a:lstStyle/>
                    <a:p>
                      <a:pPr>
                        <a:lnSpc>
                          <a:spcPct val="107000"/>
                        </a:lnSpc>
                        <a:spcAft>
                          <a:spcPts val="750"/>
                        </a:spcAft>
                      </a:pPr>
                      <a:r>
                        <a:rPr lang="ru-RU" sz="1600">
                          <a:effectLst/>
                        </a:rPr>
                        <a:t>Уровень сложности</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a:effectLst/>
                        </a:rPr>
                        <a:t>низкий</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072229318"/>
                  </a:ext>
                </a:extLst>
              </a:tr>
              <a:tr h="416046">
                <a:tc>
                  <a:txBody>
                    <a:bodyPr/>
                    <a:lstStyle/>
                    <a:p>
                      <a:pPr>
                        <a:lnSpc>
                          <a:spcPct val="107000"/>
                        </a:lnSpc>
                        <a:spcAft>
                          <a:spcPts val="750"/>
                        </a:spcAft>
                      </a:pPr>
                      <a:r>
                        <a:rPr lang="ru-RU" sz="1600">
                          <a:effectLst/>
                        </a:rPr>
                        <a:t>Формат ответа</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lnSpc>
                          <a:spcPct val="107000"/>
                        </a:lnSpc>
                        <a:spcAft>
                          <a:spcPts val="750"/>
                        </a:spcAft>
                      </a:pPr>
                      <a:r>
                        <a:rPr lang="ru-RU" sz="1600" dirty="0">
                          <a:effectLst/>
                        </a:rPr>
                        <a:t>развернутый ответ (запись решения)</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459721392"/>
                  </a:ext>
                </a:extLst>
              </a:tr>
              <a:tr h="1248137">
                <a:tc>
                  <a:txBody>
                    <a:bodyPr/>
                    <a:lstStyle/>
                    <a:p>
                      <a:pPr>
                        <a:lnSpc>
                          <a:spcPct val="107000"/>
                        </a:lnSpc>
                        <a:spcAft>
                          <a:spcPts val="750"/>
                        </a:spcAft>
                      </a:pPr>
                      <a:r>
                        <a:rPr lang="ru-RU" sz="1600" dirty="0">
                          <a:effectLst/>
                        </a:rPr>
                        <a:t>Объект оценки</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lnSpc>
                          <a:spcPct val="107000"/>
                        </a:lnSpc>
                        <a:spcAft>
                          <a:spcPts val="750"/>
                        </a:spcAft>
                      </a:pPr>
                      <a:r>
                        <a:rPr lang="ru-RU" sz="1600" dirty="0">
                          <a:effectLst/>
                        </a:rPr>
                        <a:t>сопоставить информацию, представленную в виде текста и в виде таблицы, определить калорийность заказа</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450259203"/>
                  </a:ext>
                </a:extLst>
              </a:tr>
              <a:tr h="416046">
                <a:tc>
                  <a:txBody>
                    <a:bodyPr/>
                    <a:lstStyle/>
                    <a:p>
                      <a:pPr>
                        <a:lnSpc>
                          <a:spcPct val="107000"/>
                        </a:lnSpc>
                        <a:spcAft>
                          <a:spcPts val="750"/>
                        </a:spcAft>
                      </a:pPr>
                      <a:r>
                        <a:rPr lang="ru-RU" sz="1600">
                          <a:effectLst/>
                        </a:rPr>
                        <a:t>Максимальный балл</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dirty="0">
                          <a:effectLst/>
                        </a:rPr>
                        <a:t>1 балл</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433046945"/>
                  </a:ext>
                </a:extLst>
              </a:tr>
            </a:tbl>
          </a:graphicData>
        </a:graphic>
      </p:graphicFrame>
      <p:sp>
        <p:nvSpPr>
          <p:cNvPr id="5" name="Rectangle 1"/>
          <p:cNvSpPr>
            <a:spLocks noChangeArrowheads="1"/>
          </p:cNvSpPr>
          <p:nvPr/>
        </p:nvSpPr>
        <p:spPr bwMode="auto">
          <a:xfrm>
            <a:off x="3072521" y="1467562"/>
            <a:ext cx="3010248"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smtClean="0">
                <a:ln>
                  <a:noFill/>
                </a:ln>
                <a:solidFill>
                  <a:srgbClr val="333333"/>
                </a:solidFill>
                <a:effectLst/>
                <a:latin typeface="Calibri" panose="020F0502020204030204" pitchFamily="34" charset="0"/>
                <a:ea typeface="Times New Roman" panose="02020603050405020304" pitchFamily="18" charset="0"/>
                <a:cs typeface="Times New Roman" panose="02020603050405020304" pitchFamily="18" charset="0"/>
              </a:rPr>
              <a:t>ХАРАКТЕРИСТИКА ЗАДАНИЯ</a:t>
            </a:r>
            <a:endParaRPr kumimoji="0" lang="ru-RU" altLang="ru-RU"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38993198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2390455153"/>
              </p:ext>
            </p:extLst>
          </p:nvPr>
        </p:nvGraphicFramePr>
        <p:xfrm>
          <a:off x="1403648" y="2020066"/>
          <a:ext cx="6146198" cy="3713673"/>
        </p:xfrm>
        <a:graphic>
          <a:graphicData uri="http://schemas.openxmlformats.org/drawingml/2006/table">
            <a:tbl>
              <a:tblPr firstRow="1" firstCol="1" bandRow="1">
                <a:tableStyleId>{08FB837D-C827-4EFA-A057-4D05807E0F7C}</a:tableStyleId>
              </a:tblPr>
              <a:tblGrid>
                <a:gridCol w="533857">
                  <a:extLst>
                    <a:ext uri="{9D8B030D-6E8A-4147-A177-3AD203B41FA5}">
                      <a16:colId xmlns="" xmlns:a16="http://schemas.microsoft.com/office/drawing/2014/main" val="1769050147"/>
                    </a:ext>
                  </a:extLst>
                </a:gridCol>
                <a:gridCol w="5612341">
                  <a:extLst>
                    <a:ext uri="{9D8B030D-6E8A-4147-A177-3AD203B41FA5}">
                      <a16:colId xmlns="" xmlns:a16="http://schemas.microsoft.com/office/drawing/2014/main" val="3059979580"/>
                    </a:ext>
                  </a:extLst>
                </a:gridCol>
              </a:tblGrid>
              <a:tr h="260680">
                <a:tc>
                  <a:txBody>
                    <a:bodyPr/>
                    <a:lstStyle/>
                    <a:p>
                      <a:pPr algn="ctr">
                        <a:lnSpc>
                          <a:spcPct val="107000"/>
                        </a:lnSpc>
                        <a:spcAft>
                          <a:spcPts val="750"/>
                        </a:spcAft>
                      </a:pPr>
                      <a:r>
                        <a:rPr lang="ru-RU" sz="1600">
                          <a:effectLst/>
                        </a:rPr>
                        <a:t>КОД</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СОДЕРЖАНИЕ КРИТЕРИЯ</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139110917"/>
                  </a:ext>
                </a:extLst>
              </a:tr>
              <a:tr h="3191829">
                <a:tc>
                  <a:txBody>
                    <a:bodyPr/>
                    <a:lstStyle/>
                    <a:p>
                      <a:pPr algn="ctr">
                        <a:lnSpc>
                          <a:spcPct val="107000"/>
                        </a:lnSpc>
                        <a:spcAft>
                          <a:spcPts val="750"/>
                        </a:spcAft>
                      </a:pPr>
                      <a:r>
                        <a:rPr lang="ru-RU" sz="1600" dirty="0">
                          <a:effectLst/>
                        </a:rPr>
                        <a:t>1</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dirty="0">
                          <a:effectLst/>
                        </a:rPr>
                        <a:t>Дан верный ответ 1 490 Ккал. и приведено решение, подтверждающее полученный ответ.</a:t>
                      </a:r>
                    </a:p>
                    <a:p>
                      <a:pPr algn="just">
                        <a:lnSpc>
                          <a:spcPct val="107000"/>
                        </a:lnSpc>
                        <a:spcAft>
                          <a:spcPts val="750"/>
                        </a:spcAft>
                      </a:pPr>
                      <a:r>
                        <a:rPr lang="ru-RU" sz="1600" dirty="0">
                          <a:effectLst/>
                        </a:rPr>
                        <a:t>Возможное решение:</a:t>
                      </a:r>
                    </a:p>
                    <a:p>
                      <a:pPr algn="just">
                        <a:lnSpc>
                          <a:spcPct val="107000"/>
                        </a:lnSpc>
                        <a:spcAft>
                          <a:spcPts val="750"/>
                        </a:spcAft>
                      </a:pPr>
                      <a:r>
                        <a:rPr lang="ru-RU" sz="1600" dirty="0">
                          <a:effectLst/>
                        </a:rPr>
                        <a:t>1) Калорийность роллов составит:</a:t>
                      </a:r>
                    </a:p>
                    <a:p>
                      <a:pPr algn="just">
                        <a:lnSpc>
                          <a:spcPct val="107000"/>
                        </a:lnSpc>
                        <a:spcAft>
                          <a:spcPts val="750"/>
                        </a:spcAft>
                      </a:pPr>
                      <a:r>
                        <a:rPr lang="ru-RU" sz="1600" dirty="0">
                          <a:effectLst/>
                        </a:rPr>
                        <a:t>250 + 197 + 154 + 149 ∙ 2 + 183 + 186 + 182 = 1 450 Ккал.</a:t>
                      </a:r>
                    </a:p>
                    <a:p>
                      <a:pPr algn="just">
                        <a:lnSpc>
                          <a:spcPct val="107000"/>
                        </a:lnSpc>
                        <a:spcAft>
                          <a:spcPts val="750"/>
                        </a:spcAft>
                      </a:pPr>
                      <a:r>
                        <a:rPr lang="ru-RU" sz="1600" dirty="0">
                          <a:effectLst/>
                        </a:rPr>
                        <a:t>2) Калорийность </a:t>
                      </a:r>
                      <a:r>
                        <a:rPr lang="ru-RU" sz="1600" dirty="0" err="1">
                          <a:effectLst/>
                        </a:rPr>
                        <a:t>васаби</a:t>
                      </a:r>
                      <a:r>
                        <a:rPr lang="ru-RU" sz="1600" dirty="0">
                          <a:effectLst/>
                        </a:rPr>
                        <a:t> и имбиря составит:</a:t>
                      </a:r>
                    </a:p>
                    <a:p>
                      <a:pPr algn="just">
                        <a:lnSpc>
                          <a:spcPct val="107000"/>
                        </a:lnSpc>
                        <a:spcAft>
                          <a:spcPts val="750"/>
                        </a:spcAft>
                      </a:pPr>
                      <a:r>
                        <a:rPr lang="ru-RU" sz="1600" dirty="0">
                          <a:effectLst/>
                        </a:rPr>
                        <a:t>4 ∙ 5 + 4 ∙ 5 = 40 Ккал.</a:t>
                      </a:r>
                    </a:p>
                    <a:p>
                      <a:pPr algn="just">
                        <a:lnSpc>
                          <a:spcPct val="107000"/>
                        </a:lnSpc>
                        <a:spcAft>
                          <a:spcPts val="750"/>
                        </a:spcAft>
                      </a:pPr>
                      <a:r>
                        <a:rPr lang="ru-RU" sz="1600" dirty="0">
                          <a:effectLst/>
                        </a:rPr>
                        <a:t>3) Калорийность всего заказа составит:</a:t>
                      </a:r>
                    </a:p>
                    <a:p>
                      <a:pPr algn="just">
                        <a:lnSpc>
                          <a:spcPct val="107000"/>
                        </a:lnSpc>
                        <a:spcAft>
                          <a:spcPts val="750"/>
                        </a:spcAft>
                      </a:pPr>
                      <a:r>
                        <a:rPr lang="ru-RU" sz="1600" dirty="0">
                          <a:effectLst/>
                        </a:rPr>
                        <a:t>1 450 + 40 = 1490 Ккал.</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924365284"/>
                  </a:ext>
                </a:extLst>
              </a:tr>
              <a:tr h="260680">
                <a:tc>
                  <a:txBody>
                    <a:bodyPr/>
                    <a:lstStyle/>
                    <a:p>
                      <a:pPr algn="ctr">
                        <a:lnSpc>
                          <a:spcPct val="107000"/>
                        </a:lnSpc>
                        <a:spcAft>
                          <a:spcPts val="750"/>
                        </a:spcAft>
                      </a:pPr>
                      <a:r>
                        <a:rPr lang="ru-RU" sz="1600">
                          <a:effectLst/>
                        </a:rPr>
                        <a:t>0</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750"/>
                        </a:spcAft>
                      </a:pPr>
                      <a:r>
                        <a:rPr lang="ru-RU" sz="1600" dirty="0">
                          <a:effectLst/>
                        </a:rPr>
                        <a:t>Дан неверный ответ или не приведено решение</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933446741"/>
                  </a:ext>
                </a:extLst>
              </a:tr>
            </a:tbl>
          </a:graphicData>
        </a:graphic>
      </p:graphicFrame>
      <p:sp>
        <p:nvSpPr>
          <p:cNvPr id="5" name="Rectangle 1"/>
          <p:cNvSpPr>
            <a:spLocks noChangeArrowheads="1"/>
          </p:cNvSpPr>
          <p:nvPr/>
        </p:nvSpPr>
        <p:spPr bwMode="auto">
          <a:xfrm>
            <a:off x="3265937" y="1312694"/>
            <a:ext cx="2612125"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smtClean="0">
                <a:ln>
                  <a:noFill/>
                </a:ln>
                <a:solidFill>
                  <a:srgbClr val="333333"/>
                </a:solidFill>
                <a:effectLst/>
                <a:latin typeface="Calibri" panose="020F0502020204030204" pitchFamily="34" charset="0"/>
                <a:ea typeface="Times New Roman" panose="02020603050405020304" pitchFamily="18" charset="0"/>
                <a:cs typeface="Times New Roman" panose="02020603050405020304" pitchFamily="18" charset="0"/>
              </a:rPr>
              <a:t>СИСТЕМА ОЦЕНИВАНИЯ</a:t>
            </a:r>
            <a:endParaRPr kumimoji="0" lang="ru-RU" altLang="ru-RU"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17640575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nSpc>
                <a:spcPct val="107000"/>
              </a:lnSpc>
              <a:spcAft>
                <a:spcPts val="750"/>
              </a:spcAft>
            </a:pPr>
            <a:r>
              <a:rPr lang="ru-RU" sz="16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Вопрос 6. </a:t>
            </a:r>
            <a:r>
              <a:rPr lang="ru-RU" sz="16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 таблице 3 представлена суточная потребность энергии для лиц разных категорий труда. Определите, сколько процентов от суточной нормы составляет калорийность приема роллов для </a:t>
            </a:r>
            <a:r>
              <a:rPr lang="ru-RU" sz="1600" dirty="0" err="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Раниса</a:t>
            </a:r>
            <a:r>
              <a:rPr lang="ru-RU" sz="16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Рябикова</a:t>
            </a:r>
            <a:r>
              <a:rPr lang="ru-RU" sz="16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которому </a:t>
            </a:r>
            <a:r>
              <a:rPr lang="ru-RU" sz="16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исполнилось </a:t>
            </a:r>
            <a:r>
              <a:rPr lang="ru-RU" sz="16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13 </a:t>
            </a:r>
            <a:r>
              <a:rPr lang="ru-RU" sz="16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лет. Ответ округлите до десятых долей процента.</a:t>
            </a:r>
            <a:r>
              <a:rPr lang="ru-RU" sz="1800" dirty="0">
                <a:latin typeface="Calibri" panose="020F0502020204030204" pitchFamily="34" charset="0"/>
                <a:ea typeface="Calibri" panose="020F0502020204030204" pitchFamily="34" charset="0"/>
                <a:cs typeface="Times New Roman" panose="02020603050405020304" pitchFamily="18" charset="0"/>
              </a:rPr>
              <a:t/>
            </a:r>
            <a:br>
              <a:rPr lang="ru-RU" sz="1800" dirty="0">
                <a:latin typeface="Calibri" panose="020F0502020204030204" pitchFamily="34" charset="0"/>
                <a:ea typeface="Calibri" panose="020F0502020204030204" pitchFamily="34" charset="0"/>
                <a:cs typeface="Times New Roman" panose="02020603050405020304" pitchFamily="18" charset="0"/>
              </a:rPr>
            </a:br>
            <a:r>
              <a:rPr lang="ru-RU" sz="1600" i="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Запишите ответ и приведите подробное решение.</a:t>
            </a:r>
            <a:r>
              <a:rPr lang="ru-RU" sz="1800" dirty="0">
                <a:latin typeface="Calibri" panose="020F0502020204030204" pitchFamily="34" charset="0"/>
                <a:ea typeface="Calibri" panose="020F0502020204030204" pitchFamily="34" charset="0"/>
                <a:cs typeface="Times New Roman" panose="02020603050405020304" pitchFamily="18" charset="0"/>
              </a:rPr>
              <a:t/>
            </a:r>
            <a:br>
              <a:rPr lang="ru-RU" sz="1800" dirty="0">
                <a:latin typeface="Calibri" panose="020F0502020204030204" pitchFamily="34" charset="0"/>
                <a:ea typeface="Calibri" panose="020F0502020204030204" pitchFamily="34" charset="0"/>
                <a:cs typeface="Times New Roman" panose="02020603050405020304" pitchFamily="18" charset="0"/>
              </a:rPr>
            </a:br>
            <a:endParaRPr lang="ru-RU" sz="16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3963188785"/>
              </p:ext>
            </p:extLst>
          </p:nvPr>
        </p:nvGraphicFramePr>
        <p:xfrm>
          <a:off x="1259632" y="2636912"/>
          <a:ext cx="6624736" cy="2804880"/>
        </p:xfrm>
        <a:graphic>
          <a:graphicData uri="http://schemas.openxmlformats.org/drawingml/2006/table">
            <a:tbl>
              <a:tblPr firstRow="1" firstCol="1" bandRow="1">
                <a:tableStyleId>{3C2FFA5D-87B4-456A-9821-1D502468CF0F}</a:tableStyleId>
              </a:tblPr>
              <a:tblGrid>
                <a:gridCol w="4573871">
                  <a:extLst>
                    <a:ext uri="{9D8B030D-6E8A-4147-A177-3AD203B41FA5}">
                      <a16:colId xmlns="" xmlns:a16="http://schemas.microsoft.com/office/drawing/2014/main" val="1471167782"/>
                    </a:ext>
                  </a:extLst>
                </a:gridCol>
                <a:gridCol w="2050865">
                  <a:extLst>
                    <a:ext uri="{9D8B030D-6E8A-4147-A177-3AD203B41FA5}">
                      <a16:colId xmlns="" xmlns:a16="http://schemas.microsoft.com/office/drawing/2014/main" val="2404791261"/>
                    </a:ext>
                  </a:extLst>
                </a:gridCol>
              </a:tblGrid>
              <a:tr h="750134">
                <a:tc>
                  <a:txBody>
                    <a:bodyPr/>
                    <a:lstStyle/>
                    <a:p>
                      <a:pPr algn="ctr">
                        <a:lnSpc>
                          <a:spcPct val="107000"/>
                        </a:lnSpc>
                        <a:spcAft>
                          <a:spcPts val="750"/>
                        </a:spcAft>
                      </a:pPr>
                      <a:r>
                        <a:rPr lang="ru-RU" sz="1600" dirty="0">
                          <a:effectLst/>
                        </a:rPr>
                        <a:t>Вид трудовой деятельности</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Потребность в энергии в течение суток, Ккал.</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84528933"/>
                  </a:ext>
                </a:extLst>
              </a:tr>
              <a:tr h="375068">
                <a:tc>
                  <a:txBody>
                    <a:bodyPr/>
                    <a:lstStyle/>
                    <a:p>
                      <a:pPr algn="just">
                        <a:lnSpc>
                          <a:spcPct val="107000"/>
                        </a:lnSpc>
                        <a:spcAft>
                          <a:spcPts val="750"/>
                        </a:spcAft>
                      </a:pPr>
                      <a:r>
                        <a:rPr lang="ru-RU" sz="1600">
                          <a:effectLst/>
                        </a:rPr>
                        <a:t>Учащиеся 8 – 11 лет</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1 900</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567226287"/>
                  </a:ext>
                </a:extLst>
              </a:tr>
              <a:tr h="375068">
                <a:tc>
                  <a:txBody>
                    <a:bodyPr/>
                    <a:lstStyle/>
                    <a:p>
                      <a:pPr algn="just">
                        <a:lnSpc>
                          <a:spcPct val="107000"/>
                        </a:lnSpc>
                        <a:spcAft>
                          <a:spcPts val="750"/>
                        </a:spcAft>
                      </a:pPr>
                      <a:r>
                        <a:rPr lang="ru-RU" sz="1600">
                          <a:effectLst/>
                        </a:rPr>
                        <a:t>Учащиеся 12 – 14 лет</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2 400</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498731747"/>
                  </a:ext>
                </a:extLst>
              </a:tr>
              <a:tr h="375068">
                <a:tc>
                  <a:txBody>
                    <a:bodyPr/>
                    <a:lstStyle/>
                    <a:p>
                      <a:pPr algn="just">
                        <a:lnSpc>
                          <a:spcPct val="107000"/>
                        </a:lnSpc>
                        <a:spcAft>
                          <a:spcPts val="750"/>
                        </a:spcAft>
                      </a:pPr>
                      <a:r>
                        <a:rPr lang="ru-RU" sz="1600">
                          <a:effectLst/>
                        </a:rPr>
                        <a:t>Люди умственного труда</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2 800 – 3 000</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95126864"/>
                  </a:ext>
                </a:extLst>
              </a:tr>
              <a:tr h="375068">
                <a:tc>
                  <a:txBody>
                    <a:bodyPr/>
                    <a:lstStyle/>
                    <a:p>
                      <a:pPr algn="just">
                        <a:lnSpc>
                          <a:spcPct val="107000"/>
                        </a:lnSpc>
                        <a:spcAft>
                          <a:spcPts val="750"/>
                        </a:spcAft>
                      </a:pPr>
                      <a:r>
                        <a:rPr lang="ru-RU" sz="1600">
                          <a:effectLst/>
                        </a:rPr>
                        <a:t>Работники физического труда</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3 200 – 4 000</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641378007"/>
                  </a:ext>
                </a:extLst>
              </a:tr>
              <a:tr h="375068">
                <a:tc>
                  <a:txBody>
                    <a:bodyPr/>
                    <a:lstStyle/>
                    <a:p>
                      <a:pPr algn="just">
                        <a:lnSpc>
                          <a:spcPct val="107000"/>
                        </a:lnSpc>
                        <a:spcAft>
                          <a:spcPts val="750"/>
                        </a:spcAft>
                      </a:pPr>
                      <a:r>
                        <a:rPr lang="ru-RU" sz="1600">
                          <a:effectLst/>
                        </a:rPr>
                        <a:t>Люди, выполняющие тяжелую физическую работу</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dirty="0">
                          <a:effectLst/>
                        </a:rPr>
                        <a:t>3 700 – 5 000</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564542236"/>
                  </a:ext>
                </a:extLst>
              </a:tr>
            </a:tbl>
          </a:graphicData>
        </a:graphic>
      </p:graphicFrame>
      <p:sp>
        <p:nvSpPr>
          <p:cNvPr id="5" name="Rectangle 1"/>
          <p:cNvSpPr>
            <a:spLocks noChangeArrowheads="1"/>
          </p:cNvSpPr>
          <p:nvPr/>
        </p:nvSpPr>
        <p:spPr bwMode="auto">
          <a:xfrm>
            <a:off x="2411760" y="2020067"/>
            <a:ext cx="4176464" cy="30777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ru-RU" altLang="ru-RU" sz="1400" b="1" i="0" u="none" strike="noStrike" cap="none" normalizeH="0" baseline="0" dirty="0" smtClean="0">
                <a:ln>
                  <a:noFill/>
                </a:ln>
                <a:solidFill>
                  <a:srgbClr val="333333"/>
                </a:solidFill>
                <a:effectLst/>
                <a:latin typeface="Calibri" panose="020F0502020204030204" pitchFamily="34" charset="0"/>
                <a:ea typeface="Times New Roman" panose="02020603050405020304" pitchFamily="18" charset="0"/>
                <a:cs typeface="Times New Roman" panose="02020603050405020304" pitchFamily="18" charset="0"/>
              </a:rPr>
              <a:t>Таблица 3. Потребность в энергии в течение суток</a:t>
            </a:r>
            <a:endParaRPr kumimoji="0" lang="ru-RU" altLang="ru-RU" sz="1400" b="1"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36204957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2451624979"/>
              </p:ext>
            </p:extLst>
          </p:nvPr>
        </p:nvGraphicFramePr>
        <p:xfrm>
          <a:off x="1479638" y="2204864"/>
          <a:ext cx="6196013" cy="3571762"/>
        </p:xfrm>
        <a:graphic>
          <a:graphicData uri="http://schemas.openxmlformats.org/drawingml/2006/table">
            <a:tbl>
              <a:tblPr firstRow="1" firstCol="1" bandRow="1">
                <a:tableStyleId>{35758FB7-9AC5-4552-8A53-C91805E547FA}</a:tableStyleId>
              </a:tblPr>
              <a:tblGrid>
                <a:gridCol w="3008309">
                  <a:extLst>
                    <a:ext uri="{9D8B030D-6E8A-4147-A177-3AD203B41FA5}">
                      <a16:colId xmlns="" xmlns:a16="http://schemas.microsoft.com/office/drawing/2014/main" val="3275055772"/>
                    </a:ext>
                  </a:extLst>
                </a:gridCol>
                <a:gridCol w="3187704">
                  <a:extLst>
                    <a:ext uri="{9D8B030D-6E8A-4147-A177-3AD203B41FA5}">
                      <a16:colId xmlns="" xmlns:a16="http://schemas.microsoft.com/office/drawing/2014/main" val="595360959"/>
                    </a:ext>
                  </a:extLst>
                </a:gridCol>
              </a:tblGrid>
              <a:tr h="320849">
                <a:tc>
                  <a:txBody>
                    <a:bodyPr/>
                    <a:lstStyle/>
                    <a:p>
                      <a:pPr>
                        <a:lnSpc>
                          <a:spcPct val="107000"/>
                        </a:lnSpc>
                        <a:spcAft>
                          <a:spcPts val="750"/>
                        </a:spcAft>
                      </a:pPr>
                      <a:r>
                        <a:rPr lang="ru-RU" sz="1600" dirty="0">
                          <a:effectLst/>
                        </a:rPr>
                        <a:t>Содержательная область оценки</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750"/>
                        </a:spcAft>
                      </a:pPr>
                      <a:r>
                        <a:rPr lang="ru-RU" sz="1600">
                          <a:effectLst/>
                        </a:rPr>
                        <a:t>количество</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4002252933"/>
                  </a:ext>
                </a:extLst>
              </a:tr>
              <a:tr h="320849">
                <a:tc>
                  <a:txBody>
                    <a:bodyPr/>
                    <a:lstStyle/>
                    <a:p>
                      <a:pPr>
                        <a:lnSpc>
                          <a:spcPct val="107000"/>
                        </a:lnSpc>
                        <a:spcAft>
                          <a:spcPts val="750"/>
                        </a:spcAft>
                      </a:pPr>
                      <a:r>
                        <a:rPr lang="ru-RU" sz="1600">
                          <a:effectLst/>
                        </a:rPr>
                        <a:t>Компетентностная область оценки</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a:effectLst/>
                        </a:rPr>
                        <a:t>применять</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133349949"/>
                  </a:ext>
                </a:extLst>
              </a:tr>
              <a:tr h="320849">
                <a:tc>
                  <a:txBody>
                    <a:bodyPr/>
                    <a:lstStyle/>
                    <a:p>
                      <a:pPr>
                        <a:lnSpc>
                          <a:spcPct val="107000"/>
                        </a:lnSpc>
                        <a:spcAft>
                          <a:spcPts val="750"/>
                        </a:spcAft>
                      </a:pPr>
                      <a:r>
                        <a:rPr lang="ru-RU" sz="1600" dirty="0">
                          <a:effectLst/>
                        </a:rPr>
                        <a:t>Контекст</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a:effectLst/>
                        </a:rPr>
                        <a:t>личная жизнь</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799000934"/>
                  </a:ext>
                </a:extLst>
              </a:tr>
              <a:tr h="320849">
                <a:tc>
                  <a:txBody>
                    <a:bodyPr/>
                    <a:lstStyle/>
                    <a:p>
                      <a:pPr>
                        <a:lnSpc>
                          <a:spcPct val="107000"/>
                        </a:lnSpc>
                        <a:spcAft>
                          <a:spcPts val="750"/>
                        </a:spcAft>
                      </a:pPr>
                      <a:r>
                        <a:rPr lang="ru-RU" sz="1600" dirty="0">
                          <a:effectLst/>
                        </a:rPr>
                        <a:t>Уровень сложности</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a:effectLst/>
                        </a:rPr>
                        <a:t>средний</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962230756"/>
                  </a:ext>
                </a:extLst>
              </a:tr>
              <a:tr h="320849">
                <a:tc>
                  <a:txBody>
                    <a:bodyPr/>
                    <a:lstStyle/>
                    <a:p>
                      <a:pPr>
                        <a:lnSpc>
                          <a:spcPct val="107000"/>
                        </a:lnSpc>
                        <a:spcAft>
                          <a:spcPts val="750"/>
                        </a:spcAft>
                      </a:pPr>
                      <a:r>
                        <a:rPr lang="ru-RU" sz="1600">
                          <a:effectLst/>
                        </a:rPr>
                        <a:t>Формат ответа</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lnSpc>
                          <a:spcPct val="107000"/>
                        </a:lnSpc>
                        <a:spcAft>
                          <a:spcPts val="750"/>
                        </a:spcAft>
                      </a:pPr>
                      <a:r>
                        <a:rPr lang="ru-RU" sz="1600" dirty="0">
                          <a:effectLst/>
                        </a:rPr>
                        <a:t>развернутый ответ (запись решения)</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569789859"/>
                  </a:ext>
                </a:extLst>
              </a:tr>
              <a:tr h="641696">
                <a:tc>
                  <a:txBody>
                    <a:bodyPr/>
                    <a:lstStyle/>
                    <a:p>
                      <a:pPr>
                        <a:lnSpc>
                          <a:spcPct val="107000"/>
                        </a:lnSpc>
                        <a:spcAft>
                          <a:spcPts val="750"/>
                        </a:spcAft>
                      </a:pPr>
                      <a:r>
                        <a:rPr lang="ru-RU" sz="1600" dirty="0">
                          <a:effectLst/>
                        </a:rPr>
                        <a:t>Объект оценки</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lnSpc>
                          <a:spcPct val="107000"/>
                        </a:lnSpc>
                        <a:spcAft>
                          <a:spcPts val="750"/>
                        </a:spcAft>
                      </a:pPr>
                      <a:r>
                        <a:rPr lang="ru-RU" sz="1600" dirty="0">
                          <a:effectLst/>
                        </a:rPr>
                        <a:t>определить процент калорийности роллов для конкретного человека от суточной нормы</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894651619"/>
                  </a:ext>
                </a:extLst>
              </a:tr>
              <a:tr h="320849">
                <a:tc>
                  <a:txBody>
                    <a:bodyPr/>
                    <a:lstStyle/>
                    <a:p>
                      <a:pPr>
                        <a:lnSpc>
                          <a:spcPct val="107000"/>
                        </a:lnSpc>
                        <a:spcAft>
                          <a:spcPts val="750"/>
                        </a:spcAft>
                      </a:pPr>
                      <a:r>
                        <a:rPr lang="ru-RU" sz="1600">
                          <a:effectLst/>
                        </a:rPr>
                        <a:t>Максимальный балл</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dirty="0">
                          <a:effectLst/>
                        </a:rPr>
                        <a:t>2 балла</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602501693"/>
                  </a:ext>
                </a:extLst>
              </a:tr>
            </a:tbl>
          </a:graphicData>
        </a:graphic>
      </p:graphicFrame>
      <p:sp>
        <p:nvSpPr>
          <p:cNvPr id="5" name="Rectangle 1"/>
          <p:cNvSpPr>
            <a:spLocks noChangeArrowheads="1"/>
          </p:cNvSpPr>
          <p:nvPr/>
        </p:nvSpPr>
        <p:spPr bwMode="auto">
          <a:xfrm>
            <a:off x="3056557" y="1234158"/>
            <a:ext cx="3010248"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smtClean="0">
                <a:ln>
                  <a:noFill/>
                </a:ln>
                <a:solidFill>
                  <a:srgbClr val="333333"/>
                </a:solidFill>
                <a:effectLst/>
                <a:latin typeface="Calibri" panose="020F0502020204030204" pitchFamily="34" charset="0"/>
                <a:ea typeface="Times New Roman" panose="02020603050405020304" pitchFamily="18" charset="0"/>
                <a:cs typeface="Times New Roman" panose="02020603050405020304" pitchFamily="18" charset="0"/>
              </a:rPr>
              <a:t>ХАРАКТЕРИСТИКА ЗАДАНИЯ</a:t>
            </a:r>
            <a:endParaRPr kumimoji="0" lang="ru-RU" altLang="ru-RU"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40251614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3362333702"/>
              </p:ext>
            </p:extLst>
          </p:nvPr>
        </p:nvGraphicFramePr>
        <p:xfrm>
          <a:off x="1331640" y="1772817"/>
          <a:ext cx="6728628" cy="4055668"/>
        </p:xfrm>
        <a:graphic>
          <a:graphicData uri="http://schemas.openxmlformats.org/drawingml/2006/table">
            <a:tbl>
              <a:tblPr firstRow="1" firstCol="1" bandRow="1">
                <a:tableStyleId>{3C2FFA5D-87B4-456A-9821-1D502468CF0F}</a:tableStyleId>
              </a:tblPr>
              <a:tblGrid>
                <a:gridCol w="584447">
                  <a:extLst>
                    <a:ext uri="{9D8B030D-6E8A-4147-A177-3AD203B41FA5}">
                      <a16:colId xmlns="" xmlns:a16="http://schemas.microsoft.com/office/drawing/2014/main" val="48682489"/>
                    </a:ext>
                  </a:extLst>
                </a:gridCol>
                <a:gridCol w="6144181">
                  <a:extLst>
                    <a:ext uri="{9D8B030D-6E8A-4147-A177-3AD203B41FA5}">
                      <a16:colId xmlns="" xmlns:a16="http://schemas.microsoft.com/office/drawing/2014/main" val="3261473479"/>
                    </a:ext>
                  </a:extLst>
                </a:gridCol>
              </a:tblGrid>
              <a:tr h="211044">
                <a:tc>
                  <a:txBody>
                    <a:bodyPr/>
                    <a:lstStyle/>
                    <a:p>
                      <a:pPr algn="ctr">
                        <a:lnSpc>
                          <a:spcPct val="107000"/>
                        </a:lnSpc>
                        <a:spcAft>
                          <a:spcPts val="750"/>
                        </a:spcAft>
                      </a:pPr>
                      <a:r>
                        <a:rPr lang="ru-RU" sz="1400">
                          <a:effectLst/>
                        </a:rPr>
                        <a:t>КОД</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400">
                          <a:effectLst/>
                        </a:rPr>
                        <a:t>СОДЕРЖАНИЕ КРИТЕРИЯ</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319605000"/>
                  </a:ext>
                </a:extLst>
              </a:tr>
              <a:tr h="3177018">
                <a:tc>
                  <a:txBody>
                    <a:bodyPr/>
                    <a:lstStyle/>
                    <a:p>
                      <a:pPr algn="ctr">
                        <a:lnSpc>
                          <a:spcPct val="107000"/>
                        </a:lnSpc>
                        <a:spcAft>
                          <a:spcPts val="750"/>
                        </a:spcAft>
                      </a:pPr>
                      <a:r>
                        <a:rPr lang="ru-RU" sz="1400" dirty="0">
                          <a:effectLst/>
                        </a:rPr>
                        <a:t>2</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lnSpc>
                          <a:spcPct val="107000"/>
                        </a:lnSpc>
                        <a:spcAft>
                          <a:spcPts val="750"/>
                        </a:spcAft>
                      </a:pPr>
                      <a:r>
                        <a:rPr lang="ru-RU" sz="1400" dirty="0">
                          <a:effectLst/>
                        </a:rPr>
                        <a:t>Дан верный ответ 15,5 % и приведено решение, подтверждающее полученный ответ.</a:t>
                      </a:r>
                    </a:p>
                    <a:p>
                      <a:pPr algn="l">
                        <a:lnSpc>
                          <a:spcPct val="107000"/>
                        </a:lnSpc>
                        <a:spcAft>
                          <a:spcPts val="750"/>
                        </a:spcAft>
                      </a:pPr>
                      <a:r>
                        <a:rPr lang="ru-RU" sz="1400" dirty="0">
                          <a:effectLst/>
                        </a:rPr>
                        <a:t>Возможное решение:</a:t>
                      </a:r>
                    </a:p>
                    <a:p>
                      <a:pPr algn="l">
                        <a:lnSpc>
                          <a:spcPct val="107000"/>
                        </a:lnSpc>
                        <a:spcAft>
                          <a:spcPts val="750"/>
                        </a:spcAft>
                      </a:pPr>
                      <a:r>
                        <a:rPr lang="ru-RU" sz="1400" dirty="0">
                          <a:effectLst/>
                        </a:rPr>
                        <a:t>1) Калорийность заказа составляет 1 490 Ккал. (Вопрос 5)</a:t>
                      </a:r>
                    </a:p>
                    <a:p>
                      <a:pPr algn="l">
                        <a:lnSpc>
                          <a:spcPct val="107000"/>
                        </a:lnSpc>
                        <a:spcAft>
                          <a:spcPts val="750"/>
                        </a:spcAft>
                      </a:pPr>
                      <a:r>
                        <a:rPr lang="ru-RU" sz="1400" dirty="0">
                          <a:effectLst/>
                        </a:rPr>
                        <a:t>2) Калорийность для одного члена семьи, в частности </a:t>
                      </a:r>
                      <a:r>
                        <a:rPr lang="ru-RU" sz="1400" dirty="0" err="1" smtClean="0">
                          <a:effectLst/>
                        </a:rPr>
                        <a:t>Раниса</a:t>
                      </a:r>
                      <a:r>
                        <a:rPr lang="ru-RU" sz="1400" baseline="0" dirty="0" smtClean="0">
                          <a:effectLst/>
                        </a:rPr>
                        <a:t> </a:t>
                      </a:r>
                      <a:r>
                        <a:rPr lang="ru-RU" sz="1400" baseline="0" dirty="0" err="1" smtClean="0">
                          <a:effectLst/>
                        </a:rPr>
                        <a:t>Рябикова</a:t>
                      </a:r>
                      <a:r>
                        <a:rPr lang="ru-RU" sz="1400" dirty="0" smtClean="0">
                          <a:effectLst/>
                        </a:rPr>
                        <a:t>, </a:t>
                      </a:r>
                      <a:r>
                        <a:rPr lang="ru-RU" sz="1400" dirty="0">
                          <a:effectLst/>
                        </a:rPr>
                        <a:t>составляет: 1490 : 4 = 372,5 Ккал.</a:t>
                      </a:r>
                    </a:p>
                    <a:p>
                      <a:pPr algn="l">
                        <a:lnSpc>
                          <a:spcPct val="107000"/>
                        </a:lnSpc>
                        <a:spcAft>
                          <a:spcPts val="750"/>
                        </a:spcAft>
                      </a:pPr>
                      <a:r>
                        <a:rPr lang="ru-RU" sz="1400" dirty="0">
                          <a:effectLst/>
                        </a:rPr>
                        <a:t>3) </a:t>
                      </a:r>
                      <a:r>
                        <a:rPr lang="ru-RU" sz="1400" dirty="0" err="1" smtClean="0">
                          <a:effectLst/>
                        </a:rPr>
                        <a:t>Ранис</a:t>
                      </a:r>
                      <a:r>
                        <a:rPr lang="ru-RU" sz="1400" baseline="0" dirty="0" smtClean="0">
                          <a:effectLst/>
                        </a:rPr>
                        <a:t> </a:t>
                      </a:r>
                      <a:r>
                        <a:rPr lang="ru-RU" sz="1400" baseline="0" dirty="0" err="1" smtClean="0">
                          <a:effectLst/>
                        </a:rPr>
                        <a:t>Рябиков</a:t>
                      </a:r>
                      <a:r>
                        <a:rPr lang="ru-RU" sz="1400" dirty="0" smtClean="0">
                          <a:effectLst/>
                        </a:rPr>
                        <a:t> </a:t>
                      </a:r>
                      <a:r>
                        <a:rPr lang="ru-RU" sz="1400" dirty="0">
                          <a:effectLst/>
                        </a:rPr>
                        <a:t>попадает в категорию лиц «учащиеся 12 – 14 лет», поэтому, суточная потребность в энергии у </a:t>
                      </a:r>
                      <a:r>
                        <a:rPr lang="ru-RU" sz="1400" dirty="0" smtClean="0">
                          <a:effectLst/>
                        </a:rPr>
                        <a:t>него </a:t>
                      </a:r>
                      <a:r>
                        <a:rPr lang="ru-RU" sz="1400" dirty="0">
                          <a:effectLst/>
                        </a:rPr>
                        <a:t>составляет 2 400 Ккал.</a:t>
                      </a:r>
                    </a:p>
                    <a:p>
                      <a:pPr algn="l">
                        <a:lnSpc>
                          <a:spcPct val="107000"/>
                        </a:lnSpc>
                        <a:spcAft>
                          <a:spcPts val="750"/>
                        </a:spcAft>
                      </a:pPr>
                      <a:r>
                        <a:rPr lang="ru-RU" sz="1400" dirty="0">
                          <a:effectLst/>
                        </a:rPr>
                        <a:t>4) Определим, сколько процентов от суточной нормы составляет калорийность приема роллов для </a:t>
                      </a:r>
                      <a:r>
                        <a:rPr lang="ru-RU" sz="1400" dirty="0" err="1" smtClean="0">
                          <a:effectLst/>
                        </a:rPr>
                        <a:t>Раниса</a:t>
                      </a:r>
                      <a:r>
                        <a:rPr lang="ru-RU" sz="1400" dirty="0" smtClean="0">
                          <a:effectLst/>
                        </a:rPr>
                        <a:t>:</a:t>
                      </a:r>
                    </a:p>
                    <a:p>
                      <a:pPr algn="l">
                        <a:lnSpc>
                          <a:spcPct val="107000"/>
                        </a:lnSpc>
                        <a:spcAft>
                          <a:spcPts val="750"/>
                        </a:spcAft>
                      </a:pPr>
                      <a:r>
                        <a:rPr lang="ru-RU" sz="1400" dirty="0" smtClean="0">
                          <a:effectLst/>
                          <a:latin typeface="Calibri" panose="020F0502020204030204" pitchFamily="34" charset="0"/>
                          <a:ea typeface="Calibri" panose="020F0502020204030204" pitchFamily="34" charset="0"/>
                          <a:cs typeface="Times New Roman" panose="02020603050405020304" pitchFamily="18" charset="0"/>
                        </a:rPr>
                        <a:t>372,5*100 : 2400 = 15,5%</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806229648"/>
                  </a:ext>
                </a:extLst>
              </a:tr>
              <a:tr h="433340">
                <a:tc>
                  <a:txBody>
                    <a:bodyPr/>
                    <a:lstStyle/>
                    <a:p>
                      <a:pPr algn="ctr">
                        <a:lnSpc>
                          <a:spcPct val="107000"/>
                        </a:lnSpc>
                        <a:spcAft>
                          <a:spcPts val="750"/>
                        </a:spcAft>
                      </a:pPr>
                      <a:r>
                        <a:rPr lang="ru-RU" sz="1400">
                          <a:effectLst/>
                        </a:rPr>
                        <a:t>1</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lnSpc>
                          <a:spcPct val="107000"/>
                        </a:lnSpc>
                        <a:spcAft>
                          <a:spcPts val="750"/>
                        </a:spcAft>
                      </a:pPr>
                      <a:r>
                        <a:rPr lang="ru-RU" sz="1400" dirty="0">
                          <a:effectLst/>
                        </a:rPr>
                        <a:t>Дан верный ответ, но приведено неполное решение (при этом ход решения верный)</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961031338"/>
                  </a:ext>
                </a:extLst>
              </a:tr>
              <a:tr h="211044">
                <a:tc>
                  <a:txBody>
                    <a:bodyPr/>
                    <a:lstStyle/>
                    <a:p>
                      <a:pPr algn="ctr">
                        <a:lnSpc>
                          <a:spcPct val="107000"/>
                        </a:lnSpc>
                        <a:spcAft>
                          <a:spcPts val="75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lnSpc>
                          <a:spcPct val="107000"/>
                        </a:lnSpc>
                        <a:spcAft>
                          <a:spcPts val="750"/>
                        </a:spcAft>
                      </a:pPr>
                      <a:r>
                        <a:rPr lang="ru-RU" sz="1400" dirty="0">
                          <a:effectLst/>
                        </a:rPr>
                        <a:t>Дан неверный ответ или не приведено решение</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550627242"/>
                  </a:ext>
                </a:extLst>
              </a:tr>
            </a:tbl>
          </a:graphicData>
        </a:graphic>
      </p:graphicFrame>
      <p:sp>
        <p:nvSpPr>
          <p:cNvPr id="5" name="Rectangle 1"/>
          <p:cNvSpPr>
            <a:spLocks noChangeArrowheads="1"/>
          </p:cNvSpPr>
          <p:nvPr/>
        </p:nvSpPr>
        <p:spPr bwMode="auto">
          <a:xfrm>
            <a:off x="3266818" y="1325006"/>
            <a:ext cx="2612125"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smtClean="0">
                <a:ln>
                  <a:noFill/>
                </a:ln>
                <a:solidFill>
                  <a:srgbClr val="333333"/>
                </a:solidFill>
                <a:effectLst/>
                <a:latin typeface="Calibri" panose="020F0502020204030204" pitchFamily="34" charset="0"/>
                <a:ea typeface="Times New Roman" panose="02020603050405020304" pitchFamily="18" charset="0"/>
                <a:cs typeface="Times New Roman" panose="02020603050405020304" pitchFamily="18" charset="0"/>
              </a:rPr>
              <a:t>СИСТЕМА ОЦЕНИВАНИЯ</a:t>
            </a:r>
            <a:endParaRPr kumimoji="0" lang="ru-RU" altLang="ru-RU"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28654403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03648" y="1268760"/>
            <a:ext cx="6400800" cy="1296144"/>
          </a:xfrm>
        </p:spPr>
        <p:txBody>
          <a:bodyPr anchor="t">
            <a:noAutofit/>
            <a:scene3d>
              <a:camera prst="orthographicFront"/>
              <a:lightRig rig="harsh" dir="t"/>
            </a:scene3d>
            <a:sp3d extrusionH="57150" prstMaterial="matte">
              <a:bevelT w="63500" h="12700" prst="angle"/>
              <a:contourClr>
                <a:schemeClr val="bg1">
                  <a:lumMod val="65000"/>
                </a:schemeClr>
              </a:contourClr>
            </a:sp3d>
          </a:bodyPr>
          <a:lstStyle/>
          <a:p>
            <a:r>
              <a:rPr lang="ru-RU" sz="2000" b="1" dirty="0" smtClean="0">
                <a:ln/>
                <a:solidFill>
                  <a:schemeClr val="accent3"/>
                </a:solidFill>
                <a:latin typeface="Times New Roman" panose="02020603050405020304" pitchFamily="18" charset="0"/>
                <a:cs typeface="Times New Roman" panose="02020603050405020304" pitchFamily="18" charset="0"/>
              </a:rPr>
              <a:t>Прочитайте текст и выполните задания 1 – 9 </a:t>
            </a:r>
            <a:endParaRPr lang="ru-RU" sz="2000" b="1" dirty="0">
              <a:ln/>
              <a:solidFill>
                <a:schemeClr val="accent3"/>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403648" y="1988840"/>
            <a:ext cx="6400800" cy="3456384"/>
          </a:xfrm>
        </p:spPr>
        <p:txBody>
          <a:bodyPr>
            <a:noAutofit/>
            <a:scene3d>
              <a:camera prst="orthographicFront"/>
              <a:lightRig rig="harsh" dir="t"/>
            </a:scene3d>
            <a:sp3d extrusionH="57150" prstMaterial="matte">
              <a:bevelT w="63500" h="12700" prst="angle"/>
              <a:contourClr>
                <a:schemeClr val="bg1">
                  <a:lumMod val="65000"/>
                </a:schemeClr>
              </a:contourClr>
            </a:sp3d>
          </a:bodyPr>
          <a:lstStyle/>
          <a:p>
            <a:pPr algn="just">
              <a:lnSpc>
                <a:spcPct val="107000"/>
              </a:lnSpc>
              <a:spcAft>
                <a:spcPts val="750"/>
              </a:spcAft>
            </a:pPr>
            <a:r>
              <a:rPr lang="ru-RU" sz="2000" b="1" dirty="0" smtClean="0">
                <a:ln/>
                <a:solidFill>
                  <a:schemeClr val="accent3"/>
                </a:solidFill>
                <a:latin typeface="Times New Roman" panose="02020603050405020304" pitchFamily="18" charset="0"/>
                <a:cs typeface="Times New Roman" panose="02020603050405020304" pitchFamily="18" charset="0"/>
              </a:rPr>
              <a:t> </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 городе </a:t>
            </a:r>
            <a:r>
              <a:rPr lang="ru-RU" sz="20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Белогорске </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по адресу ул. </a:t>
            </a:r>
            <a:r>
              <a:rPr lang="ru-RU" sz="20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Луначарского, 47 расположено </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кафе </a:t>
            </a:r>
            <a:r>
              <a:rPr lang="ru-RU" sz="20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«Рис», </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который радует жителей города своей прекрасной кухней и приятной атмосферой своего заведения.</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pP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 период пандемии </a:t>
            </a:r>
            <a:r>
              <a:rPr lang="ru-RU" sz="20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коронавирусной</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инфекции семья </a:t>
            </a:r>
            <a:r>
              <a:rPr lang="ru-RU" sz="20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Рябиковых</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состоящая из четырёх человек, решила воздержаться от посещения общественных мест и заказать полюбившиеся им роллы из кафе </a:t>
            </a:r>
            <a:r>
              <a:rPr lang="ru-RU" sz="20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«Рис». </a:t>
            </a:r>
            <a:r>
              <a:rPr lang="ru-RU" sz="20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Рябиковы</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по телефону решили сделать следующий заказ:</a:t>
            </a:r>
            <a:endParaRPr lang="ru-RU" dirty="0">
              <a:latin typeface="Calibri" panose="020F0502020204030204" pitchFamily="34" charset="0"/>
              <a:ea typeface="Calibri" panose="020F0502020204030204" pitchFamily="34" charset="0"/>
              <a:cs typeface="Times New Roman" panose="02020603050405020304" pitchFamily="18" charset="0"/>
            </a:endParaRPr>
          </a:p>
          <a:p>
            <a:endParaRPr lang="ru-RU" sz="2000" b="1" dirty="0">
              <a:ln/>
              <a:solidFill>
                <a:schemeClr val="accent3"/>
              </a:solidFill>
              <a:latin typeface="Times New Roman" panose="02020603050405020304" pitchFamily="18" charset="0"/>
              <a:cs typeface="Times New Roman" panose="02020603050405020304" pitchFamily="18" charset="0"/>
            </a:endParaRPr>
          </a:p>
        </p:txBody>
      </p:sp>
      <p:pic>
        <p:nvPicPr>
          <p:cNvPr id="4" name="Picture 2" descr="Картинки по запросу трубка телефона"/>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092280" y="5091330"/>
            <a:ext cx="1766669" cy="176667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7862399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nSpc>
                <a:spcPct val="107000"/>
              </a:lnSpc>
              <a:spcAft>
                <a:spcPts val="750"/>
              </a:spcAft>
            </a:pPr>
            <a:r>
              <a:rPr lang="ru-RU" sz="16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Вопрос 7.</a:t>
            </a:r>
            <a:r>
              <a:rPr lang="ru-RU" sz="16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Определите стоимость заказа, если у </a:t>
            </a:r>
            <a:r>
              <a:rPr lang="ru-RU" sz="1600" dirty="0" err="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Рябиковых</a:t>
            </a:r>
            <a:r>
              <a:rPr lang="ru-RU" sz="16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есть дисконтная карта, предоставляющая скидку 5% на покупки в сети </a:t>
            </a:r>
            <a:r>
              <a:rPr lang="ru-RU" sz="16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кафе «Шарк».</a:t>
            </a:r>
            <a:r>
              <a:rPr lang="ru-RU" sz="1800" dirty="0">
                <a:latin typeface="Calibri" panose="020F0502020204030204" pitchFamily="34" charset="0"/>
                <a:ea typeface="Calibri" panose="020F0502020204030204" pitchFamily="34" charset="0"/>
                <a:cs typeface="Times New Roman" panose="02020603050405020304" pitchFamily="18" charset="0"/>
              </a:rPr>
              <a:t/>
            </a:r>
            <a:br>
              <a:rPr lang="ru-RU" sz="1800" dirty="0">
                <a:latin typeface="Calibri" panose="020F0502020204030204" pitchFamily="34" charset="0"/>
                <a:ea typeface="Calibri" panose="020F0502020204030204" pitchFamily="34" charset="0"/>
                <a:cs typeface="Times New Roman" panose="02020603050405020304" pitchFamily="18" charset="0"/>
              </a:rPr>
            </a:br>
            <a:r>
              <a:rPr lang="ru-RU" sz="1600" i="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Запишите ответ и приведите подробное решение.</a:t>
            </a:r>
            <a:r>
              <a:rPr lang="ru-RU" sz="1800" dirty="0">
                <a:latin typeface="Calibri" panose="020F0502020204030204" pitchFamily="34" charset="0"/>
                <a:ea typeface="Calibri" panose="020F0502020204030204" pitchFamily="34" charset="0"/>
                <a:cs typeface="Times New Roman" panose="02020603050405020304" pitchFamily="18" charset="0"/>
              </a:rPr>
              <a:t/>
            </a:r>
            <a:br>
              <a:rPr lang="ru-RU" sz="1800" dirty="0">
                <a:latin typeface="Calibri" panose="020F0502020204030204" pitchFamily="34" charset="0"/>
                <a:ea typeface="Calibri" panose="020F0502020204030204" pitchFamily="34" charset="0"/>
                <a:cs typeface="Times New Roman" panose="02020603050405020304" pitchFamily="18" charset="0"/>
              </a:rPr>
            </a:br>
            <a:endParaRPr lang="ru-RU" sz="16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3148125717"/>
              </p:ext>
            </p:extLst>
          </p:nvPr>
        </p:nvGraphicFramePr>
        <p:xfrm>
          <a:off x="1463675" y="2492898"/>
          <a:ext cx="6196013" cy="3445235"/>
        </p:xfrm>
        <a:graphic>
          <a:graphicData uri="http://schemas.openxmlformats.org/drawingml/2006/table">
            <a:tbl>
              <a:tblPr firstRow="1" firstCol="1" bandRow="1">
                <a:tableStyleId>{08FB837D-C827-4EFA-A057-4D05807E0F7C}</a:tableStyleId>
              </a:tblPr>
              <a:tblGrid>
                <a:gridCol w="3008309">
                  <a:extLst>
                    <a:ext uri="{9D8B030D-6E8A-4147-A177-3AD203B41FA5}">
                      <a16:colId xmlns="" xmlns:a16="http://schemas.microsoft.com/office/drawing/2014/main" val="3471946962"/>
                    </a:ext>
                  </a:extLst>
                </a:gridCol>
                <a:gridCol w="3187704">
                  <a:extLst>
                    <a:ext uri="{9D8B030D-6E8A-4147-A177-3AD203B41FA5}">
                      <a16:colId xmlns="" xmlns:a16="http://schemas.microsoft.com/office/drawing/2014/main" val="114096018"/>
                    </a:ext>
                  </a:extLst>
                </a:gridCol>
              </a:tblGrid>
              <a:tr h="452621">
                <a:tc>
                  <a:txBody>
                    <a:bodyPr/>
                    <a:lstStyle/>
                    <a:p>
                      <a:pPr>
                        <a:lnSpc>
                          <a:spcPct val="107000"/>
                        </a:lnSpc>
                        <a:spcAft>
                          <a:spcPts val="750"/>
                        </a:spcAft>
                      </a:pPr>
                      <a:r>
                        <a:rPr lang="ru-RU" sz="1600">
                          <a:effectLst/>
                        </a:rPr>
                        <a:t>Содержательная область оценки</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750"/>
                        </a:spcAft>
                      </a:pPr>
                      <a:r>
                        <a:rPr lang="ru-RU" sz="1600">
                          <a:effectLst/>
                        </a:rPr>
                        <a:t>количество</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405982976"/>
                  </a:ext>
                </a:extLst>
              </a:tr>
              <a:tr h="452621">
                <a:tc>
                  <a:txBody>
                    <a:bodyPr/>
                    <a:lstStyle/>
                    <a:p>
                      <a:pPr>
                        <a:lnSpc>
                          <a:spcPct val="107000"/>
                        </a:lnSpc>
                        <a:spcAft>
                          <a:spcPts val="750"/>
                        </a:spcAft>
                      </a:pPr>
                      <a:r>
                        <a:rPr lang="ru-RU" sz="1600" dirty="0" err="1">
                          <a:effectLst/>
                        </a:rPr>
                        <a:t>Компетентностная</a:t>
                      </a:r>
                      <a:r>
                        <a:rPr lang="ru-RU" sz="1600" dirty="0">
                          <a:effectLst/>
                        </a:rPr>
                        <a:t> область оценки</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a:effectLst/>
                        </a:rPr>
                        <a:t>применять</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714496955"/>
                  </a:ext>
                </a:extLst>
              </a:tr>
              <a:tr h="452621">
                <a:tc>
                  <a:txBody>
                    <a:bodyPr/>
                    <a:lstStyle/>
                    <a:p>
                      <a:pPr>
                        <a:lnSpc>
                          <a:spcPct val="107000"/>
                        </a:lnSpc>
                        <a:spcAft>
                          <a:spcPts val="750"/>
                        </a:spcAft>
                      </a:pPr>
                      <a:r>
                        <a:rPr lang="ru-RU" sz="1600">
                          <a:effectLst/>
                        </a:rPr>
                        <a:t>Контекст</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a:effectLst/>
                        </a:rPr>
                        <a:t>личная жизнь</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708890730"/>
                  </a:ext>
                </a:extLst>
              </a:tr>
              <a:tr h="452621">
                <a:tc>
                  <a:txBody>
                    <a:bodyPr/>
                    <a:lstStyle/>
                    <a:p>
                      <a:pPr>
                        <a:lnSpc>
                          <a:spcPct val="107000"/>
                        </a:lnSpc>
                        <a:spcAft>
                          <a:spcPts val="750"/>
                        </a:spcAft>
                      </a:pPr>
                      <a:r>
                        <a:rPr lang="ru-RU" sz="1600">
                          <a:effectLst/>
                        </a:rPr>
                        <a:t>Уровень сложности</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a:effectLst/>
                        </a:rPr>
                        <a:t>средний</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921526249"/>
                  </a:ext>
                </a:extLst>
              </a:tr>
              <a:tr h="452621">
                <a:tc>
                  <a:txBody>
                    <a:bodyPr/>
                    <a:lstStyle/>
                    <a:p>
                      <a:pPr>
                        <a:lnSpc>
                          <a:spcPct val="107000"/>
                        </a:lnSpc>
                        <a:spcAft>
                          <a:spcPts val="750"/>
                        </a:spcAft>
                      </a:pPr>
                      <a:r>
                        <a:rPr lang="ru-RU" sz="1600" dirty="0">
                          <a:effectLst/>
                        </a:rPr>
                        <a:t>Формат ответа</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lnSpc>
                          <a:spcPct val="107000"/>
                        </a:lnSpc>
                        <a:spcAft>
                          <a:spcPts val="750"/>
                        </a:spcAft>
                      </a:pPr>
                      <a:r>
                        <a:rPr lang="ru-RU" sz="1600" dirty="0">
                          <a:effectLst/>
                        </a:rPr>
                        <a:t>развернутый ответ (запись решения)</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338190483"/>
                  </a:ext>
                </a:extLst>
              </a:tr>
              <a:tr h="452621">
                <a:tc>
                  <a:txBody>
                    <a:bodyPr/>
                    <a:lstStyle/>
                    <a:p>
                      <a:pPr>
                        <a:lnSpc>
                          <a:spcPct val="107000"/>
                        </a:lnSpc>
                        <a:spcAft>
                          <a:spcPts val="750"/>
                        </a:spcAft>
                      </a:pPr>
                      <a:r>
                        <a:rPr lang="ru-RU" sz="1600">
                          <a:effectLst/>
                        </a:rPr>
                        <a:t>Объект оценки</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lnSpc>
                          <a:spcPct val="107000"/>
                        </a:lnSpc>
                        <a:spcAft>
                          <a:spcPts val="750"/>
                        </a:spcAft>
                      </a:pPr>
                      <a:r>
                        <a:rPr lang="ru-RU" sz="1600" dirty="0">
                          <a:effectLst/>
                        </a:rPr>
                        <a:t>определить стоимость покупки с учетом скидки</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429418433"/>
                  </a:ext>
                </a:extLst>
              </a:tr>
              <a:tr h="452621">
                <a:tc>
                  <a:txBody>
                    <a:bodyPr/>
                    <a:lstStyle/>
                    <a:p>
                      <a:pPr>
                        <a:lnSpc>
                          <a:spcPct val="107000"/>
                        </a:lnSpc>
                        <a:spcAft>
                          <a:spcPts val="750"/>
                        </a:spcAft>
                      </a:pPr>
                      <a:r>
                        <a:rPr lang="ru-RU" sz="1600" dirty="0">
                          <a:effectLst/>
                        </a:rPr>
                        <a:t>Максимальный балл</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dirty="0">
                          <a:effectLst/>
                        </a:rPr>
                        <a:t>2 балла</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426639570"/>
                  </a:ext>
                </a:extLst>
              </a:tr>
            </a:tbl>
          </a:graphicData>
        </a:graphic>
      </p:graphicFrame>
      <p:sp>
        <p:nvSpPr>
          <p:cNvPr id="5" name="Rectangle 1"/>
          <p:cNvSpPr>
            <a:spLocks noChangeArrowheads="1"/>
          </p:cNvSpPr>
          <p:nvPr/>
        </p:nvSpPr>
        <p:spPr bwMode="auto">
          <a:xfrm>
            <a:off x="3200522" y="1850790"/>
            <a:ext cx="2699457" cy="3385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600" b="1" i="0" u="none" strike="noStrike" cap="none" normalizeH="0" baseline="0" dirty="0" smtClean="0">
                <a:ln>
                  <a:noFill/>
                </a:ln>
                <a:solidFill>
                  <a:srgbClr val="333333"/>
                </a:solidFill>
                <a:effectLst/>
                <a:latin typeface="Calibri" panose="020F0502020204030204" pitchFamily="34" charset="0"/>
                <a:ea typeface="Times New Roman" panose="02020603050405020304" pitchFamily="18" charset="0"/>
                <a:cs typeface="Times New Roman" panose="02020603050405020304" pitchFamily="18" charset="0"/>
              </a:rPr>
              <a:t>ХАРАКТЕРИСТИКА ЗАДАНИЯ</a:t>
            </a:r>
            <a:endParaRPr kumimoji="0" lang="ru-RU" altLang="ru-RU" sz="1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7655171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xmlns="" val="77284068"/>
              </p:ext>
            </p:extLst>
          </p:nvPr>
        </p:nvGraphicFramePr>
        <p:xfrm>
          <a:off x="1479638" y="1844824"/>
          <a:ext cx="6196013" cy="3745549"/>
        </p:xfrm>
        <a:graphic>
          <a:graphicData uri="http://schemas.openxmlformats.org/drawingml/2006/table">
            <a:tbl>
              <a:tblPr firstRow="1" firstCol="1" bandRow="1">
                <a:tableStyleId>{08FB837D-C827-4EFA-A057-4D05807E0F7C}</a:tableStyleId>
              </a:tblPr>
              <a:tblGrid>
                <a:gridCol w="538184">
                  <a:extLst>
                    <a:ext uri="{9D8B030D-6E8A-4147-A177-3AD203B41FA5}">
                      <a16:colId xmlns="" xmlns:a16="http://schemas.microsoft.com/office/drawing/2014/main" val="1466726763"/>
                    </a:ext>
                  </a:extLst>
                </a:gridCol>
                <a:gridCol w="5657829">
                  <a:extLst>
                    <a:ext uri="{9D8B030D-6E8A-4147-A177-3AD203B41FA5}">
                      <a16:colId xmlns="" xmlns:a16="http://schemas.microsoft.com/office/drawing/2014/main" val="229576953"/>
                    </a:ext>
                  </a:extLst>
                </a:gridCol>
              </a:tblGrid>
              <a:tr h="170663">
                <a:tc>
                  <a:txBody>
                    <a:bodyPr/>
                    <a:lstStyle/>
                    <a:p>
                      <a:pPr algn="ctr">
                        <a:lnSpc>
                          <a:spcPct val="107000"/>
                        </a:lnSpc>
                        <a:spcAft>
                          <a:spcPts val="750"/>
                        </a:spcAft>
                      </a:pPr>
                      <a:r>
                        <a:rPr lang="ru-RU" sz="1600">
                          <a:effectLst/>
                        </a:rPr>
                        <a:t>КОД</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СОДЕРЖАНИЕ КРИТЕРИЯ</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259099592"/>
                  </a:ext>
                </a:extLst>
              </a:tr>
              <a:tr h="1429109">
                <a:tc>
                  <a:txBody>
                    <a:bodyPr/>
                    <a:lstStyle/>
                    <a:p>
                      <a:pPr algn="ctr">
                        <a:lnSpc>
                          <a:spcPct val="107000"/>
                        </a:lnSpc>
                        <a:spcAft>
                          <a:spcPts val="750"/>
                        </a:spcAft>
                      </a:pPr>
                      <a:r>
                        <a:rPr lang="ru-RU" sz="1600">
                          <a:effectLst/>
                        </a:rPr>
                        <a:t>2</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a:effectLst/>
                        </a:rPr>
                        <a:t>Дан верный ответ 1 132,08 рублей и приведено решение, подтверждающее полученный ответ.</a:t>
                      </a:r>
                    </a:p>
                    <a:p>
                      <a:pPr algn="just">
                        <a:lnSpc>
                          <a:spcPct val="107000"/>
                        </a:lnSpc>
                        <a:spcAft>
                          <a:spcPts val="750"/>
                        </a:spcAft>
                      </a:pPr>
                      <a:r>
                        <a:rPr lang="ru-RU" sz="1600">
                          <a:effectLst/>
                        </a:rPr>
                        <a:t>Возможное решение:</a:t>
                      </a:r>
                    </a:p>
                    <a:p>
                      <a:pPr algn="just">
                        <a:lnSpc>
                          <a:spcPct val="107000"/>
                        </a:lnSpc>
                        <a:spcAft>
                          <a:spcPts val="750"/>
                        </a:spcAft>
                      </a:pPr>
                      <a:r>
                        <a:rPr lang="ru-RU" sz="1600">
                          <a:effectLst/>
                        </a:rPr>
                        <a:t>1) вся покупка семьи Рябиковых (без учета доставки) составит 1 272 (руб.) (Вопрос 1)</a:t>
                      </a:r>
                    </a:p>
                    <a:p>
                      <a:pPr algn="just">
                        <a:lnSpc>
                          <a:spcPct val="107000"/>
                        </a:lnSpc>
                        <a:spcAft>
                          <a:spcPts val="750"/>
                        </a:spcAft>
                      </a:pPr>
                      <a:r>
                        <a:rPr lang="ru-RU" sz="1600">
                          <a:effectLst/>
                        </a:rPr>
                        <a:t>2) при предъявлении дисконтной карты сети кафе «Шарк» семья Рябиковых заплатит 100% – 5% = 95% = 0,95 необходимой суммы покупки:</a:t>
                      </a:r>
                    </a:p>
                    <a:p>
                      <a:pPr algn="just">
                        <a:lnSpc>
                          <a:spcPct val="107000"/>
                        </a:lnSpc>
                        <a:spcAft>
                          <a:spcPts val="750"/>
                        </a:spcAft>
                      </a:pPr>
                      <a:r>
                        <a:rPr lang="ru-RU" sz="1600">
                          <a:effectLst/>
                        </a:rPr>
                        <a:t>1 272 ∙ 0,95 = 1 132,08 (руб.)</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081743238"/>
                  </a:ext>
                </a:extLst>
              </a:tr>
              <a:tr h="170663">
                <a:tc>
                  <a:txBody>
                    <a:bodyPr/>
                    <a:lstStyle/>
                    <a:p>
                      <a:pPr algn="ctr">
                        <a:lnSpc>
                          <a:spcPct val="107000"/>
                        </a:lnSpc>
                        <a:spcAft>
                          <a:spcPts val="750"/>
                        </a:spcAft>
                      </a:pPr>
                      <a:r>
                        <a:rPr lang="ru-RU" sz="1600">
                          <a:effectLst/>
                        </a:rPr>
                        <a:t>1</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a:effectLst/>
                        </a:rPr>
                        <a:t>Дан верный ответ, но приведено неполное решение (при этом ход решения верный)</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548100557"/>
                  </a:ext>
                </a:extLst>
              </a:tr>
              <a:tr h="170663">
                <a:tc>
                  <a:txBody>
                    <a:bodyPr/>
                    <a:lstStyle/>
                    <a:p>
                      <a:pPr algn="ctr">
                        <a:lnSpc>
                          <a:spcPct val="107000"/>
                        </a:lnSpc>
                        <a:spcAft>
                          <a:spcPts val="750"/>
                        </a:spcAft>
                      </a:pPr>
                      <a:r>
                        <a:rPr lang="ru-RU" sz="1600">
                          <a:effectLst/>
                        </a:rPr>
                        <a:t>0</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dirty="0">
                          <a:effectLst/>
                        </a:rPr>
                        <a:t>Дан неверный ответ или не приведено решение</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836586268"/>
                  </a:ext>
                </a:extLst>
              </a:tr>
            </a:tbl>
          </a:graphicData>
        </a:graphic>
      </p:graphicFrame>
      <p:sp>
        <p:nvSpPr>
          <p:cNvPr id="5" name="Rectangle 1"/>
          <p:cNvSpPr>
            <a:spLocks noGrp="1" noChangeArrowheads="1"/>
          </p:cNvSpPr>
          <p:nvPr>
            <p:ph type="title"/>
          </p:nvPr>
        </p:nvSpPr>
        <p:spPr bwMode="auto">
          <a:xfrm>
            <a:off x="3271583" y="1234158"/>
            <a:ext cx="2612125"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800" b="1" i="0" u="none" strike="noStrike" cap="none" normalizeH="0" baseline="0" dirty="0" smtClean="0">
                <a:ln>
                  <a:noFill/>
                </a:ln>
                <a:solidFill>
                  <a:srgbClr val="333333"/>
                </a:solidFill>
                <a:effectLst/>
                <a:latin typeface="Calibri" panose="020F0502020204030204" pitchFamily="34" charset="0"/>
                <a:ea typeface="Times New Roman" panose="02020603050405020304" pitchFamily="18" charset="0"/>
                <a:cs typeface="Times New Roman" panose="02020603050405020304" pitchFamily="18" charset="0"/>
              </a:rPr>
              <a:t>СИСТЕМА ОЦЕНИВАНИЯ</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30106599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nSpc>
                <a:spcPct val="107000"/>
              </a:lnSpc>
              <a:spcAft>
                <a:spcPts val="750"/>
              </a:spcAft>
            </a:pPr>
            <a:r>
              <a:rPr lang="ru-RU" sz="18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Вопрос 8. </a:t>
            </a:r>
            <a:r>
              <a:rPr lang="ru-RU" sz="18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Определите, надо ли семье </a:t>
            </a:r>
            <a:r>
              <a:rPr lang="ru-RU" sz="18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Рябиковых</a:t>
            </a:r>
            <a:r>
              <a:rPr lang="ru-RU" sz="18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платить за доставку роллов. В случае платной доставки рассчитайте все расходы семьи </a:t>
            </a:r>
            <a:r>
              <a:rPr lang="ru-RU" sz="18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Рябиковых</a:t>
            </a:r>
            <a:r>
              <a:rPr lang="ru-RU" sz="18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2000" dirty="0">
                <a:latin typeface="Calibri" panose="020F0502020204030204" pitchFamily="34" charset="0"/>
                <a:ea typeface="Calibri" panose="020F0502020204030204" pitchFamily="34" charset="0"/>
                <a:cs typeface="Times New Roman" panose="02020603050405020304" pitchFamily="18" charset="0"/>
              </a:rPr>
              <a:t/>
            </a:r>
            <a:br>
              <a:rPr lang="ru-RU" sz="2000" dirty="0">
                <a:latin typeface="Calibri" panose="020F0502020204030204" pitchFamily="34" charset="0"/>
                <a:ea typeface="Calibri" panose="020F0502020204030204" pitchFamily="34" charset="0"/>
                <a:cs typeface="Times New Roman" panose="02020603050405020304" pitchFamily="18" charset="0"/>
              </a:rPr>
            </a:br>
            <a:r>
              <a:rPr lang="ru-RU" sz="1800" i="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Запишите ответ и приведите подробное решение</a:t>
            </a:r>
            <a:r>
              <a:rPr lang="ru-RU" sz="1800" i="1"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2708259353"/>
              </p:ext>
            </p:extLst>
          </p:nvPr>
        </p:nvGraphicFramePr>
        <p:xfrm>
          <a:off x="1463675" y="2564903"/>
          <a:ext cx="6196013" cy="3560447"/>
        </p:xfrm>
        <a:graphic>
          <a:graphicData uri="http://schemas.openxmlformats.org/drawingml/2006/table">
            <a:tbl>
              <a:tblPr firstRow="1" firstCol="1" bandRow="1">
                <a:tableStyleId>{08FB837D-C827-4EFA-A057-4D05807E0F7C}</a:tableStyleId>
              </a:tblPr>
              <a:tblGrid>
                <a:gridCol w="3008309">
                  <a:extLst>
                    <a:ext uri="{9D8B030D-6E8A-4147-A177-3AD203B41FA5}">
                      <a16:colId xmlns="" xmlns:a16="http://schemas.microsoft.com/office/drawing/2014/main" val="2687354505"/>
                    </a:ext>
                  </a:extLst>
                </a:gridCol>
                <a:gridCol w="3187704">
                  <a:extLst>
                    <a:ext uri="{9D8B030D-6E8A-4147-A177-3AD203B41FA5}">
                      <a16:colId xmlns="" xmlns:a16="http://schemas.microsoft.com/office/drawing/2014/main" val="824237407"/>
                    </a:ext>
                  </a:extLst>
                </a:gridCol>
              </a:tblGrid>
              <a:tr h="472570">
                <a:tc>
                  <a:txBody>
                    <a:bodyPr/>
                    <a:lstStyle/>
                    <a:p>
                      <a:pPr>
                        <a:lnSpc>
                          <a:spcPct val="107000"/>
                        </a:lnSpc>
                        <a:spcAft>
                          <a:spcPts val="750"/>
                        </a:spcAft>
                      </a:pPr>
                      <a:r>
                        <a:rPr lang="ru-RU" sz="1600">
                          <a:effectLst/>
                        </a:rPr>
                        <a:t>Содержательная область оценки</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750"/>
                        </a:spcAft>
                      </a:pPr>
                      <a:r>
                        <a:rPr lang="ru-RU" sz="1600">
                          <a:effectLst/>
                        </a:rPr>
                        <a:t>количество</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189166666"/>
                  </a:ext>
                </a:extLst>
              </a:tr>
              <a:tr h="472570">
                <a:tc>
                  <a:txBody>
                    <a:bodyPr/>
                    <a:lstStyle/>
                    <a:p>
                      <a:pPr>
                        <a:lnSpc>
                          <a:spcPct val="107000"/>
                        </a:lnSpc>
                        <a:spcAft>
                          <a:spcPts val="750"/>
                        </a:spcAft>
                      </a:pPr>
                      <a:r>
                        <a:rPr lang="ru-RU" sz="1600">
                          <a:effectLst/>
                        </a:rPr>
                        <a:t>Компетентностная область оценки</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a:effectLst/>
                        </a:rPr>
                        <a:t>применять</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950368438"/>
                  </a:ext>
                </a:extLst>
              </a:tr>
              <a:tr h="231609">
                <a:tc>
                  <a:txBody>
                    <a:bodyPr/>
                    <a:lstStyle/>
                    <a:p>
                      <a:pPr>
                        <a:lnSpc>
                          <a:spcPct val="107000"/>
                        </a:lnSpc>
                        <a:spcAft>
                          <a:spcPts val="750"/>
                        </a:spcAft>
                      </a:pPr>
                      <a:r>
                        <a:rPr lang="ru-RU" sz="1600">
                          <a:effectLst/>
                        </a:rPr>
                        <a:t>Контекст</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a:effectLst/>
                        </a:rPr>
                        <a:t>личная жизнь</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063166674"/>
                  </a:ext>
                </a:extLst>
              </a:tr>
              <a:tr h="231609">
                <a:tc>
                  <a:txBody>
                    <a:bodyPr/>
                    <a:lstStyle/>
                    <a:p>
                      <a:pPr>
                        <a:lnSpc>
                          <a:spcPct val="107000"/>
                        </a:lnSpc>
                        <a:spcAft>
                          <a:spcPts val="750"/>
                        </a:spcAft>
                      </a:pPr>
                      <a:r>
                        <a:rPr lang="ru-RU" sz="1600">
                          <a:effectLst/>
                        </a:rPr>
                        <a:t>Уровень сложности</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a:effectLst/>
                        </a:rPr>
                        <a:t>низкий</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568610130"/>
                  </a:ext>
                </a:extLst>
              </a:tr>
              <a:tr h="472570">
                <a:tc>
                  <a:txBody>
                    <a:bodyPr/>
                    <a:lstStyle/>
                    <a:p>
                      <a:pPr>
                        <a:lnSpc>
                          <a:spcPct val="107000"/>
                        </a:lnSpc>
                        <a:spcAft>
                          <a:spcPts val="750"/>
                        </a:spcAft>
                      </a:pPr>
                      <a:r>
                        <a:rPr lang="ru-RU" sz="1600">
                          <a:effectLst/>
                        </a:rPr>
                        <a:t>Формат ответа</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lnSpc>
                          <a:spcPct val="107000"/>
                        </a:lnSpc>
                        <a:spcAft>
                          <a:spcPts val="750"/>
                        </a:spcAft>
                      </a:pPr>
                      <a:r>
                        <a:rPr lang="ru-RU" sz="1600" dirty="0">
                          <a:effectLst/>
                        </a:rPr>
                        <a:t>развернутый ответ (запись решения)</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390500856"/>
                  </a:ext>
                </a:extLst>
              </a:tr>
              <a:tr h="1199832">
                <a:tc>
                  <a:txBody>
                    <a:bodyPr/>
                    <a:lstStyle/>
                    <a:p>
                      <a:pPr>
                        <a:lnSpc>
                          <a:spcPct val="107000"/>
                        </a:lnSpc>
                        <a:spcAft>
                          <a:spcPts val="750"/>
                        </a:spcAft>
                      </a:pPr>
                      <a:r>
                        <a:rPr lang="ru-RU" sz="1600" dirty="0">
                          <a:effectLst/>
                        </a:rPr>
                        <a:t>Объект оценки</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lnSpc>
                          <a:spcPct val="107000"/>
                        </a:lnSpc>
                        <a:spcAft>
                          <a:spcPts val="750"/>
                        </a:spcAft>
                      </a:pPr>
                      <a:r>
                        <a:rPr lang="ru-RU" sz="1600" dirty="0">
                          <a:effectLst/>
                        </a:rPr>
                        <a:t>сопоставить информацию, представленную в виде текста и в виде таблицы, определить необходимость платить за доставку заказа</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671161782"/>
                  </a:ext>
                </a:extLst>
              </a:tr>
              <a:tr h="231609">
                <a:tc>
                  <a:txBody>
                    <a:bodyPr/>
                    <a:lstStyle/>
                    <a:p>
                      <a:pPr>
                        <a:lnSpc>
                          <a:spcPct val="107000"/>
                        </a:lnSpc>
                        <a:spcAft>
                          <a:spcPts val="750"/>
                        </a:spcAft>
                      </a:pPr>
                      <a:r>
                        <a:rPr lang="ru-RU" sz="1600">
                          <a:effectLst/>
                        </a:rPr>
                        <a:t>Максимальный балл</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dirty="0">
                          <a:effectLst/>
                        </a:rPr>
                        <a:t>1 балл</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679391596"/>
                  </a:ext>
                </a:extLst>
              </a:tr>
            </a:tbl>
          </a:graphicData>
        </a:graphic>
      </p:graphicFrame>
      <p:sp>
        <p:nvSpPr>
          <p:cNvPr id="5" name="Rectangle 1"/>
          <p:cNvSpPr>
            <a:spLocks noChangeArrowheads="1"/>
          </p:cNvSpPr>
          <p:nvPr/>
        </p:nvSpPr>
        <p:spPr bwMode="auto">
          <a:xfrm>
            <a:off x="3113751" y="2079390"/>
            <a:ext cx="2699457" cy="3385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600" b="1" i="0" u="none" strike="noStrike" cap="none" normalizeH="0" baseline="0" dirty="0" smtClean="0">
                <a:ln>
                  <a:noFill/>
                </a:ln>
                <a:solidFill>
                  <a:srgbClr val="333333"/>
                </a:solidFill>
                <a:effectLst/>
                <a:latin typeface="Calibri" panose="020F0502020204030204" pitchFamily="34" charset="0"/>
                <a:ea typeface="Times New Roman" panose="02020603050405020304" pitchFamily="18" charset="0"/>
                <a:cs typeface="Times New Roman" panose="02020603050405020304" pitchFamily="18" charset="0"/>
              </a:rPr>
              <a:t>ХАРАКТЕРИСТИКА ЗАДАНИЯ</a:t>
            </a:r>
            <a:endParaRPr kumimoji="0" lang="ru-RU" altLang="ru-RU" sz="1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11274683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endParaRPr lang="ru-RU" sz="16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1393907651"/>
              </p:ext>
            </p:extLst>
          </p:nvPr>
        </p:nvGraphicFramePr>
        <p:xfrm>
          <a:off x="1403648" y="2020067"/>
          <a:ext cx="6196013" cy="3724693"/>
        </p:xfrm>
        <a:graphic>
          <a:graphicData uri="http://schemas.openxmlformats.org/drawingml/2006/table">
            <a:tbl>
              <a:tblPr firstRow="1" firstCol="1" bandRow="1">
                <a:tableStyleId>{3C2FFA5D-87B4-456A-9821-1D502468CF0F}</a:tableStyleId>
              </a:tblPr>
              <a:tblGrid>
                <a:gridCol w="538184">
                  <a:extLst>
                    <a:ext uri="{9D8B030D-6E8A-4147-A177-3AD203B41FA5}">
                      <a16:colId xmlns="" xmlns:a16="http://schemas.microsoft.com/office/drawing/2014/main" val="688028261"/>
                    </a:ext>
                  </a:extLst>
                </a:gridCol>
                <a:gridCol w="5657829">
                  <a:extLst>
                    <a:ext uri="{9D8B030D-6E8A-4147-A177-3AD203B41FA5}">
                      <a16:colId xmlns="" xmlns:a16="http://schemas.microsoft.com/office/drawing/2014/main" val="3629792750"/>
                    </a:ext>
                  </a:extLst>
                </a:gridCol>
              </a:tblGrid>
              <a:tr h="353583">
                <a:tc>
                  <a:txBody>
                    <a:bodyPr/>
                    <a:lstStyle/>
                    <a:p>
                      <a:pPr algn="ctr">
                        <a:lnSpc>
                          <a:spcPct val="107000"/>
                        </a:lnSpc>
                        <a:spcAft>
                          <a:spcPts val="750"/>
                        </a:spcAft>
                      </a:pPr>
                      <a:r>
                        <a:rPr lang="ru-RU" sz="1400">
                          <a:effectLst/>
                        </a:rPr>
                        <a:t>КОД</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400">
                          <a:effectLst/>
                        </a:rPr>
                        <a:t>СОДЕРЖАНИЕ КРИТЕРИЯ</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203928183"/>
                  </a:ext>
                </a:extLst>
              </a:tr>
              <a:tr h="3017527">
                <a:tc>
                  <a:txBody>
                    <a:bodyPr/>
                    <a:lstStyle/>
                    <a:p>
                      <a:pPr algn="ctr">
                        <a:lnSpc>
                          <a:spcPct val="107000"/>
                        </a:lnSpc>
                        <a:spcAft>
                          <a:spcPts val="750"/>
                        </a:spcAft>
                      </a:pPr>
                      <a:r>
                        <a:rPr lang="ru-RU" sz="1400">
                          <a:effectLst/>
                        </a:rPr>
                        <a:t>1</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lnSpc>
                          <a:spcPct val="107000"/>
                        </a:lnSpc>
                        <a:spcAft>
                          <a:spcPts val="750"/>
                        </a:spcAft>
                      </a:pPr>
                      <a:r>
                        <a:rPr lang="ru-RU" sz="1400" dirty="0">
                          <a:effectLst/>
                        </a:rPr>
                        <a:t>Дан верный ответ «не надо» и приведено решение, подтверждающее полученный ответ.</a:t>
                      </a:r>
                    </a:p>
                    <a:p>
                      <a:pPr algn="l">
                        <a:lnSpc>
                          <a:spcPct val="107000"/>
                        </a:lnSpc>
                        <a:spcAft>
                          <a:spcPts val="750"/>
                        </a:spcAft>
                      </a:pPr>
                      <a:r>
                        <a:rPr lang="ru-RU" sz="1400" dirty="0">
                          <a:effectLst/>
                        </a:rPr>
                        <a:t>Возможное решение:</a:t>
                      </a:r>
                    </a:p>
                    <a:p>
                      <a:pPr marL="342900" indent="-342900" algn="l">
                        <a:lnSpc>
                          <a:spcPct val="107000"/>
                        </a:lnSpc>
                        <a:spcAft>
                          <a:spcPts val="750"/>
                        </a:spcAft>
                        <a:buAutoNum type="arabicParenR"/>
                      </a:pPr>
                      <a:r>
                        <a:rPr lang="ru-RU" sz="1400" dirty="0" smtClean="0">
                          <a:effectLst/>
                        </a:rPr>
                        <a:t>вся </a:t>
                      </a:r>
                      <a:r>
                        <a:rPr lang="ru-RU" sz="1400" dirty="0">
                          <a:effectLst/>
                        </a:rPr>
                        <a:t>покупка семьи </a:t>
                      </a:r>
                      <a:r>
                        <a:rPr lang="ru-RU" sz="1400" dirty="0" err="1">
                          <a:effectLst/>
                        </a:rPr>
                        <a:t>Рябиковых</a:t>
                      </a:r>
                      <a:r>
                        <a:rPr lang="ru-RU" sz="1400" dirty="0">
                          <a:effectLst/>
                        </a:rPr>
                        <a:t> (без учета доставки) составит </a:t>
                      </a:r>
                      <a:endParaRPr lang="ru-RU" sz="1400" dirty="0" smtClean="0">
                        <a:effectLst/>
                      </a:endParaRPr>
                    </a:p>
                    <a:p>
                      <a:pPr marL="0" indent="0" algn="l">
                        <a:lnSpc>
                          <a:spcPct val="107000"/>
                        </a:lnSpc>
                        <a:spcAft>
                          <a:spcPts val="750"/>
                        </a:spcAft>
                        <a:buNone/>
                      </a:pPr>
                      <a:r>
                        <a:rPr lang="ru-RU" sz="1400" dirty="0" smtClean="0">
                          <a:effectLst/>
                        </a:rPr>
                        <a:t>1 </a:t>
                      </a:r>
                      <a:r>
                        <a:rPr lang="ru-RU" sz="1400" dirty="0">
                          <a:effectLst/>
                        </a:rPr>
                        <a:t>272 (руб.) (Вопрос 1)</a:t>
                      </a:r>
                    </a:p>
                    <a:p>
                      <a:pPr algn="l">
                        <a:lnSpc>
                          <a:spcPct val="107000"/>
                        </a:lnSpc>
                        <a:spcAft>
                          <a:spcPts val="750"/>
                        </a:spcAft>
                      </a:pPr>
                      <a:r>
                        <a:rPr lang="ru-RU" sz="1400" dirty="0">
                          <a:effectLst/>
                        </a:rPr>
                        <a:t>2) по условию доставки заказа (При заказе до 1 000 рублей стоимость доставки – 150 рублей, а при заказе на сумму от 1 000 рублей доставка бесплатная) получаем: 1 272 руб. &gt; 1 000 руб. Следовательно, за доставку заказа дополнительно платить не нужно</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307754061"/>
                  </a:ext>
                </a:extLst>
              </a:tr>
              <a:tr h="353583">
                <a:tc>
                  <a:txBody>
                    <a:bodyPr/>
                    <a:lstStyle/>
                    <a:p>
                      <a:pPr algn="ctr">
                        <a:lnSpc>
                          <a:spcPct val="107000"/>
                        </a:lnSpc>
                        <a:spcAft>
                          <a:spcPts val="75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750"/>
                        </a:spcAft>
                      </a:pPr>
                      <a:r>
                        <a:rPr lang="ru-RU" sz="1400" dirty="0">
                          <a:effectLst/>
                        </a:rPr>
                        <a:t>Дан неверный ответ или не приведено решение</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414692313"/>
                  </a:ext>
                </a:extLst>
              </a:tr>
            </a:tbl>
          </a:graphicData>
        </a:graphic>
      </p:graphicFrame>
      <p:sp>
        <p:nvSpPr>
          <p:cNvPr id="5" name="Rectangle 1"/>
          <p:cNvSpPr>
            <a:spLocks noChangeArrowheads="1"/>
          </p:cNvSpPr>
          <p:nvPr/>
        </p:nvSpPr>
        <p:spPr bwMode="auto">
          <a:xfrm>
            <a:off x="3265937" y="1240686"/>
            <a:ext cx="2612125"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smtClean="0">
                <a:ln>
                  <a:noFill/>
                </a:ln>
                <a:solidFill>
                  <a:srgbClr val="333333"/>
                </a:solidFill>
                <a:effectLst/>
                <a:latin typeface="Calibri" panose="020F0502020204030204" pitchFamily="34" charset="0"/>
                <a:ea typeface="Times New Roman" panose="02020603050405020304" pitchFamily="18" charset="0"/>
                <a:cs typeface="Times New Roman" panose="02020603050405020304" pitchFamily="18" charset="0"/>
              </a:rPr>
              <a:t>СИСТЕМА ОЦЕНИВАНИЯ</a:t>
            </a:r>
            <a:endParaRPr kumimoji="0" lang="ru-RU" altLang="ru-RU"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11602924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nSpc>
                <a:spcPct val="107000"/>
              </a:lnSpc>
              <a:spcAft>
                <a:spcPts val="750"/>
              </a:spcAft>
            </a:pPr>
            <a:r>
              <a:rPr lang="ru-RU" sz="18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Вопрос 9. </a:t>
            </a:r>
            <a:r>
              <a:rPr lang="ru-RU" sz="18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Определите, сколько процентов роллов из заказа семьи </a:t>
            </a:r>
            <a:r>
              <a:rPr lang="ru-RU" sz="18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Рябиковых</a:t>
            </a:r>
            <a:r>
              <a:rPr lang="ru-RU" sz="18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содержат лосось.</a:t>
            </a:r>
            <a:r>
              <a:rPr lang="ru-RU" sz="2000" dirty="0">
                <a:latin typeface="Calibri" panose="020F0502020204030204" pitchFamily="34" charset="0"/>
                <a:ea typeface="Calibri" panose="020F0502020204030204" pitchFamily="34" charset="0"/>
                <a:cs typeface="Times New Roman" panose="02020603050405020304" pitchFamily="18" charset="0"/>
              </a:rPr>
              <a:t/>
            </a:r>
            <a:br>
              <a:rPr lang="ru-RU" sz="2000" dirty="0">
                <a:latin typeface="Calibri" panose="020F0502020204030204" pitchFamily="34" charset="0"/>
                <a:ea typeface="Calibri" panose="020F0502020204030204" pitchFamily="34" charset="0"/>
                <a:cs typeface="Times New Roman" panose="02020603050405020304" pitchFamily="18" charset="0"/>
              </a:rPr>
            </a:br>
            <a:r>
              <a:rPr lang="ru-RU" sz="1800" i="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Запишите ответ и приведите подробное решение.</a:t>
            </a:r>
            <a:r>
              <a:rPr lang="ru-RU" sz="2000" dirty="0">
                <a:latin typeface="Calibri" panose="020F0502020204030204" pitchFamily="34" charset="0"/>
                <a:ea typeface="Calibri" panose="020F0502020204030204" pitchFamily="34" charset="0"/>
                <a:cs typeface="Times New Roman" panose="02020603050405020304" pitchFamily="18" charset="0"/>
              </a:rPr>
              <a:t/>
            </a:r>
            <a:br>
              <a:rPr lang="ru-RU" sz="2000" dirty="0">
                <a:latin typeface="Calibri" panose="020F0502020204030204" pitchFamily="34" charset="0"/>
                <a:ea typeface="Calibri" panose="020F0502020204030204" pitchFamily="34" charset="0"/>
                <a:cs typeface="Times New Roman" panose="02020603050405020304" pitchFamily="18" charset="0"/>
              </a:rPr>
            </a:br>
            <a:endParaRPr lang="ru-RU" sz="18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2988079019"/>
              </p:ext>
            </p:extLst>
          </p:nvPr>
        </p:nvGraphicFramePr>
        <p:xfrm>
          <a:off x="1475656" y="2276874"/>
          <a:ext cx="6196013" cy="3751233"/>
        </p:xfrm>
        <a:graphic>
          <a:graphicData uri="http://schemas.openxmlformats.org/drawingml/2006/table">
            <a:tbl>
              <a:tblPr firstRow="1" firstCol="1" bandRow="1">
                <a:tableStyleId>{3C2FFA5D-87B4-456A-9821-1D502468CF0F}</a:tableStyleId>
              </a:tblPr>
              <a:tblGrid>
                <a:gridCol w="3008309">
                  <a:extLst>
                    <a:ext uri="{9D8B030D-6E8A-4147-A177-3AD203B41FA5}">
                      <a16:colId xmlns="" xmlns:a16="http://schemas.microsoft.com/office/drawing/2014/main" val="3765005549"/>
                    </a:ext>
                  </a:extLst>
                </a:gridCol>
                <a:gridCol w="3187704">
                  <a:extLst>
                    <a:ext uri="{9D8B030D-6E8A-4147-A177-3AD203B41FA5}">
                      <a16:colId xmlns="" xmlns:a16="http://schemas.microsoft.com/office/drawing/2014/main" val="710625986"/>
                    </a:ext>
                  </a:extLst>
                </a:gridCol>
              </a:tblGrid>
              <a:tr h="378099">
                <a:tc>
                  <a:txBody>
                    <a:bodyPr/>
                    <a:lstStyle/>
                    <a:p>
                      <a:pPr>
                        <a:lnSpc>
                          <a:spcPct val="107000"/>
                        </a:lnSpc>
                        <a:spcAft>
                          <a:spcPts val="750"/>
                        </a:spcAft>
                      </a:pPr>
                      <a:r>
                        <a:rPr lang="ru-RU" sz="1400">
                          <a:effectLst/>
                        </a:rPr>
                        <a:t>Содержательная область оценки</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750"/>
                        </a:spcAft>
                      </a:pPr>
                      <a:r>
                        <a:rPr lang="ru-RU" sz="1400">
                          <a:effectLst/>
                        </a:rPr>
                        <a:t>количество</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732771726"/>
                  </a:ext>
                </a:extLst>
              </a:tr>
              <a:tr h="525820">
                <a:tc>
                  <a:txBody>
                    <a:bodyPr/>
                    <a:lstStyle/>
                    <a:p>
                      <a:pPr>
                        <a:lnSpc>
                          <a:spcPct val="107000"/>
                        </a:lnSpc>
                        <a:spcAft>
                          <a:spcPts val="750"/>
                        </a:spcAft>
                      </a:pPr>
                      <a:r>
                        <a:rPr lang="ru-RU" sz="1400">
                          <a:effectLst/>
                        </a:rPr>
                        <a:t>Компетентностная область оценки</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400">
                          <a:effectLst/>
                        </a:rPr>
                        <a:t>применять</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742301667"/>
                  </a:ext>
                </a:extLst>
              </a:tr>
              <a:tr h="378099">
                <a:tc>
                  <a:txBody>
                    <a:bodyPr/>
                    <a:lstStyle/>
                    <a:p>
                      <a:pPr>
                        <a:lnSpc>
                          <a:spcPct val="107000"/>
                        </a:lnSpc>
                        <a:spcAft>
                          <a:spcPts val="750"/>
                        </a:spcAft>
                      </a:pPr>
                      <a:r>
                        <a:rPr lang="ru-RU" sz="1400" dirty="0">
                          <a:effectLst/>
                        </a:rPr>
                        <a:t>Контекст</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400">
                          <a:effectLst/>
                        </a:rPr>
                        <a:t>личная жизнь</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773944692"/>
                  </a:ext>
                </a:extLst>
              </a:tr>
              <a:tr h="378099">
                <a:tc>
                  <a:txBody>
                    <a:bodyPr/>
                    <a:lstStyle/>
                    <a:p>
                      <a:pPr>
                        <a:lnSpc>
                          <a:spcPct val="107000"/>
                        </a:lnSpc>
                        <a:spcAft>
                          <a:spcPts val="750"/>
                        </a:spcAft>
                      </a:pPr>
                      <a:r>
                        <a:rPr lang="ru-RU" sz="1400">
                          <a:effectLst/>
                        </a:rPr>
                        <a:t>Уровень сложности</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400">
                          <a:effectLst/>
                        </a:rPr>
                        <a:t>низкий</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579113799"/>
                  </a:ext>
                </a:extLst>
              </a:tr>
              <a:tr h="378099">
                <a:tc>
                  <a:txBody>
                    <a:bodyPr/>
                    <a:lstStyle/>
                    <a:p>
                      <a:pPr>
                        <a:lnSpc>
                          <a:spcPct val="107000"/>
                        </a:lnSpc>
                        <a:spcAft>
                          <a:spcPts val="750"/>
                        </a:spcAft>
                      </a:pPr>
                      <a:r>
                        <a:rPr lang="ru-RU" sz="1400">
                          <a:effectLst/>
                        </a:rPr>
                        <a:t>Формат ответа</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400">
                          <a:effectLst/>
                        </a:rPr>
                        <a:t>развернутый ответ (запись решения)</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627447371"/>
                  </a:ext>
                </a:extLst>
              </a:tr>
              <a:tr h="1334918">
                <a:tc>
                  <a:txBody>
                    <a:bodyPr/>
                    <a:lstStyle/>
                    <a:p>
                      <a:pPr>
                        <a:lnSpc>
                          <a:spcPct val="107000"/>
                        </a:lnSpc>
                        <a:spcAft>
                          <a:spcPts val="750"/>
                        </a:spcAft>
                      </a:pPr>
                      <a:r>
                        <a:rPr lang="ru-RU" sz="1400" dirty="0">
                          <a:effectLst/>
                        </a:rPr>
                        <a:t>Объект оценки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lnSpc>
                          <a:spcPct val="107000"/>
                        </a:lnSpc>
                        <a:spcAft>
                          <a:spcPts val="750"/>
                        </a:spcAft>
                      </a:pPr>
                      <a:r>
                        <a:rPr lang="ru-RU" sz="1400" dirty="0">
                          <a:effectLst/>
                        </a:rPr>
                        <a:t>сопоставить информацию, представленную в виде текста и в виде таблицы, определить процент роллов с лососем от общего количества роллов в заказе</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587095138"/>
                  </a:ext>
                </a:extLst>
              </a:tr>
              <a:tr h="378099">
                <a:tc>
                  <a:txBody>
                    <a:bodyPr/>
                    <a:lstStyle/>
                    <a:p>
                      <a:pPr>
                        <a:lnSpc>
                          <a:spcPct val="107000"/>
                        </a:lnSpc>
                        <a:spcAft>
                          <a:spcPts val="750"/>
                        </a:spcAft>
                      </a:pPr>
                      <a:r>
                        <a:rPr lang="ru-RU" sz="1400">
                          <a:effectLst/>
                        </a:rPr>
                        <a:t>Максимальный балл</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400" dirty="0">
                          <a:effectLst/>
                        </a:rPr>
                        <a:t>1 балл</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54980060"/>
                  </a:ext>
                </a:extLst>
              </a:tr>
            </a:tbl>
          </a:graphicData>
        </a:graphic>
      </p:graphicFrame>
      <p:sp>
        <p:nvSpPr>
          <p:cNvPr id="5" name="Rectangle 1"/>
          <p:cNvSpPr>
            <a:spLocks noChangeArrowheads="1"/>
          </p:cNvSpPr>
          <p:nvPr/>
        </p:nvSpPr>
        <p:spPr bwMode="auto">
          <a:xfrm>
            <a:off x="2934841" y="1759952"/>
            <a:ext cx="3010248"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smtClean="0">
                <a:ln>
                  <a:noFill/>
                </a:ln>
                <a:solidFill>
                  <a:srgbClr val="333333"/>
                </a:solidFill>
                <a:effectLst/>
                <a:latin typeface="Calibri" panose="020F0502020204030204" pitchFamily="34" charset="0"/>
                <a:ea typeface="Times New Roman" panose="02020603050405020304" pitchFamily="18" charset="0"/>
                <a:cs typeface="Times New Roman" panose="02020603050405020304" pitchFamily="18" charset="0"/>
              </a:rPr>
              <a:t>ХАРАКТЕРИСТИКА ЗАДАНИЯ</a:t>
            </a:r>
            <a:endParaRPr kumimoji="0" lang="ru-RU" altLang="ru-RU"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2356774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120045"/>
              </p:ext>
            </p:extLst>
          </p:nvPr>
        </p:nvGraphicFramePr>
        <p:xfrm>
          <a:off x="1463675" y="2020066"/>
          <a:ext cx="6196013" cy="3713191"/>
        </p:xfrm>
        <a:graphic>
          <a:graphicData uri="http://schemas.openxmlformats.org/drawingml/2006/table">
            <a:tbl>
              <a:tblPr firstRow="1" firstCol="1" bandRow="1">
                <a:tableStyleId>{3C2FFA5D-87B4-456A-9821-1D502468CF0F}</a:tableStyleId>
              </a:tblPr>
              <a:tblGrid>
                <a:gridCol w="538184">
                  <a:extLst>
                    <a:ext uri="{9D8B030D-6E8A-4147-A177-3AD203B41FA5}">
                      <a16:colId xmlns="" xmlns:a16="http://schemas.microsoft.com/office/drawing/2014/main" val="4267902072"/>
                    </a:ext>
                  </a:extLst>
                </a:gridCol>
                <a:gridCol w="5657829">
                  <a:extLst>
                    <a:ext uri="{9D8B030D-6E8A-4147-A177-3AD203B41FA5}">
                      <a16:colId xmlns="" xmlns:a16="http://schemas.microsoft.com/office/drawing/2014/main" val="2046279255"/>
                    </a:ext>
                  </a:extLst>
                </a:gridCol>
              </a:tblGrid>
              <a:tr h="357937">
                <a:tc>
                  <a:txBody>
                    <a:bodyPr/>
                    <a:lstStyle/>
                    <a:p>
                      <a:pPr algn="ctr">
                        <a:lnSpc>
                          <a:spcPct val="107000"/>
                        </a:lnSpc>
                        <a:spcAft>
                          <a:spcPts val="750"/>
                        </a:spcAft>
                      </a:pPr>
                      <a:r>
                        <a:rPr lang="ru-RU" sz="1400">
                          <a:effectLst/>
                        </a:rPr>
                        <a:t>КОД</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400">
                          <a:effectLst/>
                        </a:rPr>
                        <a:t>СОДЕРЖАНИЕ КРИТЕРИЯ</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452343500"/>
                  </a:ext>
                </a:extLst>
              </a:tr>
              <a:tr h="2997317">
                <a:tc>
                  <a:txBody>
                    <a:bodyPr/>
                    <a:lstStyle/>
                    <a:p>
                      <a:pPr algn="ctr">
                        <a:lnSpc>
                          <a:spcPct val="107000"/>
                        </a:lnSpc>
                        <a:spcAft>
                          <a:spcPts val="750"/>
                        </a:spcAft>
                      </a:pPr>
                      <a:r>
                        <a:rPr lang="ru-RU" sz="1400">
                          <a:effectLst/>
                        </a:rPr>
                        <a:t>1</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400" dirty="0">
                          <a:effectLst/>
                        </a:rPr>
                        <a:t>Дан верный ответ 50 % и приведено решение, подтверждающее полученный ответ.</a:t>
                      </a:r>
                    </a:p>
                    <a:p>
                      <a:pPr algn="just">
                        <a:lnSpc>
                          <a:spcPct val="107000"/>
                        </a:lnSpc>
                        <a:spcAft>
                          <a:spcPts val="750"/>
                        </a:spcAft>
                      </a:pPr>
                      <a:r>
                        <a:rPr lang="ru-RU" sz="1400" dirty="0">
                          <a:effectLst/>
                        </a:rPr>
                        <a:t>Возможное решение:</a:t>
                      </a:r>
                    </a:p>
                    <a:p>
                      <a:pPr algn="just">
                        <a:lnSpc>
                          <a:spcPct val="107000"/>
                        </a:lnSpc>
                        <a:spcAft>
                          <a:spcPts val="750"/>
                        </a:spcAft>
                      </a:pPr>
                      <a:r>
                        <a:rPr lang="ru-RU" sz="1400" dirty="0">
                          <a:effectLst/>
                        </a:rPr>
                        <a:t>1) Всего </a:t>
                      </a:r>
                      <a:r>
                        <a:rPr lang="ru-RU" sz="1400" dirty="0" err="1">
                          <a:effectLst/>
                        </a:rPr>
                        <a:t>Рябиковы</a:t>
                      </a:r>
                      <a:r>
                        <a:rPr lang="ru-RU" sz="1400" dirty="0">
                          <a:effectLst/>
                        </a:rPr>
                        <a:t> заказали 8 порций роллов. Лосось содержится в роллах «Нежный», «Классический», «Филадельфия Хит» и «</a:t>
                      </a:r>
                      <a:r>
                        <a:rPr lang="ru-RU" sz="1400" dirty="0" err="1">
                          <a:effectLst/>
                        </a:rPr>
                        <a:t>Спайси</a:t>
                      </a:r>
                      <a:r>
                        <a:rPr lang="ru-RU" sz="1400" dirty="0">
                          <a:effectLst/>
                        </a:rPr>
                        <a:t> с лососем», то есть в четырех порциях.</a:t>
                      </a:r>
                    </a:p>
                    <a:p>
                      <a:pPr algn="just">
                        <a:lnSpc>
                          <a:spcPct val="107000"/>
                        </a:lnSpc>
                        <a:spcAft>
                          <a:spcPts val="750"/>
                        </a:spcAft>
                      </a:pPr>
                      <a:r>
                        <a:rPr lang="ru-RU" sz="1400" dirty="0">
                          <a:effectLst/>
                        </a:rPr>
                        <a:t>2) Найдем процент ролов, содержащих лосось, от общего количества роллов в заказе:</a:t>
                      </a:r>
                    </a:p>
                    <a:p>
                      <a:pPr algn="just">
                        <a:lnSpc>
                          <a:spcPct val="107000"/>
                        </a:lnSpc>
                        <a:spcAft>
                          <a:spcPts val="750"/>
                        </a:spcAft>
                      </a:pPr>
                      <a:r>
                        <a:rPr lang="ru-RU" sz="1400" dirty="0">
                          <a:effectLst/>
                        </a:rPr>
                        <a:t> </a:t>
                      </a:r>
                      <a:r>
                        <a:rPr lang="ru-RU" sz="1400" dirty="0" smtClean="0">
                          <a:effectLst/>
                        </a:rPr>
                        <a:t>4 * 100 :</a:t>
                      </a:r>
                      <a:r>
                        <a:rPr lang="ru-RU" sz="1400" baseline="0" dirty="0" smtClean="0">
                          <a:effectLst/>
                        </a:rPr>
                        <a:t> 8 = 50%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236786824"/>
                  </a:ext>
                </a:extLst>
              </a:tr>
              <a:tr h="357937">
                <a:tc>
                  <a:txBody>
                    <a:bodyPr/>
                    <a:lstStyle/>
                    <a:p>
                      <a:pPr algn="ctr">
                        <a:lnSpc>
                          <a:spcPct val="107000"/>
                        </a:lnSpc>
                        <a:spcAft>
                          <a:spcPts val="75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750"/>
                        </a:spcAft>
                      </a:pPr>
                      <a:r>
                        <a:rPr lang="ru-RU" sz="1400" dirty="0">
                          <a:effectLst/>
                        </a:rPr>
                        <a:t>Дан неверный ответ или не приведено решение</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815527503"/>
                  </a:ext>
                </a:extLst>
              </a:tr>
            </a:tbl>
          </a:graphicData>
        </a:graphic>
      </p:graphicFrame>
      <p:sp>
        <p:nvSpPr>
          <p:cNvPr id="5" name="Rectangle 1"/>
          <p:cNvSpPr>
            <a:spLocks noChangeArrowheads="1"/>
          </p:cNvSpPr>
          <p:nvPr/>
        </p:nvSpPr>
        <p:spPr bwMode="auto">
          <a:xfrm>
            <a:off x="3284027" y="1234158"/>
            <a:ext cx="2612125"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smtClean="0">
                <a:ln>
                  <a:noFill/>
                </a:ln>
                <a:solidFill>
                  <a:srgbClr val="333333"/>
                </a:solidFill>
                <a:effectLst/>
                <a:latin typeface="Calibri" panose="020F0502020204030204" pitchFamily="34" charset="0"/>
                <a:ea typeface="Times New Roman" panose="02020603050405020304" pitchFamily="18" charset="0"/>
                <a:cs typeface="Times New Roman" panose="02020603050405020304" pitchFamily="18" charset="0"/>
              </a:rPr>
              <a:t>СИСТЕМА ОЦЕНИВАНИЯ</a:t>
            </a:r>
            <a:endParaRPr kumimoji="0" lang="ru-RU" altLang="ru-RU"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27884425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67544" y="2564904"/>
            <a:ext cx="8229600" cy="1399032"/>
          </a:xfrm>
        </p:spPr>
        <p:txBody>
          <a:bodyPr>
            <a:noAutofit/>
          </a:bodyPr>
          <a:lstStyle/>
          <a:p>
            <a:r>
              <a:rPr lang="ru-RU" sz="6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Молодцы,</a:t>
            </a:r>
            <a:br>
              <a:rPr lang="ru-RU" sz="6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r>
              <a:rPr lang="ru-RU" sz="6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так держать!</a:t>
            </a:r>
            <a:endParaRPr lang="en-US" sz="6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pic>
        <p:nvPicPr>
          <p:cNvPr id="2" name="Рисунок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08520" y="986424"/>
            <a:ext cx="1825018" cy="1806300"/>
          </a:xfrm>
          <a:prstGeom prst="rect">
            <a:avLst/>
          </a:prstGeom>
        </p:spPr>
      </p:pic>
      <p:pic>
        <p:nvPicPr>
          <p:cNvPr id="5" name="Рисунок 4"/>
          <p:cNvPicPr>
            <a:picLocks noChangeAspect="1"/>
          </p:cNvPicPr>
          <p:nvPr/>
        </p:nvPicPr>
        <p:blipFill>
          <a:blip r:embed="rId3" cstate="print">
            <a:extLst>
              <a:ext uri="{BEBA8EAE-BF5A-486C-A8C5-ECC9F3942E4B}">
                <a14:imgProps xmlns:a14="http://schemas.microsoft.com/office/drawing/2010/main" xmlns="">
                  <a14:imgLayer r:embed="rId4">
                    <a14:imgEffect>
                      <a14:artisticMarker/>
                    </a14:imgEffect>
                  </a14:imgLayer>
                </a14:imgProps>
              </a:ext>
              <a:ext uri="{28A0092B-C50C-407E-A947-70E740481C1C}">
                <a14:useLocalDpi xmlns:a14="http://schemas.microsoft.com/office/drawing/2010/main" xmlns="" val="0"/>
              </a:ext>
            </a:extLst>
          </a:blip>
          <a:stretch>
            <a:fillRect/>
          </a:stretch>
        </p:blipFill>
        <p:spPr>
          <a:xfrm flipH="1">
            <a:off x="7318982" y="1628800"/>
            <a:ext cx="1825018" cy="1806300"/>
          </a:xfrm>
          <a:prstGeom prst="rect">
            <a:avLst/>
          </a:prstGeom>
        </p:spPr>
      </p:pic>
      <p:pic>
        <p:nvPicPr>
          <p:cNvPr id="6" name="Рисунок 5"/>
          <p:cNvPicPr>
            <a:picLocks noChangeAspect="1"/>
          </p:cNvPicPr>
          <p:nvPr/>
        </p:nvPicPr>
        <p:blipFill>
          <a:blip r:embed="rId3" cstate="print">
            <a:extLst>
              <a:ext uri="{BEBA8EAE-BF5A-486C-A8C5-ECC9F3942E4B}">
                <a14:imgProps xmlns:a14="http://schemas.microsoft.com/office/drawing/2010/main" xmlns="">
                  <a14:imgLayer r:embed="rId4">
                    <a14:imgEffect>
                      <a14:artisticMarker/>
                    </a14:imgEffect>
                  </a14:imgLayer>
                </a14:imgProps>
              </a:ext>
              <a:ext uri="{28A0092B-C50C-407E-A947-70E740481C1C}">
                <a14:useLocalDpi xmlns:a14="http://schemas.microsoft.com/office/drawing/2010/main" xmlns="" val="0"/>
              </a:ext>
            </a:extLst>
          </a:blip>
          <a:stretch>
            <a:fillRect/>
          </a:stretch>
        </p:blipFill>
        <p:spPr>
          <a:xfrm flipH="1">
            <a:off x="7092280" y="4869160"/>
            <a:ext cx="1825018" cy="1806300"/>
          </a:xfrm>
          <a:prstGeom prst="rect">
            <a:avLst/>
          </a:prstGeom>
        </p:spPr>
      </p:pic>
      <p:pic>
        <p:nvPicPr>
          <p:cNvPr id="7" name="Рисунок 6"/>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8573" y="4221088"/>
            <a:ext cx="1825018" cy="1806300"/>
          </a:xfrm>
          <a:prstGeom prst="rect">
            <a:avLst/>
          </a:prstGeom>
        </p:spPr>
      </p:pic>
    </p:spTree>
    <p:extLst>
      <p:ext uri="{BB962C8B-B14F-4D97-AF65-F5344CB8AC3E}">
        <p14:creationId xmlns:p14="http://schemas.microsoft.com/office/powerpoint/2010/main" xmlns="" val="3923808293"/>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бъект 5"/>
          <p:cNvSpPr>
            <a:spLocks noGrp="1"/>
          </p:cNvSpPr>
          <p:nvPr>
            <p:ph idx="1"/>
          </p:nvPr>
        </p:nvSpPr>
        <p:spPr>
          <a:xfrm>
            <a:off x="867469" y="620688"/>
            <a:ext cx="6624736" cy="3603812"/>
          </a:xfrm>
        </p:spPr>
        <p:txBody>
          <a:bodyPr>
            <a:normAutofit/>
          </a:bodyPr>
          <a:lstStyle/>
          <a:p>
            <a:pPr marL="0" indent="0">
              <a:buNone/>
            </a:pPr>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endParaRPr lang="ru-RU" sz="2800" dirty="0" smtClean="0">
              <a:latin typeface="Times New Roman" panose="02020603050405020304" pitchFamily="18" charset="0"/>
              <a:cs typeface="Times New Roman" panose="02020603050405020304" pitchFamily="18" charset="0"/>
            </a:endParaRPr>
          </a:p>
        </p:txBody>
      </p:sp>
      <p:pic>
        <p:nvPicPr>
          <p:cNvPr id="2050" name="Picture 2" descr="Картинки по запросу лампочка картинки"/>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012160" y="3284984"/>
            <a:ext cx="2376264" cy="2994094"/>
          </a:xfrm>
          <a:prstGeom prst="rect">
            <a:avLst/>
          </a:prstGeom>
          <a:noFill/>
          <a:extLst>
            <a:ext uri="{909E8E84-426E-40DD-AFC4-6F175D3DCCD1}">
              <a14:hiddenFill xmlns:a14="http://schemas.microsoft.com/office/drawing/2010/main" xmlns="">
                <a:solidFill>
                  <a:srgbClr val="FFFFFF"/>
                </a:solidFill>
              </a14:hiddenFill>
            </a:ext>
          </a:extLst>
        </p:spPr>
      </p:pic>
      <p:sp>
        <p:nvSpPr>
          <p:cNvPr id="2" name="Прямоугольник 1"/>
          <p:cNvSpPr/>
          <p:nvPr/>
        </p:nvSpPr>
        <p:spPr>
          <a:xfrm>
            <a:off x="993062" y="816103"/>
            <a:ext cx="4896544" cy="4450193"/>
          </a:xfrm>
          <a:prstGeom prst="rect">
            <a:avLst/>
          </a:prstGeom>
        </p:spPr>
        <p:txBody>
          <a:bodyPr wrap="square">
            <a:spAutoFit/>
          </a:bodyPr>
          <a:lstStyle/>
          <a:p>
            <a:pPr algn="just">
              <a:lnSpc>
                <a:spcPct val="107000"/>
              </a:lnSpc>
              <a:spcAft>
                <a:spcPts val="750"/>
              </a:spcAft>
            </a:pP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Классический – 1 порция;</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pP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Филадельфия Хит – 1 порция;</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pP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Тортилья</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с курицей – 1 порция;</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pP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Чиз</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&amp;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Чикен</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 2 порции;</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pP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Нежный – 1 порция;</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pP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Греческий – 1 порция;</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pP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Спайси</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с лососем – 1 порция;</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pP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Васаби</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 4 порции;</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pP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Имбирь – 4 порции.</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2599676362"/>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бъект 5"/>
          <p:cNvSpPr>
            <a:spLocks noGrp="1"/>
          </p:cNvSpPr>
          <p:nvPr>
            <p:ph idx="1"/>
          </p:nvPr>
        </p:nvSpPr>
        <p:spPr>
          <a:xfrm>
            <a:off x="1331640" y="836712"/>
            <a:ext cx="6768752" cy="4824536"/>
          </a:xfrm>
        </p:spPr>
        <p:txBody>
          <a:bodyPr>
            <a:normAutofit lnSpcReduction="10000"/>
          </a:bodyPr>
          <a:lstStyle/>
          <a:p>
            <a:pPr algn="just">
              <a:lnSpc>
                <a:spcPct val="107000"/>
              </a:lnSpc>
              <a:spcAft>
                <a:spcPts val="750"/>
              </a:spcAft>
            </a:pPr>
            <a:r>
              <a:rPr lang="ru-RU" sz="28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При заказе до 1 000 рублей стоимость доставки – 150 рублей, а при заказе на сумму от 1 000 рублей доставка бесплатная.</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pPr>
            <a:r>
              <a:rPr lang="ru-RU" sz="28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Названия роллов, их состав, а также цена одной порции, её масса и калорийность представлены в Таблице 1. </a:t>
            </a:r>
            <a:endParaRPr lang="ru-RU" sz="28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750"/>
              </a:spcAft>
            </a:pPr>
            <a:r>
              <a:rPr lang="ru-RU" sz="28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Информация </a:t>
            </a:r>
            <a:r>
              <a:rPr lang="ru-RU" sz="28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о </a:t>
            </a:r>
            <a:r>
              <a:rPr lang="ru-RU" sz="28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васаби</a:t>
            </a:r>
            <a:r>
              <a:rPr lang="ru-RU" sz="28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и имбире, которые прекрасно дополняют роллы, представлена в Таблице 2.</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sz="28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333209341"/>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548680"/>
            <a:ext cx="6965245" cy="1027241"/>
          </a:xfrm>
        </p:spPr>
        <p:txBody>
          <a:bodyPr>
            <a:normAutofit fontScale="90000"/>
          </a:bodyPr>
          <a:lstStyle/>
          <a:p>
            <a:pPr>
              <a:lnSpc>
                <a:spcPct val="107000"/>
              </a:lnSpc>
              <a:spcAft>
                <a:spcPts val="750"/>
              </a:spcAft>
            </a:pPr>
            <a:r>
              <a:rPr lang="ru-RU" sz="27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Таблица 1. Роллы</a:t>
            </a:r>
            <a:r>
              <a:rPr lang="ru-RU" sz="4800" dirty="0">
                <a:latin typeface="Calibri" panose="020F0502020204030204" pitchFamily="34" charset="0"/>
                <a:ea typeface="Calibri" panose="020F0502020204030204" pitchFamily="34" charset="0"/>
                <a:cs typeface="Times New Roman" panose="02020603050405020304" pitchFamily="18" charset="0"/>
              </a:rPr>
              <a:t/>
            </a:r>
            <a:br>
              <a:rPr lang="ru-RU" sz="4800" dirty="0">
                <a:latin typeface="Calibri" panose="020F0502020204030204" pitchFamily="34" charset="0"/>
                <a:ea typeface="Calibri" panose="020F0502020204030204" pitchFamily="34" charset="0"/>
                <a:cs typeface="Times New Roman" panose="02020603050405020304" pitchFamily="18" charset="0"/>
              </a:rPr>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99335502"/>
              </p:ext>
            </p:extLst>
          </p:nvPr>
        </p:nvGraphicFramePr>
        <p:xfrm>
          <a:off x="1259632" y="908720"/>
          <a:ext cx="6624735" cy="5034909"/>
        </p:xfrm>
        <a:graphic>
          <a:graphicData uri="http://schemas.openxmlformats.org/drawingml/2006/table">
            <a:tbl>
              <a:tblPr firstRow="1" firstCol="1" bandRow="1">
                <a:tableStyleId>{3C2FFA5D-87B4-456A-9821-1D502468CF0F}</a:tableStyleId>
              </a:tblPr>
              <a:tblGrid>
                <a:gridCol w="1728191">
                  <a:extLst>
                    <a:ext uri="{9D8B030D-6E8A-4147-A177-3AD203B41FA5}">
                      <a16:colId xmlns="" xmlns:a16="http://schemas.microsoft.com/office/drawing/2014/main" val="4173050880"/>
                    </a:ext>
                  </a:extLst>
                </a:gridCol>
                <a:gridCol w="2160240">
                  <a:extLst>
                    <a:ext uri="{9D8B030D-6E8A-4147-A177-3AD203B41FA5}">
                      <a16:colId xmlns="" xmlns:a16="http://schemas.microsoft.com/office/drawing/2014/main" val="83531094"/>
                    </a:ext>
                  </a:extLst>
                </a:gridCol>
                <a:gridCol w="864096">
                  <a:extLst>
                    <a:ext uri="{9D8B030D-6E8A-4147-A177-3AD203B41FA5}">
                      <a16:colId xmlns="" xmlns:a16="http://schemas.microsoft.com/office/drawing/2014/main" val="608485812"/>
                    </a:ext>
                  </a:extLst>
                </a:gridCol>
                <a:gridCol w="792088">
                  <a:extLst>
                    <a:ext uri="{9D8B030D-6E8A-4147-A177-3AD203B41FA5}">
                      <a16:colId xmlns="" xmlns:a16="http://schemas.microsoft.com/office/drawing/2014/main" val="3777781140"/>
                    </a:ext>
                  </a:extLst>
                </a:gridCol>
                <a:gridCol w="1080120">
                  <a:extLst>
                    <a:ext uri="{9D8B030D-6E8A-4147-A177-3AD203B41FA5}">
                      <a16:colId xmlns="" xmlns:a16="http://schemas.microsoft.com/office/drawing/2014/main" val="172464111"/>
                    </a:ext>
                  </a:extLst>
                </a:gridCol>
              </a:tblGrid>
              <a:tr h="167779">
                <a:tc>
                  <a:txBody>
                    <a:bodyPr/>
                    <a:lstStyle/>
                    <a:p>
                      <a:pPr algn="ctr">
                        <a:lnSpc>
                          <a:spcPct val="107000"/>
                        </a:lnSpc>
                        <a:spcAft>
                          <a:spcPts val="750"/>
                        </a:spcAft>
                      </a:pPr>
                      <a:r>
                        <a:rPr lang="ru-RU" sz="900" dirty="0">
                          <a:effectLst/>
                        </a:rPr>
                        <a:t>Название роллов</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900">
                          <a:effectLst/>
                        </a:rPr>
                        <a:t>Состав</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900">
                          <a:effectLst/>
                        </a:rPr>
                        <a:t>Цена, руб</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900">
                          <a:effectLst/>
                        </a:rPr>
                        <a:t>Масса, г</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900">
                          <a:effectLst/>
                        </a:rPr>
                        <a:t>Калорийность, Ккал.</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831644498"/>
                  </a:ext>
                </a:extLst>
              </a:tr>
              <a:tr h="536786">
                <a:tc>
                  <a:txBody>
                    <a:bodyPr/>
                    <a:lstStyle/>
                    <a:p>
                      <a:pPr algn="ctr">
                        <a:lnSpc>
                          <a:spcPct val="107000"/>
                        </a:lnSpc>
                        <a:spcAft>
                          <a:spcPts val="750"/>
                        </a:spcAft>
                      </a:pPr>
                      <a:r>
                        <a:rPr lang="ru-RU" sz="1400" dirty="0" err="1">
                          <a:effectLst/>
                        </a:rPr>
                        <a:t>Тортилья</a:t>
                      </a:r>
                      <a:r>
                        <a:rPr lang="ru-RU" sz="1400" dirty="0">
                          <a:effectLst/>
                        </a:rPr>
                        <a:t> с </a:t>
                      </a:r>
                      <a:r>
                        <a:rPr lang="ru-RU" sz="1400" dirty="0" smtClean="0">
                          <a:effectLst/>
                        </a:rPr>
                        <a:t>курицей</a:t>
                      </a:r>
                      <a:endParaRPr lang="ru-RU" sz="1400" dirty="0">
                        <a:effectLst/>
                      </a:endParaRPr>
                    </a:p>
                  </a:txBody>
                  <a:tcPr marL="0" marR="0" marT="0" marB="0" anchor="ctr"/>
                </a:tc>
                <a:tc>
                  <a:txBody>
                    <a:bodyPr/>
                    <a:lstStyle/>
                    <a:p>
                      <a:pPr algn="ctr">
                        <a:lnSpc>
                          <a:spcPct val="107000"/>
                        </a:lnSpc>
                        <a:spcAft>
                          <a:spcPts val="750"/>
                        </a:spcAft>
                      </a:pPr>
                      <a:r>
                        <a:rPr lang="ru-RU" sz="900" dirty="0">
                          <a:effectLst/>
                        </a:rPr>
                        <a:t>Курица копчёная, лепёшка, сыр сливочный, помидор, огурец, листья салата</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dirty="0">
                          <a:effectLst/>
                        </a:rPr>
                        <a:t>129</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90</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154</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621016186"/>
                  </a:ext>
                </a:extLst>
              </a:tr>
              <a:tr h="418315">
                <a:tc>
                  <a:txBody>
                    <a:bodyPr/>
                    <a:lstStyle/>
                    <a:p>
                      <a:pPr algn="ctr">
                        <a:lnSpc>
                          <a:spcPct val="107000"/>
                        </a:lnSpc>
                        <a:spcAft>
                          <a:spcPts val="750"/>
                        </a:spcAft>
                      </a:pPr>
                      <a:r>
                        <a:rPr lang="ru-RU" sz="1400" dirty="0" err="1">
                          <a:effectLst/>
                        </a:rPr>
                        <a:t>Чиз</a:t>
                      </a:r>
                      <a:r>
                        <a:rPr lang="ru-RU" sz="1400" dirty="0">
                          <a:effectLst/>
                        </a:rPr>
                        <a:t> &amp; </a:t>
                      </a:r>
                      <a:r>
                        <a:rPr lang="ru-RU" sz="1400" dirty="0" err="1" smtClean="0">
                          <a:effectLst/>
                        </a:rPr>
                        <a:t>Чикен</a:t>
                      </a:r>
                      <a:endParaRPr lang="ru-RU" sz="1400" dirty="0">
                        <a:effectLst/>
                      </a:endParaRPr>
                    </a:p>
                  </a:txBody>
                  <a:tcPr marL="0" marR="0" marT="0" marB="0" anchor="ctr"/>
                </a:tc>
                <a:tc>
                  <a:txBody>
                    <a:bodyPr/>
                    <a:lstStyle/>
                    <a:p>
                      <a:pPr algn="ctr">
                        <a:lnSpc>
                          <a:spcPct val="107000"/>
                        </a:lnSpc>
                        <a:spcAft>
                          <a:spcPts val="750"/>
                        </a:spcAft>
                      </a:pPr>
                      <a:r>
                        <a:rPr lang="ru-RU" sz="900">
                          <a:effectLst/>
                        </a:rPr>
                        <a:t>Курица копчёная, сыр сливочный, листья салата, огурец, рис, нори</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dirty="0">
                          <a:effectLst/>
                        </a:rPr>
                        <a:t>109</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95</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149</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4213715124"/>
                  </a:ext>
                </a:extLst>
              </a:tr>
              <a:tr h="375415">
                <a:tc>
                  <a:txBody>
                    <a:bodyPr/>
                    <a:lstStyle/>
                    <a:p>
                      <a:pPr algn="ctr">
                        <a:lnSpc>
                          <a:spcPct val="107000"/>
                        </a:lnSpc>
                        <a:spcAft>
                          <a:spcPts val="750"/>
                        </a:spcAft>
                      </a:pPr>
                      <a:r>
                        <a:rPr lang="ru-RU" sz="1400" dirty="0" err="1" smtClean="0">
                          <a:effectLst/>
                        </a:rPr>
                        <a:t>Вакаме</a:t>
                      </a:r>
                      <a:endParaRPr lang="ru-RU" sz="1400" dirty="0">
                        <a:effectLst/>
                      </a:endParaRPr>
                    </a:p>
                  </a:txBody>
                  <a:tcPr marL="0" marR="0" marT="0" marB="0" anchor="ctr"/>
                </a:tc>
                <a:tc>
                  <a:txBody>
                    <a:bodyPr/>
                    <a:lstStyle/>
                    <a:p>
                      <a:pPr algn="ctr">
                        <a:lnSpc>
                          <a:spcPct val="107000"/>
                        </a:lnSpc>
                        <a:spcAft>
                          <a:spcPts val="750"/>
                        </a:spcAft>
                      </a:pPr>
                      <a:r>
                        <a:rPr lang="ru-RU" sz="900">
                          <a:effectLst/>
                        </a:rPr>
                        <a:t>Водоросли чука, соус ореховый, рис, нори</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dirty="0">
                          <a:effectLst/>
                        </a:rPr>
                        <a:t>109</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dirty="0">
                          <a:effectLst/>
                        </a:rPr>
                        <a:t>100</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188</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935221359"/>
                  </a:ext>
                </a:extLst>
              </a:tr>
              <a:tr h="375415">
                <a:tc>
                  <a:txBody>
                    <a:bodyPr/>
                    <a:lstStyle/>
                    <a:p>
                      <a:pPr algn="ctr">
                        <a:lnSpc>
                          <a:spcPct val="107000"/>
                        </a:lnSpc>
                        <a:spcAft>
                          <a:spcPts val="750"/>
                        </a:spcAft>
                      </a:pPr>
                      <a:r>
                        <a:rPr lang="ru-RU" sz="1400" dirty="0" smtClean="0">
                          <a:effectLst/>
                        </a:rPr>
                        <a:t>Нежный</a:t>
                      </a:r>
                      <a:endParaRPr lang="ru-RU" sz="1400" dirty="0">
                        <a:effectLst/>
                      </a:endParaRPr>
                    </a:p>
                  </a:txBody>
                  <a:tcPr marL="0" marR="0" marT="0" marB="0" anchor="ctr"/>
                </a:tc>
                <a:tc>
                  <a:txBody>
                    <a:bodyPr/>
                    <a:lstStyle/>
                    <a:p>
                      <a:pPr algn="ctr">
                        <a:lnSpc>
                          <a:spcPct val="107000"/>
                        </a:lnSpc>
                        <a:spcAft>
                          <a:spcPts val="750"/>
                        </a:spcAft>
                      </a:pPr>
                      <a:r>
                        <a:rPr lang="ru-RU" sz="900" dirty="0">
                          <a:effectLst/>
                        </a:rPr>
                        <a:t>Лосось, сыр сливочный, рис, </a:t>
                      </a:r>
                      <a:r>
                        <a:rPr lang="ru-RU" sz="900" dirty="0" err="1">
                          <a:effectLst/>
                        </a:rPr>
                        <a:t>нори</a:t>
                      </a:r>
                      <a:r>
                        <a:rPr lang="ru-RU" sz="900" dirty="0">
                          <a:effectLst/>
                        </a:rPr>
                        <a:t>, соус </a:t>
                      </a:r>
                      <a:r>
                        <a:rPr lang="ru-RU" sz="900" dirty="0" err="1">
                          <a:effectLst/>
                        </a:rPr>
                        <a:t>масаго</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149</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dirty="0">
                          <a:effectLst/>
                        </a:rPr>
                        <a:t>95</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183</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789320110"/>
                  </a:ext>
                </a:extLst>
              </a:tr>
              <a:tr h="375415">
                <a:tc>
                  <a:txBody>
                    <a:bodyPr/>
                    <a:lstStyle/>
                    <a:p>
                      <a:pPr algn="ctr">
                        <a:lnSpc>
                          <a:spcPct val="107000"/>
                        </a:lnSpc>
                        <a:spcAft>
                          <a:spcPts val="750"/>
                        </a:spcAft>
                      </a:pPr>
                      <a:r>
                        <a:rPr lang="ru-RU" sz="1400" dirty="0" smtClean="0">
                          <a:effectLst/>
                        </a:rPr>
                        <a:t>Классический</a:t>
                      </a: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900">
                          <a:effectLst/>
                        </a:rPr>
                        <a:t>Лосось, сыр сливочный, рис, нори</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239</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dirty="0">
                          <a:effectLst/>
                        </a:rPr>
                        <a:t>105</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250</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596496170"/>
                  </a:ext>
                </a:extLst>
              </a:tr>
              <a:tr h="375415">
                <a:tc>
                  <a:txBody>
                    <a:bodyPr/>
                    <a:lstStyle/>
                    <a:p>
                      <a:pPr algn="ctr">
                        <a:lnSpc>
                          <a:spcPct val="107000"/>
                        </a:lnSpc>
                        <a:spcAft>
                          <a:spcPts val="750"/>
                        </a:spcAft>
                      </a:pPr>
                      <a:r>
                        <a:rPr lang="ru-RU" sz="1400" dirty="0" smtClean="0">
                          <a:effectLst/>
                        </a:rPr>
                        <a:t>Греческий</a:t>
                      </a:r>
                      <a:endParaRPr lang="ru-RU" sz="1400" dirty="0">
                        <a:effectLst/>
                      </a:endParaRPr>
                    </a:p>
                  </a:txBody>
                  <a:tcPr marL="0" marR="0" marT="0" marB="0" anchor="ctr"/>
                </a:tc>
                <a:tc>
                  <a:txBody>
                    <a:bodyPr/>
                    <a:lstStyle/>
                    <a:p>
                      <a:pPr algn="ctr">
                        <a:lnSpc>
                          <a:spcPct val="107000"/>
                        </a:lnSpc>
                        <a:spcAft>
                          <a:spcPts val="750"/>
                        </a:spcAft>
                      </a:pPr>
                      <a:r>
                        <a:rPr lang="ru-RU" sz="900">
                          <a:effectLst/>
                        </a:rPr>
                        <a:t>Сыр фета, помидор, огурец, листья салата, рис, нори</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109</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dirty="0">
                          <a:effectLst/>
                        </a:rPr>
                        <a:t>140</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dirty="0">
                          <a:effectLst/>
                        </a:rPr>
                        <a:t>186</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252786624"/>
                  </a:ext>
                </a:extLst>
              </a:tr>
              <a:tr h="375415">
                <a:tc>
                  <a:txBody>
                    <a:bodyPr/>
                    <a:lstStyle/>
                    <a:p>
                      <a:pPr algn="ctr">
                        <a:lnSpc>
                          <a:spcPct val="107000"/>
                        </a:lnSpc>
                        <a:spcAft>
                          <a:spcPts val="750"/>
                        </a:spcAft>
                      </a:pPr>
                      <a:r>
                        <a:rPr lang="ru-RU" sz="1400" dirty="0" smtClean="0">
                          <a:effectLst/>
                        </a:rPr>
                        <a:t>Сливочный</a:t>
                      </a:r>
                      <a:endParaRPr lang="ru-RU" sz="1400" dirty="0">
                        <a:effectLst/>
                      </a:endParaRPr>
                    </a:p>
                  </a:txBody>
                  <a:tcPr marL="0" marR="0" marT="0" marB="0" anchor="ctr"/>
                </a:tc>
                <a:tc>
                  <a:txBody>
                    <a:bodyPr/>
                    <a:lstStyle/>
                    <a:p>
                      <a:pPr algn="ctr">
                        <a:lnSpc>
                          <a:spcPct val="107000"/>
                        </a:lnSpc>
                        <a:spcAft>
                          <a:spcPts val="750"/>
                        </a:spcAft>
                      </a:pPr>
                      <a:r>
                        <a:rPr lang="ru-RU" sz="900">
                          <a:effectLst/>
                        </a:rPr>
                        <a:t>Сыр сливочный, рис, нори, икра масаго</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139</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dirty="0">
                          <a:effectLst/>
                        </a:rPr>
                        <a:t>95</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dirty="0">
                          <a:effectLst/>
                        </a:rPr>
                        <a:t>183</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623787563"/>
                  </a:ext>
                </a:extLst>
              </a:tr>
              <a:tr h="557753">
                <a:tc>
                  <a:txBody>
                    <a:bodyPr/>
                    <a:lstStyle/>
                    <a:p>
                      <a:pPr algn="ctr">
                        <a:lnSpc>
                          <a:spcPct val="107000"/>
                        </a:lnSpc>
                        <a:spcAft>
                          <a:spcPts val="750"/>
                        </a:spcAft>
                      </a:pPr>
                      <a:r>
                        <a:rPr lang="ru-RU" sz="1400" dirty="0">
                          <a:effectLst/>
                        </a:rPr>
                        <a:t>Филадельфия </a:t>
                      </a:r>
                      <a:r>
                        <a:rPr lang="ru-RU" sz="1400" dirty="0" smtClean="0">
                          <a:effectLst/>
                        </a:rPr>
                        <a:t>Хит</a:t>
                      </a:r>
                      <a:endParaRPr lang="ru-RU" sz="1400" dirty="0">
                        <a:effectLst/>
                      </a:endParaRPr>
                    </a:p>
                  </a:txBody>
                  <a:tcPr marL="0" marR="0" marT="0" marB="0" anchor="ctr"/>
                </a:tc>
                <a:tc>
                  <a:txBody>
                    <a:bodyPr/>
                    <a:lstStyle/>
                    <a:p>
                      <a:pPr algn="ctr">
                        <a:lnSpc>
                          <a:spcPct val="107000"/>
                        </a:lnSpc>
                        <a:spcAft>
                          <a:spcPts val="750"/>
                        </a:spcAft>
                      </a:pPr>
                      <a:r>
                        <a:rPr lang="ru-RU" sz="900">
                          <a:effectLst/>
                        </a:rPr>
                        <a:t>Лосось, сыр сливочный, лук зелёный, рис, норилосось, сыр сливочный, лук зелёный, рис, нори</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189</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105</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dirty="0">
                          <a:effectLst/>
                        </a:rPr>
                        <a:t>197</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527528185"/>
                  </a:ext>
                </a:extLst>
              </a:tr>
              <a:tr h="375415">
                <a:tc>
                  <a:txBody>
                    <a:bodyPr/>
                    <a:lstStyle/>
                    <a:p>
                      <a:pPr algn="ctr">
                        <a:lnSpc>
                          <a:spcPct val="107000"/>
                        </a:lnSpc>
                        <a:spcAft>
                          <a:spcPts val="750"/>
                        </a:spcAft>
                      </a:pPr>
                      <a:r>
                        <a:rPr lang="ru-RU" sz="1400" dirty="0" err="1">
                          <a:effectLst/>
                        </a:rPr>
                        <a:t>Спайси</a:t>
                      </a:r>
                      <a:r>
                        <a:rPr lang="ru-RU" sz="1400" dirty="0">
                          <a:effectLst/>
                        </a:rPr>
                        <a:t> с </a:t>
                      </a:r>
                      <a:r>
                        <a:rPr lang="ru-RU" sz="1400" dirty="0" smtClean="0">
                          <a:effectLst/>
                        </a:rPr>
                        <a:t>лососем</a:t>
                      </a: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900">
                          <a:effectLst/>
                        </a:rPr>
                        <a:t>Лосось, сыр сливочный, рис, нори, укроп, соус спайси</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159</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100</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dirty="0">
                          <a:effectLst/>
                        </a:rPr>
                        <a:t>182</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933749911"/>
                  </a:ext>
                </a:extLst>
              </a:tr>
              <a:tr h="557753">
                <a:tc>
                  <a:txBody>
                    <a:bodyPr/>
                    <a:lstStyle/>
                    <a:p>
                      <a:pPr algn="ctr">
                        <a:lnSpc>
                          <a:spcPct val="107000"/>
                        </a:lnSpc>
                        <a:spcAft>
                          <a:spcPts val="750"/>
                        </a:spcAft>
                      </a:pPr>
                      <a:r>
                        <a:rPr lang="ru-RU" sz="1400" dirty="0">
                          <a:effectLst/>
                        </a:rPr>
                        <a:t>Филадельфия </a:t>
                      </a:r>
                      <a:r>
                        <a:rPr lang="ru-RU" sz="1400" dirty="0" err="1" smtClean="0">
                          <a:effectLst/>
                        </a:rPr>
                        <a:t>стронг</a:t>
                      </a: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900">
                          <a:effectLst/>
                        </a:rPr>
                        <a:t>Лосось, снежный краб, кимчи, майонез, огурец, листья салата, сыр сливочный, соус масаго, рис, нори</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199</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150</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dirty="0">
                          <a:effectLst/>
                        </a:rPr>
                        <a:t>242</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898161625"/>
                  </a:ext>
                </a:extLst>
              </a:tr>
              <a:tr h="418315">
                <a:tc>
                  <a:txBody>
                    <a:bodyPr/>
                    <a:lstStyle/>
                    <a:p>
                      <a:pPr algn="ctr">
                        <a:lnSpc>
                          <a:spcPct val="107000"/>
                        </a:lnSpc>
                        <a:spcAft>
                          <a:spcPts val="750"/>
                        </a:spcAft>
                      </a:pPr>
                      <a:r>
                        <a:rPr lang="ru-RU" sz="1400" dirty="0" err="1">
                          <a:effectLst/>
                        </a:rPr>
                        <a:t>Эби</a:t>
                      </a:r>
                      <a:r>
                        <a:rPr lang="ru-RU" sz="1400" dirty="0">
                          <a:effectLst/>
                        </a:rPr>
                        <a:t> </a:t>
                      </a:r>
                      <a:r>
                        <a:rPr lang="ru-RU" sz="1400" dirty="0" smtClean="0">
                          <a:effectLst/>
                        </a:rPr>
                        <a:t>Тай</a:t>
                      </a:r>
                      <a:endParaRPr lang="ru-RU" sz="1400" dirty="0">
                        <a:effectLst/>
                      </a:endParaRPr>
                    </a:p>
                  </a:txBody>
                  <a:tcPr marL="0" marR="0" marT="0" marB="0" anchor="ctr"/>
                </a:tc>
                <a:tc>
                  <a:txBody>
                    <a:bodyPr/>
                    <a:lstStyle/>
                    <a:p>
                      <a:pPr algn="ctr">
                        <a:lnSpc>
                          <a:spcPct val="107000"/>
                        </a:lnSpc>
                        <a:spcAft>
                          <a:spcPts val="750"/>
                        </a:spcAft>
                      </a:pPr>
                      <a:r>
                        <a:rPr lang="ru-RU" sz="900">
                          <a:effectLst/>
                        </a:rPr>
                        <a:t>Креветка, авокадо, сыр сливочный, рис, нори, икра масаго, кунжут, соус том ям</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179</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a:effectLst/>
                        </a:rPr>
                        <a:t>110</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600" dirty="0">
                          <a:effectLst/>
                        </a:rPr>
                        <a:t>186</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146070690"/>
                  </a:ext>
                </a:extLst>
              </a:tr>
            </a:tbl>
          </a:graphicData>
        </a:graphic>
      </p:graphicFrame>
    </p:spTree>
    <p:extLst>
      <p:ext uri="{BB962C8B-B14F-4D97-AF65-F5344CB8AC3E}">
        <p14:creationId xmlns:p14="http://schemas.microsoft.com/office/powerpoint/2010/main" xmlns="" val="6400521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5023" y="817583"/>
            <a:ext cx="6965245" cy="1027242"/>
          </a:xfrm>
        </p:spPr>
        <p:txBody>
          <a:bodyPr>
            <a:normAutofit fontScale="90000"/>
          </a:bodyPr>
          <a:lstStyle/>
          <a:p>
            <a:pPr>
              <a:lnSpc>
                <a:spcPct val="107000"/>
              </a:lnSpc>
              <a:spcAft>
                <a:spcPts val="750"/>
              </a:spcAft>
            </a:pPr>
            <a:r>
              <a:rPr lang="ru-RU" sz="27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Таблица 2. Дополнительные ингредиенты</a:t>
            </a:r>
            <a:r>
              <a:rPr lang="ru-RU" sz="4800" dirty="0">
                <a:latin typeface="Calibri" panose="020F0502020204030204" pitchFamily="34" charset="0"/>
                <a:ea typeface="Calibri" panose="020F0502020204030204" pitchFamily="34" charset="0"/>
                <a:cs typeface="Times New Roman" panose="02020603050405020304" pitchFamily="18" charset="0"/>
              </a:rPr>
              <a:t/>
            </a:r>
            <a:br>
              <a:rPr lang="ru-RU" sz="4800" dirty="0">
                <a:latin typeface="Calibri" panose="020F0502020204030204" pitchFamily="34" charset="0"/>
                <a:ea typeface="Calibri" panose="020F0502020204030204" pitchFamily="34" charset="0"/>
                <a:cs typeface="Times New Roman" panose="02020603050405020304" pitchFamily="18" charset="0"/>
              </a:rPr>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1108505793"/>
              </p:ext>
            </p:extLst>
          </p:nvPr>
        </p:nvGraphicFramePr>
        <p:xfrm>
          <a:off x="1479638" y="1556792"/>
          <a:ext cx="6196013" cy="1747190"/>
        </p:xfrm>
        <a:graphic>
          <a:graphicData uri="http://schemas.openxmlformats.org/drawingml/2006/table">
            <a:tbl>
              <a:tblPr firstRow="1" firstCol="1" bandRow="1">
                <a:tableStyleId>{3C2FFA5D-87B4-456A-9821-1D502468CF0F}</a:tableStyleId>
              </a:tblPr>
              <a:tblGrid>
                <a:gridCol w="2007968">
                  <a:extLst>
                    <a:ext uri="{9D8B030D-6E8A-4147-A177-3AD203B41FA5}">
                      <a16:colId xmlns="" xmlns:a16="http://schemas.microsoft.com/office/drawing/2014/main" val="3900474024"/>
                    </a:ext>
                  </a:extLst>
                </a:gridCol>
                <a:gridCol w="1190438">
                  <a:extLst>
                    <a:ext uri="{9D8B030D-6E8A-4147-A177-3AD203B41FA5}">
                      <a16:colId xmlns="" xmlns:a16="http://schemas.microsoft.com/office/drawing/2014/main" val="844102506"/>
                    </a:ext>
                  </a:extLst>
                </a:gridCol>
                <a:gridCol w="1090039">
                  <a:extLst>
                    <a:ext uri="{9D8B030D-6E8A-4147-A177-3AD203B41FA5}">
                      <a16:colId xmlns="" xmlns:a16="http://schemas.microsoft.com/office/drawing/2014/main" val="2684149306"/>
                    </a:ext>
                  </a:extLst>
                </a:gridCol>
                <a:gridCol w="1907568">
                  <a:extLst>
                    <a:ext uri="{9D8B030D-6E8A-4147-A177-3AD203B41FA5}">
                      <a16:colId xmlns="" xmlns:a16="http://schemas.microsoft.com/office/drawing/2014/main" val="3638291981"/>
                    </a:ext>
                  </a:extLst>
                </a:gridCol>
              </a:tblGrid>
              <a:tr h="282400">
                <a:tc>
                  <a:txBody>
                    <a:bodyPr/>
                    <a:lstStyle/>
                    <a:p>
                      <a:pPr algn="ctr">
                        <a:lnSpc>
                          <a:spcPct val="107000"/>
                        </a:lnSpc>
                        <a:spcAft>
                          <a:spcPts val="750"/>
                        </a:spcAft>
                      </a:pPr>
                      <a:r>
                        <a:rPr lang="ru-RU" sz="1400" dirty="0">
                          <a:effectLst/>
                        </a:rPr>
                        <a:t>Название блюда</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400">
                          <a:effectLst/>
                        </a:rPr>
                        <a:t>Цена, руб</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400">
                          <a:effectLst/>
                        </a:rPr>
                        <a:t>Масса, г</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400">
                          <a:effectLst/>
                        </a:rPr>
                        <a:t>Калорийность, Ккал.</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603085273"/>
                  </a:ext>
                </a:extLst>
              </a:tr>
              <a:tr h="732395">
                <a:tc>
                  <a:txBody>
                    <a:bodyPr/>
                    <a:lstStyle/>
                    <a:p>
                      <a:pPr algn="ctr">
                        <a:lnSpc>
                          <a:spcPct val="107000"/>
                        </a:lnSpc>
                        <a:spcAft>
                          <a:spcPts val="750"/>
                        </a:spcAft>
                      </a:pPr>
                      <a:r>
                        <a:rPr lang="ru-RU" sz="1800" dirty="0" err="1" smtClean="0">
                          <a:effectLst/>
                        </a:rPr>
                        <a:t>Васаби</a:t>
                      </a:r>
                      <a:endParaRPr lang="ru-RU" sz="1800" dirty="0">
                        <a:effectLst/>
                      </a:endParaRPr>
                    </a:p>
                  </a:txBody>
                  <a:tcPr marL="0" marR="0" marT="0" marB="0" anchor="ctr"/>
                </a:tc>
                <a:tc>
                  <a:txBody>
                    <a:bodyPr/>
                    <a:lstStyle/>
                    <a:p>
                      <a:pPr algn="ctr">
                        <a:lnSpc>
                          <a:spcPct val="107000"/>
                        </a:lnSpc>
                        <a:spcAft>
                          <a:spcPts val="750"/>
                        </a:spcAft>
                      </a:pPr>
                      <a:r>
                        <a:rPr lang="ru-RU" sz="1800" dirty="0">
                          <a:effectLst/>
                        </a:rPr>
                        <a:t>10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800" dirty="0">
                          <a:effectLst/>
                        </a:rPr>
                        <a:t>10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800">
                          <a:effectLst/>
                        </a:rPr>
                        <a:t>5</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201274085"/>
                  </a:ext>
                </a:extLst>
              </a:tr>
              <a:tr h="732395">
                <a:tc>
                  <a:txBody>
                    <a:bodyPr/>
                    <a:lstStyle/>
                    <a:p>
                      <a:pPr algn="ctr">
                        <a:lnSpc>
                          <a:spcPct val="107000"/>
                        </a:lnSpc>
                        <a:spcAft>
                          <a:spcPts val="750"/>
                        </a:spcAft>
                      </a:pPr>
                      <a:r>
                        <a:rPr lang="ru-RU" sz="1800" dirty="0" smtClean="0">
                          <a:effectLst/>
                        </a:rPr>
                        <a:t>Имбирь</a:t>
                      </a:r>
                      <a:endParaRPr lang="ru-RU" sz="1800" dirty="0">
                        <a:effectLst/>
                      </a:endParaRPr>
                    </a:p>
                  </a:txBody>
                  <a:tcPr marL="0" marR="0" marT="0" marB="0" anchor="ctr"/>
                </a:tc>
                <a:tc>
                  <a:txBody>
                    <a:bodyPr/>
                    <a:lstStyle/>
                    <a:p>
                      <a:pPr algn="ctr">
                        <a:lnSpc>
                          <a:spcPct val="107000"/>
                        </a:lnSpc>
                        <a:spcAft>
                          <a:spcPts val="750"/>
                        </a:spcAft>
                      </a:pPr>
                      <a:r>
                        <a:rPr lang="ru-RU" sz="1800">
                          <a:effectLst/>
                        </a:rPr>
                        <a:t>10</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800" dirty="0">
                          <a:effectLst/>
                        </a:rPr>
                        <a:t>10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800" dirty="0">
                          <a:effectLst/>
                        </a:rPr>
                        <a:t>5</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648623224"/>
                  </a:ext>
                </a:extLst>
              </a:tr>
            </a:tbl>
          </a:graphicData>
        </a:graphic>
      </p:graphicFrame>
    </p:spTree>
    <p:extLst>
      <p:ext uri="{BB962C8B-B14F-4D97-AF65-F5344CB8AC3E}">
        <p14:creationId xmlns:p14="http://schemas.microsoft.com/office/powerpoint/2010/main" xmlns="" val="18903325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nSpc>
                <a:spcPct val="107000"/>
              </a:lnSpc>
              <a:spcAft>
                <a:spcPts val="750"/>
              </a:spcAft>
            </a:pPr>
            <a:r>
              <a:rPr lang="ru-RU" sz="18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Вопрос 1. </a:t>
            </a:r>
            <a:r>
              <a:rPr lang="ru-RU" sz="18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Рассчитайте стоимость заказа, без учёта доставки.</a:t>
            </a:r>
            <a:r>
              <a:rPr lang="ru-RU" sz="1800" dirty="0">
                <a:latin typeface="Calibri" panose="020F0502020204030204" pitchFamily="34" charset="0"/>
                <a:ea typeface="Calibri" panose="020F0502020204030204" pitchFamily="34" charset="0"/>
                <a:cs typeface="Times New Roman" panose="02020603050405020304" pitchFamily="18" charset="0"/>
              </a:rPr>
              <a:t/>
            </a:r>
            <a:br>
              <a:rPr lang="ru-RU" sz="1800" dirty="0">
                <a:latin typeface="Calibri" panose="020F0502020204030204" pitchFamily="34" charset="0"/>
                <a:ea typeface="Calibri" panose="020F0502020204030204" pitchFamily="34" charset="0"/>
                <a:cs typeface="Times New Roman" panose="02020603050405020304" pitchFamily="18" charset="0"/>
              </a:rPr>
            </a:br>
            <a:r>
              <a:rPr lang="ru-RU" sz="1800" i="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Запишите ответ и приведите </a:t>
            </a:r>
            <a:r>
              <a:rPr lang="ru-RU" sz="1600" i="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подробное решение.</a:t>
            </a:r>
            <a:r>
              <a:rPr lang="ru-RU" sz="1600" dirty="0">
                <a:latin typeface="Calibri" panose="020F0502020204030204" pitchFamily="34" charset="0"/>
                <a:ea typeface="Calibri" panose="020F0502020204030204" pitchFamily="34" charset="0"/>
                <a:cs typeface="Times New Roman" panose="02020603050405020304" pitchFamily="18" charset="0"/>
              </a:rPr>
              <a:t/>
            </a:r>
            <a:br>
              <a:rPr lang="ru-RU" sz="1600" dirty="0">
                <a:latin typeface="Calibri" panose="020F0502020204030204" pitchFamily="34" charset="0"/>
                <a:ea typeface="Calibri" panose="020F0502020204030204" pitchFamily="34" charset="0"/>
                <a:cs typeface="Times New Roman" panose="02020603050405020304" pitchFamily="18" charset="0"/>
              </a:rPr>
            </a:br>
            <a:endParaRPr lang="ru-RU" sz="16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3047638605"/>
              </p:ext>
            </p:extLst>
          </p:nvPr>
        </p:nvGraphicFramePr>
        <p:xfrm>
          <a:off x="1403648" y="2165272"/>
          <a:ext cx="6480720" cy="3495978"/>
        </p:xfrm>
        <a:graphic>
          <a:graphicData uri="http://schemas.openxmlformats.org/drawingml/2006/table">
            <a:tbl>
              <a:tblPr firstRow="1" firstCol="1" bandRow="1">
                <a:tableStyleId>{08FB837D-C827-4EFA-A057-4D05807E0F7C}</a:tableStyleId>
              </a:tblPr>
              <a:tblGrid>
                <a:gridCol w="3146541">
                  <a:extLst>
                    <a:ext uri="{9D8B030D-6E8A-4147-A177-3AD203B41FA5}">
                      <a16:colId xmlns="" xmlns:a16="http://schemas.microsoft.com/office/drawing/2014/main" val="1824147815"/>
                    </a:ext>
                  </a:extLst>
                </a:gridCol>
                <a:gridCol w="3334179">
                  <a:extLst>
                    <a:ext uri="{9D8B030D-6E8A-4147-A177-3AD203B41FA5}">
                      <a16:colId xmlns="" xmlns:a16="http://schemas.microsoft.com/office/drawing/2014/main" val="271381758"/>
                    </a:ext>
                  </a:extLst>
                </a:gridCol>
              </a:tblGrid>
              <a:tr h="388442">
                <a:tc>
                  <a:txBody>
                    <a:bodyPr/>
                    <a:lstStyle/>
                    <a:p>
                      <a:pPr>
                        <a:lnSpc>
                          <a:spcPct val="107000"/>
                        </a:lnSpc>
                        <a:spcAft>
                          <a:spcPts val="750"/>
                        </a:spcAft>
                      </a:pPr>
                      <a:r>
                        <a:rPr lang="ru-RU" sz="1400" dirty="0">
                          <a:effectLst/>
                        </a:rPr>
                        <a:t>Содержательная область оценки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750"/>
                        </a:spcAft>
                      </a:pPr>
                      <a:r>
                        <a:rPr lang="ru-RU" sz="1400">
                          <a:effectLst/>
                        </a:rPr>
                        <a:t>количество</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200905449"/>
                  </a:ext>
                </a:extLst>
              </a:tr>
              <a:tr h="388442">
                <a:tc>
                  <a:txBody>
                    <a:bodyPr/>
                    <a:lstStyle/>
                    <a:p>
                      <a:pPr>
                        <a:lnSpc>
                          <a:spcPct val="107000"/>
                        </a:lnSpc>
                        <a:spcAft>
                          <a:spcPts val="750"/>
                        </a:spcAft>
                      </a:pPr>
                      <a:r>
                        <a:rPr lang="ru-RU" sz="1400" dirty="0" err="1">
                          <a:effectLst/>
                        </a:rPr>
                        <a:t>Компетентностная</a:t>
                      </a:r>
                      <a:r>
                        <a:rPr lang="ru-RU" sz="1400" dirty="0">
                          <a:effectLst/>
                        </a:rPr>
                        <a:t> область оценки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400">
                          <a:effectLst/>
                        </a:rPr>
                        <a:t>применять</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184165668"/>
                  </a:ext>
                </a:extLst>
              </a:tr>
              <a:tr h="388442">
                <a:tc>
                  <a:txBody>
                    <a:bodyPr/>
                    <a:lstStyle/>
                    <a:p>
                      <a:pPr>
                        <a:lnSpc>
                          <a:spcPct val="107000"/>
                        </a:lnSpc>
                        <a:spcAft>
                          <a:spcPts val="750"/>
                        </a:spcAft>
                      </a:pPr>
                      <a:r>
                        <a:rPr lang="ru-RU" sz="1400" dirty="0">
                          <a:effectLst/>
                        </a:rPr>
                        <a:t>Контекст</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400" dirty="0">
                          <a:effectLst/>
                        </a:rPr>
                        <a:t>личная жизнь</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544743368"/>
                  </a:ext>
                </a:extLst>
              </a:tr>
              <a:tr h="388442">
                <a:tc>
                  <a:txBody>
                    <a:bodyPr/>
                    <a:lstStyle/>
                    <a:p>
                      <a:pPr>
                        <a:lnSpc>
                          <a:spcPct val="107000"/>
                        </a:lnSpc>
                        <a:spcAft>
                          <a:spcPts val="750"/>
                        </a:spcAft>
                      </a:pPr>
                      <a:r>
                        <a:rPr lang="ru-RU" sz="1400" dirty="0">
                          <a:effectLst/>
                        </a:rPr>
                        <a:t>Уровень сложности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400">
                          <a:effectLst/>
                        </a:rPr>
                        <a:t>низкий</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4270687275"/>
                  </a:ext>
                </a:extLst>
              </a:tr>
              <a:tr h="388442">
                <a:tc>
                  <a:txBody>
                    <a:bodyPr/>
                    <a:lstStyle/>
                    <a:p>
                      <a:pPr>
                        <a:lnSpc>
                          <a:spcPct val="107000"/>
                        </a:lnSpc>
                        <a:spcAft>
                          <a:spcPts val="750"/>
                        </a:spcAft>
                      </a:pPr>
                      <a:r>
                        <a:rPr lang="ru-RU" sz="1400" dirty="0">
                          <a:effectLst/>
                        </a:rPr>
                        <a:t>Формат ответа</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400" dirty="0">
                          <a:effectLst/>
                        </a:rPr>
                        <a:t>развернутый ответ (запись решения)</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4217145948"/>
                  </a:ext>
                </a:extLst>
              </a:tr>
              <a:tr h="1165326">
                <a:tc>
                  <a:txBody>
                    <a:bodyPr/>
                    <a:lstStyle/>
                    <a:p>
                      <a:pPr>
                        <a:lnSpc>
                          <a:spcPct val="107000"/>
                        </a:lnSpc>
                        <a:spcAft>
                          <a:spcPts val="750"/>
                        </a:spcAft>
                      </a:pPr>
                      <a:r>
                        <a:rPr lang="ru-RU" sz="1400" dirty="0">
                          <a:effectLst/>
                        </a:rPr>
                        <a:t>Объект оценки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lnSpc>
                          <a:spcPct val="107000"/>
                        </a:lnSpc>
                        <a:spcAft>
                          <a:spcPts val="750"/>
                        </a:spcAft>
                      </a:pPr>
                      <a:r>
                        <a:rPr lang="ru-RU" sz="1400" dirty="0">
                          <a:effectLst/>
                        </a:rPr>
                        <a:t>сопоставить информацию, представленную в виде текста и в виде таблицы, определить стоимость покупки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580395185"/>
                  </a:ext>
                </a:extLst>
              </a:tr>
              <a:tr h="388442">
                <a:tc>
                  <a:txBody>
                    <a:bodyPr/>
                    <a:lstStyle/>
                    <a:p>
                      <a:pPr>
                        <a:lnSpc>
                          <a:spcPct val="107000"/>
                        </a:lnSpc>
                        <a:spcAft>
                          <a:spcPts val="750"/>
                        </a:spcAft>
                      </a:pPr>
                      <a:r>
                        <a:rPr lang="ru-RU" sz="1400">
                          <a:effectLst/>
                        </a:rPr>
                        <a:t>Максимальный балл</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400" dirty="0">
                          <a:effectLst/>
                        </a:rPr>
                        <a:t>1 балл</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074700072"/>
                  </a:ext>
                </a:extLst>
              </a:tr>
            </a:tbl>
          </a:graphicData>
        </a:graphic>
      </p:graphicFrame>
      <p:sp>
        <p:nvSpPr>
          <p:cNvPr id="5" name="Rectangle 1"/>
          <p:cNvSpPr>
            <a:spLocks noChangeArrowheads="1"/>
          </p:cNvSpPr>
          <p:nvPr/>
        </p:nvSpPr>
        <p:spPr bwMode="auto">
          <a:xfrm rot="10800000" flipV="1">
            <a:off x="1095022" y="1872881"/>
            <a:ext cx="6965246" cy="3385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600" b="1" i="0" u="none" strike="noStrike" cap="none" normalizeH="0" baseline="0" dirty="0" smtClean="0">
                <a:ln>
                  <a:noFill/>
                </a:ln>
                <a:solidFill>
                  <a:srgbClr val="333333"/>
                </a:solidFill>
                <a:effectLst/>
                <a:latin typeface="Calibri" panose="020F0502020204030204" pitchFamily="34" charset="0"/>
                <a:ea typeface="Times New Roman" panose="02020603050405020304" pitchFamily="18" charset="0"/>
                <a:cs typeface="Times New Roman" panose="02020603050405020304" pitchFamily="18" charset="0"/>
              </a:rPr>
              <a:t>ХАРАКТЕРИСТИКА ЗАДАНИЯ</a:t>
            </a:r>
            <a:endParaRPr kumimoji="0" lang="ru-RU" altLang="ru-RU" sz="1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24679426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5023" y="817583"/>
            <a:ext cx="6965245" cy="595194"/>
          </a:xfrm>
        </p:spPr>
        <p:txBody>
          <a:bodyPr/>
          <a:lstStyle/>
          <a:p>
            <a:pPr lvl="0" eaLnBrk="0" fontAlgn="base" hangingPunct="0">
              <a:spcAft>
                <a:spcPct val="0"/>
              </a:spcAft>
            </a:pPr>
            <a:r>
              <a:rPr lang="ru-RU" altLang="ru-RU" sz="1800" b="1" dirty="0">
                <a:solidFill>
                  <a:srgbClr val="333333"/>
                </a:solidFill>
                <a:latin typeface="Calibri" panose="020F0502020204030204" pitchFamily="34" charset="0"/>
                <a:ea typeface="Times New Roman" panose="02020603050405020304" pitchFamily="18" charset="0"/>
                <a:cs typeface="Times New Roman" panose="02020603050405020304" pitchFamily="18" charset="0"/>
              </a:rPr>
              <a:t>СИСТЕМА </a:t>
            </a:r>
            <a:r>
              <a:rPr lang="ru-RU" altLang="ru-RU" sz="1800" b="1" dirty="0" smtClean="0">
                <a:solidFill>
                  <a:srgbClr val="333333"/>
                </a:solidFill>
                <a:latin typeface="Calibri" panose="020F0502020204030204" pitchFamily="34" charset="0"/>
                <a:ea typeface="Times New Roman" panose="02020603050405020304" pitchFamily="18" charset="0"/>
                <a:cs typeface="Times New Roman" panose="02020603050405020304" pitchFamily="18" charset="0"/>
              </a:rPr>
              <a:t>ОЦЕНИВАНИЯ</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2816304893"/>
              </p:ext>
            </p:extLst>
          </p:nvPr>
        </p:nvGraphicFramePr>
        <p:xfrm>
          <a:off x="1463675" y="1412778"/>
          <a:ext cx="6196013" cy="4320478"/>
        </p:xfrm>
        <a:graphic>
          <a:graphicData uri="http://schemas.openxmlformats.org/drawingml/2006/table">
            <a:tbl>
              <a:tblPr firstRow="1" firstCol="1" bandRow="1">
                <a:tableStyleId>{35758FB7-9AC5-4552-8A53-C91805E547FA}</a:tableStyleId>
              </a:tblPr>
              <a:tblGrid>
                <a:gridCol w="538184">
                  <a:extLst>
                    <a:ext uri="{9D8B030D-6E8A-4147-A177-3AD203B41FA5}">
                      <a16:colId xmlns="" xmlns:a16="http://schemas.microsoft.com/office/drawing/2014/main" val="1324969204"/>
                    </a:ext>
                  </a:extLst>
                </a:gridCol>
                <a:gridCol w="5657829">
                  <a:extLst>
                    <a:ext uri="{9D8B030D-6E8A-4147-A177-3AD203B41FA5}">
                      <a16:colId xmlns="" xmlns:a16="http://schemas.microsoft.com/office/drawing/2014/main" val="1409821197"/>
                    </a:ext>
                  </a:extLst>
                </a:gridCol>
              </a:tblGrid>
              <a:tr h="399427">
                <a:tc>
                  <a:txBody>
                    <a:bodyPr/>
                    <a:lstStyle/>
                    <a:p>
                      <a:pPr algn="ctr">
                        <a:lnSpc>
                          <a:spcPct val="107000"/>
                        </a:lnSpc>
                        <a:spcAft>
                          <a:spcPts val="750"/>
                        </a:spcAft>
                      </a:pPr>
                      <a:r>
                        <a:rPr lang="ru-RU" sz="1400" dirty="0">
                          <a:effectLst/>
                        </a:rPr>
                        <a:t>КОД</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750"/>
                        </a:spcAft>
                      </a:pPr>
                      <a:r>
                        <a:rPr lang="ru-RU" sz="1400">
                          <a:effectLst/>
                        </a:rPr>
                        <a:t>СОДЕРЖАНИЕ КРИТЕРИЯ</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497451589"/>
                  </a:ext>
                </a:extLst>
              </a:tr>
              <a:tr h="3521624">
                <a:tc>
                  <a:txBody>
                    <a:bodyPr/>
                    <a:lstStyle/>
                    <a:p>
                      <a:pPr algn="ctr">
                        <a:lnSpc>
                          <a:spcPct val="107000"/>
                        </a:lnSpc>
                        <a:spcAft>
                          <a:spcPts val="750"/>
                        </a:spcAft>
                      </a:pPr>
                      <a:r>
                        <a:rPr lang="ru-RU" sz="1400" dirty="0">
                          <a:effectLst/>
                        </a:rPr>
                        <a:t>1</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400" dirty="0">
                          <a:effectLst/>
                        </a:rPr>
                        <a:t>Дан верный ответ 1 272 руб. и приведено решение, подтверждающее полученный ответ.</a:t>
                      </a:r>
                    </a:p>
                    <a:p>
                      <a:pPr algn="just">
                        <a:lnSpc>
                          <a:spcPct val="107000"/>
                        </a:lnSpc>
                        <a:spcAft>
                          <a:spcPts val="750"/>
                        </a:spcAft>
                      </a:pPr>
                      <a:r>
                        <a:rPr lang="ru-RU" sz="1400" dirty="0">
                          <a:effectLst/>
                        </a:rPr>
                        <a:t>Возможное решение:</a:t>
                      </a:r>
                    </a:p>
                    <a:p>
                      <a:pPr algn="just">
                        <a:lnSpc>
                          <a:spcPct val="107000"/>
                        </a:lnSpc>
                        <a:spcAft>
                          <a:spcPts val="750"/>
                        </a:spcAft>
                      </a:pPr>
                      <a:r>
                        <a:rPr lang="ru-RU" sz="1400" dirty="0">
                          <a:effectLst/>
                        </a:rPr>
                        <a:t>1) за роллы семья </a:t>
                      </a:r>
                      <a:r>
                        <a:rPr lang="ru-RU" sz="1400" dirty="0" err="1" smtClean="0">
                          <a:effectLst/>
                        </a:rPr>
                        <a:t>Рябиковых</a:t>
                      </a:r>
                      <a:r>
                        <a:rPr lang="ru-RU" sz="1400" dirty="0" smtClean="0">
                          <a:effectLst/>
                        </a:rPr>
                        <a:t> </a:t>
                      </a:r>
                      <a:r>
                        <a:rPr lang="ru-RU" sz="1400" dirty="0">
                          <a:effectLst/>
                        </a:rPr>
                        <a:t>заплатит:</a:t>
                      </a:r>
                    </a:p>
                    <a:p>
                      <a:pPr algn="just">
                        <a:lnSpc>
                          <a:spcPct val="107000"/>
                        </a:lnSpc>
                        <a:spcAft>
                          <a:spcPts val="750"/>
                        </a:spcAft>
                      </a:pPr>
                      <a:r>
                        <a:rPr lang="ru-RU" sz="1400" dirty="0">
                          <a:effectLst/>
                        </a:rPr>
                        <a:t>239 + 189 + 129 + 109 ∙ 2 + 149 + 109 + 159 = 1 192 (руб.)</a:t>
                      </a:r>
                    </a:p>
                    <a:p>
                      <a:pPr algn="just">
                        <a:lnSpc>
                          <a:spcPct val="107000"/>
                        </a:lnSpc>
                        <a:spcAft>
                          <a:spcPts val="750"/>
                        </a:spcAft>
                      </a:pPr>
                      <a:r>
                        <a:rPr lang="ru-RU" sz="1400" dirty="0">
                          <a:effectLst/>
                        </a:rPr>
                        <a:t>2) за </a:t>
                      </a:r>
                      <a:r>
                        <a:rPr lang="ru-RU" sz="1400" dirty="0" err="1">
                          <a:effectLst/>
                        </a:rPr>
                        <a:t>васаби</a:t>
                      </a:r>
                      <a:r>
                        <a:rPr lang="ru-RU" sz="1400" dirty="0">
                          <a:effectLst/>
                        </a:rPr>
                        <a:t> и имбирь семья </a:t>
                      </a:r>
                      <a:r>
                        <a:rPr lang="ru-RU" sz="1400" dirty="0" err="1" smtClean="0">
                          <a:effectLst/>
                        </a:rPr>
                        <a:t>Рябиковых</a:t>
                      </a:r>
                      <a:r>
                        <a:rPr lang="ru-RU" sz="1400" dirty="0" smtClean="0">
                          <a:effectLst/>
                        </a:rPr>
                        <a:t> </a:t>
                      </a:r>
                      <a:r>
                        <a:rPr lang="ru-RU" sz="1400" dirty="0">
                          <a:effectLst/>
                        </a:rPr>
                        <a:t>заплатит:</a:t>
                      </a:r>
                    </a:p>
                    <a:p>
                      <a:pPr algn="just">
                        <a:lnSpc>
                          <a:spcPct val="107000"/>
                        </a:lnSpc>
                        <a:spcAft>
                          <a:spcPts val="750"/>
                        </a:spcAft>
                      </a:pPr>
                      <a:r>
                        <a:rPr lang="ru-RU" sz="1400" dirty="0">
                          <a:effectLst/>
                        </a:rPr>
                        <a:t>4 ∙ 10 + 4 ∙ 10 = 80 (руб.)</a:t>
                      </a:r>
                    </a:p>
                    <a:p>
                      <a:pPr algn="just">
                        <a:lnSpc>
                          <a:spcPct val="107000"/>
                        </a:lnSpc>
                        <a:spcAft>
                          <a:spcPts val="750"/>
                        </a:spcAft>
                      </a:pPr>
                      <a:r>
                        <a:rPr lang="ru-RU" sz="1400" dirty="0">
                          <a:effectLst/>
                        </a:rPr>
                        <a:t>3) вся покупка (без учета доставки) составит:</a:t>
                      </a:r>
                    </a:p>
                    <a:p>
                      <a:pPr algn="just">
                        <a:lnSpc>
                          <a:spcPct val="107000"/>
                        </a:lnSpc>
                        <a:spcAft>
                          <a:spcPts val="750"/>
                        </a:spcAft>
                      </a:pPr>
                      <a:r>
                        <a:rPr lang="ru-RU" sz="1400" dirty="0">
                          <a:effectLst/>
                        </a:rPr>
                        <a:t>1 192 + 80 = 1272 (руб.)</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638069936"/>
                  </a:ext>
                </a:extLst>
              </a:tr>
              <a:tr h="399427">
                <a:tc>
                  <a:txBody>
                    <a:bodyPr/>
                    <a:lstStyle/>
                    <a:p>
                      <a:pPr algn="ctr">
                        <a:lnSpc>
                          <a:spcPct val="107000"/>
                        </a:lnSpc>
                        <a:spcAft>
                          <a:spcPts val="75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750"/>
                        </a:spcAft>
                      </a:pPr>
                      <a:r>
                        <a:rPr lang="ru-RU" sz="1400" dirty="0">
                          <a:effectLst/>
                        </a:rPr>
                        <a:t>Дан неверный ответ или не приведено решение</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65971140"/>
                  </a:ext>
                </a:extLst>
              </a:tr>
            </a:tbl>
          </a:graphicData>
        </a:graphic>
      </p:graphicFrame>
    </p:spTree>
    <p:extLst>
      <p:ext uri="{BB962C8B-B14F-4D97-AF65-F5344CB8AC3E}">
        <p14:creationId xmlns:p14="http://schemas.microsoft.com/office/powerpoint/2010/main" xmlns="" val="10572274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86460" y="745574"/>
            <a:ext cx="6965245" cy="1531298"/>
          </a:xfrm>
        </p:spPr>
        <p:txBody>
          <a:bodyPr>
            <a:normAutofit/>
          </a:bodyPr>
          <a:lstStyle/>
          <a:p>
            <a:pPr>
              <a:lnSpc>
                <a:spcPct val="107000"/>
              </a:lnSpc>
              <a:spcAft>
                <a:spcPts val="750"/>
              </a:spcAft>
            </a:pPr>
            <a:r>
              <a:rPr lang="ru-RU" sz="18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Вопрос 2. </a:t>
            </a:r>
            <a:r>
              <a:rPr lang="ru-RU" sz="18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Рассчитайте массу роллов (без учета </a:t>
            </a:r>
            <a:r>
              <a:rPr lang="ru-RU" sz="18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васаби</a:t>
            </a:r>
            <a:r>
              <a:rPr lang="ru-RU" sz="18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и имбиря).</a:t>
            </a:r>
            <a:r>
              <a:rPr lang="ru-RU" sz="1800" dirty="0">
                <a:latin typeface="Calibri" panose="020F0502020204030204" pitchFamily="34" charset="0"/>
                <a:ea typeface="Calibri" panose="020F0502020204030204" pitchFamily="34" charset="0"/>
                <a:cs typeface="Times New Roman" panose="02020603050405020304" pitchFamily="18" charset="0"/>
              </a:rPr>
              <a:t/>
            </a:r>
            <a:br>
              <a:rPr lang="ru-RU" sz="1800" dirty="0">
                <a:latin typeface="Calibri" panose="020F0502020204030204" pitchFamily="34" charset="0"/>
                <a:ea typeface="Calibri" panose="020F0502020204030204" pitchFamily="34" charset="0"/>
                <a:cs typeface="Times New Roman" panose="02020603050405020304" pitchFamily="18" charset="0"/>
              </a:rPr>
            </a:br>
            <a:r>
              <a:rPr lang="ru-RU" sz="1800" i="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Запишите ответ и приведите подробное решение</a:t>
            </a:r>
            <a:r>
              <a:rPr lang="ru-RU" sz="1800" i="1"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t>
            </a:r>
            <a:br>
              <a:rPr lang="ru-RU" sz="1800" i="1"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br>
            <a:r>
              <a:rPr lang="ru-RU" sz="1800" b="1"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ХАРАКТЕРИСТИКА </a:t>
            </a:r>
            <a:r>
              <a:rPr lang="ru-RU" sz="18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ЗАДАНИЯ</a:t>
            </a:r>
            <a:r>
              <a:rPr lang="ru-RU" sz="2000" dirty="0">
                <a:latin typeface="Calibri" panose="020F0502020204030204" pitchFamily="34" charset="0"/>
                <a:ea typeface="Calibri" panose="020F0502020204030204" pitchFamily="34" charset="0"/>
                <a:cs typeface="Times New Roman" panose="02020603050405020304" pitchFamily="18" charset="0"/>
              </a:rPr>
              <a:t/>
            </a:r>
            <a:br>
              <a:rPr lang="ru-RU" sz="2000" dirty="0">
                <a:latin typeface="Calibri" panose="020F0502020204030204" pitchFamily="34" charset="0"/>
                <a:ea typeface="Calibri" panose="020F0502020204030204" pitchFamily="34" charset="0"/>
                <a:cs typeface="Times New Roman" panose="02020603050405020304" pitchFamily="18" charset="0"/>
              </a:rPr>
            </a:br>
            <a:endParaRPr lang="ru-RU" sz="18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1289234742"/>
              </p:ext>
            </p:extLst>
          </p:nvPr>
        </p:nvGraphicFramePr>
        <p:xfrm>
          <a:off x="1086460" y="2276872"/>
          <a:ext cx="6965245" cy="3747716"/>
        </p:xfrm>
        <a:graphic>
          <a:graphicData uri="http://schemas.openxmlformats.org/drawingml/2006/table">
            <a:tbl>
              <a:tblPr firstRow="1" firstCol="1" bandRow="1">
                <a:tableStyleId>{35758FB7-9AC5-4552-8A53-C91805E547FA}</a:tableStyleId>
              </a:tblPr>
              <a:tblGrid>
                <a:gridCol w="3381789">
                  <a:extLst>
                    <a:ext uri="{9D8B030D-6E8A-4147-A177-3AD203B41FA5}">
                      <a16:colId xmlns="" xmlns:a16="http://schemas.microsoft.com/office/drawing/2014/main" val="763631660"/>
                    </a:ext>
                  </a:extLst>
                </a:gridCol>
                <a:gridCol w="3583456">
                  <a:extLst>
                    <a:ext uri="{9D8B030D-6E8A-4147-A177-3AD203B41FA5}">
                      <a16:colId xmlns="" xmlns:a16="http://schemas.microsoft.com/office/drawing/2014/main" val="48555712"/>
                    </a:ext>
                  </a:extLst>
                </a:gridCol>
              </a:tblGrid>
              <a:tr h="363342">
                <a:tc>
                  <a:txBody>
                    <a:bodyPr/>
                    <a:lstStyle/>
                    <a:p>
                      <a:pPr>
                        <a:lnSpc>
                          <a:spcPct val="107000"/>
                        </a:lnSpc>
                        <a:spcAft>
                          <a:spcPts val="750"/>
                        </a:spcAft>
                      </a:pPr>
                      <a:r>
                        <a:rPr lang="ru-RU" sz="1600" dirty="0">
                          <a:effectLst/>
                        </a:rPr>
                        <a:t>Содержательная область оценки</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750"/>
                        </a:spcAft>
                      </a:pPr>
                      <a:r>
                        <a:rPr lang="ru-RU" sz="1600">
                          <a:effectLst/>
                        </a:rPr>
                        <a:t>количество</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725023453"/>
                  </a:ext>
                </a:extLst>
              </a:tr>
              <a:tr h="745569">
                <a:tc>
                  <a:txBody>
                    <a:bodyPr/>
                    <a:lstStyle/>
                    <a:p>
                      <a:pPr>
                        <a:lnSpc>
                          <a:spcPct val="107000"/>
                        </a:lnSpc>
                        <a:spcAft>
                          <a:spcPts val="750"/>
                        </a:spcAft>
                      </a:pPr>
                      <a:r>
                        <a:rPr lang="ru-RU" sz="1600">
                          <a:effectLst/>
                        </a:rPr>
                        <a:t>Компетентностная область оценки</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dirty="0">
                          <a:effectLst/>
                        </a:rPr>
                        <a:t>применять</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2173723123"/>
                  </a:ext>
                </a:extLst>
              </a:tr>
              <a:tr h="363342">
                <a:tc>
                  <a:txBody>
                    <a:bodyPr/>
                    <a:lstStyle/>
                    <a:p>
                      <a:pPr>
                        <a:lnSpc>
                          <a:spcPct val="107000"/>
                        </a:lnSpc>
                        <a:spcAft>
                          <a:spcPts val="750"/>
                        </a:spcAft>
                      </a:pPr>
                      <a:r>
                        <a:rPr lang="ru-RU" sz="1600">
                          <a:effectLst/>
                        </a:rPr>
                        <a:t>Контекст</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a:effectLst/>
                        </a:rPr>
                        <a:t>личная жизнь</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452995966"/>
                  </a:ext>
                </a:extLst>
              </a:tr>
              <a:tr h="363342">
                <a:tc>
                  <a:txBody>
                    <a:bodyPr/>
                    <a:lstStyle/>
                    <a:p>
                      <a:pPr>
                        <a:lnSpc>
                          <a:spcPct val="107000"/>
                        </a:lnSpc>
                        <a:spcAft>
                          <a:spcPts val="750"/>
                        </a:spcAft>
                      </a:pPr>
                      <a:r>
                        <a:rPr lang="ru-RU" sz="1600">
                          <a:effectLst/>
                        </a:rPr>
                        <a:t>Уровень сложности</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a:effectLst/>
                        </a:rPr>
                        <a:t>низкий</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723218376"/>
                  </a:ext>
                </a:extLst>
              </a:tr>
              <a:tr h="363342">
                <a:tc>
                  <a:txBody>
                    <a:bodyPr/>
                    <a:lstStyle/>
                    <a:p>
                      <a:pPr>
                        <a:lnSpc>
                          <a:spcPct val="107000"/>
                        </a:lnSpc>
                        <a:spcAft>
                          <a:spcPts val="750"/>
                        </a:spcAft>
                      </a:pPr>
                      <a:r>
                        <a:rPr lang="ru-RU" sz="1600">
                          <a:effectLst/>
                        </a:rPr>
                        <a:t>Формат ответа</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a:effectLst/>
                        </a:rPr>
                        <a:t>развернутый ответ (запись решения)</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031452206"/>
                  </a:ext>
                </a:extLst>
              </a:tr>
              <a:tr h="1185437">
                <a:tc>
                  <a:txBody>
                    <a:bodyPr/>
                    <a:lstStyle/>
                    <a:p>
                      <a:pPr>
                        <a:lnSpc>
                          <a:spcPct val="107000"/>
                        </a:lnSpc>
                        <a:spcAft>
                          <a:spcPts val="750"/>
                        </a:spcAft>
                      </a:pPr>
                      <a:r>
                        <a:rPr lang="ru-RU" sz="1600" dirty="0">
                          <a:effectLst/>
                        </a:rPr>
                        <a:t>Объект оценки</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lnSpc>
                          <a:spcPct val="107000"/>
                        </a:lnSpc>
                        <a:spcAft>
                          <a:spcPts val="750"/>
                        </a:spcAft>
                      </a:pPr>
                      <a:r>
                        <a:rPr lang="ru-RU" sz="1600" dirty="0">
                          <a:effectLst/>
                        </a:rPr>
                        <a:t>сопоставить информацию, представленную в виде текста и в виде таблицы, определить массу заказа</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1203761116"/>
                  </a:ext>
                </a:extLst>
              </a:tr>
              <a:tr h="363342">
                <a:tc>
                  <a:txBody>
                    <a:bodyPr/>
                    <a:lstStyle/>
                    <a:p>
                      <a:pPr>
                        <a:lnSpc>
                          <a:spcPct val="107000"/>
                        </a:lnSpc>
                        <a:spcAft>
                          <a:spcPts val="750"/>
                        </a:spcAft>
                      </a:pPr>
                      <a:r>
                        <a:rPr lang="ru-RU" sz="1600" dirty="0">
                          <a:effectLst/>
                        </a:rPr>
                        <a:t>Максимальный балл</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750"/>
                        </a:spcAft>
                      </a:pPr>
                      <a:r>
                        <a:rPr lang="ru-RU" sz="1600" dirty="0">
                          <a:effectLst/>
                        </a:rPr>
                        <a:t>1 балл</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 xmlns:a16="http://schemas.microsoft.com/office/drawing/2014/main" val="302679975"/>
                  </a:ext>
                </a:extLst>
              </a:tr>
            </a:tbl>
          </a:graphicData>
        </a:graphic>
      </p:graphicFrame>
    </p:spTree>
    <p:extLst>
      <p:ext uri="{BB962C8B-B14F-4D97-AF65-F5344CB8AC3E}">
        <p14:creationId xmlns:p14="http://schemas.microsoft.com/office/powerpoint/2010/main" xmlns="" val="46965463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Кнопка">
  <a:themeElements>
    <a:clrScheme name="Другая 1">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FFFFFF"/>
      </a:hlink>
      <a:folHlink>
        <a:srgbClr val="D83E2C"/>
      </a:folHlink>
    </a:clrScheme>
    <a:fontScheme name="Кнопка">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нопка">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1191</TotalTime>
  <Words>1795</Words>
  <Application>Microsoft Office PowerPoint</Application>
  <PresentationFormat>Экран (4:3)</PresentationFormat>
  <Paragraphs>361</Paragraphs>
  <Slides>26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26</vt:i4>
      </vt:variant>
    </vt:vector>
  </HeadingPairs>
  <TitlesOfParts>
    <vt:vector size="27" baseType="lpstr">
      <vt:lpstr>Кнопка</vt:lpstr>
      <vt:lpstr>Функциональная грамотность</vt:lpstr>
      <vt:lpstr>Прочитайте текст и выполните задания 1 – 9 </vt:lpstr>
      <vt:lpstr>Слайд 3</vt:lpstr>
      <vt:lpstr>Слайд 4</vt:lpstr>
      <vt:lpstr>Таблица 1. Роллы </vt:lpstr>
      <vt:lpstr>Таблица 2. Дополнительные ингредиенты </vt:lpstr>
      <vt:lpstr>Вопрос 1. Рассчитайте стоимость заказа, без учёта доставки. Запишите ответ и приведите подробное решение. </vt:lpstr>
      <vt:lpstr>СИСТЕМА ОЦЕНИВАНИЯ</vt:lpstr>
      <vt:lpstr>Вопрос 2. Рассчитайте массу роллов (без учета васаби и имбиря). Запишите ответ и приведите подробное решение. ХАРАКТЕРИСТИКА ЗАДАНИЯ </vt:lpstr>
      <vt:lpstr>Слайд 10</vt:lpstr>
      <vt:lpstr>Вопрос 3. Определите сколько роллов достанется каждому члену семьи Рябиковых, если они разделят между собой их поровну. Запишите ответ и приведите подробное решение. </vt:lpstr>
      <vt:lpstr>Слайд 12</vt:lpstr>
      <vt:lpstr>Вопрос 4. Рассчитайте массу роллов, которая достанется каждому члену семьи Рябиковых при условии, что они разделят заказ поровну между собой. Ответ округлите до целого количества граммов. Запишите ответ и приведите подробное решение. </vt:lpstr>
      <vt:lpstr>Слайд 14</vt:lpstr>
      <vt:lpstr>Вопрос 5. Рассчитайте калорийность заказа. Запишите ответ и приведите подробное решение. </vt:lpstr>
      <vt:lpstr>Слайд 16</vt:lpstr>
      <vt:lpstr>Вопрос 6. В таблице 3 представлена суточная потребность энергии для лиц разных категорий труда. Определите, сколько процентов от суточной нормы составляет калорийность приема роллов для Раниса Рябикова, которому исполнилось 13 лет. Ответ округлите до десятых долей процента. Запишите ответ и приведите подробное решение. </vt:lpstr>
      <vt:lpstr>Слайд 18</vt:lpstr>
      <vt:lpstr>Слайд 19</vt:lpstr>
      <vt:lpstr>Вопрос 7. Определите стоимость заказа, если у Рябиковых есть дисконтная карта, предоставляющая скидку 5% на покупки в сети кафе «Шарк». Запишите ответ и приведите подробное решение. </vt:lpstr>
      <vt:lpstr>СИСТЕМА ОЦЕНИВАНИЯ</vt:lpstr>
      <vt:lpstr>Вопрос 8. Определите, надо ли семье Рябиковых платить за доставку роллов. В случае платной доставки рассчитайте все расходы семьи Рябиковых. Запишите ответ и приведите подробное решение.</vt:lpstr>
      <vt:lpstr>Слайд 23</vt:lpstr>
      <vt:lpstr>Вопрос 9. Определите, сколько процентов роллов из заказа семьи Рябиковых содержат лосось. Запишите ответ и приведите подробное решение. </vt:lpstr>
      <vt:lpstr>Слайд 25</vt:lpstr>
      <vt:lpstr>Молодцы, так держать!</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Dagar Davletov</dc:creator>
  <cp:lastModifiedBy>1</cp:lastModifiedBy>
  <cp:revision>149</cp:revision>
  <dcterms:created xsi:type="dcterms:W3CDTF">2015-12-02T12:54:08Z</dcterms:created>
  <dcterms:modified xsi:type="dcterms:W3CDTF">2024-11-19T12:56:47Z</dcterms:modified>
</cp:coreProperties>
</file>