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  <p:sldId id="264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Прогноз изменения</a:t>
            </a:r>
            <a:r>
              <a:rPr lang="ru-RU" baseline="0"/>
              <a:t> т</a:t>
            </a:r>
            <a:r>
              <a:rPr lang="ru-RU"/>
              <a:t>емпературы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5.9990339749198034E-2"/>
          <c:y val="0.16697444069491318"/>
          <c:w val="0.81808836395450568"/>
          <c:h val="0.73361423572053508"/>
        </c:manualLayout>
      </c:layou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Июнь</c:v>
                </c:pt>
              </c:strCache>
            </c:strRef>
          </c:tx>
          <c:marker>
            <c:symbol val="none"/>
          </c:marker>
          <c:cat>
            <c:numRef>
              <c:f>Лист1!$A$2:$A$24</c:f>
              <c:numCache>
                <c:formatCode>General</c:formatCode>
                <c:ptCount val="23"/>
                <c:pt idx="0">
                  <c:v>20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</c:numCache>
            </c:num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25</c:v>
                </c:pt>
                <c:pt idx="1">
                  <c:v>26</c:v>
                </c:pt>
                <c:pt idx="2">
                  <c:v>29</c:v>
                </c:pt>
                <c:pt idx="3">
                  <c:v>30</c:v>
                </c:pt>
                <c:pt idx="4">
                  <c:v>26</c:v>
                </c:pt>
                <c:pt idx="5">
                  <c:v>24</c:v>
                </c:pt>
                <c:pt idx="6">
                  <c:v>28</c:v>
                </c:pt>
                <c:pt idx="7">
                  <c:v>30</c:v>
                </c:pt>
                <c:pt idx="8">
                  <c:v>30</c:v>
                </c:pt>
                <c:pt idx="9">
                  <c:v>27</c:v>
                </c:pt>
                <c:pt idx="10">
                  <c:v>27</c:v>
                </c:pt>
                <c:pt idx="11">
                  <c:v>29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Июль</c:v>
                </c:pt>
              </c:strCache>
            </c:strRef>
          </c:tx>
          <c:marker>
            <c:symbol val="none"/>
          </c:marker>
          <c:cat>
            <c:numRef>
              <c:f>Лист1!$A$2:$A$24</c:f>
              <c:numCache>
                <c:formatCode>General</c:formatCode>
                <c:ptCount val="23"/>
                <c:pt idx="0">
                  <c:v>20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</c:numCache>
            </c:numRef>
          </c:cat>
          <c:val>
            <c:numRef>
              <c:f>Лист1!$C$2:$C$24</c:f>
              <c:numCache>
                <c:formatCode>General</c:formatCode>
                <c:ptCount val="23"/>
                <c:pt idx="11">
                  <c:v>29</c:v>
                </c:pt>
                <c:pt idx="12">
                  <c:v>28</c:v>
                </c:pt>
                <c:pt idx="13">
                  <c:v>31</c:v>
                </c:pt>
                <c:pt idx="14">
                  <c:v>30</c:v>
                </c:pt>
                <c:pt idx="15">
                  <c:v>28</c:v>
                </c:pt>
                <c:pt idx="16">
                  <c:v>27</c:v>
                </c:pt>
                <c:pt idx="17">
                  <c:v>30</c:v>
                </c:pt>
                <c:pt idx="18">
                  <c:v>31</c:v>
                </c:pt>
                <c:pt idx="19">
                  <c:v>27</c:v>
                </c:pt>
                <c:pt idx="20">
                  <c:v>30</c:v>
                </c:pt>
                <c:pt idx="21">
                  <c:v>30</c:v>
                </c:pt>
              </c:numCache>
            </c:numRef>
          </c:val>
        </c:ser>
        <c:dLbls/>
        <c:marker val="1"/>
        <c:axId val="147987456"/>
        <c:axId val="148189952"/>
      </c:lineChart>
      <c:catAx>
        <c:axId val="147987456"/>
        <c:scaling>
          <c:orientation val="minMax"/>
        </c:scaling>
        <c:axPos val="b"/>
        <c:numFmt formatCode="General" sourceLinked="1"/>
        <c:tickLblPos val="nextTo"/>
        <c:crossAx val="148189952"/>
        <c:crosses val="autoZero"/>
        <c:auto val="1"/>
        <c:lblAlgn val="ctr"/>
        <c:lblOffset val="100"/>
        <c:tickLblSkip val="1"/>
        <c:tickMarkSkip val="1"/>
      </c:catAx>
      <c:valAx>
        <c:axId val="148189952"/>
        <c:scaling>
          <c:orientation val="minMax"/>
          <c:min val="22"/>
        </c:scaling>
        <c:axPos val="l"/>
        <c:majorGridlines/>
        <c:numFmt formatCode="General" sourceLinked="1"/>
        <c:tickLblPos val="nextTo"/>
        <c:crossAx val="147987456"/>
        <c:crosses val="autoZero"/>
        <c:crossBetween val="between"/>
        <c:majorUnit val="1"/>
      </c:valAx>
    </c:plotArea>
    <c:legend>
      <c:legendPos val="r"/>
      <c:layout/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0A0-5185-4ADC-B221-E53355EEB33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34579-DDF1-4B97-910E-C60288FB5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2E480A0-5185-4ADC-B221-E53355EEB33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A134579-DDF1-4B97-910E-C60288FB5A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268760"/>
            <a:ext cx="8568952" cy="4267200"/>
          </a:xfrm>
        </p:spPr>
        <p:txBody>
          <a:bodyPr/>
          <a:lstStyle/>
          <a:p>
            <a:r>
              <a:rPr lang="ru-RU" dirty="0">
                <a:effectLst/>
              </a:rPr>
              <a:t>Математическая игра </a:t>
            </a:r>
            <a:r>
              <a:rPr lang="ru-RU" b="1" dirty="0">
                <a:effectLst/>
              </a:rPr>
              <a:t>"Планируем путешествие"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44564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706" y="44624"/>
            <a:ext cx="9036496" cy="2304256"/>
          </a:xfrm>
        </p:spPr>
        <p:txBody>
          <a:bodyPr/>
          <a:lstStyle/>
          <a:p>
            <a:r>
              <a:rPr lang="ru-RU" sz="2400" b="1" i="1" dirty="0">
                <a:effectLst/>
              </a:rPr>
              <a:t>5 задание.</a:t>
            </a:r>
            <a:r>
              <a:rPr lang="ru-RU" sz="2400" dirty="0">
                <a:effectLst/>
              </a:rPr>
              <a:t> При расчете суммы на питание, мама планировала тратить на обед не больше тысячи рублей. </a:t>
            </a:r>
            <a:r>
              <a:rPr lang="ru-RU" sz="2400" dirty="0" smtClean="0">
                <a:effectLst/>
              </a:rPr>
              <a:t>Исходя </a:t>
            </a:r>
            <a:r>
              <a:rPr lang="ru-RU" sz="2400" dirty="0">
                <a:effectLst/>
              </a:rPr>
              <a:t>из того, что семья чаще всего будет покупать каждому салат овощной, лапшу, картофельное пюре с котлетой и компот, а Дима еще и мороженое, выясните, укладывается ли семья в планируемый бюджет.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88858461"/>
              </p:ext>
            </p:extLst>
          </p:nvPr>
        </p:nvGraphicFramePr>
        <p:xfrm>
          <a:off x="683568" y="2756916"/>
          <a:ext cx="8064896" cy="41010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2026"/>
                <a:gridCol w="4032870"/>
              </a:tblGrid>
              <a:tr h="3105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Название блюда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Цена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Салат овощной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52 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Салат «Оливье»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Борщ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Лапша куриная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95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Гуляш с рисом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130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Картофельное пюре с котлетой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120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Пицца «Маргарита» </a:t>
                      </a:r>
                      <a:r>
                        <a:rPr lang="en-US" sz="1800">
                          <a:effectLst/>
                        </a:rPr>
                        <a:t>d=20</a:t>
                      </a:r>
                      <a:r>
                        <a:rPr lang="ru-RU" sz="1800">
                          <a:effectLst/>
                        </a:rPr>
                        <a:t>см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Картофель фри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80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Пирожное «Наполеон»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125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Мороженое ассорти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Чай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51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Компот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975552" y="2392814"/>
            <a:ext cx="32090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Меню столовой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Одуванчик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2121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Правильный ответ: </a:t>
            </a:r>
            <a:endParaRPr lang="ru-RU" sz="3200" dirty="0" smtClean="0">
              <a:solidFill>
                <a:srgbClr val="FF0000"/>
              </a:solidFill>
            </a:endParaRPr>
          </a:p>
          <a:p>
            <a:r>
              <a:rPr lang="ru-RU" sz="3200" b="1" i="1" dirty="0">
                <a:solidFill>
                  <a:srgbClr val="FF0000"/>
                </a:solidFill>
              </a:rPr>
              <a:t>семья не укладывается в планируемый бюджет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9251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916832"/>
            <a:ext cx="9036496" cy="2304256"/>
          </a:xfrm>
        </p:spPr>
        <p:txBody>
          <a:bodyPr/>
          <a:lstStyle/>
          <a:p>
            <a:r>
              <a:rPr lang="ru-RU" sz="2400" b="1" i="1" dirty="0">
                <a:effectLst/>
              </a:rPr>
              <a:t>6 задание</a:t>
            </a:r>
            <a:r>
              <a:rPr lang="ru-RU" sz="2400" dirty="0">
                <a:effectLst/>
              </a:rPr>
              <a:t>. Семье Кирилла нужно купить сувениры бабушке, дедушке, сестре, папиным друзьям Дмитрию и Ивану, маминым коллегам Ирине и Елене, лучшему другу Кирилла Вите, и упаковать в коробки, чтобы довезти подарки целыми. В одну коробку входит 3 подарка. Сколько нужно будет купить коробок?</a:t>
            </a:r>
          </a:p>
        </p:txBody>
      </p:sp>
    </p:spTree>
    <p:extLst>
      <p:ext uri="{BB962C8B-B14F-4D97-AF65-F5344CB8AC3E}">
        <p14:creationId xmlns:p14="http://schemas.microsoft.com/office/powerpoint/2010/main" xmlns="" val="3092750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Правильный ответ: </a:t>
            </a:r>
            <a:endParaRPr lang="ru-RU" sz="3200" dirty="0" smtClean="0">
              <a:solidFill>
                <a:srgbClr val="FF0000"/>
              </a:solidFill>
            </a:endParaRPr>
          </a:p>
          <a:p>
            <a:r>
              <a:rPr lang="ru-RU" sz="3200" b="1" i="1" dirty="0">
                <a:solidFill>
                  <a:srgbClr val="FF0000"/>
                </a:solidFill>
              </a:rPr>
              <a:t>семье необходимо купить три коробки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8451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899" y="1340768"/>
            <a:ext cx="9036496" cy="2304256"/>
          </a:xfrm>
        </p:spPr>
        <p:txBody>
          <a:bodyPr/>
          <a:lstStyle/>
          <a:p>
            <a:r>
              <a:rPr lang="ru-RU" sz="4400" b="1" dirty="0">
                <a:effectLst/>
              </a:rPr>
              <a:t>Поздравляем победителей!!!</a:t>
            </a:r>
          </a:p>
        </p:txBody>
      </p:sp>
    </p:spTree>
    <p:extLst>
      <p:ext uri="{BB962C8B-B14F-4D97-AF65-F5344CB8AC3E}">
        <p14:creationId xmlns:p14="http://schemas.microsoft.com/office/powerpoint/2010/main" xmlns="" val="2360269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508" y="188640"/>
            <a:ext cx="8568952" cy="2304256"/>
          </a:xfrm>
        </p:spPr>
        <p:txBody>
          <a:bodyPr/>
          <a:lstStyle/>
          <a:p>
            <a:r>
              <a:rPr lang="ru-RU" sz="2400" b="1" i="1" dirty="0">
                <a:effectLst/>
              </a:rPr>
              <a:t>1 задание</a:t>
            </a:r>
            <a:r>
              <a:rPr lang="ru-RU" sz="2400" dirty="0">
                <a:effectLst/>
              </a:rPr>
              <a:t>. Семья Смирновых выбирает поездку на неделю. У Димы начинаются каникулы после экзаменов, с 25 июня до конца лета. У мамы отпуск две недели с 20 июня, а у папы отпуск с 27 июня по 10 июля. Необходимо выбрать время поездки исходя из дат отпусков и каникул</a:t>
            </a:r>
            <a:r>
              <a:rPr lang="ru-RU" sz="2400" dirty="0" smtClean="0">
                <a:effectLst/>
              </a:rPr>
              <a:t>.</a:t>
            </a:r>
            <a:endParaRPr lang="ru-RU" sz="2400" dirty="0"/>
          </a:p>
        </p:txBody>
      </p:sp>
      <p:pic>
        <p:nvPicPr>
          <p:cNvPr id="3" name="Рисунок 2"/>
          <p:cNvPicPr/>
          <p:nvPr/>
        </p:nvPicPr>
        <p:blipFill rotWithShape="1">
          <a:blip r:embed="rId2"/>
          <a:srcRect l="4327" t="35062" r="49359" b="13627"/>
          <a:stretch/>
        </p:blipFill>
        <p:spPr bwMode="auto">
          <a:xfrm>
            <a:off x="0" y="3140968"/>
            <a:ext cx="4644008" cy="355644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4" name="Рисунок 3"/>
          <p:cNvPicPr/>
          <p:nvPr/>
        </p:nvPicPr>
        <p:blipFill rotWithShape="1">
          <a:blip r:embed="rId3"/>
          <a:srcRect l="4327" t="35918" r="48558" b="12772"/>
          <a:stretch/>
        </p:blipFill>
        <p:spPr bwMode="auto">
          <a:xfrm>
            <a:off x="4644008" y="3140968"/>
            <a:ext cx="4464496" cy="354619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3401324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Правильный ответ: </a:t>
            </a:r>
            <a:endParaRPr lang="ru-RU" sz="3200" dirty="0" smtClean="0">
              <a:solidFill>
                <a:srgbClr val="FF0000"/>
              </a:solidFill>
            </a:endParaRPr>
          </a:p>
          <a:p>
            <a:r>
              <a:rPr lang="ru-RU" sz="3200" b="1" i="1" dirty="0" smtClean="0">
                <a:solidFill>
                  <a:srgbClr val="FF0000"/>
                </a:solidFill>
              </a:rPr>
              <a:t>с </a:t>
            </a:r>
            <a:r>
              <a:rPr lang="ru-RU" sz="3200" b="1" i="1" dirty="0">
                <a:solidFill>
                  <a:srgbClr val="FF0000"/>
                </a:solidFill>
              </a:rPr>
              <a:t>27 июня по 3 июля</a:t>
            </a:r>
            <a:r>
              <a:rPr lang="ru-RU" sz="3200" dirty="0">
                <a:solidFill>
                  <a:srgbClr val="FF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115832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8640"/>
            <a:ext cx="9036496" cy="2304256"/>
          </a:xfrm>
        </p:spPr>
        <p:txBody>
          <a:bodyPr/>
          <a:lstStyle/>
          <a:p>
            <a:r>
              <a:rPr lang="ru-RU" sz="2400" b="1" i="1" dirty="0">
                <a:effectLst/>
              </a:rPr>
              <a:t>2 задание</a:t>
            </a:r>
            <a:r>
              <a:rPr lang="ru-RU" sz="2400" dirty="0">
                <a:effectLst/>
              </a:rPr>
              <a:t>. Семья Смирновых собирает чемодан. Для того чтобы не брать с собой лишние вещи, они изучают диаграмму прогноза изменения дневной температуры. </a:t>
            </a:r>
            <a:br>
              <a:rPr lang="ru-RU" sz="2400" dirty="0">
                <a:effectLst/>
              </a:rPr>
            </a:br>
            <a:r>
              <a:rPr lang="ru-RU" sz="2400" dirty="0">
                <a:effectLst/>
              </a:rPr>
              <a:t>По диаграмме прогноза изменения температуры, вычислите, какая самая низкая и самая высокая температура ожидается на дни </a:t>
            </a:r>
            <a:r>
              <a:rPr lang="ru-RU" sz="2400" dirty="0" smtClean="0">
                <a:effectLst/>
              </a:rPr>
              <a:t>отпуска.</a:t>
            </a:r>
            <a:endParaRPr lang="ru-RU" sz="2400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1826074137"/>
              </p:ext>
            </p:extLst>
          </p:nvPr>
        </p:nvGraphicFramePr>
        <p:xfrm>
          <a:off x="683568" y="2492896"/>
          <a:ext cx="7704856" cy="42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915439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Правильный ответ: </a:t>
            </a:r>
            <a:endParaRPr lang="ru-RU" sz="3200" dirty="0" smtClean="0">
              <a:solidFill>
                <a:srgbClr val="FF0000"/>
              </a:solidFill>
            </a:endParaRPr>
          </a:p>
          <a:p>
            <a:r>
              <a:rPr lang="ru-RU" sz="3200" b="1" i="1" dirty="0">
                <a:solidFill>
                  <a:srgbClr val="FF0000"/>
                </a:solidFill>
              </a:rPr>
              <a:t>самая низкая температура 27⁰С, самая высокая 31⁰С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6210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7" y="260648"/>
            <a:ext cx="9036496" cy="1584176"/>
          </a:xfrm>
        </p:spPr>
        <p:txBody>
          <a:bodyPr/>
          <a:lstStyle/>
          <a:p>
            <a:r>
              <a:rPr lang="ru-RU" sz="2400" b="1" i="1" dirty="0">
                <a:effectLst/>
              </a:rPr>
              <a:t>3 задание</a:t>
            </a:r>
            <a:r>
              <a:rPr lang="ru-RU" sz="2400" dirty="0">
                <a:effectLst/>
              </a:rPr>
              <a:t>.  Семье Смирновых необходимо выделить деньги на дорогу. Посчитайте и выберите самую дешевую стоимость проезда до места назначения на двух взрослых и одного ребенка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50321216"/>
              </p:ext>
            </p:extLst>
          </p:nvPr>
        </p:nvGraphicFramePr>
        <p:xfrm>
          <a:off x="323528" y="2132856"/>
          <a:ext cx="8640960" cy="14406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24094"/>
                <a:gridCol w="3716866"/>
              </a:tblGrid>
              <a:tr h="4802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Билет на поезд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2400 </a:t>
                      </a:r>
                      <a:r>
                        <a:rPr lang="ru-RU" sz="2000" dirty="0">
                          <a:effectLst/>
                        </a:rPr>
                        <a:t>рублей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02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Билет на самолет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4000</a:t>
                      </a:r>
                      <a:r>
                        <a:rPr lang="ru-RU" sz="2000" dirty="0">
                          <a:effectLst/>
                        </a:rPr>
                        <a:t> рублей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02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Бензин для заправки автомобиля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6200 </a:t>
                      </a:r>
                      <a:r>
                        <a:rPr lang="ru-RU" sz="2000" dirty="0">
                          <a:effectLst/>
                        </a:rPr>
                        <a:t>рублей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5536" y="3802063"/>
            <a:ext cx="85689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Детский билет на поезд составляет 50% от стоимости взрослого билета, на самолет детских билетов нет.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587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Правильный ответ: </a:t>
            </a:r>
            <a:endParaRPr lang="ru-RU" sz="3200" dirty="0" smtClean="0">
              <a:solidFill>
                <a:srgbClr val="FF0000"/>
              </a:solidFill>
            </a:endParaRPr>
          </a:p>
          <a:p>
            <a:r>
              <a:rPr lang="ru-RU" sz="3200" b="1" i="1" dirty="0">
                <a:solidFill>
                  <a:srgbClr val="FF0000"/>
                </a:solidFill>
              </a:rPr>
              <a:t>самая низкая стоимость билетов - на поезд - 6000 рублей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1627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24744"/>
            <a:ext cx="9036496" cy="2088232"/>
          </a:xfrm>
        </p:spPr>
        <p:txBody>
          <a:bodyPr/>
          <a:lstStyle/>
          <a:p>
            <a:r>
              <a:rPr lang="ru-RU" sz="2400" b="1" i="1" dirty="0">
                <a:effectLst/>
              </a:rPr>
              <a:t>4 задание</a:t>
            </a:r>
            <a:r>
              <a:rPr lang="ru-RU" sz="2400" dirty="0">
                <a:effectLst/>
              </a:rPr>
              <a:t>. В какое время семье необходимо выйти из дома, чтобы успеть на поезд, который отправляется в 14.00? От дома до автобусной остановки семье идти 5 минут, автобус идет до вокзала 35 минут. Прибыть на вокзал необходимо с запасом 20 минут.</a:t>
            </a:r>
          </a:p>
        </p:txBody>
      </p:sp>
    </p:spTree>
    <p:extLst>
      <p:ext uri="{BB962C8B-B14F-4D97-AF65-F5344CB8AC3E}">
        <p14:creationId xmlns:p14="http://schemas.microsoft.com/office/powerpoint/2010/main" xmlns="" val="28753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Правильный ответ: </a:t>
            </a:r>
            <a:endParaRPr lang="ru-RU" sz="3200" dirty="0" smtClean="0">
              <a:solidFill>
                <a:srgbClr val="FF0000"/>
              </a:solidFill>
            </a:endParaRPr>
          </a:p>
          <a:p>
            <a:r>
              <a:rPr lang="ru-RU" sz="3200" b="1" i="1" dirty="0">
                <a:solidFill>
                  <a:srgbClr val="FF0000"/>
                </a:solidFill>
              </a:rPr>
              <a:t>семье необходимо выйти из дома в 13.00 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03218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62</TotalTime>
  <Words>430</Words>
  <Application>Microsoft Office PowerPoint</Application>
  <PresentationFormat>Экран (4:3)</PresentationFormat>
  <Paragraphs>55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Исполнительная</vt:lpstr>
      <vt:lpstr>Математическая игра "Планируем путешествие" </vt:lpstr>
      <vt:lpstr>1 задание. Семья Смирновых выбирает поездку на неделю. У Димы начинаются каникулы после экзаменов, с 25 июня до конца лета. У мамы отпуск две недели с 20 июня, а у папы отпуск с 27 июня по 10 июля. Необходимо выбрать время поездки исходя из дат отпусков и каникул.</vt:lpstr>
      <vt:lpstr>Слайд 3</vt:lpstr>
      <vt:lpstr>2 задание. Семья Смирновых собирает чемодан. Для того чтобы не брать с собой лишние вещи, они изучают диаграмму прогноза изменения дневной температуры.  По диаграмме прогноза изменения температуры, вычислите, какая самая низкая и самая высокая температура ожидается на дни отпуска.</vt:lpstr>
      <vt:lpstr>Слайд 5</vt:lpstr>
      <vt:lpstr>3 задание.  Семье Смирновых необходимо выделить деньги на дорогу. Посчитайте и выберите самую дешевую стоимость проезда до места назначения на двух взрослых и одного ребенка</vt:lpstr>
      <vt:lpstr>Слайд 7</vt:lpstr>
      <vt:lpstr>4 задание. В какое время семье необходимо выйти из дома, чтобы успеть на поезд, который отправляется в 14.00? От дома до автобусной остановки семье идти 5 минут, автобус идет до вокзала 35 минут. Прибыть на вокзал необходимо с запасом 20 минут.</vt:lpstr>
      <vt:lpstr>Слайд 9</vt:lpstr>
      <vt:lpstr>5 задание. При расчете суммы на питание, мама планировала тратить на обед не больше тысячи рублей. Исходя из того, что семья чаще всего будет покупать каждому салат овощной, лапшу, картофельное пюре с котлетой и компот, а Дима еще и мороженое, выясните, укладывается ли семья в планируемый бюджет.</vt:lpstr>
      <vt:lpstr>Слайд 11</vt:lpstr>
      <vt:lpstr>6 задание. Семье Кирилла нужно купить сувениры бабушке, дедушке, сестре, папиным друзьям Дмитрию и Ивану, маминым коллегам Ирине и Елене, лучшему другу Кирилла Вите, и упаковать в коробки, чтобы довезти подарки целыми. В одну коробку входит 3 подарка. Сколько нужно будет купить коробок?</vt:lpstr>
      <vt:lpstr>Слайд 13</vt:lpstr>
      <vt:lpstr>Поздравляем победителей!!!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Математическая игра "Планируем путешествие"</dc:title>
  <dc:creator>HP</dc:creator>
  <cp:lastModifiedBy>1</cp:lastModifiedBy>
  <cp:revision>3</cp:revision>
  <dcterms:created xsi:type="dcterms:W3CDTF">2024-11-19T07:10:36Z</dcterms:created>
  <dcterms:modified xsi:type="dcterms:W3CDTF">2024-11-19T11:49:50Z</dcterms:modified>
</cp:coreProperties>
</file>