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1" r:id="rId3"/>
    <p:sldId id="270" r:id="rId4"/>
    <p:sldId id="272" r:id="rId5"/>
    <p:sldId id="266" r:id="rId6"/>
    <p:sldId id="278" r:id="rId7"/>
    <p:sldId id="277" r:id="rId8"/>
    <p:sldId id="276" r:id="rId9"/>
    <p:sldId id="280" r:id="rId10"/>
    <p:sldId id="275" r:id="rId11"/>
    <p:sldId id="28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5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B0F8-A694-486A-9269-FAF2F03FD39B}" type="datetimeFigureOut">
              <a:rPr lang="ru-RU" smtClean="0"/>
              <a:t>24.11.2024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7198-51B2-4058-9B22-D25C44CD53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B0F8-A694-486A-9269-FAF2F03FD39B}" type="datetimeFigureOut">
              <a:rPr lang="ru-RU" smtClean="0"/>
              <a:t>24.11.2024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7198-51B2-4058-9B22-D25C44CD53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B0F8-A694-486A-9269-FAF2F03FD39B}" type="datetimeFigureOut">
              <a:rPr lang="ru-RU" smtClean="0"/>
              <a:t>24.11.2024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7198-51B2-4058-9B22-D25C44CD53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B0F8-A694-486A-9269-FAF2F03FD39B}" type="datetimeFigureOut">
              <a:rPr lang="ru-RU" smtClean="0"/>
              <a:t>24.11.2024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7198-51B2-4058-9B22-D25C44CD53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B0F8-A694-486A-9269-FAF2F03FD39B}" type="datetimeFigureOut">
              <a:rPr lang="ru-RU" smtClean="0"/>
              <a:t>24.11.2024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7198-51B2-4058-9B22-D25C44CD53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B0F8-A694-486A-9269-FAF2F03FD39B}" type="datetimeFigureOut">
              <a:rPr lang="ru-RU" smtClean="0"/>
              <a:t>24.11.2024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7198-51B2-4058-9B22-D25C44CD53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B0F8-A694-486A-9269-FAF2F03FD39B}" type="datetimeFigureOut">
              <a:rPr lang="ru-RU" smtClean="0"/>
              <a:t>24.11.2024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7198-51B2-4058-9B22-D25C44CD53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B0F8-A694-486A-9269-FAF2F03FD39B}" type="datetimeFigureOut">
              <a:rPr lang="ru-RU" smtClean="0"/>
              <a:t>24.11.2024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7198-51B2-4058-9B22-D25C44CD53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B0F8-A694-486A-9269-FAF2F03FD39B}" type="datetimeFigureOut">
              <a:rPr lang="ru-RU" smtClean="0"/>
              <a:t>24.11.2024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7198-51B2-4058-9B22-D25C44CD53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B0F8-A694-486A-9269-FAF2F03FD39B}" type="datetimeFigureOut">
              <a:rPr lang="ru-RU" smtClean="0"/>
              <a:t>24.11.2024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7198-51B2-4058-9B22-D25C44CD53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B0F8-A694-486A-9269-FAF2F03FD39B}" type="datetimeFigureOut">
              <a:rPr lang="ru-RU" smtClean="0"/>
              <a:t>24.11.2024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27198-51B2-4058-9B22-D25C44CD533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CB0F8-A694-486A-9269-FAF2F03FD39B}" type="datetimeFigureOut">
              <a:rPr lang="ru-RU" smtClean="0"/>
              <a:t>24.11.2024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27198-51B2-4058-9B22-D25C44CD533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phonoteka.org/uploads/posts/2021-05/1620989302_12-phonoteka_org-p-fon-dlya-prezentatsii-russkii-narodnii-orn-26.jpg"/>
          <p:cNvPicPr>
            <a:picLocks noChangeAspect="1" noChangeArrowheads="1"/>
          </p:cNvPicPr>
          <p:nvPr/>
        </p:nvPicPr>
        <p:blipFill>
          <a:blip r:embed="rId2"/>
          <a:srcRect b="42969"/>
          <a:stretch>
            <a:fillRect/>
          </a:stretch>
        </p:blipFill>
        <p:spPr bwMode="auto">
          <a:xfrm>
            <a:off x="0" y="-27305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060" y="2130425"/>
            <a:ext cx="7089140" cy="1470025"/>
          </a:xfrm>
        </p:spPr>
        <p:txBody>
          <a:bodyPr>
            <a:normAutofit fontScale="90000"/>
          </a:bodyPr>
          <a:lstStyle/>
          <a:p>
            <a:r>
              <a:rPr lang="ru-RU" b="1" i="1" smtClean="0">
                <a:solidFill>
                  <a:srgbClr val="FF0000"/>
                </a:solidFill>
              </a:rPr>
              <a:t>    Занятие </a:t>
            </a:r>
            <a:r>
              <a:rPr lang="ru-RU" b="1" i="1" dirty="0" smtClean="0">
                <a:solidFill>
                  <a:srgbClr val="FF0000"/>
                </a:solidFill>
              </a:rPr>
              <a:t>по функциональной грамотности</a:t>
            </a:r>
            <a:r>
              <a:rPr lang="ru-RU" b="1" i="1" smtClean="0">
                <a:solidFill>
                  <a:srgbClr val="FF0000"/>
                </a:solidFill>
              </a:rPr>
              <a:t/>
            </a:r>
            <a:br>
              <a:rPr lang="ru-RU" b="1" i="1" smtClean="0">
                <a:solidFill>
                  <a:srgbClr val="FF0000"/>
                </a:solidFill>
              </a:rPr>
            </a:br>
            <a:r>
              <a:rPr lang="ru-RU" b="1" i="1" smtClean="0">
                <a:solidFill>
                  <a:srgbClr val="FF0000"/>
                </a:solidFill>
              </a:rPr>
              <a:t>   «</a:t>
            </a:r>
            <a:r>
              <a:rPr lang="ru-RU" b="1" i="1" dirty="0" smtClean="0">
                <a:solidFill>
                  <a:srgbClr val="FF0000"/>
                </a:solidFill>
              </a:rPr>
              <a:t>Пословицы и поговорки </a:t>
            </a:r>
            <a:r>
              <a:rPr lang="ru-RU" b="1" i="1">
                <a:solidFill>
                  <a:srgbClr val="FF0000"/>
                </a:solidFill>
              </a:rPr>
              <a:t>— </a:t>
            </a:r>
            <a:r>
              <a:rPr lang="ru-RU" b="1" i="1" smtClean="0">
                <a:solidFill>
                  <a:srgbClr val="FF0000"/>
                </a:solidFill>
              </a:rPr>
              <a:t>       как </a:t>
            </a:r>
            <a:r>
              <a:rPr lang="ru-RU" b="1" i="1" dirty="0" smtClean="0">
                <a:solidFill>
                  <a:srgbClr val="FF0000"/>
                </a:solidFill>
              </a:rPr>
              <a:t>источник информации»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07715" y="4312920"/>
            <a:ext cx="4827905" cy="1325880"/>
          </a:xfrm>
        </p:spPr>
        <p:txBody>
          <a:bodyPr/>
          <a:lstStyle/>
          <a:p>
            <a:pPr algn="r"/>
            <a:r>
              <a:rPr lang="ru-RU" sz="2000" dirty="0" smtClean="0">
                <a:solidFill>
                  <a:srgbClr val="002060"/>
                </a:solidFill>
              </a:rPr>
              <a:t>Пушкарева О.А.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phonoteka.org/uploads/posts/2021-05/1620989302_12-phonoteka_org-p-fon-dlya-prezentatsii-russkii-narodnii-orn-26.jpg"/>
          <p:cNvPicPr>
            <a:picLocks noChangeAspect="1" noChangeArrowheads="1"/>
          </p:cNvPicPr>
          <p:nvPr/>
        </p:nvPicPr>
        <p:blipFill>
          <a:blip r:embed="rId2"/>
          <a:srcRect b="4296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0990" y="274955"/>
            <a:ext cx="7115810" cy="1143000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/>
            </a:r>
            <a:br>
              <a:rPr lang="ru-RU" sz="2400" b="1" i="1" dirty="0" smtClean="0">
                <a:solidFill>
                  <a:srgbClr val="0070C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</a:rPr>
            </a:br>
            <a:r>
              <a:rPr lang="ru-RU" sz="24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  <a:t>5 ТУР «О чем пословица?». </a:t>
            </a:r>
            <a:br>
              <a:rPr lang="ru-RU" sz="24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</a:br>
            <a:r>
              <a:rPr lang="ru-RU" sz="18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  <a:t>Допишите пословицы, определите тему пословиц:  «Глупость», «Дружба», «Родина», «Учение», «Нерадивость», </a:t>
            </a:r>
            <a:br>
              <a:rPr lang="ru-RU" sz="18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</a:br>
            <a:r>
              <a:rPr lang="ru-RU" sz="18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  <a:t>«Трусость»</a:t>
            </a:r>
            <a:r>
              <a:rPr lang="ru-RU" sz="18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  <a:sym typeface="+mn-ea"/>
              </a:rPr>
              <a:t>,«Трудолюбие»</a:t>
            </a:r>
            <a:r>
              <a:rPr lang="ru-RU" sz="18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  <a:t> и т.д.</a:t>
            </a:r>
            <a:br>
              <a:rPr lang="ru-RU" sz="18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</a:br>
            <a:endParaRPr lang="ru-RU" sz="1800" i="1" dirty="0" smtClean="0">
              <a:solidFill>
                <a:srgbClr val="0070C0"/>
              </a:solidFill>
              <a:latin typeface="+mj-ea"/>
              <a:ea typeface="Calibri" panose="020F0502020204030204"/>
              <a:cs typeface="+mj-ea"/>
            </a:endParaRPr>
          </a:p>
        </p:txBody>
      </p:sp>
      <p:sp>
        <p:nvSpPr>
          <p:cNvPr id="5" name="Замещающее содержимое 4"/>
          <p:cNvSpPr>
            <a:spLocks noGrp="1"/>
          </p:cNvSpPr>
          <p:nvPr>
            <p:ph sz="half" idx="2"/>
          </p:nvPr>
        </p:nvSpPr>
        <p:spPr>
          <a:xfrm>
            <a:off x="5210810" y="1600200"/>
            <a:ext cx="3475990" cy="4526280"/>
          </a:xfrm>
        </p:spPr>
        <p:txBody>
          <a:bodyPr/>
          <a:lstStyle/>
          <a:p>
            <a:endParaRPr lang="ru-RU" dirty="0" smtClean="0">
              <a:sym typeface="+mn-ea"/>
            </a:endParaRPr>
          </a:p>
          <a:p>
            <a:r>
              <a:rPr lang="ru-RU" dirty="0" smtClean="0">
                <a:sym typeface="+mn-ea"/>
              </a:rPr>
              <a:t>(делом)</a:t>
            </a:r>
            <a:endParaRPr lang="ru-RU" dirty="0" smtClean="0"/>
          </a:p>
          <a:p>
            <a:r>
              <a:rPr lang="ru-RU" dirty="0">
                <a:sym typeface="+mn-ea"/>
              </a:rPr>
              <a:t>(а лень портит).</a:t>
            </a:r>
            <a:endParaRPr lang="ru-RU" dirty="0"/>
          </a:p>
          <a:p>
            <a:r>
              <a:rPr lang="ru-RU" dirty="0">
                <a:sym typeface="+mn-ea"/>
              </a:rPr>
              <a:t>(гуляй смело)</a:t>
            </a:r>
            <a:endParaRPr lang="ru-RU" dirty="0"/>
          </a:p>
          <a:p>
            <a:r>
              <a:rPr lang="ru-RU" dirty="0">
                <a:sym typeface="+mn-ea"/>
              </a:rPr>
              <a:t>(все перетрут)</a:t>
            </a:r>
            <a:endParaRPr lang="ru-RU" dirty="0"/>
          </a:p>
          <a:p>
            <a:r>
              <a:rPr lang="ru-RU" dirty="0">
                <a:sym typeface="+mn-ea"/>
              </a:rPr>
              <a:t>(комом)</a:t>
            </a:r>
            <a:endParaRPr lang="ru-RU" dirty="0"/>
          </a:p>
          <a:p>
            <a:r>
              <a:rPr lang="ru-RU" dirty="0">
                <a:sym typeface="+mn-ea"/>
              </a:rPr>
              <a:t>(коли делать нечего).</a:t>
            </a:r>
            <a:endParaRPr lang="ru-RU" dirty="0"/>
          </a:p>
          <a:p>
            <a:endParaRPr lang="ru-RU" altLang="en-US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74190" y="1600200"/>
            <a:ext cx="3114675" cy="4526280"/>
          </a:xfrm>
        </p:spPr>
        <p:txBody>
          <a:bodyPr>
            <a:normAutofit fontScale="92500"/>
          </a:bodyPr>
          <a:lstStyle/>
          <a:p>
            <a:pPr marL="0" indent="0">
              <a:buFont typeface="+mj-lt"/>
              <a:buNone/>
            </a:pPr>
            <a:r>
              <a:rPr lang="ru-RU" dirty="0"/>
              <a:t>1. Не торопись языком, </a:t>
            </a:r>
            <a:r>
              <a:rPr lang="ru-RU" dirty="0" smtClean="0"/>
              <a:t>торопись …</a:t>
            </a:r>
          </a:p>
          <a:p>
            <a:pPr marL="0" indent="0">
              <a:buFont typeface="+mj-lt"/>
              <a:buNone/>
            </a:pPr>
            <a:r>
              <a:rPr lang="ru-RU" dirty="0"/>
              <a:t> </a:t>
            </a:r>
            <a:r>
              <a:rPr lang="ru-RU" dirty="0" smtClean="0"/>
              <a:t>2. </a:t>
            </a:r>
            <a:r>
              <a:rPr lang="ru-RU" dirty="0"/>
              <a:t>Труд человека кормит…</a:t>
            </a:r>
          </a:p>
          <a:p>
            <a:pPr marL="0" indent="0">
              <a:buFont typeface="+mj-lt"/>
              <a:buNone/>
            </a:pPr>
            <a:r>
              <a:rPr lang="ru-RU" dirty="0"/>
              <a:t> 3. Кончил дело…</a:t>
            </a:r>
          </a:p>
          <a:p>
            <a:pPr marL="0" indent="0">
              <a:buFont typeface="+mj-lt"/>
              <a:buNone/>
            </a:pPr>
            <a:r>
              <a:rPr lang="ru-RU" dirty="0"/>
              <a:t>4. Терпенье и труд …</a:t>
            </a:r>
          </a:p>
          <a:p>
            <a:pPr marL="0" indent="0">
              <a:buFont typeface="+mj-lt"/>
              <a:buNone/>
            </a:pPr>
            <a:r>
              <a:rPr lang="ru-RU" dirty="0"/>
              <a:t>5. Первый блин…</a:t>
            </a:r>
          </a:p>
          <a:p>
            <a:pPr marL="0" indent="0">
              <a:buFont typeface="+mj-lt"/>
              <a:buNone/>
            </a:pPr>
            <a:r>
              <a:rPr lang="ru-RU" dirty="0"/>
              <a:t>6. Долог день до вечера…</a:t>
            </a:r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phonoteka.org/uploads/posts/2021-05/1620989302_12-phonoteka_org-p-fon-dlya-prezentatsii-russkii-narodnii-orn-26.jpg"/>
          <p:cNvPicPr>
            <a:picLocks noChangeAspect="1" noChangeArrowheads="1"/>
          </p:cNvPicPr>
          <p:nvPr/>
        </p:nvPicPr>
        <p:blipFill>
          <a:blip r:embed="rId2"/>
          <a:srcRect b="42969"/>
          <a:stretch>
            <a:fillRect/>
          </a:stretch>
        </p:blipFill>
        <p:spPr bwMode="auto">
          <a:xfrm>
            <a:off x="0" y="116205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  <a:t>6 ТУР «Угадай часть». </a:t>
            </a:r>
            <a:br>
              <a:rPr lang="ru-RU" sz="28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</a:br>
            <a:r>
              <a:rPr lang="ru-RU" sz="2800" i="1" dirty="0" smtClean="0">
                <a:solidFill>
                  <a:srgbClr val="0070C0"/>
                </a:solidFill>
                <a:latin typeface="+mj-ea"/>
                <a:cs typeface="+mj-ea"/>
              </a:rPr>
              <a:t>Соедините части пословицы, </a:t>
            </a:r>
            <a:br>
              <a:rPr lang="ru-RU" sz="2800" i="1" dirty="0" smtClean="0">
                <a:solidFill>
                  <a:srgbClr val="0070C0"/>
                </a:solidFill>
                <a:latin typeface="+mj-ea"/>
                <a:cs typeface="+mj-ea"/>
              </a:rPr>
            </a:br>
            <a:r>
              <a:rPr lang="ru-RU" sz="2800" i="1" dirty="0" smtClean="0">
                <a:solidFill>
                  <a:srgbClr val="0070C0"/>
                </a:solidFill>
                <a:latin typeface="+mj-ea"/>
                <a:cs typeface="+mj-ea"/>
              </a:rPr>
              <a:t>объясните значение. </a:t>
            </a:r>
          </a:p>
        </p:txBody>
      </p:sp>
      <p:sp>
        <p:nvSpPr>
          <p:cNvPr id="5" name="Замещающее содержимое 4"/>
          <p:cNvSpPr>
            <a:spLocks noGrp="1"/>
          </p:cNvSpPr>
          <p:nvPr>
            <p:ph sz="half" idx="2"/>
          </p:nvPr>
        </p:nvSpPr>
        <p:spPr>
          <a:xfrm>
            <a:off x="5323205" y="1600200"/>
            <a:ext cx="3363595" cy="452628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ym typeface="+mn-ea"/>
              </a:rPr>
              <a:t>а хомут найдется.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ym typeface="+mn-ea"/>
              </a:rPr>
              <a:t> да уму учат. 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ym typeface="+mn-ea"/>
              </a:rPr>
              <a:t>а руки дело делают.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ym typeface="+mn-ea"/>
              </a:rPr>
              <a:t> не накинешь платок.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ym typeface="+mn-ea"/>
              </a:rPr>
              <a:t> кобыле легче. 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ym typeface="+mn-ea"/>
              </a:rPr>
              <a:t>не вынешь и рыбку из пруда.</a:t>
            </a:r>
            <a:endParaRPr lang="ru-RU" dirty="0"/>
          </a:p>
          <a:p>
            <a:endParaRPr lang="ru-RU" altLang="en-US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898015" y="1600200"/>
            <a:ext cx="3371215" cy="4526280"/>
          </a:xfrm>
        </p:spPr>
        <p:txBody>
          <a:bodyPr numCol="2">
            <a:noAutofit/>
          </a:bodyPr>
          <a:lstStyle/>
          <a:p>
            <a:pPr>
              <a:buNone/>
            </a:pPr>
            <a:r>
              <a:rPr lang="ru-RU" sz="2800" dirty="0"/>
              <a:t>Баба с возу, </a:t>
            </a:r>
          </a:p>
          <a:p>
            <a:pPr>
              <a:buNone/>
            </a:pPr>
            <a:r>
              <a:rPr lang="ru-RU" sz="2800" dirty="0"/>
              <a:t>Была бы шея – </a:t>
            </a:r>
          </a:p>
          <a:p>
            <a:pPr>
              <a:buNone/>
            </a:pPr>
            <a:r>
              <a:rPr lang="ru-RU" sz="2800" dirty="0"/>
              <a:t>Без труда </a:t>
            </a:r>
            <a:r>
              <a:rPr lang="ru-RU" sz="2800" dirty="0" smtClean="0"/>
              <a:t>-</a:t>
            </a:r>
            <a:endParaRPr lang="ru-RU" sz="2800" dirty="0"/>
          </a:p>
          <a:p>
            <a:pPr>
              <a:buNone/>
            </a:pPr>
            <a:r>
              <a:rPr lang="ru-RU" sz="2800" dirty="0"/>
              <a:t>На всякий роток </a:t>
            </a:r>
            <a:r>
              <a:rPr lang="ru-RU" sz="2800" dirty="0" smtClean="0"/>
              <a:t>–</a:t>
            </a:r>
          </a:p>
          <a:p>
            <a:pPr>
              <a:buNone/>
            </a:pPr>
            <a:r>
              <a:rPr lang="ru-RU" sz="2800" dirty="0" smtClean="0"/>
              <a:t>Беды </a:t>
            </a:r>
            <a:r>
              <a:rPr lang="ru-RU" sz="2800" dirty="0"/>
              <a:t>мучат – </a:t>
            </a:r>
          </a:p>
          <a:p>
            <a:pPr>
              <a:buNone/>
            </a:pPr>
            <a:r>
              <a:rPr lang="ru-RU" sz="2800" dirty="0"/>
              <a:t>Глаза страшатся – </a:t>
            </a:r>
            <a:endParaRPr lang="ru-RU" sz="2800" dirty="0" smtClean="0"/>
          </a:p>
          <a:p>
            <a:pPr>
              <a:buNone/>
            </a:pP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851910" y="1922145"/>
            <a:ext cx="1584325" cy="2010410"/>
          </a:xfrm>
          <a:prstGeom prst="straightConnector1">
            <a:avLst/>
          </a:prstGeom>
          <a:ln w="38100">
            <a:solidFill>
              <a:schemeClr val="accent6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V="1">
            <a:off x="4284345" y="1937385"/>
            <a:ext cx="1151890" cy="504190"/>
          </a:xfrm>
          <a:prstGeom prst="straightConnector1">
            <a:avLst/>
          </a:prstGeom>
          <a:ln w="38100">
            <a:solidFill>
              <a:srgbClr val="FF000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851910" y="2961005"/>
            <a:ext cx="1944370" cy="1979930"/>
          </a:xfrm>
          <a:prstGeom prst="straightConnector1">
            <a:avLst/>
          </a:prstGeom>
          <a:ln w="38100">
            <a:gradFill>
              <a:gsLst>
                <a:gs pos="0">
                  <a:srgbClr val="7B32B2"/>
                </a:gs>
                <a:gs pos="100000">
                  <a:srgbClr val="401A5D"/>
                </a:gs>
              </a:gsLst>
            </a:gra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4572000" y="3418205"/>
            <a:ext cx="1152525" cy="21590"/>
          </a:xfrm>
          <a:prstGeom prst="straightConnector1">
            <a:avLst/>
          </a:prstGeom>
          <a:ln w="38100"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4356100" y="2492375"/>
            <a:ext cx="1224280" cy="1440815"/>
          </a:xfrm>
          <a:prstGeom prst="straightConnector1">
            <a:avLst/>
          </a:prstGeom>
          <a:ln w="38100">
            <a:solidFill>
              <a:srgbClr val="00B05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4644390" y="2996565"/>
            <a:ext cx="791845" cy="1512570"/>
          </a:xfrm>
          <a:prstGeom prst="straightConnector1">
            <a:avLst/>
          </a:prstGeom>
          <a:ln w="38100">
            <a:solidFill>
              <a:srgbClr val="FF0000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phonoteka.org/uploads/posts/2021-05/1620989302_12-phonoteka_org-p-fon-dlya-prezentatsii-russkii-narodnii-orn-26.jpg"/>
          <p:cNvPicPr>
            <a:picLocks noChangeAspect="1" noChangeArrowheads="1"/>
          </p:cNvPicPr>
          <p:nvPr/>
        </p:nvPicPr>
        <p:blipFill>
          <a:blip r:embed="rId2"/>
          <a:srcRect b="4296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1950" y="274955"/>
            <a:ext cx="7332345" cy="1143000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rgbClr val="FF0000"/>
                </a:solidFill>
                <a:latin typeface="+mj-ea"/>
                <a:cs typeface="+mj-ea"/>
              </a:rPr>
              <a:t>  </a:t>
            </a:r>
            <a:br>
              <a:rPr lang="ru-RU" sz="3100" dirty="0" smtClean="0">
                <a:solidFill>
                  <a:srgbClr val="FF0000"/>
                </a:solidFill>
                <a:latin typeface="+mj-ea"/>
                <a:cs typeface="+mj-ea"/>
              </a:rPr>
            </a:br>
            <a:r>
              <a:rPr lang="ru-RU" sz="3100" i="1" dirty="0" smtClean="0">
                <a:solidFill>
                  <a:srgbClr val="FF0000"/>
                </a:solidFill>
                <a:latin typeface="+mj-ea"/>
                <a:cs typeface="+mj-ea"/>
              </a:rPr>
              <a:t>Роль пословиц и поговорок в жизни людей</a:t>
            </a:r>
            <a:r>
              <a:rPr lang="ru-RU" dirty="0" smtClean="0">
                <a:solidFill>
                  <a:srgbClr val="FF0000"/>
                </a:solidFill>
                <a:latin typeface="+mj-ea"/>
                <a:cs typeface="+mj-ea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+mj-ea"/>
                <a:cs typeface="+mj-ea"/>
              </a:rPr>
            </a:br>
            <a:endParaRPr lang="ru-RU" dirty="0">
              <a:latin typeface="+mj-ea"/>
              <a:cs typeface="+mj-ea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071670" y="1600202"/>
            <a:ext cx="661513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0070C0"/>
                </a:solidFill>
              </a:rPr>
              <a:t>Пословицы и поговорки :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учат,</a:t>
            </a:r>
            <a:r>
              <a:rPr lang="ru-RU" dirty="0" smtClean="0">
                <a:solidFill>
                  <a:srgbClr val="0070C0"/>
                </a:solidFill>
              </a:rPr>
              <a:t> советуют, предостерегают;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хвалят</a:t>
            </a:r>
            <a:r>
              <a:rPr lang="ru-RU" dirty="0" smtClean="0">
                <a:solidFill>
                  <a:srgbClr val="0070C0"/>
                </a:solidFill>
              </a:rPr>
              <a:t> трудолюбие, честность, смелость, доброту;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высмеивают</a:t>
            </a:r>
            <a:r>
              <a:rPr lang="ru-RU" dirty="0" smtClean="0">
                <a:solidFill>
                  <a:srgbClr val="0070C0"/>
                </a:solidFill>
              </a:rPr>
              <a:t> жадность, зависть, трусость, лень;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осуждают</a:t>
            </a:r>
            <a:r>
              <a:rPr lang="ru-RU" dirty="0" smtClean="0">
                <a:solidFill>
                  <a:srgbClr val="0070C0"/>
                </a:solidFill>
              </a:rPr>
              <a:t> эгоизм, зло;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поощряют</a:t>
            </a:r>
            <a:r>
              <a:rPr lang="ru-RU" dirty="0" smtClean="0">
                <a:solidFill>
                  <a:srgbClr val="0070C0"/>
                </a:solidFill>
              </a:rPr>
              <a:t> прилежание, благородство, упорство;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phonoteka.org/uploads/posts/2021-05/1620989302_12-phonoteka_org-p-fon-dlya-prezentatsii-russkii-narodnii-orn-26.jpg"/>
          <p:cNvPicPr>
            <a:picLocks noChangeAspect="1" noChangeArrowheads="1"/>
          </p:cNvPicPr>
          <p:nvPr/>
        </p:nvPicPr>
        <p:blipFill>
          <a:blip r:embed="rId2"/>
          <a:srcRect b="4296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274955"/>
            <a:ext cx="7010400" cy="1143000"/>
          </a:xfrm>
        </p:spPr>
        <p:txBody>
          <a:bodyPr>
            <a:noAutofit/>
          </a:bodyPr>
          <a:lstStyle/>
          <a:p>
            <a:r>
              <a:rPr lang="ru-RU" sz="2800" i="1" dirty="0" smtClean="0">
                <a:solidFill>
                  <a:srgbClr val="FF0000"/>
                </a:solidFill>
                <a:sym typeface="+mn-ea"/>
              </a:rPr>
              <a:t>Пословицы и поговорки  часто путают - будьте внимательны!</a:t>
            </a:r>
            <a:r>
              <a:rPr lang="ru-RU" sz="2800" i="1" dirty="0" smtClean="0">
                <a:solidFill>
                  <a:srgbClr val="FF0000"/>
                </a:solidFill>
              </a:rPr>
              <a:t/>
            </a:r>
            <a:br>
              <a:rPr lang="ru-RU" sz="2800" i="1" dirty="0" smtClean="0">
                <a:solidFill>
                  <a:srgbClr val="FF0000"/>
                </a:solidFill>
              </a:rPr>
            </a:br>
            <a:endParaRPr lang="ru-RU" sz="2800" i="1" dirty="0" smtClean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00232" y="1600202"/>
            <a:ext cx="6686568" cy="4525963"/>
          </a:xfrm>
        </p:spPr>
        <p:txBody>
          <a:bodyPr>
            <a:normAutofit fontScale="85000" lnSpcReduction="20000"/>
          </a:bodyPr>
          <a:lstStyle/>
          <a:p>
            <a:endParaRPr lang="ru-RU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Пословица</a:t>
            </a:r>
            <a:r>
              <a:rPr lang="ru-RU" dirty="0" smtClean="0">
                <a:solidFill>
                  <a:srgbClr val="0070C0"/>
                </a:solidFill>
              </a:rPr>
              <a:t> - краткое народное изречение  обобщающего характера.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</a:rPr>
              <a:t>Например</a:t>
            </a:r>
            <a:r>
              <a:rPr lang="ru-RU" dirty="0" smtClean="0">
                <a:solidFill>
                  <a:srgbClr val="C00000"/>
                </a:solidFill>
              </a:rPr>
              <a:t>: Петь хорошо вместе, а говорить отдельно.</a:t>
            </a:r>
          </a:p>
          <a:p>
            <a:pPr marL="0" indent="0"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Поговорка</a:t>
            </a:r>
            <a:r>
              <a:rPr lang="ru-RU" dirty="0" smtClean="0">
                <a:solidFill>
                  <a:srgbClr val="0070C0"/>
                </a:solidFill>
              </a:rPr>
              <a:t> -  краткое устойчивое выражение, образное, не составляющее, в отличие от пословицы, законченного высказывания.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</a:rPr>
              <a:t>Например: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C00000"/>
                </a:solidFill>
              </a:rPr>
              <a:t>Мал золотник, да дорог.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https://phonoteka.org/uploads/posts/2021-05/1620989302_12-phonoteka_org-p-fon-dlya-prezentatsii-russkii-narodnii-orn-26.jpg"/>
          <p:cNvPicPr>
            <a:picLocks noChangeAspect="1" noChangeArrowheads="1"/>
          </p:cNvPicPr>
          <p:nvPr/>
        </p:nvPicPr>
        <p:blipFill>
          <a:blip r:embed="rId2"/>
          <a:srcRect b="4296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785918" y="274638"/>
            <a:ext cx="6900882" cy="114300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  <a:t/>
            </a:r>
            <a:br>
              <a:rPr lang="ru-RU" sz="3100" b="1" dirty="0" smtClean="0">
                <a:solidFill>
                  <a:srgbClr val="0070C0"/>
                </a:solidFill>
                <a:latin typeface="Times New Roman" panose="02020603050405020304"/>
                <a:ea typeface="Times New Roman" panose="02020603050405020304"/>
              </a:rPr>
            </a:br>
            <a:r>
              <a:rPr lang="ru-RU" sz="2700" i="1" dirty="0" smtClean="0">
                <a:solidFill>
                  <a:srgbClr val="0070C0"/>
                </a:solidFill>
                <a:latin typeface="+mj-ea"/>
                <a:ea typeface="Times New Roman" panose="02020603050405020304"/>
                <a:cs typeface="+mj-ea"/>
              </a:rPr>
              <a:t>РАЗМИНКА</a:t>
            </a:r>
            <a:br>
              <a:rPr lang="ru-RU" sz="2700" i="1" dirty="0" smtClean="0">
                <a:solidFill>
                  <a:srgbClr val="0070C0"/>
                </a:solidFill>
                <a:latin typeface="+mj-ea"/>
                <a:ea typeface="Times New Roman" panose="02020603050405020304"/>
                <a:cs typeface="+mj-ea"/>
              </a:rPr>
            </a:br>
            <a:r>
              <a:rPr lang="ru-RU" sz="2700" i="1" dirty="0" smtClean="0">
                <a:solidFill>
                  <a:srgbClr val="0070C0"/>
                </a:solidFill>
                <a:latin typeface="+mj-ea"/>
                <a:ea typeface="Times New Roman" panose="02020603050405020304"/>
                <a:cs typeface="+mj-ea"/>
              </a:rPr>
              <a:t>Назовите, в какой колонке перечислены пословицы, а в какой – поговорки? Почему?</a:t>
            </a:r>
            <a:r>
              <a:rPr lang="ru-RU" i="1" dirty="0" smtClean="0">
                <a:solidFill>
                  <a:srgbClr val="0070C0"/>
                </a:solidFill>
                <a:effectLst/>
                <a:latin typeface="+mj-ea"/>
                <a:ea typeface="Times New Roman" panose="02020603050405020304"/>
                <a:cs typeface="+mj-ea"/>
              </a:rPr>
              <a:t/>
            </a:r>
            <a:br>
              <a:rPr lang="ru-RU" i="1" dirty="0" smtClean="0">
                <a:solidFill>
                  <a:srgbClr val="0070C0"/>
                </a:solidFill>
                <a:effectLst/>
                <a:latin typeface="+mj-ea"/>
                <a:ea typeface="Times New Roman" panose="02020603050405020304"/>
                <a:cs typeface="+mj-ea"/>
              </a:rPr>
            </a:br>
            <a:endParaRPr lang="ru-RU" i="1" dirty="0" smtClean="0">
              <a:solidFill>
                <a:srgbClr val="0070C0"/>
              </a:solidFill>
              <a:effectLst/>
              <a:latin typeface="+mj-ea"/>
              <a:ea typeface="Times New Roman" panose="02020603050405020304"/>
              <a:cs typeface="+mj-ea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500166" y="1643050"/>
            <a:ext cx="3500462" cy="4483115"/>
          </a:xfrm>
        </p:spPr>
        <p:txBody>
          <a:bodyPr>
            <a:normAutofit fontScale="77500" lnSpcReduction="20000"/>
          </a:bodyPr>
          <a:lstStyle/>
          <a:p>
            <a:pPr fontAlgn="t">
              <a:buFont typeface="Wingdings" panose="05000000000000000000" pitchFamily="2" charset="2"/>
              <a:buChar char="ü"/>
            </a:pPr>
            <a:r>
              <a:rPr lang="ru-RU" dirty="0"/>
              <a:t>На воде вилами писано</a:t>
            </a:r>
            <a:endParaRPr lang="ru-RU" dirty="0" smtClean="0"/>
          </a:p>
          <a:p>
            <a:pPr fontAlgn="t">
              <a:buFont typeface="Wingdings" panose="05000000000000000000" pitchFamily="2" charset="2"/>
              <a:buChar char="ü"/>
            </a:pPr>
            <a:r>
              <a:rPr lang="ru-RU" dirty="0" smtClean="0"/>
              <a:t>Засучив рукава</a:t>
            </a:r>
          </a:p>
          <a:p>
            <a:pPr fontAlgn="t">
              <a:buFont typeface="Wingdings" panose="05000000000000000000" pitchFamily="2" charset="2"/>
              <a:buChar char="ü"/>
            </a:pPr>
            <a:r>
              <a:rPr lang="ru-RU" dirty="0"/>
              <a:t>Положить зубы на полку</a:t>
            </a:r>
            <a:endParaRPr lang="ru-RU" dirty="0" smtClean="0"/>
          </a:p>
          <a:p>
            <a:pPr fontAlgn="t">
              <a:buFont typeface="Wingdings" panose="05000000000000000000" pitchFamily="2" charset="2"/>
              <a:buChar char="ü"/>
            </a:pPr>
            <a:r>
              <a:rPr lang="ru-RU" dirty="0"/>
              <a:t>Гляди в оба</a:t>
            </a:r>
            <a:endParaRPr lang="ru-RU" dirty="0" smtClean="0"/>
          </a:p>
          <a:p>
            <a:pPr fontAlgn="t">
              <a:buFont typeface="Wingdings" panose="05000000000000000000" pitchFamily="2" charset="2"/>
              <a:buChar char="ü"/>
            </a:pPr>
            <a:r>
              <a:rPr lang="ru-RU" dirty="0"/>
              <a:t>Легок на помине</a:t>
            </a:r>
            <a:endParaRPr lang="ru-RU" dirty="0" smtClean="0"/>
          </a:p>
          <a:p>
            <a:pPr fontAlgn="t">
              <a:buFont typeface="Wingdings" panose="05000000000000000000" pitchFamily="2" charset="2"/>
              <a:buChar char="ü"/>
            </a:pPr>
            <a:r>
              <a:rPr lang="ru-RU" dirty="0" smtClean="0"/>
              <a:t>Зарубить на носу</a:t>
            </a:r>
          </a:p>
          <a:p>
            <a:pPr fontAlgn="t">
              <a:buFont typeface="Wingdings" panose="05000000000000000000" pitchFamily="2" charset="2"/>
              <a:buChar char="ü"/>
            </a:pPr>
            <a:r>
              <a:rPr lang="ru-RU" dirty="0"/>
              <a:t>Свинью подложить</a:t>
            </a:r>
            <a:endParaRPr lang="ru-RU" dirty="0" smtClean="0"/>
          </a:p>
          <a:p>
            <a:pPr fontAlgn="t">
              <a:buFont typeface="Wingdings" panose="05000000000000000000" pitchFamily="2" charset="2"/>
              <a:buChar char="ü"/>
            </a:pPr>
            <a:r>
              <a:rPr lang="ru-RU" dirty="0"/>
              <a:t>Остаться с носом</a:t>
            </a:r>
            <a:endParaRPr lang="ru-RU" dirty="0" smtClean="0"/>
          </a:p>
          <a:p>
            <a:pPr fontAlgn="t">
              <a:buFont typeface="Wingdings" panose="05000000000000000000" pitchFamily="2" charset="2"/>
              <a:buChar char="ü"/>
            </a:pPr>
            <a:r>
              <a:rPr lang="ru-RU" dirty="0"/>
              <a:t>Когда рак на горе свистнет</a:t>
            </a:r>
            <a:endParaRPr lang="ru-RU" dirty="0" smtClean="0"/>
          </a:p>
          <a:p>
            <a:pPr fontAlgn="t">
              <a:buFont typeface="Wingdings" panose="05000000000000000000" pitchFamily="2" charset="2"/>
              <a:buChar char="ü"/>
            </a:pPr>
            <a:r>
              <a:rPr lang="ru-RU" dirty="0"/>
              <a:t>Рвет и мечет</a:t>
            </a:r>
            <a:endParaRPr lang="ru-RU" dirty="0" smtClean="0"/>
          </a:p>
          <a:p>
            <a:pPr fontAlgn="t">
              <a:buFont typeface="Wingdings" panose="05000000000000000000" pitchFamily="2" charset="2"/>
              <a:buChar char="ü"/>
            </a:pPr>
            <a:r>
              <a:rPr lang="ru-RU" dirty="0" smtClean="0"/>
              <a:t>Медведь на ухо наступил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5072066" y="1571612"/>
            <a:ext cx="3714776" cy="4554553"/>
          </a:xfrm>
        </p:spPr>
        <p:txBody>
          <a:bodyPr>
            <a:normAutofit fontScale="77500" lnSpcReduction="20000"/>
          </a:bodyPr>
          <a:lstStyle/>
          <a:p>
            <a:pPr algn="just" fontAlgn="t">
              <a:buFont typeface="Wingdings" panose="05000000000000000000" pitchFamily="2" charset="2"/>
              <a:buChar char="ü"/>
            </a:pPr>
            <a:r>
              <a:rPr lang="ru-RU" dirty="0" smtClean="0"/>
              <a:t>Весна красна цветами, а осень пирогами.</a:t>
            </a:r>
          </a:p>
          <a:p>
            <a:pPr algn="just" fontAlgn="t">
              <a:buFont typeface="Wingdings" panose="05000000000000000000" pitchFamily="2" charset="2"/>
              <a:buChar char="ü"/>
            </a:pPr>
            <a:r>
              <a:rPr lang="ru-RU" dirty="0" smtClean="0"/>
              <a:t>Шуба лежит, а сам дрожит.</a:t>
            </a:r>
          </a:p>
          <a:p>
            <a:pPr algn="just" fontAlgn="t">
              <a:buFont typeface="Wingdings" panose="05000000000000000000" pitchFamily="2" charset="2"/>
              <a:buChar char="ü"/>
            </a:pPr>
            <a:r>
              <a:rPr lang="ru-RU" dirty="0" smtClean="0"/>
              <a:t>От умного научишься, а от глупого разучишься.</a:t>
            </a:r>
          </a:p>
          <a:p>
            <a:pPr algn="just" fontAlgn="t">
              <a:buFont typeface="Wingdings" panose="05000000000000000000" pitchFamily="2" charset="2"/>
              <a:buChar char="ü"/>
            </a:pPr>
            <a:r>
              <a:rPr lang="ru-RU" dirty="0" smtClean="0"/>
              <a:t>Сломить дерево – секунда, а вырастить целый год.</a:t>
            </a:r>
          </a:p>
          <a:p>
            <a:pPr algn="just" fontAlgn="t">
              <a:buFont typeface="Wingdings" panose="05000000000000000000" pitchFamily="2" charset="2"/>
              <a:buChar char="ü"/>
            </a:pPr>
            <a:r>
              <a:rPr lang="ru-RU" dirty="0" smtClean="0"/>
              <a:t>На зеркало нечего пенять, коли рожа крива.</a:t>
            </a:r>
          </a:p>
          <a:p>
            <a:pPr algn="just" fontAlgn="t">
              <a:buFont typeface="Wingdings" panose="05000000000000000000" pitchFamily="2" charset="2"/>
              <a:buChar char="ü"/>
            </a:pPr>
            <a:r>
              <a:rPr lang="ru-RU" dirty="0" smtClean="0"/>
              <a:t>Ученье – свет, а </a:t>
            </a:r>
            <a:r>
              <a:rPr lang="ru-RU" dirty="0" err="1" smtClean="0"/>
              <a:t>неученье</a:t>
            </a:r>
            <a:r>
              <a:rPr lang="ru-RU" dirty="0" smtClean="0"/>
              <a:t> – тьма.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cs typeface="Times New Roman" panose="02020603050405020304" pitchFamily="18" charset="0"/>
              </a:rPr>
              <a:t>Книга твой друг, без нее как без рук.</a:t>
            </a:r>
          </a:p>
          <a:p>
            <a:pPr algn="just" fontAlgn="t">
              <a:buFont typeface="Wingdings" panose="05000000000000000000" pitchFamily="2" charset="2"/>
              <a:buChar char="ü"/>
            </a:pPr>
            <a:endParaRPr lang="ru-RU" dirty="0" smtClean="0"/>
          </a:p>
          <a:p>
            <a:pPr algn="just">
              <a:buFont typeface="Wingdings" panose="05000000000000000000" pitchFamily="2" charset="2"/>
              <a:buChar char="ü"/>
            </a:pPr>
            <a:endParaRPr lang="ru-RU" dirty="0" smtClean="0"/>
          </a:p>
          <a:p>
            <a:pPr>
              <a:buFont typeface="Courier New" panose="02070309020205020404" pitchFamily="49" charset="0"/>
              <a:buChar char="o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phonoteka.org/uploads/posts/2021-05/1620989302_12-phonoteka_org-p-fon-dlya-prezentatsii-russkii-narodnii-orn-26.jpg"/>
          <p:cNvPicPr>
            <a:picLocks noChangeAspect="1" noChangeArrowheads="1"/>
          </p:cNvPicPr>
          <p:nvPr/>
        </p:nvPicPr>
        <p:blipFill>
          <a:blip r:embed="rId2"/>
          <a:srcRect b="4296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6575" y="274955"/>
            <a:ext cx="6880225" cy="1143000"/>
          </a:xfrm>
        </p:spPr>
        <p:txBody>
          <a:bodyPr>
            <a:noAutofit/>
          </a:bodyPr>
          <a:lstStyle/>
          <a:p>
            <a:r>
              <a:rPr lang="ru-RU" sz="2800" i="1" dirty="0" smtClean="0">
                <a:solidFill>
                  <a:srgbClr val="0070C0"/>
                </a:solidFill>
              </a:rPr>
              <a:t>Выберите верное толкование смысла поговорки</a:t>
            </a:r>
          </a:p>
        </p:txBody>
      </p:sp>
      <p:sp>
        <p:nvSpPr>
          <p:cNvPr id="4" name="Замещающее содержимое 3"/>
          <p:cNvSpPr>
            <a:spLocks noGrp="1"/>
          </p:cNvSpPr>
          <p:nvPr>
            <p:ph sz="half" idx="2"/>
          </p:nvPr>
        </p:nvSpPr>
        <p:spPr>
          <a:xfrm>
            <a:off x="5264785" y="1600200"/>
            <a:ext cx="3422015" cy="4526280"/>
          </a:xfrm>
        </p:spPr>
        <p:txBody>
          <a:bodyPr>
            <a:normAutofit fontScale="37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  <a:sym typeface="+mn-ea"/>
              </a:rPr>
              <a:t>4. Подложить свинью</a:t>
            </a:r>
            <a:endParaRPr lang="ru-RU" dirty="0" smtClean="0">
              <a:solidFill>
                <a:srgbClr val="FF0000"/>
              </a:solidFill>
            </a:endParaRPr>
          </a:p>
          <a:p>
            <a:pPr marL="742950" indent="-742950">
              <a:buNone/>
            </a:pPr>
            <a:r>
              <a:rPr lang="ru-RU" dirty="0" smtClean="0">
                <a:sym typeface="+mn-ea"/>
              </a:rPr>
              <a:t>а) Устроить неприятность</a:t>
            </a:r>
            <a:endParaRPr lang="ru-RU" dirty="0" smtClean="0"/>
          </a:p>
          <a:p>
            <a:pPr marL="742950" indent="-742950">
              <a:buNone/>
            </a:pPr>
            <a:r>
              <a:rPr lang="ru-RU" dirty="0" smtClean="0">
                <a:sym typeface="+mn-ea"/>
              </a:rPr>
              <a:t>б) Пожелать удачу</a:t>
            </a:r>
            <a:endParaRPr lang="ru-RU" dirty="0" smtClean="0"/>
          </a:p>
          <a:p>
            <a:pPr marL="742950" indent="-742950">
              <a:buNone/>
            </a:pPr>
            <a:r>
              <a:rPr lang="ru-RU" dirty="0" smtClean="0">
                <a:sym typeface="+mn-ea"/>
              </a:rPr>
              <a:t>в) Принести в дом богатство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  <a:sym typeface="+mn-ea"/>
              </a:rPr>
              <a:t>5. Засучив рукава</a:t>
            </a:r>
            <a:endParaRPr lang="ru-RU" dirty="0" smtClean="0">
              <a:solidFill>
                <a:srgbClr val="FF0000"/>
              </a:solidFill>
            </a:endParaRPr>
          </a:p>
          <a:p>
            <a:pPr marL="742950" indent="-742950">
              <a:buNone/>
            </a:pPr>
            <a:r>
              <a:rPr lang="ru-RU" dirty="0" smtClean="0">
                <a:sym typeface="+mn-ea"/>
              </a:rPr>
              <a:t>а) Работать небрежно</a:t>
            </a:r>
            <a:endParaRPr lang="ru-RU" dirty="0" smtClean="0"/>
          </a:p>
          <a:p>
            <a:pPr marL="742950" indent="-742950">
              <a:buNone/>
            </a:pPr>
            <a:r>
              <a:rPr lang="ru-RU" dirty="0" smtClean="0">
                <a:sym typeface="+mn-ea"/>
              </a:rPr>
              <a:t>б) Хвастаться</a:t>
            </a:r>
            <a:endParaRPr lang="ru-RU" dirty="0" smtClean="0"/>
          </a:p>
          <a:p>
            <a:pPr marL="742950" indent="-742950">
              <a:buNone/>
            </a:pPr>
            <a:r>
              <a:rPr lang="ru-RU" dirty="0" smtClean="0">
                <a:sym typeface="+mn-ea"/>
              </a:rPr>
              <a:t>в) Работать старательно, усердно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  <a:sym typeface="+mn-ea"/>
              </a:rPr>
              <a:t>6.</a:t>
            </a:r>
            <a:r>
              <a:rPr lang="ru-RU" dirty="0" smtClean="0">
                <a:sym typeface="+mn-ea"/>
              </a:rPr>
              <a:t> </a:t>
            </a:r>
            <a:r>
              <a:rPr lang="ru-RU" dirty="0" smtClean="0">
                <a:solidFill>
                  <a:srgbClr val="FF0000"/>
                </a:solidFill>
                <a:sym typeface="+mn-ea"/>
              </a:rPr>
              <a:t>Зарубить на носу</a:t>
            </a:r>
            <a:endParaRPr lang="ru-RU" dirty="0" smtClean="0">
              <a:solidFill>
                <a:srgbClr val="FF0000"/>
              </a:solidFill>
            </a:endParaRPr>
          </a:p>
          <a:p>
            <a:pPr marL="742950" indent="-742950">
              <a:buNone/>
            </a:pPr>
            <a:r>
              <a:rPr lang="ru-RU" dirty="0" smtClean="0">
                <a:sym typeface="+mn-ea"/>
              </a:rPr>
              <a:t>а) Остановиться в самом начале</a:t>
            </a:r>
            <a:endParaRPr lang="ru-RU" dirty="0" smtClean="0"/>
          </a:p>
          <a:p>
            <a:pPr marL="742950" indent="-742950">
              <a:buNone/>
            </a:pPr>
            <a:r>
              <a:rPr lang="ru-RU" dirty="0" smtClean="0">
                <a:sym typeface="+mn-ea"/>
              </a:rPr>
              <a:t>б) Народная примета: к безветренной погоде</a:t>
            </a:r>
            <a:endParaRPr lang="ru-RU" dirty="0" smtClean="0"/>
          </a:p>
          <a:p>
            <a:pPr marL="742950" indent="-742950">
              <a:buNone/>
            </a:pPr>
            <a:r>
              <a:rPr lang="ru-RU" dirty="0" smtClean="0">
                <a:sym typeface="+mn-ea"/>
              </a:rPr>
              <a:t>в) Запомнить крепко-накрепко</a:t>
            </a:r>
            <a:endParaRPr lang="ru-RU" dirty="0"/>
          </a:p>
          <a:p>
            <a:endParaRPr lang="ru-RU" altLang="en-US" dirty="0" smtClean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838325" y="1600200"/>
            <a:ext cx="3228340" cy="4526280"/>
          </a:xfrm>
        </p:spPr>
        <p:txBody>
          <a:bodyPr numCol="2">
            <a:normAutofit fontScale="37500" lnSpcReduction="20000"/>
          </a:bodyPr>
          <a:lstStyle/>
          <a:p>
            <a:pPr fontAlgn="t">
              <a:buNone/>
            </a:pPr>
            <a:r>
              <a:rPr lang="ru-RU" sz="4300" dirty="0" smtClean="0">
                <a:solidFill>
                  <a:srgbClr val="FF0000"/>
                </a:solidFill>
              </a:rPr>
              <a:t>1. На воде вилами писано</a:t>
            </a:r>
          </a:p>
          <a:p>
            <a:pPr marL="742950" indent="-742950">
              <a:buNone/>
            </a:pPr>
            <a:r>
              <a:rPr lang="ru-RU" sz="4300" dirty="0" smtClean="0"/>
              <a:t>а) Когда что-либо неизвестно, или непонятно</a:t>
            </a:r>
          </a:p>
          <a:p>
            <a:pPr marL="742950" indent="-742950">
              <a:buNone/>
            </a:pPr>
            <a:r>
              <a:rPr lang="ru-RU" sz="4300" dirty="0" smtClean="0"/>
              <a:t>б) Дан точный ответ</a:t>
            </a:r>
          </a:p>
          <a:p>
            <a:pPr marL="742950" indent="-742950">
              <a:buNone/>
            </a:pPr>
            <a:r>
              <a:rPr lang="ru-RU" sz="4300" dirty="0" smtClean="0"/>
              <a:t>в) Ставшее известным, изменить нельзя</a:t>
            </a:r>
          </a:p>
          <a:p>
            <a:pPr>
              <a:buNone/>
            </a:pPr>
            <a:r>
              <a:rPr lang="ru-RU" sz="4300" dirty="0" smtClean="0">
                <a:solidFill>
                  <a:srgbClr val="FF0000"/>
                </a:solidFill>
              </a:rPr>
              <a:t>2. Когда рак на горе свистнет</a:t>
            </a:r>
          </a:p>
          <a:p>
            <a:pPr marL="742950" indent="-742950">
              <a:buNone/>
            </a:pPr>
            <a:r>
              <a:rPr lang="ru-RU" sz="4300" dirty="0" smtClean="0"/>
              <a:t>а) Очень скоро</a:t>
            </a:r>
          </a:p>
          <a:p>
            <a:pPr marL="742950" indent="-742950">
              <a:buNone/>
            </a:pPr>
            <a:r>
              <a:rPr lang="ru-RU" sz="4300" dirty="0" smtClean="0"/>
              <a:t>б) Когда босс прикажет</a:t>
            </a:r>
          </a:p>
          <a:p>
            <a:pPr marL="742950" indent="-742950">
              <a:buNone/>
            </a:pPr>
            <a:r>
              <a:rPr lang="ru-RU" sz="4300" dirty="0" smtClean="0"/>
              <a:t>в) Неизвестно когда</a:t>
            </a:r>
          </a:p>
          <a:p>
            <a:pPr>
              <a:buNone/>
            </a:pPr>
            <a:r>
              <a:rPr lang="ru-RU" sz="4300" dirty="0" smtClean="0">
                <a:solidFill>
                  <a:srgbClr val="FF0000"/>
                </a:solidFill>
              </a:rPr>
              <a:t>3. Остаться с носом</a:t>
            </a:r>
          </a:p>
          <a:p>
            <a:pPr marL="742950" indent="-742950">
              <a:buNone/>
            </a:pPr>
            <a:r>
              <a:rPr lang="ru-RU" sz="4300" dirty="0" smtClean="0"/>
              <a:t>а) Подчиниться кому-нибудь</a:t>
            </a:r>
          </a:p>
          <a:p>
            <a:pPr marL="742950" indent="-742950">
              <a:buNone/>
            </a:pPr>
            <a:r>
              <a:rPr lang="ru-RU" sz="4300" dirty="0" smtClean="0"/>
              <a:t>б) Не получить желаемого</a:t>
            </a:r>
          </a:p>
          <a:p>
            <a:pPr marL="742950" indent="-742950">
              <a:buNone/>
            </a:pPr>
            <a:r>
              <a:rPr lang="ru-RU" sz="4300" dirty="0" smtClean="0"/>
              <a:t>в) Сохранить свое достоинство</a:t>
            </a:r>
          </a:p>
          <a:p>
            <a:pPr>
              <a:buNone/>
            </a:pPr>
            <a:endParaRPr lang="ru-RU" sz="43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phonoteka.org/uploads/posts/2021-05/1620989302_12-phonoteka_org-p-fon-dlya-prezentatsii-russkii-narodnii-orn-26.jpg"/>
          <p:cNvPicPr>
            <a:picLocks noChangeAspect="1" noChangeArrowheads="1"/>
          </p:cNvPicPr>
          <p:nvPr/>
        </p:nvPicPr>
        <p:blipFill>
          <a:blip r:embed="rId2"/>
          <a:srcRect b="4296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885" y="45085"/>
            <a:ext cx="709295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/>
                <a:ea typeface="Calibri" panose="020F0502020204030204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anose="02020603050405020304"/>
                <a:ea typeface="Calibri" panose="020F0502020204030204"/>
              </a:rPr>
            </a:br>
            <a:r>
              <a:rPr lang="ru-RU" sz="31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  <a:t>1 ТУР «Перевертыши». </a:t>
            </a:r>
            <a:br>
              <a:rPr lang="ru-RU" sz="31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</a:br>
            <a:r>
              <a:rPr lang="ru-RU" sz="31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  <a:t>Узнайте пословицы в искаженном виде</a:t>
            </a:r>
            <a:r>
              <a:rPr lang="ru-RU" sz="27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  <a:t>.</a:t>
            </a:r>
            <a:r>
              <a:rPr lang="ru-RU" sz="2700" i="1" dirty="0" smtClean="0">
                <a:solidFill>
                  <a:srgbClr val="0070C0"/>
                </a:solidFill>
                <a:latin typeface="+mj-ea"/>
                <a:cs typeface="+mj-ea"/>
              </a:rPr>
              <a:t/>
            </a:r>
            <a:br>
              <a:rPr lang="ru-RU" sz="2700" i="1" dirty="0" smtClean="0">
                <a:solidFill>
                  <a:srgbClr val="0070C0"/>
                </a:solidFill>
                <a:latin typeface="+mj-ea"/>
                <a:cs typeface="+mj-ea"/>
              </a:rPr>
            </a:br>
            <a:endParaRPr lang="ru-RU" dirty="0">
              <a:latin typeface="+mj-ea"/>
              <a:cs typeface="+mj-ea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28495" y="1188085"/>
            <a:ext cx="7045325" cy="5631180"/>
          </a:xfrm>
        </p:spPr>
        <p:txBody>
          <a:bodyPr>
            <a:normAutofit fontScale="87500" lnSpcReduction="20000"/>
          </a:bodyPr>
          <a:lstStyle/>
          <a:p>
            <a:pPr marL="0" lvl="0" indent="0">
              <a:lnSpc>
                <a:spcPct val="115000"/>
              </a:lnSpc>
              <a:buFont typeface="+mj-lt"/>
              <a:buNone/>
            </a:pPr>
            <a:r>
              <a:rPr lang="ru-RU" dirty="0" smtClean="0">
                <a:solidFill>
                  <a:srgbClr val="000000"/>
                </a:solidFill>
                <a:ea typeface="Calibri" panose="020F0502020204030204"/>
                <a:cs typeface="+mn-lt"/>
              </a:rPr>
              <a:t>1. Враги не знают друг друга в счастье </a:t>
            </a:r>
          </a:p>
          <a:p>
            <a:pPr marL="0" lvl="0" indent="0">
              <a:lnSpc>
                <a:spcPct val="115000"/>
              </a:lnSpc>
              <a:buFont typeface="+mj-lt"/>
              <a:buNone/>
            </a:pPr>
            <a:r>
              <a:rPr lang="ru-RU" dirty="0" smtClean="0">
                <a:solidFill>
                  <a:srgbClr val="000000"/>
                </a:solidFill>
                <a:ea typeface="Calibri" panose="020F0502020204030204"/>
                <a:cs typeface="+mn-lt"/>
              </a:rPr>
              <a:t>(</a:t>
            </a:r>
            <a:r>
              <a:rPr lang="ru-RU" i="1" dirty="0" smtClean="0">
                <a:solidFill>
                  <a:srgbClr val="000000"/>
                </a:solidFill>
                <a:ea typeface="Calibri" panose="020F0502020204030204"/>
                <a:cs typeface="+mn-lt"/>
              </a:rPr>
              <a:t>Друзья познаются в беде</a:t>
            </a:r>
            <a:r>
              <a:rPr lang="ru-RU" dirty="0" smtClean="0">
                <a:solidFill>
                  <a:srgbClr val="000000"/>
                </a:solidFill>
                <a:ea typeface="Calibri" panose="020F0502020204030204"/>
                <a:cs typeface="+mn-lt"/>
              </a:rPr>
              <a:t>);</a:t>
            </a:r>
            <a:endParaRPr lang="ru-RU" sz="2400" dirty="0" smtClean="0">
              <a:ea typeface="Calibri" panose="020F0502020204030204"/>
              <a:cs typeface="+mn-lt"/>
            </a:endParaRPr>
          </a:p>
          <a:p>
            <a:pPr marL="0" lvl="0" indent="0">
              <a:lnSpc>
                <a:spcPct val="115000"/>
              </a:lnSpc>
              <a:buFont typeface="+mj-lt"/>
              <a:buNone/>
            </a:pPr>
            <a:r>
              <a:rPr lang="ru-RU" dirty="0" smtClean="0">
                <a:solidFill>
                  <a:srgbClr val="000000"/>
                </a:solidFill>
                <a:ea typeface="Calibri" panose="020F0502020204030204"/>
                <a:cs typeface="+mn-lt"/>
              </a:rPr>
              <a:t>2. Безделье неумеху не страшится. </a:t>
            </a:r>
          </a:p>
          <a:p>
            <a:pPr marL="0" lvl="0" indent="0">
              <a:lnSpc>
                <a:spcPct val="115000"/>
              </a:lnSpc>
              <a:buFont typeface="+mj-lt"/>
              <a:buNone/>
            </a:pPr>
            <a:r>
              <a:rPr lang="ru-RU" i="1" dirty="0" smtClean="0">
                <a:solidFill>
                  <a:srgbClr val="000000"/>
                </a:solidFill>
                <a:ea typeface="Calibri" panose="020F0502020204030204"/>
                <a:cs typeface="+mn-lt"/>
              </a:rPr>
              <a:t>(Дело мастера боится);</a:t>
            </a:r>
            <a:endParaRPr lang="ru-RU" sz="2400" dirty="0" smtClean="0">
              <a:ea typeface="Calibri" panose="020F0502020204030204"/>
              <a:cs typeface="+mn-lt"/>
            </a:endParaRPr>
          </a:p>
          <a:p>
            <a:pPr marL="0" indent="0">
              <a:buFont typeface="+mj-lt"/>
              <a:buNone/>
            </a:pPr>
            <a:r>
              <a:rPr lang="ru-RU" dirty="0">
                <a:cs typeface="+mn-lt"/>
              </a:rPr>
              <a:t>3. От отваги уши уменьшаются</a:t>
            </a:r>
          </a:p>
          <a:p>
            <a:pPr marL="0" indent="0">
              <a:buFont typeface="+mj-lt"/>
              <a:buNone/>
            </a:pPr>
            <a:r>
              <a:rPr lang="ru-RU" dirty="0">
                <a:cs typeface="+mn-lt"/>
              </a:rPr>
              <a:t> </a:t>
            </a:r>
            <a:r>
              <a:rPr lang="ru-RU" i="1" dirty="0">
                <a:cs typeface="+mn-lt"/>
              </a:rPr>
              <a:t>(У страха глаза велики</a:t>
            </a:r>
            <a:r>
              <a:rPr lang="ru-RU" i="1" dirty="0" smtClean="0">
                <a:cs typeface="+mn-lt"/>
              </a:rPr>
              <a:t>).</a:t>
            </a:r>
          </a:p>
          <a:p>
            <a:pPr marL="0" indent="0">
              <a:buFont typeface="+mj-lt"/>
              <a:buNone/>
            </a:pPr>
            <a:r>
              <a:rPr lang="ru-RU" dirty="0">
                <a:cs typeface="+mn-lt"/>
                <a:sym typeface="+mn-ea"/>
              </a:rPr>
              <a:t>4. </a:t>
            </a:r>
            <a:r>
              <a:rPr lang="ru-RU" dirty="0">
                <a:cs typeface="+mn-lt"/>
              </a:rPr>
              <a:t>Занялся ерундой — сиди трусливо!</a:t>
            </a:r>
          </a:p>
          <a:p>
            <a:pPr marL="0" indent="0">
              <a:buFont typeface="+mj-lt"/>
              <a:buNone/>
            </a:pPr>
            <a:r>
              <a:rPr lang="ru-RU" i="1" dirty="0">
                <a:cs typeface="+mn-lt"/>
              </a:rPr>
              <a:t>(Сделал дело — гуляй смело!).</a:t>
            </a:r>
          </a:p>
          <a:p>
            <a:pPr marL="0" indent="0">
              <a:buFont typeface="+mj-lt"/>
              <a:buNone/>
            </a:pPr>
            <a:r>
              <a:rPr lang="ru-RU" dirty="0">
                <a:cs typeface="+mn-lt"/>
              </a:rPr>
              <a:t>5. Безделью часы — унынию год </a:t>
            </a:r>
          </a:p>
          <a:p>
            <a:pPr marL="0" indent="0">
              <a:buFont typeface="+mj-lt"/>
              <a:buNone/>
            </a:pPr>
            <a:r>
              <a:rPr lang="ru-RU" i="1" dirty="0">
                <a:cs typeface="+mn-lt"/>
              </a:rPr>
              <a:t>(Делу время — потехе час)</a:t>
            </a:r>
          </a:p>
          <a:p>
            <a:pPr marL="0" indent="0">
              <a:buNone/>
            </a:pPr>
            <a:r>
              <a:rPr lang="ru-RU" dirty="0">
                <a:cs typeface="+mn-lt"/>
              </a:rPr>
              <a:t>6. Дома плохо, и в гостях неважно </a:t>
            </a:r>
          </a:p>
          <a:p>
            <a:pPr marL="0" indent="0">
              <a:buNone/>
            </a:pPr>
            <a:r>
              <a:rPr lang="ru-RU" i="1" dirty="0">
                <a:cs typeface="+mn-lt"/>
              </a:rPr>
              <a:t>(В гостях хорошо, а дома лучше)</a:t>
            </a:r>
          </a:p>
          <a:p>
            <a:endParaRPr lang="ru-RU" i="1" dirty="0">
              <a:cs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phonoteka.org/uploads/posts/2021-05/1620989302_12-phonoteka_org-p-fon-dlya-prezentatsii-russkii-narodnii-orn-26.jpg"/>
          <p:cNvPicPr>
            <a:picLocks noChangeAspect="1" noChangeArrowheads="1"/>
          </p:cNvPicPr>
          <p:nvPr/>
        </p:nvPicPr>
        <p:blipFill>
          <a:blip r:embed="rId2"/>
          <a:srcRect b="4296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6080" y="274955"/>
            <a:ext cx="7030720" cy="1143000"/>
          </a:xfrm>
        </p:spPr>
        <p:txBody>
          <a:bodyPr>
            <a:normAutofit fontScale="90000"/>
          </a:bodyPr>
          <a:lstStyle/>
          <a:p>
            <a:r>
              <a:rPr lang="ru-RU" sz="3100" b="1" i="1" dirty="0" smtClean="0">
                <a:solidFill>
                  <a:srgbClr val="0070C0"/>
                </a:solidFill>
                <a:latin typeface="Times New Roman" panose="02020603050405020304"/>
                <a:ea typeface="Calibri" panose="020F0502020204030204"/>
              </a:rPr>
              <a:t/>
            </a:r>
            <a:br>
              <a:rPr lang="ru-RU" sz="3100" b="1" i="1" dirty="0" smtClean="0">
                <a:solidFill>
                  <a:srgbClr val="0070C0"/>
                </a:solidFill>
                <a:latin typeface="Times New Roman" panose="02020603050405020304"/>
                <a:ea typeface="Calibri" panose="020F0502020204030204"/>
              </a:rPr>
            </a:br>
            <a:r>
              <a:rPr lang="ru-RU" sz="31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  <a:t>2 ТУР «Одним словом». </a:t>
            </a:r>
            <a:br>
              <a:rPr lang="ru-RU" sz="31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</a:br>
            <a:r>
              <a:rPr lang="ru-RU" sz="31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  <a:t>Замените поговорки одним словом. </a:t>
            </a:r>
            <a:r>
              <a:rPr lang="ru-RU" sz="3100" dirty="0" smtClean="0">
                <a:latin typeface="+mj-ea"/>
                <a:cs typeface="+mj-ea"/>
              </a:rPr>
              <a:t/>
            </a:r>
            <a:br>
              <a:rPr lang="ru-RU" sz="3100" dirty="0" smtClean="0">
                <a:latin typeface="+mj-ea"/>
                <a:cs typeface="+mj-ea"/>
              </a:rPr>
            </a:br>
            <a:endParaRPr lang="ru-RU" dirty="0">
              <a:latin typeface="+mj-ea"/>
              <a:cs typeface="+mj-ea"/>
            </a:endParaRPr>
          </a:p>
        </p:txBody>
      </p:sp>
      <p:sp>
        <p:nvSpPr>
          <p:cNvPr id="5" name="Замещающее содержимое 4"/>
          <p:cNvSpPr>
            <a:spLocks noGrp="1"/>
          </p:cNvSpPr>
          <p:nvPr>
            <p:ph sz="half" idx="2"/>
          </p:nvPr>
        </p:nvSpPr>
        <p:spPr>
          <a:xfrm>
            <a:off x="5423535" y="1600200"/>
            <a:ext cx="3794760" cy="4831080"/>
          </a:xfrm>
        </p:spPr>
        <p:txBody>
          <a:bodyPr>
            <a:normAutofit fontScale="82500" lnSpcReduction="10000"/>
          </a:bodyPr>
          <a:lstStyle/>
          <a:p>
            <a:pPr marL="457200" indent="-457200">
              <a:buAutoNum type="arabicPeriod"/>
            </a:pPr>
            <a:r>
              <a:rPr lang="ru-RU" i="1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  <a:sym typeface="+mn-ea"/>
              </a:rPr>
              <a:t>(Победить);</a:t>
            </a:r>
            <a:endParaRPr lang="ru-RU" dirty="0" smtClean="0">
              <a:ea typeface="Calibri" panose="020F0502020204030204"/>
              <a:cs typeface="Times New Roman" panose="02020603050405020304"/>
            </a:endParaRPr>
          </a:p>
          <a:p>
            <a:pPr marL="457200" indent="-457200">
              <a:buAutoNum type="arabicPeriod"/>
            </a:pPr>
            <a:r>
              <a:rPr lang="ru-RU" i="1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  <a:sym typeface="+mn-ea"/>
              </a:rPr>
              <a:t>(Давно);</a:t>
            </a:r>
            <a:endParaRPr lang="ru-RU" dirty="0" smtClean="0">
              <a:ea typeface="Calibri" panose="020F0502020204030204"/>
              <a:cs typeface="Times New Roman" panose="02020603050405020304"/>
            </a:endParaRPr>
          </a:p>
          <a:p>
            <a:pPr marL="457200" indent="-457200">
              <a:buAutoNum type="arabicPeriod"/>
            </a:pPr>
            <a:r>
              <a:rPr lang="ru-RU" i="1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  <a:sym typeface="+mn-ea"/>
              </a:rPr>
              <a:t>(Вовремя);</a:t>
            </a:r>
            <a:endParaRPr lang="ru-RU" dirty="0" smtClean="0">
              <a:ea typeface="Calibri" panose="020F0502020204030204"/>
              <a:cs typeface="Times New Roman" panose="02020603050405020304"/>
            </a:endParaRPr>
          </a:p>
          <a:p>
            <a:pPr marL="457200" indent="-457200">
              <a:buAutoNum type="arabicPeriod"/>
            </a:pPr>
            <a:r>
              <a:rPr lang="ru-RU" i="1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  <a:sym typeface="+mn-ea"/>
              </a:rPr>
              <a:t>(Голодать);</a:t>
            </a:r>
            <a:endParaRPr lang="ru-RU" dirty="0" smtClean="0">
              <a:ea typeface="Calibri" panose="020F0502020204030204"/>
              <a:cs typeface="Times New Roman" panose="02020603050405020304"/>
            </a:endParaRPr>
          </a:p>
          <a:p>
            <a:pPr marL="457200" indent="-457200">
              <a:buAutoNum type="arabicPeriod"/>
            </a:pPr>
            <a:r>
              <a:rPr lang="ru-RU" i="1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  <a:sym typeface="+mn-ea"/>
              </a:rPr>
              <a:t>(Далеко);</a:t>
            </a:r>
            <a:endParaRPr lang="ru-RU" dirty="0" smtClean="0">
              <a:ea typeface="Calibri" panose="020F0502020204030204"/>
              <a:cs typeface="Times New Roman" panose="02020603050405020304"/>
            </a:endParaRPr>
          </a:p>
          <a:p>
            <a:pPr marL="457200" indent="-457200">
              <a:buAutoNum type="arabicPeriod"/>
            </a:pPr>
            <a:r>
              <a:rPr lang="ru-RU" i="1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  <a:sym typeface="+mn-ea"/>
              </a:rPr>
              <a:t>(Тесно);</a:t>
            </a:r>
            <a:endParaRPr lang="ru-RU" dirty="0" smtClean="0">
              <a:ea typeface="Calibri" panose="020F0502020204030204"/>
              <a:cs typeface="Times New Roman" panose="02020603050405020304"/>
            </a:endParaRPr>
          </a:p>
          <a:p>
            <a:pPr marL="457200" indent="-457200">
              <a:buAutoNum type="arabicPeriod"/>
            </a:pPr>
            <a:r>
              <a:rPr lang="ru-RU" sz="2200" i="1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  <a:sym typeface="+mn-ea"/>
              </a:rPr>
              <a:t>(Возмущаться,нервничать);</a:t>
            </a:r>
            <a:endParaRPr lang="ru-RU" sz="2200" dirty="0" smtClean="0">
              <a:ea typeface="Calibri" panose="020F0502020204030204"/>
              <a:cs typeface="Times New Roman" panose="02020603050405020304"/>
            </a:endParaRPr>
          </a:p>
          <a:p>
            <a:pPr marL="457200" indent="-457200">
              <a:buAutoNum type="arabicPeriod"/>
            </a:pPr>
            <a:r>
              <a:rPr lang="ru-RU" i="1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  <a:sym typeface="+mn-ea"/>
              </a:rPr>
              <a:t>(Невпопад).</a:t>
            </a:r>
            <a:endParaRPr lang="ru-RU" i="1" dirty="0" smtClean="0">
              <a:solidFill>
                <a:srgbClr val="000000"/>
              </a:solidFill>
              <a:latin typeface="Times New Roman" panose="02020603050405020304"/>
              <a:ea typeface="Calibri" panose="020F0502020204030204"/>
              <a:cs typeface="Times New Roman" panose="02020603050405020304"/>
            </a:endParaRPr>
          </a:p>
          <a:p>
            <a:pPr marL="457200" indent="-457200">
              <a:buAutoNum type="arabicPeriod"/>
            </a:pPr>
            <a:r>
              <a:rPr lang="ru-RU" i="1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  <a:sym typeface="+mn-ea"/>
              </a:rPr>
              <a:t>(Нет музыкального слуха)</a:t>
            </a:r>
            <a:endParaRPr lang="ru-RU" altLang="en-US" i="1" dirty="0" smtClean="0">
              <a:solidFill>
                <a:srgbClr val="000000"/>
              </a:solidFill>
              <a:latin typeface="Times New Roman" panose="02020603050405020304"/>
              <a:ea typeface="Calibri" panose="020F0502020204030204"/>
              <a:cs typeface="Times New Roman" panose="02020603050405020304"/>
              <a:sym typeface="+mn-ea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835785" y="1557020"/>
            <a:ext cx="3500120" cy="5111115"/>
          </a:xfrm>
        </p:spPr>
        <p:txBody>
          <a:bodyPr>
            <a:normAutofit fontScale="82500" lnSpcReduction="10000"/>
          </a:bodyPr>
          <a:lstStyle/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Заткнуть за пояс. 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При царе Горохе. 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Куй железо, пока горячо.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Положить зубы на полку.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У черта на куличиках.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Яблоку негде упасть. 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Рвет и мечет.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 Ни к селу ни к городу. 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Медведь на ухо наступил </a:t>
            </a:r>
            <a:r>
              <a:rPr lang="ru-RU" i="1" dirty="0" smtClean="0">
                <a:solidFill>
                  <a:srgbClr val="000000"/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.</a:t>
            </a:r>
            <a:endParaRPr lang="ru-RU" dirty="0" smtClean="0"/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ru-RU" dirty="0" smtClean="0">
              <a:ea typeface="Calibri" panose="020F0502020204030204"/>
              <a:cs typeface="Times New Roman" panose="02020603050405020304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phonoteka.org/uploads/posts/2021-05/1620989302_12-phonoteka_org-p-fon-dlya-prezentatsii-russkii-narodnii-orn-26.jpg"/>
          <p:cNvPicPr>
            <a:picLocks noChangeAspect="1" noChangeArrowheads="1"/>
          </p:cNvPicPr>
          <p:nvPr/>
        </p:nvPicPr>
        <p:blipFill>
          <a:blip r:embed="rId2"/>
          <a:srcRect b="4296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6735" y="274955"/>
            <a:ext cx="7113905" cy="1143000"/>
          </a:xfrm>
        </p:spPr>
        <p:txBody>
          <a:bodyPr>
            <a:normAutofit fontScale="90000"/>
          </a:bodyPr>
          <a:lstStyle/>
          <a:p>
            <a:r>
              <a:rPr lang="ru-RU" sz="3100" b="1" i="1" dirty="0" smtClean="0">
                <a:solidFill>
                  <a:srgbClr val="0070C0"/>
                </a:solidFill>
                <a:latin typeface="Times New Roman" panose="02020603050405020304"/>
                <a:ea typeface="Calibri" panose="020F0502020204030204"/>
              </a:rPr>
              <a:t/>
            </a:r>
            <a:br>
              <a:rPr lang="ru-RU" sz="3100" b="1" i="1" dirty="0" smtClean="0">
                <a:solidFill>
                  <a:srgbClr val="0070C0"/>
                </a:solidFill>
                <a:latin typeface="Times New Roman" panose="02020603050405020304"/>
                <a:ea typeface="Calibri" panose="020F0502020204030204"/>
              </a:rPr>
            </a:br>
            <a:r>
              <a:rPr lang="ru-RU" sz="31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  <a:t>3 ТУР «Откуда пословица?».  </a:t>
            </a:r>
            <a:br>
              <a:rPr lang="ru-RU" sz="31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</a:br>
            <a:r>
              <a:rPr lang="ru-RU" sz="27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  <a:t>Из какого источника появилась пословица? </a:t>
            </a:r>
            <a:r>
              <a:rPr lang="ru-RU" sz="2700" b="1" i="1" dirty="0" smtClean="0">
                <a:solidFill>
                  <a:srgbClr val="0070C0"/>
                </a:solidFill>
              </a:rPr>
              <a:t/>
            </a:r>
            <a:br>
              <a:rPr lang="ru-RU" sz="2700" b="1" i="1" dirty="0" smtClean="0">
                <a:solidFill>
                  <a:srgbClr val="0070C0"/>
                </a:solidFill>
              </a:rPr>
            </a:br>
            <a:endParaRPr lang="ru-RU" sz="2700" b="1" i="1" dirty="0" smtClean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00250" y="1356995"/>
            <a:ext cx="6686550" cy="5494020"/>
          </a:xfrm>
        </p:spPr>
        <p:txBody>
          <a:bodyPr>
            <a:normAutofit fontScale="60000" lnSpcReduction="20000"/>
          </a:bodyPr>
          <a:lstStyle/>
          <a:p>
            <a:pPr marL="0" lvl="0" indent="0">
              <a:lnSpc>
                <a:spcPct val="115000"/>
              </a:lnSpc>
              <a:buFont typeface="+mj-lt"/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1. Битый не битого везет. </a:t>
            </a:r>
          </a:p>
          <a:p>
            <a:pPr marL="0" lvl="0" indent="0">
              <a:lnSpc>
                <a:spcPct val="115000"/>
              </a:lnSpc>
              <a:buFont typeface="+mj-lt"/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(Из сказки «Лиса и волк»)</a:t>
            </a:r>
            <a:endParaRPr lang="ru-RU" dirty="0" smtClean="0"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Font typeface="+mj-lt"/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2. Кому вершки, а кому корешки. </a:t>
            </a:r>
          </a:p>
          <a:p>
            <a:pPr marL="0" lvl="0" indent="0">
              <a:lnSpc>
                <a:spcPct val="115000"/>
              </a:lnSpc>
              <a:buFont typeface="+mj-lt"/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(Из сказки «Мужик и медведь»)</a:t>
            </a:r>
            <a:endParaRPr lang="ru-RU" dirty="0" smtClean="0"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Font typeface="+mj-lt"/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3. Глаза боятся, а руки делают. </a:t>
            </a:r>
          </a:p>
          <a:p>
            <a:pPr marL="0" lvl="0" indent="0">
              <a:lnSpc>
                <a:spcPct val="115000"/>
              </a:lnSpc>
              <a:buFont typeface="+mj-lt"/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(Из рассказа Б. Шергина «Собирай по ягодке – наберешь кузовок»)</a:t>
            </a:r>
            <a:endParaRPr lang="ru-RU" dirty="0" smtClean="0"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buFont typeface="+mj-lt"/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4. На сердитых воду возят. </a:t>
            </a:r>
          </a:p>
          <a:p>
            <a:pPr marL="0" lvl="0" indent="0">
              <a:lnSpc>
                <a:spcPct val="115000"/>
              </a:lnSpc>
              <a:buFont typeface="+mj-lt"/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(Из рассказа М. Зощенко «Золотые слова»)</a:t>
            </a:r>
            <a:endParaRPr lang="ru-RU" dirty="0" smtClean="0"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Font typeface="+mj-lt"/>
              <a:buNone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5. В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се хорошо, что хорошо кончается. 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Font typeface="+mj-lt"/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(Из рассказа М. Зощенко «Великие путешественники»).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Font typeface="+mj-lt"/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6. У страха глаза велики, чего нет, то и видят.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Font typeface="+mj-lt"/>
              <a:buNone/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(Из рассказа «</a:t>
            </a:r>
            <a:r>
              <a:rPr lang="ru-RU" dirty="0"/>
              <a:t>Сказка про храброго Зайца — Длинные Уши, Косые Глаза, Короткий </a:t>
            </a:r>
            <a:r>
              <a:rPr lang="ru-RU" dirty="0" smtClean="0"/>
              <a:t>Хвост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»)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phonoteka.org/uploads/posts/2021-05/1620989302_12-phonoteka_org-p-fon-dlya-prezentatsii-russkii-narodnii-orn-26.jpg"/>
          <p:cNvPicPr>
            <a:picLocks noChangeAspect="1" noChangeArrowheads="1"/>
          </p:cNvPicPr>
          <p:nvPr/>
        </p:nvPicPr>
        <p:blipFill>
          <a:blip r:embed="rId2"/>
          <a:srcRect b="4296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7065" y="274955"/>
            <a:ext cx="6769735" cy="1143000"/>
          </a:xfrm>
        </p:spPr>
        <p:txBody>
          <a:bodyPr>
            <a:noAutofit/>
          </a:bodyPr>
          <a:lstStyle/>
          <a:p>
            <a:r>
              <a:rPr lang="ru-RU" sz="28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  <a:t>4 ТУР «Потерялось слово» </a:t>
            </a:r>
            <a:br>
              <a:rPr lang="ru-RU" sz="28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</a:br>
            <a:r>
              <a:rPr lang="ru-RU" sz="2800" i="1" dirty="0" smtClean="0">
                <a:solidFill>
                  <a:srgbClr val="0070C0"/>
                </a:solidFill>
                <a:latin typeface="+mj-ea"/>
                <a:ea typeface="Calibri" panose="020F0502020204030204"/>
                <a:cs typeface="+mj-ea"/>
              </a:rPr>
              <a:t>Вставьте пропущенные слова, объясните значение пословиц.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00250" y="1571625"/>
            <a:ext cx="6908165" cy="5272405"/>
          </a:xfrm>
        </p:spPr>
        <p:txBody>
          <a:bodyPr>
            <a:normAutofit fontScale="77500" lnSpcReduction="20000"/>
          </a:bodyPr>
          <a:lstStyle/>
          <a:p>
            <a:pPr marL="0" indent="0">
              <a:buFont typeface="+mj-lt"/>
              <a:buNone/>
            </a:pPr>
            <a:r>
              <a:rPr lang="ru-RU" dirty="0" smtClean="0"/>
              <a:t>1. Человек без </a:t>
            </a:r>
            <a:r>
              <a:rPr lang="ru-RU" i="1" dirty="0" smtClean="0"/>
              <a:t>_______</a:t>
            </a:r>
            <a:r>
              <a:rPr lang="ru-RU" dirty="0" smtClean="0"/>
              <a:t>, что соловей без песни.</a:t>
            </a:r>
          </a:p>
          <a:p>
            <a:pPr marL="0" indent="0">
              <a:buFont typeface="+mj-lt"/>
              <a:buNone/>
            </a:pPr>
            <a:r>
              <a:rPr lang="ru-RU" i="1" dirty="0" smtClean="0">
                <a:sym typeface="+mn-ea"/>
              </a:rPr>
              <a:t>(родины)</a:t>
            </a:r>
            <a:endParaRPr lang="ru-RU" dirty="0" smtClean="0"/>
          </a:p>
          <a:p>
            <a:pPr marL="0" indent="0">
              <a:buFont typeface="+mj-lt"/>
              <a:buNone/>
            </a:pPr>
            <a:r>
              <a:rPr lang="ru-RU" dirty="0" smtClean="0"/>
              <a:t>2. Сам погибай,  </a:t>
            </a:r>
            <a:r>
              <a:rPr lang="ru-RU" i="1" dirty="0" smtClean="0"/>
              <a:t>___________ </a:t>
            </a:r>
            <a:r>
              <a:rPr lang="ru-RU" dirty="0" smtClean="0">
                <a:sym typeface="+mn-ea"/>
              </a:rPr>
              <a:t>выручай. </a:t>
            </a:r>
          </a:p>
          <a:p>
            <a:pPr marL="0" indent="0">
              <a:buFont typeface="+mj-lt"/>
              <a:buNone/>
            </a:pPr>
            <a:r>
              <a:rPr lang="ru-RU" i="1" dirty="0" smtClean="0"/>
              <a:t>(товарища)</a:t>
            </a:r>
            <a:r>
              <a:rPr lang="ru-RU" dirty="0" smtClean="0"/>
              <a:t> </a:t>
            </a:r>
          </a:p>
          <a:p>
            <a:pPr marL="0" indent="0">
              <a:buFont typeface="+mj-lt"/>
              <a:buNone/>
            </a:pPr>
            <a:r>
              <a:rPr lang="ru-RU" dirty="0" smtClean="0"/>
              <a:t>3. Не </a:t>
            </a:r>
            <a:r>
              <a:rPr lang="ru-RU" i="1" u="sng" dirty="0" smtClean="0"/>
              <a:t>о</a:t>
            </a:r>
            <a:r>
              <a:rPr lang="ru-RU" i="1" dirty="0" smtClean="0"/>
              <a:t>дежда</a:t>
            </a:r>
            <a:r>
              <a:rPr lang="ru-RU" dirty="0" smtClean="0"/>
              <a:t> красит человека, а добрые _____ </a:t>
            </a:r>
          </a:p>
          <a:p>
            <a:pPr marL="0" indent="0">
              <a:buFont typeface="+mj-lt"/>
              <a:buNone/>
            </a:pPr>
            <a:r>
              <a:rPr lang="ru-RU" dirty="0" smtClean="0"/>
              <a:t>(дела).</a:t>
            </a:r>
          </a:p>
          <a:p>
            <a:pPr marL="0" indent="0">
              <a:buFont typeface="+mj-lt"/>
              <a:buNone/>
            </a:pPr>
            <a:r>
              <a:rPr lang="ru-RU" dirty="0" smtClean="0"/>
              <a:t>4. Слово - не </a:t>
            </a:r>
            <a:r>
              <a:rPr lang="ru-RU" i="1" dirty="0" smtClean="0"/>
              <a:t>____________</a:t>
            </a:r>
            <a:r>
              <a:rPr lang="ru-RU" dirty="0" smtClean="0"/>
              <a:t>, вылетит - не поймаешь. </a:t>
            </a:r>
          </a:p>
          <a:p>
            <a:pPr marL="0" indent="0">
              <a:buFont typeface="+mj-lt"/>
              <a:buNone/>
            </a:pPr>
            <a:r>
              <a:rPr lang="ru-RU" i="1" dirty="0" smtClean="0">
                <a:sym typeface="+mn-ea"/>
              </a:rPr>
              <a:t>(воробей)</a:t>
            </a:r>
            <a:endParaRPr lang="ru-RU" dirty="0" smtClean="0"/>
          </a:p>
          <a:p>
            <a:pPr marL="0" indent="0">
              <a:buFont typeface="+mj-lt"/>
              <a:buNone/>
            </a:pPr>
            <a:r>
              <a:rPr lang="ru-RU" dirty="0" smtClean="0"/>
              <a:t>5. За двумя зайцами погонишься, ни одного не ______  </a:t>
            </a:r>
          </a:p>
          <a:p>
            <a:pPr marL="0" indent="0">
              <a:buFont typeface="+mj-lt"/>
              <a:buNone/>
            </a:pPr>
            <a:r>
              <a:rPr lang="ru-RU" dirty="0" smtClean="0"/>
              <a:t>(поймаешь). </a:t>
            </a:r>
          </a:p>
          <a:p>
            <a:pPr marL="0" indent="0">
              <a:buFont typeface="+mj-lt"/>
              <a:buNone/>
            </a:pPr>
            <a:r>
              <a:rPr lang="ru-RU" dirty="0" smtClean="0"/>
              <a:t>6. Ученье – свет, а </a:t>
            </a:r>
            <a:r>
              <a:rPr lang="ru-RU" dirty="0" err="1" smtClean="0"/>
              <a:t>неученье</a:t>
            </a:r>
            <a:r>
              <a:rPr lang="ru-RU" dirty="0" smtClean="0"/>
              <a:t> - ___________</a:t>
            </a:r>
          </a:p>
          <a:p>
            <a:pPr marL="0" indent="0">
              <a:buFont typeface="+mj-lt"/>
              <a:buNone/>
            </a:pPr>
            <a:r>
              <a:rPr lang="ru-RU" dirty="0" smtClean="0"/>
              <a:t> (тьма)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  <p:bldP spid="3" grpId="2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556</Words>
  <Application>Microsoft Office PowerPoint</Application>
  <PresentationFormat>Экран (4:3)</PresentationFormat>
  <Paragraphs>146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    Занятие по функциональной грамотности    «Пословицы и поговорки —        как источник информации»</vt:lpstr>
      <vt:lpstr>   Роль пословиц и поговорок в жизни людей </vt:lpstr>
      <vt:lpstr>Пословицы и поговорки  часто путают - будьте внимательны! </vt:lpstr>
      <vt:lpstr> РАЗМИНКА Назовите, в какой колонке перечислены пословицы, а в какой – поговорки? Почему? </vt:lpstr>
      <vt:lpstr>Выберите верное толкование смысла поговорки</vt:lpstr>
      <vt:lpstr> 1 ТУР «Перевертыши».  Узнайте пословицы в искаженном виде. </vt:lpstr>
      <vt:lpstr> 2 ТУР «Одним словом».  Замените поговорки одним словом.  </vt:lpstr>
      <vt:lpstr> 3 ТУР «Откуда пословица?».   Из какого источника появилась пословица?  </vt:lpstr>
      <vt:lpstr>4 ТУР «Потерялось слово»  Вставьте пропущенные слова, объясните значение пословиц.</vt:lpstr>
      <vt:lpstr> 5 ТУР «О чем пословица?».  Допишите пословицы, определите тему пословиц:  «Глупость», «Дружба», «Родина», «Учение», «Нерадивость»,  «Трусость»,«Трудолюбие» и т.д. </vt:lpstr>
      <vt:lpstr>6 ТУР «Угадай часть».  Соедините части пословицы,  объясните значение.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Пословицы и поговорки</dc:title>
  <dc:creator>ЛОС</dc:creator>
  <cp:lastModifiedBy>Николай</cp:lastModifiedBy>
  <cp:revision>29</cp:revision>
  <dcterms:created xsi:type="dcterms:W3CDTF">2023-04-30T00:54:00Z</dcterms:created>
  <dcterms:modified xsi:type="dcterms:W3CDTF">2024-11-24T15:36:19Z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32E0A4BCF1E94305806F14DE8B8D5108</vt:lpwstr>
  </property>
  <property fmtid="{D5CDD505-2E9C-101B-9397-08002B2CF9AE}" pid="3" name="KSOProductBuildVer">
    <vt:lpwstr>1049-11.2.0.11536</vt:lpwstr>
  </property>
</Properties>
</file>