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57" r:id="rId4"/>
    <p:sldId id="272" r:id="rId5"/>
    <p:sldId id="263" r:id="rId6"/>
    <p:sldId id="260" r:id="rId7"/>
    <p:sldId id="261" r:id="rId8"/>
    <p:sldId id="262" r:id="rId9"/>
    <p:sldId id="264" r:id="rId10"/>
  </p:sldIdLst>
  <p:sldSz cx="12190095" cy="7315200"/>
  <p:notesSz cx="6858000" cy="9144000"/>
  <p:defaultTextStyle>
    <a:defPPr>
      <a:defRPr lang="ru-RU"/>
    </a:defPPr>
    <a:lvl1pPr marL="0" algn="l" defTabSz="10140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365" algn="l" defTabSz="10140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4095" algn="l" defTabSz="10140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1460" algn="l" defTabSz="10140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28825" algn="l" defTabSz="10140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5555" algn="l" defTabSz="10140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2920" algn="l" defTabSz="10140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0285" algn="l" defTabSz="10140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57650" algn="l" defTabSz="101409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960" y="-108"/>
      </p:cViewPr>
      <p:guideLst>
        <p:guide orient="horz" pos="230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2272455"/>
            <a:ext cx="10361851" cy="15680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4145280"/>
            <a:ext cx="853329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4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28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5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0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57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50" y="292949"/>
            <a:ext cx="2742843" cy="62416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92949"/>
            <a:ext cx="8025355" cy="6241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700694"/>
            <a:ext cx="10361851" cy="145288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3100495"/>
            <a:ext cx="10361851" cy="160019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73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40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14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28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5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2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02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576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706880"/>
            <a:ext cx="538409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4" y="1706880"/>
            <a:ext cx="5384099" cy="4827694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37455"/>
            <a:ext cx="5386216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365" indent="0">
              <a:buNone/>
              <a:defRPr sz="2200" b="1"/>
            </a:lvl2pPr>
            <a:lvl3pPr marL="1014095" indent="0">
              <a:buNone/>
              <a:defRPr sz="2000" b="1"/>
            </a:lvl3pPr>
            <a:lvl4pPr marL="1521460" indent="0">
              <a:buNone/>
              <a:defRPr sz="1800" b="1"/>
            </a:lvl4pPr>
            <a:lvl5pPr marL="2028825" indent="0">
              <a:buNone/>
              <a:defRPr sz="1800" b="1"/>
            </a:lvl5pPr>
            <a:lvl6pPr marL="2535555" indent="0">
              <a:buNone/>
              <a:defRPr sz="1800" b="1"/>
            </a:lvl6pPr>
            <a:lvl7pPr marL="3042920" indent="0">
              <a:buNone/>
              <a:defRPr sz="1800" b="1"/>
            </a:lvl7pPr>
            <a:lvl8pPr marL="3550285" indent="0">
              <a:buNone/>
              <a:defRPr sz="1800" b="1"/>
            </a:lvl8pPr>
            <a:lvl9pPr marL="405765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319868"/>
            <a:ext cx="5386216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637455"/>
            <a:ext cx="5388331" cy="68241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365" indent="0">
              <a:buNone/>
              <a:defRPr sz="2200" b="1"/>
            </a:lvl2pPr>
            <a:lvl3pPr marL="1014095" indent="0">
              <a:buNone/>
              <a:defRPr sz="2000" b="1"/>
            </a:lvl3pPr>
            <a:lvl4pPr marL="1521460" indent="0">
              <a:buNone/>
              <a:defRPr sz="1800" b="1"/>
            </a:lvl4pPr>
            <a:lvl5pPr marL="2028825" indent="0">
              <a:buNone/>
              <a:defRPr sz="1800" b="1"/>
            </a:lvl5pPr>
            <a:lvl6pPr marL="2535555" indent="0">
              <a:buNone/>
              <a:defRPr sz="1800" b="1"/>
            </a:lvl6pPr>
            <a:lvl7pPr marL="3042920" indent="0">
              <a:buNone/>
              <a:defRPr sz="1800" b="1"/>
            </a:lvl7pPr>
            <a:lvl8pPr marL="3550285" indent="0">
              <a:buNone/>
              <a:defRPr sz="1800" b="1"/>
            </a:lvl8pPr>
            <a:lvl9pPr marL="4057650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1" y="2319868"/>
            <a:ext cx="5388331" cy="4214707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91253"/>
            <a:ext cx="4010562" cy="123952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91255"/>
            <a:ext cx="6814780" cy="6243321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530775"/>
            <a:ext cx="4010562" cy="5003801"/>
          </a:xfrm>
        </p:spPr>
        <p:txBody>
          <a:bodyPr/>
          <a:lstStyle>
            <a:lvl1pPr marL="0" indent="0">
              <a:buNone/>
              <a:defRPr sz="1600"/>
            </a:lvl1pPr>
            <a:lvl2pPr marL="507365" indent="0">
              <a:buNone/>
              <a:defRPr sz="1300"/>
            </a:lvl2pPr>
            <a:lvl3pPr marL="1014095" indent="0">
              <a:buNone/>
              <a:defRPr sz="1100"/>
            </a:lvl3pPr>
            <a:lvl4pPr marL="1521460" indent="0">
              <a:buNone/>
              <a:defRPr sz="1000"/>
            </a:lvl4pPr>
            <a:lvl5pPr marL="2028825" indent="0">
              <a:buNone/>
              <a:defRPr sz="1000"/>
            </a:lvl5pPr>
            <a:lvl6pPr marL="2535555" indent="0">
              <a:buNone/>
              <a:defRPr sz="1000"/>
            </a:lvl6pPr>
            <a:lvl7pPr marL="3042920" indent="0">
              <a:buNone/>
              <a:defRPr sz="1000"/>
            </a:lvl7pPr>
            <a:lvl8pPr marL="3550285" indent="0">
              <a:buNone/>
              <a:defRPr sz="1000"/>
            </a:lvl8pPr>
            <a:lvl9pPr marL="405765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7" y="5120641"/>
            <a:ext cx="7314248" cy="60452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7" y="653627"/>
            <a:ext cx="7314248" cy="4389120"/>
          </a:xfrm>
        </p:spPr>
        <p:txBody>
          <a:bodyPr/>
          <a:lstStyle>
            <a:lvl1pPr marL="0" indent="0">
              <a:buNone/>
              <a:defRPr sz="3500"/>
            </a:lvl1pPr>
            <a:lvl2pPr marL="507365" indent="0">
              <a:buNone/>
              <a:defRPr sz="3100"/>
            </a:lvl2pPr>
            <a:lvl3pPr marL="1014095" indent="0">
              <a:buNone/>
              <a:defRPr sz="2700"/>
            </a:lvl3pPr>
            <a:lvl4pPr marL="1521460" indent="0">
              <a:buNone/>
              <a:defRPr sz="2200"/>
            </a:lvl4pPr>
            <a:lvl5pPr marL="2028825" indent="0">
              <a:buNone/>
              <a:defRPr sz="2200"/>
            </a:lvl5pPr>
            <a:lvl6pPr marL="2535555" indent="0">
              <a:buNone/>
              <a:defRPr sz="2200"/>
            </a:lvl6pPr>
            <a:lvl7pPr marL="3042920" indent="0">
              <a:buNone/>
              <a:defRPr sz="2200"/>
            </a:lvl7pPr>
            <a:lvl8pPr marL="3550285" indent="0">
              <a:buNone/>
              <a:defRPr sz="2200"/>
            </a:lvl8pPr>
            <a:lvl9pPr marL="4057650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7" y="5725162"/>
            <a:ext cx="7314248" cy="858519"/>
          </a:xfrm>
        </p:spPr>
        <p:txBody>
          <a:bodyPr/>
          <a:lstStyle>
            <a:lvl1pPr marL="0" indent="0">
              <a:buNone/>
              <a:defRPr sz="1600"/>
            </a:lvl1pPr>
            <a:lvl2pPr marL="507365" indent="0">
              <a:buNone/>
              <a:defRPr sz="1300"/>
            </a:lvl2pPr>
            <a:lvl3pPr marL="1014095" indent="0">
              <a:buNone/>
              <a:defRPr sz="1100"/>
            </a:lvl3pPr>
            <a:lvl4pPr marL="1521460" indent="0">
              <a:buNone/>
              <a:defRPr sz="1000"/>
            </a:lvl4pPr>
            <a:lvl5pPr marL="2028825" indent="0">
              <a:buNone/>
              <a:defRPr sz="1000"/>
            </a:lvl5pPr>
            <a:lvl6pPr marL="2535555" indent="0">
              <a:buNone/>
              <a:defRPr sz="1000"/>
            </a:lvl6pPr>
            <a:lvl7pPr marL="3042920" indent="0">
              <a:buNone/>
              <a:defRPr sz="1000"/>
            </a:lvl7pPr>
            <a:lvl8pPr marL="3550285" indent="0">
              <a:buNone/>
              <a:defRPr sz="1000"/>
            </a:lvl8pPr>
            <a:lvl9pPr marL="405765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92947"/>
            <a:ext cx="10971372" cy="1219200"/>
          </a:xfrm>
          <a:prstGeom prst="rect">
            <a:avLst/>
          </a:prstGeom>
        </p:spPr>
        <p:txBody>
          <a:bodyPr vert="horz" lIns="101434" tIns="50717" rIns="101434" bIns="507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706880"/>
            <a:ext cx="10971372" cy="4827694"/>
          </a:xfrm>
          <a:prstGeom prst="rect">
            <a:avLst/>
          </a:prstGeom>
        </p:spPr>
        <p:txBody>
          <a:bodyPr vert="horz" lIns="101434" tIns="50717" rIns="101434" bIns="507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780108"/>
            <a:ext cx="2844430" cy="389467"/>
          </a:xfrm>
          <a:prstGeom prst="rect">
            <a:avLst/>
          </a:prstGeom>
        </p:spPr>
        <p:txBody>
          <a:bodyPr vert="horz" lIns="101434" tIns="50717" rIns="101434" bIns="5071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780108"/>
            <a:ext cx="3860298" cy="389467"/>
          </a:xfrm>
          <a:prstGeom prst="rect">
            <a:avLst/>
          </a:prstGeom>
        </p:spPr>
        <p:txBody>
          <a:bodyPr vert="horz" lIns="101434" tIns="50717" rIns="101434" bIns="5071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780108"/>
            <a:ext cx="2844430" cy="389467"/>
          </a:xfrm>
          <a:prstGeom prst="rect">
            <a:avLst/>
          </a:prstGeom>
        </p:spPr>
        <p:txBody>
          <a:bodyPr vert="horz" lIns="101434" tIns="50717" rIns="101434" bIns="5071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ctr" defTabSz="101409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365" indent="-380365" algn="l" defTabSz="1014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24230" indent="-316865" algn="l" defTabSz="101409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095" indent="-253365" algn="l" defTabSz="1014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4825" indent="-253365" algn="l" defTabSz="1014095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2190" indent="-253365" algn="l" defTabSz="1014095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89555" indent="-253365" algn="l" defTabSz="1014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6920" indent="-253365" algn="l" defTabSz="1014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650" indent="-253365" algn="l" defTabSz="1014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1015" indent="-253365" algn="l" defTabSz="1014095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140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365" algn="l" defTabSz="10140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4095" algn="l" defTabSz="10140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1460" algn="l" defTabSz="10140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8825" algn="l" defTabSz="10140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5555" algn="l" defTabSz="10140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2920" algn="l" defTabSz="10140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0285" algn="l" defTabSz="10140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7650" algn="l" defTabSz="10140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png"/><Relationship Id="rId3" Type="http://schemas.microsoft.com/office/2007/relationships/hdphoto" Target="../media/image6.wdp"/><Relationship Id="rId2" Type="http://schemas.openxmlformats.org/officeDocument/2006/relationships/image" Target="../media/image5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image8.wdp"/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сведения 1">
            <a:hlinkClick r:id="" action="ppaction://hlinkshowjump?jump=lastslide" highlightClick="1"/>
          </p:cNvPr>
          <p:cNvSpPr/>
          <p:nvPr/>
        </p:nvSpPr>
        <p:spPr>
          <a:xfrm>
            <a:off x="118542" y="73158"/>
            <a:ext cx="324000" cy="324000"/>
          </a:xfrm>
          <a:prstGeom prst="actionButtonInformati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550590" y="73158"/>
            <a:ext cx="360000" cy="360000"/>
          </a:xfrm>
          <a:prstGeom prst="mathMultiply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034866" y="6636364"/>
            <a:ext cx="61206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/>
              <a:t>Пепеляева Светлана Николаевна</a:t>
            </a:r>
            <a:endParaRPr lang="ru-RU" sz="1400" b="1" i="1" dirty="0"/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11495806" y="6790251"/>
            <a:ext cx="360040" cy="252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 rot="17750053">
            <a:off x="1792736" y="1895520"/>
            <a:ext cx="3445129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800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Страна</a:t>
            </a:r>
            <a:r>
              <a:rPr lang="ru-RU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800" b="1" spc="3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Книгочиталия</a:t>
            </a:r>
            <a:endParaRPr lang="ru-RU" sz="1800" b="1" spc="3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49281" y="129208"/>
            <a:ext cx="11891850" cy="7056784"/>
          </a:xfrm>
          <a:prstGeom prst="frame">
            <a:avLst>
              <a:gd name="adj1" fmla="val 573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14" descr="https://biblio-vyborg.ru/media/3700/shkola-iskusstv-vyborg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1298" y="158636"/>
            <a:ext cx="849976" cy="81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11495806" y="6790251"/>
            <a:ext cx="360040" cy="252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0630" y="1180867"/>
            <a:ext cx="103691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Стихи </a:t>
            </a:r>
            <a:r>
              <a:rPr lang="ru-RU" dirty="0"/>
              <a:t>– это… особый вид литературы. Древние греки считали, что поэзия – это речь богов. Попробуем выяснить, чем же стихи отличаются от прозы.</a:t>
            </a:r>
            <a:endParaRPr lang="ru-RU" dirty="0"/>
          </a:p>
          <a:p>
            <a:pPr algn="just"/>
            <a:r>
              <a:rPr lang="ru-RU" dirty="0"/>
              <a:t>     Начать сравнение стиха с прозой можно с ритма. В стихотворной форме ритм выражен более полно. Он ощущается даже неподготовленным читателем, задаёт определённую тональность и настроение при чтении. </a:t>
            </a:r>
            <a:endParaRPr lang="ru-RU" dirty="0"/>
          </a:p>
          <a:p>
            <a:pPr algn="just"/>
            <a:r>
              <a:rPr lang="ru-RU" dirty="0"/>
              <a:t>     В прозе ритм выражен гораздо слабее, он не так ощутим.     </a:t>
            </a:r>
            <a:endParaRPr lang="ru-RU" dirty="0"/>
          </a:p>
          <a:p>
            <a:pPr algn="just"/>
            <a:r>
              <a:rPr lang="ru-RU" dirty="0"/>
              <a:t>     Стихотворная форма предполагает написание рядов в столбик, а прозаическая – в строчку. </a:t>
            </a:r>
            <a:endParaRPr lang="ru-RU" dirty="0"/>
          </a:p>
          <a:p>
            <a:pPr algn="just"/>
            <a:r>
              <a:rPr lang="ru-RU" dirty="0"/>
              <a:t>     Любая мысль, заключённая в стихотворную форму, воспринимается ярче и образнее, недаром большинство рекламных слоганов пишется в стихах.</a:t>
            </a:r>
            <a:endParaRPr lang="ru-RU" dirty="0"/>
          </a:p>
          <a:p>
            <a:r>
              <a:rPr lang="ru-RU" dirty="0"/>
              <a:t>     И содержание, и само звучание слов в стихотворении несут определенный смысл, в отличие от прозы, задача которой – описывать и доносить информацию.</a:t>
            </a:r>
            <a:endParaRPr lang="ru-RU" dirty="0"/>
          </a:p>
          <a:p>
            <a:pPr algn="just"/>
            <a:r>
              <a:rPr lang="ru-RU" dirty="0"/>
              <a:t>     </a:t>
            </a:r>
            <a:endParaRPr lang="ru-RU" dirty="0"/>
          </a:p>
          <a:p>
            <a:pPr algn="just"/>
            <a:r>
              <a:rPr lang="ru-RU" dirty="0"/>
              <a:t>     А что если попробовать убрать из стихотворения всё то, что делает его стихом? Посмотрим, легко ли вы сможете узнать знакомые творения великих поэтов.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7999" y="6187554"/>
            <a:ext cx="6092825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Читайте текст на слайде, а потом нажмите на значок лиры в правом верхнем углу.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66910" y="367289"/>
            <a:ext cx="7456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Вольные интерпретации </a:t>
            </a:r>
            <a:r>
              <a:rPr lang="ru-RU" sz="2400" dirty="0" smtClean="0"/>
              <a:t>известных стихотворений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49281" y="129208"/>
            <a:ext cx="11891850" cy="7056784"/>
          </a:xfrm>
          <a:prstGeom prst="frame">
            <a:avLst>
              <a:gd name="adj1" fmla="val 573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14" descr="https://biblio-vyborg.ru/media/3700/shkola-iskusstv-vyborg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1298" y="158636"/>
            <a:ext cx="849976" cy="81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11495806" y="6790251"/>
            <a:ext cx="360040" cy="252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8485" y="1949440"/>
            <a:ext cx="6092825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/>
              <a:t>     Нескладная</a:t>
            </a:r>
            <a:r>
              <a:rPr lang="ru-RU" sz="2400" dirty="0"/>
              <a:t>, неаккуратная пятилетняя Таня вывозилась в прибрежном песке. Осипла, глаза </a:t>
            </a:r>
            <a:r>
              <a:rPr lang="ru-RU" sz="2400" dirty="0" smtClean="0"/>
              <a:t>распухли</a:t>
            </a:r>
            <a:r>
              <a:rPr lang="ru-RU" sz="2400" dirty="0"/>
              <a:t> </a:t>
            </a:r>
            <a:r>
              <a:rPr lang="ru-RU" sz="2400" dirty="0" smtClean="0"/>
              <a:t>– она </a:t>
            </a:r>
            <a:r>
              <a:rPr lang="ru-RU" sz="2400" dirty="0"/>
              <a:t>переживает одну из первых серьёзных, как ей сейчас кажется, потерь в своей жизни. Некому успокоить бедного ребёнка, рассказать о плотности, архимедовой силе и других свойствах жидкости. Да и не поймёт ещё, мала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7521970" y="675655"/>
            <a:ext cx="4168760" cy="6114596"/>
            <a:chOff x="7521970" y="675655"/>
            <a:chExt cx="4168760" cy="6114596"/>
          </a:xfrm>
        </p:grpSpPr>
        <p:pic>
          <p:nvPicPr>
            <p:cNvPr id="2052" name="Picture 4" descr="https://avatars.mds.yandex.net/get-mpic/5165418/img_id7925014896351615108.jpeg/ori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7521970" y="976053"/>
              <a:ext cx="4168760" cy="5814198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8552572" y="675655"/>
              <a:ext cx="2101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/>
                <a:t>Агния Барто</a:t>
              </a:r>
              <a:endParaRPr lang="ru-RU" sz="24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7345870" y="472676"/>
            <a:ext cx="4117796" cy="6317575"/>
            <a:chOff x="7547269" y="484212"/>
            <a:chExt cx="3926923" cy="595852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7547269" y="1043167"/>
              <a:ext cx="3926923" cy="5399572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8264594" y="484212"/>
              <a:ext cx="2004185" cy="4354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 smtClean="0"/>
                <a:t>Агния Барто</a:t>
              </a:r>
              <a:endParaRPr lang="ru-RU" sz="2400" dirty="0"/>
            </a:p>
          </p:txBody>
        </p:sp>
      </p:grpSp>
      <p:sp>
        <p:nvSpPr>
          <p:cNvPr id="2" name="Рамка 1"/>
          <p:cNvSpPr/>
          <p:nvPr/>
        </p:nvSpPr>
        <p:spPr>
          <a:xfrm>
            <a:off x="149281" y="129208"/>
            <a:ext cx="11891850" cy="7056784"/>
          </a:xfrm>
          <a:prstGeom prst="frame">
            <a:avLst>
              <a:gd name="adj1" fmla="val 573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14" descr="https://biblio-vyborg.ru/media/3700/shkola-iskusstv-vyborga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151298" y="158636"/>
            <a:ext cx="849976" cy="81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11495806" y="6790251"/>
            <a:ext cx="360040" cy="252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2828" y="1353344"/>
            <a:ext cx="54726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 Глупый годовалый </a:t>
            </a:r>
            <a:r>
              <a:rPr lang="ru-RU" sz="2800" dirty="0"/>
              <a:t>телёнок пытается пройти по кем-то брошенной доске</a:t>
            </a:r>
            <a:r>
              <a:rPr lang="ru-RU" sz="2800" dirty="0" smtClean="0"/>
              <a:t>.</a:t>
            </a:r>
            <a:endParaRPr lang="ru-RU" sz="2800" dirty="0" smtClean="0"/>
          </a:p>
          <a:p>
            <a:pPr algn="just"/>
            <a:r>
              <a:rPr lang="ru-RU" sz="2800" dirty="0" smtClean="0"/>
              <a:t>   Неустойчивая конструкция так сильно </a:t>
            </a:r>
            <a:r>
              <a:rPr lang="ru-RU" sz="2800" dirty="0"/>
              <a:t>вибрирует, что может привести к гибели животного</a:t>
            </a:r>
            <a:r>
              <a:rPr lang="ru-RU" sz="2800" dirty="0" smtClean="0"/>
              <a:t>!</a:t>
            </a:r>
            <a:endParaRPr lang="ru-RU" sz="2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49281" y="129208"/>
            <a:ext cx="11891850" cy="7056784"/>
          </a:xfrm>
          <a:prstGeom prst="frame">
            <a:avLst>
              <a:gd name="adj1" fmla="val 573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14" descr="https://biblio-vyborg.ru/media/3700/shkola-iskusstv-vyborg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1298" y="158636"/>
            <a:ext cx="849976" cy="81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11495806" y="6790251"/>
            <a:ext cx="360040" cy="252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8350" y="1764774"/>
            <a:ext cx="60928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/>
              <a:t>      </a:t>
            </a:r>
            <a:r>
              <a:rPr lang="ru-RU" sz="2400" dirty="0"/>
              <a:t>Маленькое крылатое насекомое, забавно стрекочущее крыльями, привлекает внимание окружающих драгоценным наростом на животе. </a:t>
            </a:r>
            <a:r>
              <a:rPr lang="ru-RU" sz="2400" dirty="0" smtClean="0"/>
              <a:t>  </a:t>
            </a:r>
            <a:endParaRPr lang="ru-RU" sz="2400" dirty="0" smtClean="0"/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Однажды </a:t>
            </a:r>
            <a:r>
              <a:rPr lang="ru-RU" sz="2400" dirty="0"/>
              <a:t>это забавное существо решило прогуляться по пустырю и нашло там золотую монетку. После чего насекомое отправилось на местный рынок, чтобы приобрести на найденные средства большой чайник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  <p:grpSp>
        <p:nvGrpSpPr>
          <p:cNvPr id="10" name="Группа 9"/>
          <p:cNvGrpSpPr/>
          <p:nvPr/>
        </p:nvGrpSpPr>
        <p:grpSpPr>
          <a:xfrm>
            <a:off x="7521970" y="675655"/>
            <a:ext cx="4168760" cy="5973385"/>
            <a:chOff x="7521970" y="675655"/>
            <a:chExt cx="4168760" cy="5973385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 bwMode="auto">
            <a:xfrm>
              <a:off x="7521970" y="1117263"/>
              <a:ext cx="4168760" cy="5531777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8039422" y="675655"/>
              <a:ext cx="27812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 smtClean="0"/>
                <a:t>Корней Чуковский</a:t>
              </a:r>
              <a:endParaRPr lang="ru-RU" sz="240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7118807" y="472676"/>
            <a:ext cx="4571922" cy="6443575"/>
            <a:chOff x="7330731" y="484212"/>
            <a:chExt cx="4359999" cy="607736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30731" y="958980"/>
              <a:ext cx="4359999" cy="560259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8039421" y="484212"/>
              <a:ext cx="27812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 smtClean="0"/>
                <a:t>Корней Чуковский</a:t>
              </a:r>
              <a:endParaRPr lang="ru-RU" sz="2400" dirty="0"/>
            </a:p>
          </p:txBody>
        </p:sp>
      </p:grpSp>
      <p:sp>
        <p:nvSpPr>
          <p:cNvPr id="2" name="Рамка 1"/>
          <p:cNvSpPr/>
          <p:nvPr/>
        </p:nvSpPr>
        <p:spPr>
          <a:xfrm>
            <a:off x="149281" y="129208"/>
            <a:ext cx="11891850" cy="7056784"/>
          </a:xfrm>
          <a:prstGeom prst="frame">
            <a:avLst>
              <a:gd name="adj1" fmla="val 573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14" descr="https://biblio-vyborg.ru/media/3700/shkola-iskusstv-vyborg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1298" y="158636"/>
            <a:ext cx="849976" cy="81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11495806" y="6790251"/>
            <a:ext cx="360040" cy="252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2597" y="1425352"/>
            <a:ext cx="6092825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/>
              <a:t>      Под </a:t>
            </a:r>
            <a:r>
              <a:rPr lang="ru-RU" sz="2400" dirty="0"/>
              <a:t>раскидистым деревом расположилась самая известная и уважаемая ветеринарная клиника. Практикующий там врач пользует и домашних животных, включая крупный рогатый скот, и диких, даже очень опасных хищников. </a:t>
            </a:r>
            <a:endParaRPr lang="ru-RU" sz="2400" dirty="0" smtClean="0"/>
          </a:p>
          <a:p>
            <a:pPr algn="just"/>
            <a:r>
              <a:rPr lang="ru-RU" sz="2400" dirty="0"/>
              <a:t> </a:t>
            </a:r>
            <a:r>
              <a:rPr lang="ru-RU" sz="2400" dirty="0" smtClean="0"/>
              <a:t>    Доброта </a:t>
            </a:r>
            <a:r>
              <a:rPr lang="ru-RU" sz="2400" dirty="0"/>
              <a:t>и скромность его не знает границ, репутация безупречна, он непререкаемый авторитет в своей области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7345870" y="472676"/>
            <a:ext cx="4117796" cy="6443576"/>
            <a:chOff x="7547269" y="484212"/>
            <a:chExt cx="3926923" cy="607736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47269" y="958980"/>
              <a:ext cx="3926923" cy="5602599"/>
            </a:xfrm>
            <a:prstGeom prst="rect">
              <a:avLst/>
            </a:prstGeom>
            <a:noFill/>
            <a:effectLst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8039421" y="484212"/>
              <a:ext cx="278121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i="1" dirty="0" smtClean="0"/>
                <a:t>Корней Чуковский</a:t>
              </a:r>
              <a:endParaRPr lang="ru-RU" sz="2400" dirty="0"/>
            </a:p>
          </p:txBody>
        </p:sp>
      </p:grpSp>
      <p:sp>
        <p:nvSpPr>
          <p:cNvPr id="2" name="Рамка 1"/>
          <p:cNvSpPr/>
          <p:nvPr/>
        </p:nvSpPr>
        <p:spPr>
          <a:xfrm>
            <a:off x="149281" y="129208"/>
            <a:ext cx="11891850" cy="7056784"/>
          </a:xfrm>
          <a:prstGeom prst="frame">
            <a:avLst>
              <a:gd name="adj1" fmla="val 573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14" descr="https://biblio-vyborg.ru/media/3700/shkola-iskusstv-vyborga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1298" y="158636"/>
            <a:ext cx="849976" cy="81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11495806" y="6790251"/>
            <a:ext cx="360040" cy="252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2598" y="1641376"/>
            <a:ext cx="60928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 smtClean="0"/>
              <a:t>     Несовершеннолетние</a:t>
            </a:r>
            <a:r>
              <a:rPr lang="ru-RU" sz="2400" dirty="0"/>
              <a:t>! Ни при каких обстоятельствах не прокладывайте свой путь к континенту, расположенному к югу от Средиземного и Красного морей, востоку от Атлантического океана и к западу от Индийского океана! </a:t>
            </a:r>
            <a:r>
              <a:rPr lang="ru-RU" sz="2400" dirty="0" smtClean="0"/>
              <a:t>Там </a:t>
            </a:r>
            <a:r>
              <a:rPr lang="ru-RU" sz="2400" dirty="0"/>
              <a:t>вам повстречаются хищные хрящевые рыбы, самые крупные представители отряда приматов, а также </a:t>
            </a:r>
            <a:r>
              <a:rPr lang="ru-RU" sz="2400" dirty="0" smtClean="0"/>
              <a:t>громадные и очень </a:t>
            </a:r>
            <a:r>
              <a:rPr lang="ru-RU" sz="2400" dirty="0"/>
              <a:t>недружелюбные пресмыкающиеся</a:t>
            </a:r>
            <a:r>
              <a:rPr lang="ru-RU" sz="2400" dirty="0" smtClean="0"/>
              <a:t>!</a:t>
            </a:r>
            <a:endParaRPr lang="ru-RU" sz="24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49281" y="129208"/>
            <a:ext cx="11891850" cy="7056784"/>
          </a:xfrm>
          <a:prstGeom prst="frame">
            <a:avLst>
              <a:gd name="adj1" fmla="val 573"/>
            </a:avLst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Picture 14" descr="https://biblio-vyborg.ru/media/3700/shkola-iskusstv-vyborg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1298" y="158636"/>
            <a:ext cx="849976" cy="81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11495806" y="6790251"/>
            <a:ext cx="360040" cy="2520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2828" y="810667"/>
            <a:ext cx="54726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– А </a:t>
            </a:r>
            <a:r>
              <a:rPr lang="ru-RU" sz="2800" dirty="0"/>
              <a:t>в нашей квартире, между прочим, проведена автономная газификация</a:t>
            </a:r>
            <a:r>
              <a:rPr lang="ru-RU" sz="2800" dirty="0" smtClean="0"/>
              <a:t>!</a:t>
            </a:r>
            <a:endParaRPr lang="ru-RU" sz="2800" dirty="0" smtClean="0"/>
          </a:p>
          <a:p>
            <a:br>
              <a:rPr lang="ru-RU" sz="1400" dirty="0"/>
            </a:br>
            <a:r>
              <a:rPr lang="ru-RU" sz="2800" dirty="0" smtClean="0"/>
              <a:t>     – </a:t>
            </a:r>
            <a:r>
              <a:rPr lang="ru-RU" sz="2800" dirty="0"/>
              <a:t>Зато у нас функционирует система непрерывного </a:t>
            </a:r>
            <a:r>
              <a:rPr lang="ru-RU" sz="2800" dirty="0" smtClean="0"/>
              <a:t>водоснабжения!</a:t>
            </a:r>
            <a:endParaRPr lang="ru-RU" sz="2800" dirty="0" smtClean="0"/>
          </a:p>
          <a:p>
            <a:br>
              <a:rPr lang="ru-RU" sz="1400" dirty="0"/>
            </a:br>
            <a:r>
              <a:rPr lang="ru-RU" sz="2800" dirty="0" smtClean="0"/>
              <a:t>     – Всё это </a:t>
            </a:r>
            <a:r>
              <a:rPr lang="ru-RU" sz="2800" dirty="0"/>
              <a:t>ерунда, вот я живу в центре Москвы с видом на мавзолей, а вы –</a:t>
            </a:r>
            <a:r>
              <a:rPr lang="ru-RU" sz="2800" dirty="0" smtClean="0"/>
              <a:t> чёрт </a:t>
            </a:r>
            <a:r>
              <a:rPr lang="ru-RU" sz="2800" dirty="0"/>
              <a:t>знает где</a:t>
            </a:r>
            <a:r>
              <a:rPr lang="ru-RU" sz="2800" dirty="0" smtClean="0"/>
              <a:t>.</a:t>
            </a:r>
            <a:endParaRPr lang="ru-RU" sz="2800" dirty="0" smtClean="0"/>
          </a:p>
        </p:txBody>
      </p:sp>
      <p:grpSp>
        <p:nvGrpSpPr>
          <p:cNvPr id="7" name="Группа 6"/>
          <p:cNvGrpSpPr/>
          <p:nvPr/>
        </p:nvGrpSpPr>
        <p:grpSpPr>
          <a:xfrm>
            <a:off x="6542764" y="681509"/>
            <a:ext cx="5601114" cy="6108740"/>
            <a:chOff x="6542764" y="681509"/>
            <a:chExt cx="5601114" cy="610874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6542764" y="681509"/>
              <a:ext cx="5601114" cy="6108740"/>
              <a:chOff x="6781391" y="681176"/>
              <a:chExt cx="5341485" cy="5761561"/>
            </a:xfrm>
          </p:grpSpPr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6781391" y="1246912"/>
                <a:ext cx="5341485" cy="5195825"/>
              </a:xfrm>
              <a:prstGeom prst="rect">
                <a:avLst/>
              </a:prstGeom>
              <a:noFill/>
              <a:effectLst>
                <a:softEdge rad="1270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Прямоугольник 8"/>
              <p:cNvSpPr/>
              <p:nvPr/>
            </p:nvSpPr>
            <p:spPr>
              <a:xfrm>
                <a:off x="7796653" y="681176"/>
                <a:ext cx="2598361" cy="4354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400" i="1" dirty="0" smtClean="0"/>
                  <a:t>Сергей Михалков</a:t>
                </a:r>
                <a:endParaRPr lang="ru-RU" sz="2400" dirty="0"/>
              </a:p>
            </p:txBody>
          </p:sp>
        </p:grpSp>
        <p:sp>
          <p:nvSpPr>
            <p:cNvPr id="3" name="Прямоугольник 2"/>
            <p:cNvSpPr/>
            <p:nvPr/>
          </p:nvSpPr>
          <p:spPr>
            <a:xfrm>
              <a:off x="6815287" y="1641376"/>
              <a:ext cx="3096343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– А у нас </a:t>
              </a:r>
              <a:r>
                <a:rPr lang="ru-RU" dirty="0" smtClean="0"/>
                <a:t>в квартире газ</a:t>
              </a:r>
              <a:r>
                <a:rPr lang="ru-RU" dirty="0"/>
                <a:t>.</a:t>
              </a:r>
              <a:br>
                <a:rPr lang="ru-RU" dirty="0"/>
              </a:br>
              <a:r>
                <a:rPr lang="ru-RU" dirty="0"/>
                <a:t>А у вас?</a:t>
              </a:r>
              <a:br>
                <a:rPr lang="ru-RU" dirty="0"/>
              </a:br>
              <a:r>
                <a:rPr lang="ru-RU" dirty="0"/>
                <a:t>– А у нас водопровод.</a:t>
              </a:r>
              <a:br>
                <a:rPr lang="ru-RU" dirty="0"/>
              </a:br>
              <a:r>
                <a:rPr lang="ru-RU" dirty="0"/>
                <a:t>Вот.</a:t>
              </a:r>
              <a:endParaRPr lang="ru-RU" dirty="0"/>
            </a:p>
            <a:p>
              <a:r>
                <a:rPr lang="ru-RU" dirty="0"/>
                <a:t>– А из нашего окна</a:t>
              </a:r>
              <a:br>
                <a:rPr lang="ru-RU" dirty="0"/>
              </a:br>
              <a:r>
                <a:rPr lang="ru-RU" dirty="0"/>
                <a:t>Площадь Красная видна.</a:t>
              </a:r>
              <a:br>
                <a:rPr lang="ru-RU" dirty="0"/>
              </a:br>
              <a:r>
                <a:rPr lang="ru-RU" dirty="0"/>
                <a:t>А из вашего </a:t>
              </a:r>
              <a:endParaRPr lang="ru-RU" dirty="0" smtClean="0"/>
            </a:p>
            <a:p>
              <a:r>
                <a:rPr lang="ru-RU" dirty="0" smtClean="0"/>
                <a:t>окошка</a:t>
              </a:r>
              <a:br>
                <a:rPr lang="ru-RU" dirty="0"/>
              </a:br>
              <a:r>
                <a:rPr lang="ru-RU" dirty="0"/>
                <a:t>Только </a:t>
              </a:r>
              <a:endParaRPr lang="ru-RU" dirty="0" smtClean="0"/>
            </a:p>
            <a:p>
              <a:r>
                <a:rPr lang="ru-RU" dirty="0" smtClean="0"/>
                <a:t>улица </a:t>
              </a:r>
              <a:endParaRPr lang="ru-RU" dirty="0" smtClean="0"/>
            </a:p>
            <a:p>
              <a:r>
                <a:rPr lang="ru-RU" dirty="0" smtClean="0"/>
                <a:t>немножко</a:t>
              </a:r>
              <a:r>
                <a:rPr lang="ru-RU" dirty="0"/>
                <a:t>.</a:t>
              </a:r>
              <a:endParaRPr lang="ru-RU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3082</Words>
  <Application>WPS Presentation</Application>
  <PresentationFormat>Произвольный</PresentationFormat>
  <Paragraphs>52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SimSun</vt:lpstr>
      <vt:lpstr>Wingdings</vt:lpstr>
      <vt:lpstr>Microsoft YaHei</vt:lpstr>
      <vt:lpstr>Arial Unicode MS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WPS_1710050367</cp:lastModifiedBy>
  <cp:revision>27</cp:revision>
  <dcterms:created xsi:type="dcterms:W3CDTF">2024-10-23T19:28:00Z</dcterms:created>
  <dcterms:modified xsi:type="dcterms:W3CDTF">2024-11-22T17:10:06Z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F702E48E27434CAABC4DE76127F2A8B7_12</vt:lpwstr>
  </property>
  <property fmtid="{D5CDD505-2E9C-101B-9397-08002B2CF9AE}" pid="3" name="KSOProductBuildVer">
    <vt:lpwstr>1049-12.2.0.18911</vt:lpwstr>
  </property>
</Properties>
</file>