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1" r:id="rId2"/>
    <p:sldId id="260" r:id="rId3"/>
    <p:sldId id="265" r:id="rId4"/>
    <p:sldId id="268" r:id="rId5"/>
    <p:sldId id="269" r:id="rId6"/>
    <p:sldId id="273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A65"/>
    <a:srgbClr val="F8FE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7" d="100"/>
          <a:sy n="117" d="100"/>
        </p:scale>
        <p:origin x="-1452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DCDAE4-98D7-4676-A8D0-DCE0384F549D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4A3067-10D9-4639-9CDB-8AE8433BAB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835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4A2390-8CA3-4FD2-BCC0-BDC675D1D548}" type="slidenum">
              <a:rPr lang="ru-RU"/>
              <a:pPr/>
              <a:t>5</a:t>
            </a:fld>
            <a:endParaRPr lang="ru-RU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AC925-FE33-44E4-9AC3-B2D1A635E3CB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8D093-F539-4F4D-A1E1-D2AF002A29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AC925-FE33-44E4-9AC3-B2D1A635E3CB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8D093-F539-4F4D-A1E1-D2AF002A29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AC925-FE33-44E4-9AC3-B2D1A635E3CB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8D093-F539-4F4D-A1E1-D2AF002A29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AC925-FE33-44E4-9AC3-B2D1A635E3CB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8D093-F539-4F4D-A1E1-D2AF002A29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AC925-FE33-44E4-9AC3-B2D1A635E3CB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8D093-F539-4F4D-A1E1-D2AF002A29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AC925-FE33-44E4-9AC3-B2D1A635E3CB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8D093-F539-4F4D-A1E1-D2AF002A29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AC925-FE33-44E4-9AC3-B2D1A635E3CB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8D093-F539-4F4D-A1E1-D2AF002A29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AC925-FE33-44E4-9AC3-B2D1A635E3CB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8D093-F539-4F4D-A1E1-D2AF002A29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AC925-FE33-44E4-9AC3-B2D1A635E3CB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8D093-F539-4F4D-A1E1-D2AF002A29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AC925-FE33-44E4-9AC3-B2D1A635E3CB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8D093-F539-4F4D-A1E1-D2AF002A29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AC925-FE33-44E4-9AC3-B2D1A635E3CB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8D093-F539-4F4D-A1E1-D2AF002A29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AC925-FE33-44E4-9AC3-B2D1A635E3CB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38D093-F539-4F4D-A1E1-D2AF002A290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hyperlink" Target="http://www.prosv.ru/umk/ork/info.aspx?ob_no=20321" TargetMode="External"/><Relationship Id="rId7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Содержимое 3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642918"/>
            <a:ext cx="7820025" cy="535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Rectangle 6"/>
          <p:cNvSpPr>
            <a:spLocks noGrp="1"/>
          </p:cNvSpPr>
          <p:nvPr>
            <p:ph type="title" idx="4294967295"/>
          </p:nvPr>
        </p:nvSpPr>
        <p:spPr bwMode="auto">
          <a:xfrm>
            <a:off x="457200" y="268288"/>
            <a:ext cx="8229600" cy="100012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indent="0" algn="ctr">
              <a:defRPr/>
            </a:pPr>
            <a:r>
              <a:rPr lang="ru-RU" sz="2500" b="1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lang="ru-RU" sz="2500" b="1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lang="ru-RU" sz="3600" b="1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3600" b="1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8888" y="188913"/>
            <a:ext cx="7675562" cy="1228725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rgbClr val="008000"/>
                </a:solidFill>
              </a:rPr>
              <a:t>«Основы иудейской культуры»</a:t>
            </a:r>
            <a:endParaRPr lang="ru-RU" b="1" dirty="0">
              <a:solidFill>
                <a:srgbClr val="008000"/>
              </a:solidFill>
            </a:endParaRPr>
          </a:p>
        </p:txBody>
      </p:sp>
      <p:pic>
        <p:nvPicPr>
          <p:cNvPr id="23555" name="Содержимое 4" descr="Exar354yurmple22.jpg.pn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8888" y="1484313"/>
            <a:ext cx="2376487" cy="3119437"/>
          </a:xfrm>
        </p:spPr>
      </p:pic>
      <p:sp>
        <p:nvSpPr>
          <p:cNvPr id="23556" name="Содержимое 3"/>
          <p:cNvSpPr>
            <a:spLocks noGrp="1"/>
          </p:cNvSpPr>
          <p:nvPr>
            <p:ph sz="half" idx="2"/>
          </p:nvPr>
        </p:nvSpPr>
        <p:spPr>
          <a:xfrm>
            <a:off x="3635375" y="1341438"/>
            <a:ext cx="5184775" cy="5183187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smtClean="0"/>
              <a:t>Тора – главная книга иудаизма. Сущность Торы. </a:t>
            </a:r>
          </a:p>
          <a:p>
            <a:pPr eaLnBrk="1" hangingPunct="1"/>
            <a:r>
              <a:rPr lang="ru-RU" smtClean="0"/>
              <a:t>Письменная и Устная Тора.</a:t>
            </a:r>
          </a:p>
          <a:p>
            <a:pPr eaLnBrk="1" hangingPunct="1"/>
            <a:r>
              <a:rPr lang="ru-RU" smtClean="0"/>
              <a:t>Патриархи еврейского народа.</a:t>
            </a:r>
          </a:p>
          <a:p>
            <a:pPr eaLnBrk="1" hangingPunct="1"/>
            <a:r>
              <a:rPr lang="ru-RU" smtClean="0"/>
              <a:t>Пророки и праведники в иудейской культуре.</a:t>
            </a:r>
          </a:p>
          <a:p>
            <a:pPr eaLnBrk="1" hangingPunct="1"/>
            <a:r>
              <a:rPr lang="ru-RU" smtClean="0"/>
              <a:t>Назначение синагоги.</a:t>
            </a:r>
          </a:p>
          <a:p>
            <a:pPr eaLnBrk="1" hangingPunct="1"/>
            <a:r>
              <a:rPr lang="ru-RU" smtClean="0"/>
              <a:t>Суббота (Шабат) в иудейской традиции.</a:t>
            </a:r>
          </a:p>
          <a:p>
            <a:pPr eaLnBrk="1" hangingPunct="1"/>
            <a:r>
              <a:rPr lang="ru-RU" smtClean="0"/>
              <a:t>Молитвы.</a:t>
            </a:r>
          </a:p>
        </p:txBody>
      </p:sp>
    </p:spTree>
    <p:extLst>
      <p:ext uri="{BB962C8B-B14F-4D97-AF65-F5344CB8AC3E}">
        <p14:creationId xmlns:p14="http://schemas.microsoft.com/office/powerpoint/2010/main" val="1154699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8888" y="188913"/>
            <a:ext cx="7675562" cy="1368425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rgbClr val="008000"/>
                </a:solidFill>
              </a:rPr>
              <a:t>«Основы мировых </a:t>
            </a:r>
            <a:br>
              <a:rPr lang="ru-RU" b="1" dirty="0" smtClean="0">
                <a:solidFill>
                  <a:srgbClr val="008000"/>
                </a:solidFill>
              </a:rPr>
            </a:br>
            <a:r>
              <a:rPr lang="ru-RU" b="1" dirty="0" smtClean="0">
                <a:solidFill>
                  <a:srgbClr val="008000"/>
                </a:solidFill>
              </a:rPr>
              <a:t>религиозных культур»</a:t>
            </a:r>
            <a:endParaRPr lang="ru-RU" b="1" dirty="0">
              <a:solidFill>
                <a:srgbClr val="008000"/>
              </a:solidFill>
            </a:endParaRPr>
          </a:p>
        </p:txBody>
      </p:sp>
      <p:pic>
        <p:nvPicPr>
          <p:cNvPr id="24579" name="Содержимое 4" descr="big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450" y="1484313"/>
            <a:ext cx="2592388" cy="3744912"/>
          </a:xfrm>
        </p:spPr>
      </p:pic>
      <p:sp>
        <p:nvSpPr>
          <p:cNvPr id="24580" name="Содержимое 3"/>
          <p:cNvSpPr>
            <a:spLocks noGrp="1"/>
          </p:cNvSpPr>
          <p:nvPr>
            <p:ph sz="half" idx="2"/>
          </p:nvPr>
        </p:nvSpPr>
        <p:spPr>
          <a:xfrm>
            <a:off x="3924300" y="1700213"/>
            <a:ext cx="4895850" cy="475297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smtClean="0"/>
              <a:t>Культура и религия.</a:t>
            </a:r>
          </a:p>
          <a:p>
            <a:pPr eaLnBrk="1" hangingPunct="1"/>
            <a:r>
              <a:rPr lang="ru-RU" smtClean="0"/>
              <a:t>Древнейшие верования. </a:t>
            </a:r>
          </a:p>
          <a:p>
            <a:pPr eaLnBrk="1" hangingPunct="1"/>
            <a:r>
              <a:rPr lang="ru-RU" smtClean="0"/>
              <a:t>Религии мира и их основатели. </a:t>
            </a:r>
          </a:p>
          <a:p>
            <a:pPr eaLnBrk="1" hangingPunct="1"/>
            <a:r>
              <a:rPr lang="ru-RU" smtClean="0"/>
              <a:t>Священные книги: Веды, Авеста, Трипитака, Библия, Тора, Коран.</a:t>
            </a:r>
          </a:p>
          <a:p>
            <a:pPr eaLnBrk="1" hangingPunct="1"/>
            <a:r>
              <a:rPr lang="ru-RU" smtClean="0"/>
              <a:t>Хранители предания в религиях мира.</a:t>
            </a:r>
          </a:p>
          <a:p>
            <a:pPr eaLnBrk="1" hangingPunct="1"/>
            <a:r>
              <a:rPr lang="ru-RU" smtClean="0"/>
              <a:t>Понятие греха, раскаяние</a:t>
            </a:r>
          </a:p>
        </p:txBody>
      </p:sp>
    </p:spTree>
    <p:extLst>
      <p:ext uri="{BB962C8B-B14F-4D97-AF65-F5344CB8AC3E}">
        <p14:creationId xmlns:p14="http://schemas.microsoft.com/office/powerpoint/2010/main" val="2165236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rgbClr val="008000"/>
                </a:solidFill>
              </a:rPr>
              <a:t>«Основы светской этики»</a:t>
            </a:r>
            <a:endParaRPr lang="ru-RU" b="1" dirty="0">
              <a:solidFill>
                <a:srgbClr val="008000"/>
              </a:solidFill>
            </a:endParaRPr>
          </a:p>
        </p:txBody>
      </p:sp>
      <p:sp>
        <p:nvSpPr>
          <p:cNvPr id="25603" name="Содержимое 3"/>
          <p:cNvSpPr>
            <a:spLocks noGrp="1"/>
          </p:cNvSpPr>
          <p:nvPr>
            <p:ph sz="half" idx="2"/>
          </p:nvPr>
        </p:nvSpPr>
        <p:spPr>
          <a:xfrm>
            <a:off x="4427538" y="1341438"/>
            <a:ext cx="4319587" cy="47752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smtClean="0"/>
              <a:t>Культура и мораль. Этика и ее значение в жизни человека.</a:t>
            </a:r>
          </a:p>
          <a:p>
            <a:pPr eaLnBrk="1" hangingPunct="1"/>
            <a:r>
              <a:rPr lang="ru-RU" smtClean="0"/>
              <a:t>Семейные ценности.</a:t>
            </a:r>
          </a:p>
          <a:p>
            <a:pPr eaLnBrk="1" hangingPunct="1"/>
            <a:r>
              <a:rPr lang="ru-RU" smtClean="0"/>
              <a:t>Порядочность. Интеллигентность.</a:t>
            </a:r>
          </a:p>
          <a:p>
            <a:pPr eaLnBrk="1" hangingPunct="1"/>
            <a:r>
              <a:rPr lang="ru-RU" smtClean="0"/>
              <a:t>Добро и зло.</a:t>
            </a:r>
          </a:p>
          <a:p>
            <a:pPr eaLnBrk="1" hangingPunct="1"/>
            <a:r>
              <a:rPr lang="ru-RU" smtClean="0"/>
              <a:t>Долг и совесть.</a:t>
            </a:r>
          </a:p>
          <a:p>
            <a:pPr eaLnBrk="1" hangingPunct="1"/>
            <a:r>
              <a:rPr lang="ru-RU" smtClean="0"/>
              <a:t>Смысл жизни и счастье.</a:t>
            </a:r>
          </a:p>
          <a:p>
            <a:pPr eaLnBrk="1" hangingPunct="1"/>
            <a:r>
              <a:rPr lang="ru-RU" smtClean="0"/>
              <a:t>Этикет.</a:t>
            </a:r>
          </a:p>
        </p:txBody>
      </p:sp>
      <p:pic>
        <p:nvPicPr>
          <p:cNvPr id="25604" name="Picture 9" descr="C:\Users\Л\Desktop\Новый рисунок (3)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7313" y="1714500"/>
            <a:ext cx="3071812" cy="3929063"/>
          </a:xfrm>
          <a:noFill/>
        </p:spPr>
      </p:pic>
    </p:spTree>
    <p:extLst>
      <p:ext uri="{BB962C8B-B14F-4D97-AF65-F5344CB8AC3E}">
        <p14:creationId xmlns:p14="http://schemas.microsoft.com/office/powerpoint/2010/main" val="3403571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rgbClr val="008000"/>
                </a:solidFill>
              </a:rPr>
              <a:t>Выбор модуля ОРКСЭ - </a:t>
            </a:r>
            <a:endParaRPr lang="ru-RU" b="1" dirty="0">
              <a:solidFill>
                <a:srgbClr val="008000"/>
              </a:solidFill>
            </a:endParaRPr>
          </a:p>
        </p:txBody>
      </p:sp>
      <p:sp>
        <p:nvSpPr>
          <p:cNvPr id="27651" name="Содержимое 2"/>
          <p:cNvSpPr>
            <a:spLocks noGrp="1"/>
          </p:cNvSpPr>
          <p:nvPr>
            <p:ph sz="half" idx="1"/>
          </p:nvPr>
        </p:nvSpPr>
        <p:spPr>
          <a:xfrm>
            <a:off x="827088" y="1524000"/>
            <a:ext cx="7561262" cy="16891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/>
              <a:t>	</a:t>
            </a:r>
            <a:r>
              <a:rPr lang="ru-RU" sz="3200" u="sng" smtClean="0"/>
              <a:t>право родителей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3200" smtClean="0"/>
              <a:t>	</a:t>
            </a:r>
            <a:r>
              <a:rPr lang="ru-RU" sz="3200" u="sng" smtClean="0"/>
              <a:t>(законных представителей) обучающихся»</a:t>
            </a:r>
            <a:endParaRPr lang="ru-RU" b="1" smtClean="0">
              <a:solidFill>
                <a:srgbClr val="008000"/>
              </a:solidFill>
            </a:endParaRPr>
          </a:p>
        </p:txBody>
      </p:sp>
      <p:sp>
        <p:nvSpPr>
          <p:cNvPr id="27652" name="Содержимое 3"/>
          <p:cNvSpPr>
            <a:spLocks noGrp="1"/>
          </p:cNvSpPr>
          <p:nvPr>
            <p:ph sz="half" idx="2"/>
          </p:nvPr>
        </p:nvSpPr>
        <p:spPr>
          <a:xfrm>
            <a:off x="2771775" y="4365625"/>
            <a:ext cx="5529263" cy="1871663"/>
          </a:xfrm>
        </p:spPr>
        <p:txBody>
          <a:bodyPr/>
          <a:lstStyle/>
          <a:p>
            <a:pPr eaLnBrk="1" hangingPunct="1"/>
            <a:r>
              <a:rPr lang="ru-RU" sz="3200" u="sng" smtClean="0"/>
              <a:t>Выбор подтверждается заявлением родителя (законного представителя).</a:t>
            </a:r>
            <a:r>
              <a:rPr lang="ru-RU" u="sng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517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571500"/>
            <a:ext cx="7499350" cy="10001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/>
              <a:t> </a:t>
            </a:r>
            <a:r>
              <a:rPr lang="ru-RU" sz="3100" b="1" dirty="0" smtClean="0"/>
              <a:t>Обязателен ли данный учебный предмет для изучения в четвёртом классе?</a:t>
            </a:r>
            <a:r>
              <a:rPr lang="ru-RU" sz="3100" dirty="0" smtClean="0"/>
              <a:t/>
            </a:r>
            <a:br>
              <a:rPr lang="ru-RU" sz="3100" dirty="0" smtClean="0"/>
            </a:br>
            <a:endParaRPr lang="ru-RU" dirty="0"/>
          </a:p>
        </p:txBody>
      </p:sp>
      <p:sp>
        <p:nvSpPr>
          <p:cNvPr id="28675" name="Содержимое 2"/>
          <p:cNvSpPr>
            <a:spLocks noGrp="1"/>
          </p:cNvSpPr>
          <p:nvPr>
            <p:ph sz="half" idx="1"/>
          </p:nvPr>
        </p:nvSpPr>
        <p:spPr>
          <a:xfrm>
            <a:off x="539552" y="1484784"/>
            <a:ext cx="7351712" cy="4664075"/>
          </a:xfrm>
        </p:spPr>
        <p:txBody>
          <a:bodyPr/>
          <a:lstStyle/>
          <a:p>
            <a:r>
              <a:rPr lang="ru-RU" dirty="0" smtClean="0"/>
              <a:t>Курс «ОРКСЭ» является обязательным учебным предметом в четвертом классе,  его изучение вводится во всех общеобразовательных учреждениях Российской Федерации с 1 сентября 2012 года, 1 час в неделю.</a:t>
            </a:r>
          </a:p>
          <a:p>
            <a:endParaRPr lang="ru-RU" dirty="0" smtClean="0"/>
          </a:p>
        </p:txBody>
      </p:sp>
      <p:sp>
        <p:nvSpPr>
          <p:cNvPr id="28676" name="Содержимое 3"/>
          <p:cNvSpPr>
            <a:spLocks noGrp="1"/>
          </p:cNvSpPr>
          <p:nvPr>
            <p:ph sz="half" idx="2"/>
          </p:nvPr>
        </p:nvSpPr>
        <p:spPr>
          <a:xfrm flipH="1">
            <a:off x="8934450" y="1524000"/>
            <a:ext cx="66675" cy="4664075"/>
          </a:xfrm>
        </p:spPr>
        <p:txBody>
          <a:bodyPr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512362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b="1" dirty="0" smtClean="0">
                <a:solidFill>
                  <a:srgbClr val="008000"/>
                </a:solidFill>
              </a:rPr>
              <a:t>Спасибо за внимание!</a:t>
            </a:r>
            <a:endParaRPr lang="ru-RU" b="1" dirty="0">
              <a:solidFill>
                <a:srgbClr val="008000"/>
              </a:solidFill>
            </a:endParaRPr>
          </a:p>
        </p:txBody>
      </p:sp>
      <p:sp>
        <p:nvSpPr>
          <p:cNvPr id="3174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349869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4221163"/>
            <a:ext cx="1473200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2" descr="http://www.prosv.ru/Attachment.aspx?Id=9181">
            <a:hlinkClick r:id="rId3" tooltip="Основы исламской культуры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48488" y="3213100"/>
            <a:ext cx="1752600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55875" y="4221163"/>
            <a:ext cx="1639888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825" y="549275"/>
            <a:ext cx="1450975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Прямоугольник 11"/>
          <p:cNvGrpSpPr>
            <a:grpSpLocks/>
          </p:cNvGrpSpPr>
          <p:nvPr/>
        </p:nvGrpSpPr>
        <p:grpSpPr bwMode="auto">
          <a:xfrm>
            <a:off x="1692275" y="0"/>
            <a:ext cx="5338763" cy="3986213"/>
            <a:chOff x="1137" y="119"/>
            <a:chExt cx="3363" cy="2511"/>
          </a:xfrm>
        </p:grpSpPr>
        <p:pic>
          <p:nvPicPr>
            <p:cNvPr id="10250" name="Прямоугольник 11"/>
            <p:cNvPicPr>
              <a:picLocks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137" y="119"/>
              <a:ext cx="3363" cy="25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51" name="Text Box 7"/>
            <p:cNvSpPr txBox="1">
              <a:spLocks noChangeArrowheads="1"/>
            </p:cNvSpPr>
            <p:nvPr/>
          </p:nvSpPr>
          <p:spPr bwMode="auto">
            <a:xfrm>
              <a:off x="1247" y="209"/>
              <a:ext cx="317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pic>
        <p:nvPicPr>
          <p:cNvPr id="10247" name="Picture 4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8488" y="188913"/>
            <a:ext cx="179705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23850" y="3284538"/>
            <a:ext cx="156845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9" name="Rectangle 12"/>
          <p:cNvSpPr>
            <a:spLocks noChangeArrowheads="1"/>
          </p:cNvSpPr>
          <p:nvPr/>
        </p:nvSpPr>
        <p:spPr bwMode="auto">
          <a:xfrm>
            <a:off x="2195513" y="333375"/>
            <a:ext cx="4572000" cy="354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algn="ctr"/>
            <a:r>
              <a:rPr lang="ru-RU" sz="1600" b="1"/>
              <a:t>Курс «Основы религиозных культур и светской этики» включает в себя </a:t>
            </a:r>
            <a:br>
              <a:rPr lang="ru-RU" sz="1600" b="1"/>
            </a:br>
            <a:r>
              <a:rPr lang="ru-RU" sz="1600" b="1" u="sng"/>
              <a:t>6 модулей:</a:t>
            </a:r>
          </a:p>
          <a:p>
            <a:pPr lvl="1" algn="ctr"/>
            <a:endParaRPr lang="ru-RU" sz="1600" b="1" u="sng"/>
          </a:p>
          <a:p>
            <a:pPr lvl="1"/>
            <a:r>
              <a:rPr lang="ru-RU" b="1"/>
              <a:t>1. Основы православной культуры;</a:t>
            </a:r>
          </a:p>
          <a:p>
            <a:pPr lvl="1"/>
            <a:r>
              <a:rPr lang="ru-RU" b="1"/>
              <a:t>2. Основы мировых религиозных культур;</a:t>
            </a:r>
          </a:p>
          <a:p>
            <a:pPr lvl="1"/>
            <a:r>
              <a:rPr lang="ru-RU" b="1"/>
              <a:t>3. Основы светской этики;</a:t>
            </a:r>
          </a:p>
          <a:p>
            <a:pPr lvl="1"/>
            <a:r>
              <a:rPr lang="ru-RU" b="1"/>
              <a:t>4. Основы исламской культуры;</a:t>
            </a:r>
          </a:p>
          <a:p>
            <a:pPr lvl="1"/>
            <a:r>
              <a:rPr lang="ru-RU" b="1"/>
              <a:t>5. Основы буддийской культуры;</a:t>
            </a:r>
          </a:p>
          <a:p>
            <a:pPr lvl="1"/>
            <a:r>
              <a:rPr lang="ru-RU" b="1"/>
              <a:t>6. Основы иудейской культуры.</a:t>
            </a:r>
          </a:p>
          <a:p>
            <a:pPr lvl="1"/>
            <a:endParaRPr lang="ru-RU"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320040"/>
            <a:ext cx="7239000" cy="1894514"/>
          </a:xfrm>
        </p:spPr>
        <p:txBody>
          <a:bodyPr lIns="45720" tIns="0" rIns="45720" bIns="0" anchor="b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800" b="1" kern="1200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rPr>
              <a:t>         отечество</a:t>
            </a:r>
            <a:endParaRPr lang="ru-RU" sz="3800" b="1" kern="1200" cap="all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effectLst/>
            </a:endParaRPr>
          </a:p>
        </p:txBody>
      </p:sp>
      <p:sp>
        <p:nvSpPr>
          <p:cNvPr id="15363" name="Содержимое 2"/>
          <p:cNvSpPr>
            <a:spLocks noGrp="1"/>
          </p:cNvSpPr>
          <p:nvPr>
            <p:ph idx="4294967295"/>
          </p:nvPr>
        </p:nvSpPr>
        <p:spPr>
          <a:xfrm>
            <a:off x="457200" y="3000372"/>
            <a:ext cx="8229600" cy="3125791"/>
          </a:xfrm>
        </p:spPr>
        <p:txBody>
          <a:bodyPr>
            <a:normAutofit lnSpcReduction="10000"/>
          </a:bodyPr>
          <a:lstStyle/>
          <a:p>
            <a:pPr marL="273050" indent="-273050" eaLnBrk="1" hangingPunct="1">
              <a:defRPr/>
            </a:pPr>
            <a:r>
              <a:rPr lang="ru-RU" sz="4000" dirty="0" smtClean="0"/>
              <a:t>Любовь к России,</a:t>
            </a:r>
          </a:p>
          <a:p>
            <a:pPr marL="273050" indent="-273050" eaLnBrk="1" hangingPunct="1">
              <a:defRPr/>
            </a:pPr>
            <a:r>
              <a:rPr lang="ru-RU" sz="4000" dirty="0" smtClean="0"/>
              <a:t> своему народу, </a:t>
            </a:r>
          </a:p>
          <a:p>
            <a:pPr marL="273050" indent="-273050" eaLnBrk="1" hangingPunct="1">
              <a:defRPr/>
            </a:pPr>
            <a:r>
              <a:rPr lang="ru-RU" sz="4000" dirty="0" smtClean="0"/>
              <a:t>к своей малой родине,</a:t>
            </a:r>
          </a:p>
          <a:p>
            <a:pPr marL="273050" indent="-273050" eaLnBrk="1" hangingPunct="1">
              <a:defRPr/>
            </a:pPr>
            <a:r>
              <a:rPr lang="ru-RU" sz="4000" dirty="0" smtClean="0"/>
              <a:t> служение Отечеству</a:t>
            </a:r>
            <a:r>
              <a:rPr lang="ru-RU" sz="5500" dirty="0" smtClean="0"/>
              <a:t>.</a:t>
            </a:r>
          </a:p>
        </p:txBody>
      </p:sp>
      <p:pic>
        <p:nvPicPr>
          <p:cNvPr id="21509" name="Picture 7" descr="http://www.platovec.org/uploads/posts/2011-02/1298807718_2deti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25" y="3933825"/>
            <a:ext cx="2274888" cy="258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285720" y="214290"/>
            <a:ext cx="8643998" cy="1071570"/>
          </a:xfrm>
          <a:prstGeom prst="roundRect">
            <a:avLst/>
          </a:prstGeom>
          <a:solidFill>
            <a:srgbClr val="FFDA6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Содержание ОРКСЭ базируется на трёх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понятиях: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5" descr="http://sesese.narod.ru/foto2/2005_yaschera2_excurs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9256" y="1357298"/>
            <a:ext cx="3487738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1500174"/>
            <a:ext cx="7239000" cy="928694"/>
          </a:xfrm>
        </p:spPr>
        <p:txBody>
          <a:bodyPr lIns="45720" tIns="0" rIns="45720" bIns="0" anchor="b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800" b="1" kern="1200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rPr>
              <a:t>          Семья</a:t>
            </a:r>
            <a:endParaRPr lang="ru-RU" sz="3800" b="1" kern="1200" cap="all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effectLst/>
            </a:endParaRPr>
          </a:p>
        </p:txBody>
      </p:sp>
      <p:sp>
        <p:nvSpPr>
          <p:cNvPr id="18435" name="Содержимое 2"/>
          <p:cNvSpPr>
            <a:spLocks noGrp="1"/>
          </p:cNvSpPr>
          <p:nvPr>
            <p:ph idx="4294967295"/>
          </p:nvPr>
        </p:nvSpPr>
        <p:spPr>
          <a:xfrm>
            <a:off x="457200" y="2571744"/>
            <a:ext cx="5829312" cy="3554419"/>
          </a:xfrm>
        </p:spPr>
        <p:txBody>
          <a:bodyPr>
            <a:normAutofit lnSpcReduction="10000"/>
          </a:bodyPr>
          <a:lstStyle/>
          <a:p>
            <a:pPr marL="273050" indent="-273050" eaLnBrk="1" hangingPunct="1"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Любовь и верность, здоровье, достаток, </a:t>
            </a:r>
          </a:p>
          <a:p>
            <a:pPr marL="273050" indent="-273050" eaLnBrk="1" hangingPunct="1"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уважение к родителям, забота о старших</a:t>
            </a:r>
          </a:p>
          <a:p>
            <a:pPr marL="273050" indent="-273050" eaLnBrk="1" hangingPunct="1">
              <a:buFont typeface="Arial" charset="0"/>
              <a:buNone/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и младших, забота о продолжении рода.</a:t>
            </a:r>
          </a:p>
        </p:txBody>
      </p:sp>
      <p:pic>
        <p:nvPicPr>
          <p:cNvPr id="24580" name="Picture 5" descr="http://s49.radikal.ru/i126/1105/b2/3e1517720ce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86446" y="2714620"/>
            <a:ext cx="2724150" cy="308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285720" y="214290"/>
            <a:ext cx="8643998" cy="1071570"/>
          </a:xfrm>
          <a:prstGeom prst="roundRect">
            <a:avLst/>
          </a:prstGeom>
          <a:solidFill>
            <a:srgbClr val="FFDA6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Содержание ОРКСЭ базируется на трёх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понятиях: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34" y="1285860"/>
            <a:ext cx="7239000" cy="785818"/>
          </a:xfrm>
        </p:spPr>
        <p:txBody>
          <a:bodyPr lIns="45720" tIns="0" rIns="45720" bIns="0" anchor="b">
            <a:normAutofit/>
          </a:bodyPr>
          <a:lstStyle/>
          <a:p>
            <a:pPr algn="l">
              <a:defRPr/>
            </a:pPr>
            <a:r>
              <a:rPr lang="ru-RU" sz="38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Культурная традиция</a:t>
            </a:r>
            <a:endParaRPr lang="ru-RU" sz="3800" b="1" kern="1200" cap="all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effectLst/>
            </a:endParaRPr>
          </a:p>
        </p:txBody>
      </p:sp>
      <p:sp>
        <p:nvSpPr>
          <p:cNvPr id="22531" name="Содержимое 2"/>
          <p:cNvSpPr>
            <a:spLocks noGrp="1"/>
          </p:cNvSpPr>
          <p:nvPr>
            <p:ph idx="4294967295"/>
          </p:nvPr>
        </p:nvSpPr>
        <p:spPr>
          <a:xfrm>
            <a:off x="285720" y="2285992"/>
            <a:ext cx="5572164" cy="3840171"/>
          </a:xfrm>
        </p:spPr>
        <p:txBody>
          <a:bodyPr>
            <a:normAutofit/>
          </a:bodyPr>
          <a:lstStyle/>
          <a:p>
            <a:pPr marL="273050" indent="-273050" eaLnBrk="1" hangingPunct="1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Красота, гармония, духовный мир человека, нравственный выбор, смысл жизни, эстетическое, этическое развитие.</a:t>
            </a:r>
          </a:p>
          <a:p>
            <a:pPr marL="273050" indent="-273050"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Уважение к труду, творчество и созидание, целеустремленность и настойчивость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73050" indent="-273050">
              <a:defRPr/>
            </a:pPr>
            <a:r>
              <a:rPr lang="ru-RU" sz="2000" dirty="0" smtClean="0"/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Эволюция, родная земля, заповедная природа, планета Земля, экологическое сознание.</a:t>
            </a:r>
          </a:p>
          <a:p>
            <a:pPr marL="273050" indent="-273050"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73050" indent="-273050">
              <a:defRPr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6" name="Picture 5" descr="http://www.wikilearning.com/imagescc/5801/index.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72132" y="2000240"/>
            <a:ext cx="150019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7" descr="http://www.zingarate.com/pictures/20110922/spagna_granada.jpe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6644" y="2714620"/>
            <a:ext cx="164304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285720" y="214290"/>
            <a:ext cx="8643998" cy="1071570"/>
          </a:xfrm>
          <a:prstGeom prst="roundRect">
            <a:avLst/>
          </a:prstGeom>
          <a:solidFill>
            <a:srgbClr val="FFDA6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Содержание ОРКСЭ базируется на трёх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понятиях: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5" descr="http://www.kmparo.ru/upload/news_images/news_image_504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4414" y="4643446"/>
            <a:ext cx="2786082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http://mexico.cnn.com/media/2011/01/26/cambio-climatico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4714884"/>
            <a:ext cx="2278085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696200" cy="990600"/>
          </a:xfrm>
        </p:spPr>
        <p:txBody>
          <a:bodyPr>
            <a:normAutofit/>
          </a:bodyPr>
          <a:lstStyle/>
          <a:p>
            <a:pPr algn="ctr"/>
            <a:endParaRPr lang="ru-RU" dirty="0" smtClean="0"/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>
          <a:xfrm>
            <a:off x="762000" y="1676400"/>
            <a:ext cx="7696200" cy="4724400"/>
          </a:xfrm>
        </p:spPr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учебный курс ОРКСЭ дополняет обществоведческие аспекты предмета «Окружающий мир» в 4 классе начальной школы. </a:t>
            </a:r>
          </a:p>
          <a:p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предваряет начинающееся в 5 классе изучение гуманитарных предметов: истории,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литературы, ОДНКР </a:t>
            </a:r>
            <a:endParaRPr lang="ru-RU" b="1" dirty="0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14348" y="285728"/>
            <a:ext cx="8001056" cy="1143008"/>
          </a:xfrm>
          <a:prstGeom prst="roundRect">
            <a:avLst/>
          </a:prstGeom>
          <a:solidFill>
            <a:srgbClr val="FFDA6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Место учебного курса ОРКСЭ в учебном плане 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rgbClr val="008000"/>
                </a:solidFill>
              </a:rPr>
              <a:t>Основы православной культуры</a:t>
            </a:r>
            <a:endParaRPr lang="ru-RU" b="1" dirty="0">
              <a:solidFill>
                <a:srgbClr val="008000"/>
              </a:solidFill>
            </a:endParaRPr>
          </a:p>
        </p:txBody>
      </p:sp>
      <p:pic>
        <p:nvPicPr>
          <p:cNvPr id="20483" name="Содержимое 7" descr="правосл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450" y="1628775"/>
            <a:ext cx="2076450" cy="2857500"/>
          </a:xfrm>
        </p:spPr>
      </p:pic>
      <p:sp>
        <p:nvSpPr>
          <p:cNvPr id="20484" name="Содержимое 5"/>
          <p:cNvSpPr>
            <a:spLocks noGrp="1"/>
          </p:cNvSpPr>
          <p:nvPr>
            <p:ph sz="half" idx="2"/>
          </p:nvPr>
        </p:nvSpPr>
        <p:spPr>
          <a:xfrm>
            <a:off x="3419475" y="1412875"/>
            <a:ext cx="5184775" cy="4824413"/>
          </a:xfrm>
        </p:spPr>
        <p:txBody>
          <a:bodyPr/>
          <a:lstStyle/>
          <a:p>
            <a:pPr eaLnBrk="1" hangingPunct="1"/>
            <a:r>
              <a:rPr lang="ru-RU" sz="2700" smtClean="0"/>
              <a:t>Библия (Священное Писание).</a:t>
            </a:r>
          </a:p>
          <a:p>
            <a:pPr eaLnBrk="1" hangingPunct="1"/>
            <a:r>
              <a:rPr lang="ru-RU" sz="2700" smtClean="0"/>
              <a:t>Во что верят православные христиане?</a:t>
            </a:r>
          </a:p>
          <a:p>
            <a:pPr eaLnBrk="1" hangingPunct="1"/>
            <a:r>
              <a:rPr lang="ru-RU" sz="2700" smtClean="0"/>
              <a:t>Спаситель. Жертвенная любовь.</a:t>
            </a:r>
          </a:p>
          <a:p>
            <a:pPr eaLnBrk="1" hangingPunct="1"/>
            <a:r>
              <a:rPr lang="ru-RU" sz="2700" smtClean="0"/>
              <a:t>Победа над смертью.</a:t>
            </a:r>
          </a:p>
          <a:p>
            <a:pPr eaLnBrk="1" hangingPunct="1"/>
            <a:r>
              <a:rPr lang="ru-RU" sz="2700" smtClean="0"/>
              <a:t>Крещение , миропомазание, причастие, покаяние.</a:t>
            </a:r>
          </a:p>
          <a:p>
            <a:pPr eaLnBrk="1" hangingPunct="1"/>
            <a:r>
              <a:rPr lang="ru-RU" sz="2700" smtClean="0"/>
              <a:t>Иконы, фрески, церковное пение. </a:t>
            </a:r>
          </a:p>
        </p:txBody>
      </p:sp>
    </p:spTree>
    <p:extLst>
      <p:ext uri="{BB962C8B-B14F-4D97-AF65-F5344CB8AC3E}">
        <p14:creationId xmlns:p14="http://schemas.microsoft.com/office/powerpoint/2010/main" val="625051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rgbClr val="008000"/>
                </a:solidFill>
              </a:rPr>
              <a:t>«Основы исламской культуры»</a:t>
            </a:r>
            <a:endParaRPr lang="ru-RU" b="1" dirty="0">
              <a:solidFill>
                <a:srgbClr val="008000"/>
              </a:solidFill>
            </a:endParaRPr>
          </a:p>
        </p:txBody>
      </p:sp>
      <p:pic>
        <p:nvPicPr>
          <p:cNvPr id="21507" name="Содержимое 5" descr="Exar354yurmpl1e.jpg.pn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450" y="1557338"/>
            <a:ext cx="2347913" cy="3095625"/>
          </a:xfrm>
        </p:spPr>
      </p:pic>
      <p:sp>
        <p:nvSpPr>
          <p:cNvPr id="21508" name="Содержимое 3"/>
          <p:cNvSpPr>
            <a:spLocks noGrp="1"/>
          </p:cNvSpPr>
          <p:nvPr>
            <p:ph sz="half" idx="2"/>
          </p:nvPr>
        </p:nvSpPr>
        <p:spPr>
          <a:xfrm>
            <a:off x="3708400" y="1484313"/>
            <a:ext cx="4824413" cy="4824412"/>
          </a:xfrm>
        </p:spPr>
        <p:txBody>
          <a:bodyPr/>
          <a:lstStyle/>
          <a:p>
            <a:pPr eaLnBrk="1" hangingPunct="1"/>
            <a:r>
              <a:rPr lang="ru-RU" smtClean="0"/>
              <a:t>Пророк Мухаммед – образец человека и учитель нравственности.</a:t>
            </a:r>
          </a:p>
          <a:p>
            <a:pPr eaLnBrk="1" hangingPunct="1"/>
            <a:r>
              <a:rPr lang="ru-RU" smtClean="0"/>
              <a:t>Священные книги ислама – Коран, Сунна как источники нравственности.</a:t>
            </a:r>
          </a:p>
          <a:p>
            <a:pPr eaLnBrk="1" hangingPunct="1"/>
            <a:r>
              <a:rPr lang="ru-RU" smtClean="0"/>
              <a:t>Обязанности мусульман.</a:t>
            </a:r>
          </a:p>
          <a:p>
            <a:pPr eaLnBrk="1" hangingPunct="1"/>
            <a:r>
              <a:rPr lang="ru-RU" smtClean="0"/>
              <a:t>Как устроена мечеть.</a:t>
            </a:r>
          </a:p>
          <a:p>
            <a:pPr eaLnBrk="1" hangingPunct="1"/>
            <a:r>
              <a:rPr lang="ru-RU" smtClean="0"/>
              <a:t>Кааба. Минарет.</a:t>
            </a:r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165804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rgbClr val="008000"/>
                </a:solidFill>
              </a:rPr>
              <a:t>«Основы буддийской культуры»</a:t>
            </a:r>
            <a:endParaRPr lang="ru-RU" b="1" dirty="0">
              <a:solidFill>
                <a:srgbClr val="008000"/>
              </a:solidFill>
            </a:endParaRPr>
          </a:p>
        </p:txBody>
      </p:sp>
      <p:pic>
        <p:nvPicPr>
          <p:cNvPr id="22531" name="Содержимое 4" descr="newsfoto14i1c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31913" y="1700213"/>
            <a:ext cx="2344737" cy="3095625"/>
          </a:xfrm>
        </p:spPr>
      </p:pic>
      <p:sp>
        <p:nvSpPr>
          <p:cNvPr id="22532" name="Содержимое 3"/>
          <p:cNvSpPr>
            <a:spLocks noGrp="1"/>
          </p:cNvSpPr>
          <p:nvPr>
            <p:ph sz="half" idx="2"/>
          </p:nvPr>
        </p:nvSpPr>
        <p:spPr>
          <a:xfrm>
            <a:off x="3851275" y="1412875"/>
            <a:ext cx="4465638" cy="47752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smtClean="0"/>
              <a:t>Будда и его учение.</a:t>
            </a:r>
          </a:p>
          <a:p>
            <a:pPr eaLnBrk="1" hangingPunct="1"/>
            <a:r>
              <a:rPr lang="ru-RU" smtClean="0"/>
              <a:t>Буддийский священный канон.</a:t>
            </a:r>
          </a:p>
          <a:p>
            <a:pPr eaLnBrk="1" hangingPunct="1"/>
            <a:r>
              <a:rPr lang="ru-RU" smtClean="0"/>
              <a:t>Буддийская картина мира.</a:t>
            </a:r>
          </a:p>
          <a:p>
            <a:pPr eaLnBrk="1" hangingPunct="1"/>
            <a:r>
              <a:rPr lang="ru-RU" smtClean="0"/>
              <a:t>Добро и зло.</a:t>
            </a:r>
          </a:p>
          <a:p>
            <a:pPr eaLnBrk="1" hangingPunct="1"/>
            <a:r>
              <a:rPr lang="ru-RU" smtClean="0"/>
              <a:t>Ненасилие и доброта.</a:t>
            </a:r>
          </a:p>
          <a:p>
            <a:pPr eaLnBrk="1" hangingPunct="1"/>
            <a:r>
              <a:rPr lang="ru-RU" smtClean="0"/>
              <a:t>Буддийские святые.</a:t>
            </a:r>
          </a:p>
          <a:p>
            <a:pPr eaLnBrk="1" hangingPunct="1"/>
            <a:r>
              <a:rPr lang="ru-RU" smtClean="0"/>
              <a:t>Трипитака</a:t>
            </a:r>
            <a:r>
              <a:rPr lang="ru-RU" smtClean="0">
                <a:latin typeface="Arial" charset="0"/>
              </a:rPr>
              <a:t> (Типитака)</a:t>
            </a:r>
            <a:r>
              <a:rPr lang="ru-RU" smtClean="0"/>
              <a:t>. Джаммапада.</a:t>
            </a:r>
          </a:p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292459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426</Words>
  <Application>Microsoft Office PowerPoint</Application>
  <PresentationFormat>Экран (4:3)</PresentationFormat>
  <Paragraphs>82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  </vt:lpstr>
      <vt:lpstr>Презентация PowerPoint</vt:lpstr>
      <vt:lpstr>         отечество</vt:lpstr>
      <vt:lpstr>          Семья</vt:lpstr>
      <vt:lpstr>Культурная традиция</vt:lpstr>
      <vt:lpstr>Презентация PowerPoint</vt:lpstr>
      <vt:lpstr>Основы православной культуры</vt:lpstr>
      <vt:lpstr>«Основы исламской культуры»</vt:lpstr>
      <vt:lpstr>«Основы буддийской культуры»</vt:lpstr>
      <vt:lpstr>«Основы иудейской культуры»</vt:lpstr>
      <vt:lpstr>«Основы мировых  религиозных культур»</vt:lpstr>
      <vt:lpstr>«Основы светской этики»</vt:lpstr>
      <vt:lpstr>Выбор модуля ОРКСЭ - </vt:lpstr>
      <vt:lpstr> Обязателен ли данный учебный предмет для изучения в четвёртом классе?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</dc:title>
  <dc:creator>User</dc:creator>
  <cp:lastModifiedBy>Николай</cp:lastModifiedBy>
  <cp:revision>7</cp:revision>
  <dcterms:created xsi:type="dcterms:W3CDTF">2013-03-17T14:55:42Z</dcterms:created>
  <dcterms:modified xsi:type="dcterms:W3CDTF">2022-03-14T04:28:48Z</dcterms:modified>
</cp:coreProperties>
</file>