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0" r:id="rId3"/>
    <p:sldId id="265" r:id="rId4"/>
    <p:sldId id="268" r:id="rId5"/>
    <p:sldId id="269" r:id="rId6"/>
    <p:sldId id="273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F8F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CDAE4-98D7-4676-A8D0-DCE0384F549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A3067-10D9-4639-9CDB-8AE8433BA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3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A2390-8CA3-4FD2-BCC0-BDC675D1D548}" type="slidenum">
              <a:rPr lang="ru-RU"/>
              <a:pPr/>
              <a:t>5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AC925-FE33-44E4-9AC3-B2D1A635E3C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prosv.ru/umk/ork/info.aspx?ob_no=2032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8200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457200" y="268288"/>
            <a:ext cx="8229600" cy="1000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indent="0" algn="ctr">
              <a:defRPr/>
            </a:pPr>
            <a:r>
              <a:rPr lang="ru-RU" sz="25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5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675562" cy="12287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8000"/>
                </a:solidFill>
              </a:rPr>
              <a:t>«Основы иудейской культуры»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3555" name="Содержимое 4" descr="Exar354yurmple22.jp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84313"/>
            <a:ext cx="2376487" cy="3119437"/>
          </a:xfrm>
        </p:spPr>
      </p:pic>
      <p:sp>
        <p:nvSpPr>
          <p:cNvPr id="23556" name="Содержимое 3"/>
          <p:cNvSpPr>
            <a:spLocks noGrp="1"/>
          </p:cNvSpPr>
          <p:nvPr>
            <p:ph sz="half" idx="2"/>
          </p:nvPr>
        </p:nvSpPr>
        <p:spPr>
          <a:xfrm>
            <a:off x="3635375" y="1341438"/>
            <a:ext cx="5184775" cy="51831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mtClean="0"/>
              <a:t>Тора – главная книга иудаизма. Сущность Торы. </a:t>
            </a:r>
          </a:p>
          <a:p>
            <a:pPr eaLnBrk="1" hangingPunct="1"/>
            <a:r>
              <a:rPr lang="ru-RU" smtClean="0"/>
              <a:t>Письменная и Устная Тора.</a:t>
            </a:r>
          </a:p>
          <a:p>
            <a:pPr eaLnBrk="1" hangingPunct="1"/>
            <a:r>
              <a:rPr lang="ru-RU" smtClean="0"/>
              <a:t>Патриархи еврейского народа.</a:t>
            </a:r>
          </a:p>
          <a:p>
            <a:pPr eaLnBrk="1" hangingPunct="1"/>
            <a:r>
              <a:rPr lang="ru-RU" smtClean="0"/>
              <a:t>Пророки и праведники в иудейской культуре.</a:t>
            </a:r>
          </a:p>
          <a:p>
            <a:pPr eaLnBrk="1" hangingPunct="1"/>
            <a:r>
              <a:rPr lang="ru-RU" smtClean="0"/>
              <a:t>Назначение синагоги.</a:t>
            </a:r>
          </a:p>
          <a:p>
            <a:pPr eaLnBrk="1" hangingPunct="1"/>
            <a:r>
              <a:rPr lang="ru-RU" smtClean="0"/>
              <a:t>Суббота (Шабат) в иудейской традиции.</a:t>
            </a:r>
          </a:p>
          <a:p>
            <a:pPr eaLnBrk="1" hangingPunct="1"/>
            <a:r>
              <a:rPr lang="ru-RU" smtClean="0"/>
              <a:t>Молитвы.</a:t>
            </a:r>
          </a:p>
        </p:txBody>
      </p:sp>
    </p:spTree>
    <p:extLst>
      <p:ext uri="{BB962C8B-B14F-4D97-AF65-F5344CB8AC3E}">
        <p14:creationId xmlns:p14="http://schemas.microsoft.com/office/powerpoint/2010/main" val="115469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675562" cy="13684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8000"/>
                </a:solidFill>
              </a:rPr>
              <a:t>«Основы мировых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религиозных культур»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4579" name="Содержимое 4" descr="bi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2592388" cy="3744912"/>
          </a:xfrm>
        </p:spPr>
      </p:pic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>
          <a:xfrm>
            <a:off x="3924300" y="1700213"/>
            <a:ext cx="4895850" cy="4752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mtClean="0"/>
              <a:t>Культура и религия.</a:t>
            </a:r>
          </a:p>
          <a:p>
            <a:pPr eaLnBrk="1" hangingPunct="1"/>
            <a:r>
              <a:rPr lang="ru-RU" smtClean="0"/>
              <a:t>Древнейшие верования. </a:t>
            </a:r>
          </a:p>
          <a:p>
            <a:pPr eaLnBrk="1" hangingPunct="1"/>
            <a:r>
              <a:rPr lang="ru-RU" smtClean="0"/>
              <a:t>Религии мира и их основатели. </a:t>
            </a:r>
          </a:p>
          <a:p>
            <a:pPr eaLnBrk="1" hangingPunct="1"/>
            <a:r>
              <a:rPr lang="ru-RU" smtClean="0"/>
              <a:t>Священные книги: Веды, Авеста, Трипитака, Библия, Тора, Коран.</a:t>
            </a:r>
          </a:p>
          <a:p>
            <a:pPr eaLnBrk="1" hangingPunct="1"/>
            <a:r>
              <a:rPr lang="ru-RU" smtClean="0"/>
              <a:t>Хранители предания в религиях мира.</a:t>
            </a:r>
          </a:p>
          <a:p>
            <a:pPr eaLnBrk="1" hangingPunct="1"/>
            <a:r>
              <a:rPr lang="ru-RU" smtClean="0"/>
              <a:t>Понятие греха, раскаяние</a:t>
            </a:r>
          </a:p>
        </p:txBody>
      </p:sp>
    </p:spTree>
    <p:extLst>
      <p:ext uri="{BB962C8B-B14F-4D97-AF65-F5344CB8AC3E}">
        <p14:creationId xmlns:p14="http://schemas.microsoft.com/office/powerpoint/2010/main" val="216523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8000"/>
                </a:solidFill>
              </a:rPr>
              <a:t>«Основы светской этики»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>
          <a:xfrm>
            <a:off x="4427538" y="1341438"/>
            <a:ext cx="4319587" cy="4775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mtClean="0"/>
              <a:t>Культура и мораль. Этика и ее значение в жизни человека.</a:t>
            </a:r>
          </a:p>
          <a:p>
            <a:pPr eaLnBrk="1" hangingPunct="1"/>
            <a:r>
              <a:rPr lang="ru-RU" smtClean="0"/>
              <a:t>Семейные ценности.</a:t>
            </a:r>
          </a:p>
          <a:p>
            <a:pPr eaLnBrk="1" hangingPunct="1"/>
            <a:r>
              <a:rPr lang="ru-RU" smtClean="0"/>
              <a:t>Порядочность. Интеллигентность.</a:t>
            </a:r>
          </a:p>
          <a:p>
            <a:pPr eaLnBrk="1" hangingPunct="1"/>
            <a:r>
              <a:rPr lang="ru-RU" smtClean="0"/>
              <a:t>Добро и зло.</a:t>
            </a:r>
          </a:p>
          <a:p>
            <a:pPr eaLnBrk="1" hangingPunct="1"/>
            <a:r>
              <a:rPr lang="ru-RU" smtClean="0"/>
              <a:t>Долг и совесть.</a:t>
            </a:r>
          </a:p>
          <a:p>
            <a:pPr eaLnBrk="1" hangingPunct="1"/>
            <a:r>
              <a:rPr lang="ru-RU" smtClean="0"/>
              <a:t>Смысл жизни и счастье.</a:t>
            </a:r>
          </a:p>
          <a:p>
            <a:pPr eaLnBrk="1" hangingPunct="1"/>
            <a:r>
              <a:rPr lang="ru-RU" smtClean="0"/>
              <a:t>Этикет.</a:t>
            </a:r>
          </a:p>
        </p:txBody>
      </p:sp>
      <p:pic>
        <p:nvPicPr>
          <p:cNvPr id="25604" name="Picture 9" descr="C:\Users\Л\Desktop\Новый рисунок (3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714500"/>
            <a:ext cx="3071812" cy="3929063"/>
          </a:xfrm>
          <a:noFill/>
        </p:spPr>
      </p:pic>
    </p:spTree>
    <p:extLst>
      <p:ext uri="{BB962C8B-B14F-4D97-AF65-F5344CB8AC3E}">
        <p14:creationId xmlns:p14="http://schemas.microsoft.com/office/powerpoint/2010/main" val="340357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8000"/>
                </a:solidFill>
              </a:rPr>
              <a:t>Выбор модуля ОРКСЭ - 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827088" y="1524000"/>
            <a:ext cx="7561262" cy="1689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sz="3200" u="sng" smtClean="0"/>
              <a:t>право родителей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(законных представителей) обучающихся»</a:t>
            </a:r>
            <a:endParaRPr lang="ru-RU" b="1" smtClean="0">
              <a:solidFill>
                <a:srgbClr val="008000"/>
              </a:solidFill>
            </a:endParaRPr>
          </a:p>
        </p:txBody>
      </p:sp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>
          <a:xfrm>
            <a:off x="2771775" y="4365625"/>
            <a:ext cx="5529263" cy="1871663"/>
          </a:xfrm>
        </p:spPr>
        <p:txBody>
          <a:bodyPr/>
          <a:lstStyle/>
          <a:p>
            <a:pPr eaLnBrk="1" hangingPunct="1"/>
            <a:r>
              <a:rPr lang="ru-RU" sz="3200" u="sng" smtClean="0"/>
              <a:t>Выбор подтверждается заявлением родителя (законного представителя).</a:t>
            </a:r>
            <a:r>
              <a:rPr lang="ru-RU" u="sng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571500"/>
            <a:ext cx="7499350" cy="1000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 </a:t>
            </a:r>
            <a:r>
              <a:rPr lang="ru-RU" sz="3100" b="1" dirty="0" smtClean="0"/>
              <a:t>Обязателен ли данный учебный предмет для изучения в четвёртом классе?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351712" cy="4664075"/>
          </a:xfrm>
        </p:spPr>
        <p:txBody>
          <a:bodyPr/>
          <a:lstStyle/>
          <a:p>
            <a:r>
              <a:rPr lang="ru-RU" dirty="0" smtClean="0"/>
              <a:t>Курс «ОРКСЭ» является обязательным учебным предметом в четвертом классе,  его изучение вводится во всех общеобразовательных учреждениях Российской Федерации с 1 сентября 2012 года, 1 час в неделю.</a:t>
            </a:r>
          </a:p>
          <a:p>
            <a:endParaRPr lang="ru-RU" dirty="0" smtClean="0"/>
          </a:p>
        </p:txBody>
      </p:sp>
      <p:sp>
        <p:nvSpPr>
          <p:cNvPr id="28676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934450" y="1524000"/>
            <a:ext cx="66675" cy="4664075"/>
          </a:xfrm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236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8000"/>
                </a:solidFill>
              </a:rPr>
              <a:t>Спасибо за внимание!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4986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21163"/>
            <a:ext cx="14732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http://www.prosv.ru/Attachment.aspx?Id=9181">
            <a:hlinkClick r:id="rId3" tooltip="Основы исламской культуры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213100"/>
            <a:ext cx="1752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4221163"/>
            <a:ext cx="16398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549275"/>
            <a:ext cx="14509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Прямоугольник 11"/>
          <p:cNvGrpSpPr>
            <a:grpSpLocks/>
          </p:cNvGrpSpPr>
          <p:nvPr/>
        </p:nvGrpSpPr>
        <p:grpSpPr bwMode="auto">
          <a:xfrm>
            <a:off x="1692275" y="0"/>
            <a:ext cx="5338763" cy="3986213"/>
            <a:chOff x="1137" y="119"/>
            <a:chExt cx="3363" cy="2511"/>
          </a:xfrm>
        </p:grpSpPr>
        <p:pic>
          <p:nvPicPr>
            <p:cNvPr id="10250" name="Прямоугольник 1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7" y="119"/>
              <a:ext cx="3363" cy="2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1247" y="209"/>
              <a:ext cx="31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1797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3284538"/>
            <a:ext cx="1568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2195513" y="333375"/>
            <a:ext cx="45720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sz="1600" b="1"/>
              <a:t>Курс «Основы религиозных культур и светской этики» включает в себя </a:t>
            </a:r>
            <a:br>
              <a:rPr lang="ru-RU" sz="1600" b="1"/>
            </a:br>
            <a:r>
              <a:rPr lang="ru-RU" sz="1600" b="1" u="sng"/>
              <a:t>6 модулей:</a:t>
            </a:r>
          </a:p>
          <a:p>
            <a:pPr lvl="1" algn="ctr"/>
            <a:endParaRPr lang="ru-RU" sz="1600" b="1" u="sng"/>
          </a:p>
          <a:p>
            <a:pPr lvl="1"/>
            <a:r>
              <a:rPr lang="ru-RU" b="1"/>
              <a:t>1. Основы православной культуры;</a:t>
            </a:r>
          </a:p>
          <a:p>
            <a:pPr lvl="1"/>
            <a:r>
              <a:rPr lang="ru-RU" b="1"/>
              <a:t>2. Основы мировых религиозных культур;</a:t>
            </a:r>
          </a:p>
          <a:p>
            <a:pPr lvl="1"/>
            <a:r>
              <a:rPr lang="ru-RU" b="1"/>
              <a:t>3. Основы светской этики;</a:t>
            </a:r>
          </a:p>
          <a:p>
            <a:pPr lvl="1"/>
            <a:r>
              <a:rPr lang="ru-RU" b="1"/>
              <a:t>4. Основы исламской культуры;</a:t>
            </a:r>
          </a:p>
          <a:p>
            <a:pPr lvl="1"/>
            <a:r>
              <a:rPr lang="ru-RU" b="1"/>
              <a:t>5. Основы буддийской культуры;</a:t>
            </a:r>
          </a:p>
          <a:p>
            <a:pPr lvl="1"/>
            <a:r>
              <a:rPr lang="ru-RU" b="1"/>
              <a:t>6. Основы иудейской культуры.</a:t>
            </a:r>
          </a:p>
          <a:p>
            <a:pPr lvl="1"/>
            <a:endParaRPr lang="ru-RU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894514"/>
          </a:xfrm>
        </p:spPr>
        <p:txBody>
          <a:bodyPr lIns="45720" tIns="0" rIns="45720" bIns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  <a:t>         отечество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000372"/>
            <a:ext cx="8229600" cy="3125791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defRPr/>
            </a:pPr>
            <a:r>
              <a:rPr lang="ru-RU" sz="4000" dirty="0" smtClean="0"/>
              <a:t>Любовь к России,</a:t>
            </a:r>
          </a:p>
          <a:p>
            <a:pPr marL="273050" indent="-273050" eaLnBrk="1" hangingPunct="1">
              <a:defRPr/>
            </a:pPr>
            <a:r>
              <a:rPr lang="ru-RU" sz="4000" dirty="0" smtClean="0"/>
              <a:t> своему народу, </a:t>
            </a:r>
          </a:p>
          <a:p>
            <a:pPr marL="273050" indent="-273050" eaLnBrk="1" hangingPunct="1">
              <a:defRPr/>
            </a:pPr>
            <a:r>
              <a:rPr lang="ru-RU" sz="4000" dirty="0" smtClean="0"/>
              <a:t>к своей малой родине,</a:t>
            </a:r>
          </a:p>
          <a:p>
            <a:pPr marL="273050" indent="-273050" eaLnBrk="1" hangingPunct="1">
              <a:defRPr/>
            </a:pPr>
            <a:r>
              <a:rPr lang="ru-RU" sz="4000" dirty="0" smtClean="0"/>
              <a:t> служение Отечеству</a:t>
            </a:r>
            <a:r>
              <a:rPr lang="ru-RU" sz="5500" dirty="0" smtClean="0"/>
              <a:t>.</a:t>
            </a:r>
          </a:p>
        </p:txBody>
      </p:sp>
      <p:pic>
        <p:nvPicPr>
          <p:cNvPr id="21509" name="Picture 7" descr="http://www.platovec.org/uploads/posts/2011-02/1298807718_2det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27488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214290"/>
            <a:ext cx="8643998" cy="1071570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ОРКСЭ базируется на трёх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понятиях: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http://sesese.narod.ru/foto2/2005_yaschera2_excu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357298"/>
            <a:ext cx="34877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00174"/>
            <a:ext cx="7239000" cy="928694"/>
          </a:xfrm>
        </p:spPr>
        <p:txBody>
          <a:bodyPr lIns="45720" tIns="0" rIns="45720" bIns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  <a:t>          Семья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571744"/>
            <a:ext cx="5829312" cy="3554419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Любовь и верность, здоровье, достаток, </a:t>
            </a:r>
          </a:p>
          <a:p>
            <a:pPr marL="273050" indent="-273050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уважение к родителям, забота о старших</a:t>
            </a:r>
          </a:p>
          <a:p>
            <a:pPr marL="273050" indent="-273050" eaLnBrk="1" hangingPunct="1">
              <a:buFont typeface="Arial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младших, забота о продолжении рода.</a:t>
            </a:r>
          </a:p>
        </p:txBody>
      </p:sp>
      <p:pic>
        <p:nvPicPr>
          <p:cNvPr id="24580" name="Picture 5" descr="http://s49.radikal.ru/i126/1105/b2/3e1517720c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714620"/>
            <a:ext cx="272415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643998" cy="1071570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ОРКСЭ базируется на трёх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понятиях: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1285860"/>
            <a:ext cx="7239000" cy="785818"/>
          </a:xfrm>
        </p:spPr>
        <p:txBody>
          <a:bodyPr lIns="45720" tIns="0" rIns="45720" bIns="0" anchor="b">
            <a:normAutofit/>
          </a:bodyPr>
          <a:lstStyle/>
          <a:p>
            <a:pPr algn="l"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Культурная традиция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285992"/>
            <a:ext cx="5572164" cy="3840171"/>
          </a:xfrm>
        </p:spPr>
        <p:txBody>
          <a:bodyPr>
            <a:normAutofit/>
          </a:bodyPr>
          <a:lstStyle/>
          <a:p>
            <a:pPr marL="273050" indent="-273050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Красота, гармония, духовный мир человека, нравственный выбор, смысл жизни, эстетическое, этическое развитие.</a:t>
            </a:r>
          </a:p>
          <a:p>
            <a:pPr marL="273050" indent="-27305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Уважение к труду, творчество и созидание, целеустремленность и настойчивость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indent="-273050">
              <a:defRPr/>
            </a:pPr>
            <a:r>
              <a:rPr lang="ru-RU" sz="2000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Эволюция, родная земля, заповедная природа, планета Земля, экологическое сознание.</a:t>
            </a:r>
          </a:p>
          <a:p>
            <a:pPr marL="273050" indent="-273050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5" descr="http://www.wikilearning.com/imagescc/5801/index.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000240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http://www.zingarate.com/pictures/20110922/spagna_granada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714620"/>
            <a:ext cx="16430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643998" cy="1071570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ОРКСЭ базируется на трёх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понятиях: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ttp://www.kmparo.ru/upload/news_images/news_image_5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643446"/>
            <a:ext cx="278608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mexico.cnn.com/media/2011/01/26/cambio-climatic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714884"/>
            <a:ext cx="227808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990600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7244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учебный курс ОРКСЭ дополняет обществоведческие аспекты предмета «Окружающий мир» в 4 классе начальной школы. 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предваряет начинающееся в 5 классе изучение гуманитарных предметов: истории,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литературы, ОДНКР </a:t>
            </a:r>
            <a:endParaRPr lang="ru-RU" b="1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85728"/>
            <a:ext cx="8001056" cy="1143008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Место учебного курса ОРКСЭ в учебном плане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8000"/>
                </a:solidFill>
              </a:rPr>
              <a:t>Основы православной культуры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483" name="Содержимое 7" descr="правосл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28775"/>
            <a:ext cx="2076450" cy="2857500"/>
          </a:xfrm>
        </p:spPr>
      </p:pic>
      <p:sp>
        <p:nvSpPr>
          <p:cNvPr id="20484" name="Содержимое 5"/>
          <p:cNvSpPr>
            <a:spLocks noGrp="1"/>
          </p:cNvSpPr>
          <p:nvPr>
            <p:ph sz="half" idx="2"/>
          </p:nvPr>
        </p:nvSpPr>
        <p:spPr>
          <a:xfrm>
            <a:off x="3419475" y="1412875"/>
            <a:ext cx="5184775" cy="4824413"/>
          </a:xfrm>
        </p:spPr>
        <p:txBody>
          <a:bodyPr/>
          <a:lstStyle/>
          <a:p>
            <a:pPr eaLnBrk="1" hangingPunct="1"/>
            <a:r>
              <a:rPr lang="ru-RU" sz="2700" smtClean="0"/>
              <a:t>Библия (Священное Писание).</a:t>
            </a:r>
          </a:p>
          <a:p>
            <a:pPr eaLnBrk="1" hangingPunct="1"/>
            <a:r>
              <a:rPr lang="ru-RU" sz="2700" smtClean="0"/>
              <a:t>Во что верят православные христиане?</a:t>
            </a:r>
          </a:p>
          <a:p>
            <a:pPr eaLnBrk="1" hangingPunct="1"/>
            <a:r>
              <a:rPr lang="ru-RU" sz="2700" smtClean="0"/>
              <a:t>Спаситель. Жертвенная любовь.</a:t>
            </a:r>
          </a:p>
          <a:p>
            <a:pPr eaLnBrk="1" hangingPunct="1"/>
            <a:r>
              <a:rPr lang="ru-RU" sz="2700" smtClean="0"/>
              <a:t>Победа над смертью.</a:t>
            </a:r>
          </a:p>
          <a:p>
            <a:pPr eaLnBrk="1" hangingPunct="1"/>
            <a:r>
              <a:rPr lang="ru-RU" sz="2700" smtClean="0"/>
              <a:t>Крещение , миропомазание, причастие, покаяние.</a:t>
            </a:r>
          </a:p>
          <a:p>
            <a:pPr eaLnBrk="1" hangingPunct="1"/>
            <a:r>
              <a:rPr lang="ru-RU" sz="2700" smtClean="0"/>
              <a:t>Иконы, фрески, церковное пение. </a:t>
            </a:r>
          </a:p>
        </p:txBody>
      </p:sp>
    </p:spTree>
    <p:extLst>
      <p:ext uri="{BB962C8B-B14F-4D97-AF65-F5344CB8AC3E}">
        <p14:creationId xmlns:p14="http://schemas.microsoft.com/office/powerpoint/2010/main" val="62505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8000"/>
                </a:solidFill>
              </a:rPr>
              <a:t>«Основы исламской культуры»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1507" name="Содержимое 5" descr="Exar354yurmpl1e.jp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557338"/>
            <a:ext cx="2347913" cy="3095625"/>
          </a:xfrm>
        </p:spPr>
      </p:pic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>
          <a:xfrm>
            <a:off x="3708400" y="1484313"/>
            <a:ext cx="4824413" cy="4824412"/>
          </a:xfrm>
        </p:spPr>
        <p:txBody>
          <a:bodyPr/>
          <a:lstStyle/>
          <a:p>
            <a:pPr eaLnBrk="1" hangingPunct="1"/>
            <a:r>
              <a:rPr lang="ru-RU" smtClean="0"/>
              <a:t>Пророк Мухаммед – образец человека и учитель нравственности.</a:t>
            </a:r>
          </a:p>
          <a:p>
            <a:pPr eaLnBrk="1" hangingPunct="1"/>
            <a:r>
              <a:rPr lang="ru-RU" smtClean="0"/>
              <a:t>Священные книги ислама – Коран, Сунна как источники нравственности.</a:t>
            </a:r>
          </a:p>
          <a:p>
            <a:pPr eaLnBrk="1" hangingPunct="1"/>
            <a:r>
              <a:rPr lang="ru-RU" smtClean="0"/>
              <a:t>Обязанности мусульман.</a:t>
            </a:r>
          </a:p>
          <a:p>
            <a:pPr eaLnBrk="1" hangingPunct="1"/>
            <a:r>
              <a:rPr lang="ru-RU" smtClean="0"/>
              <a:t>Как устроена мечеть.</a:t>
            </a:r>
          </a:p>
          <a:p>
            <a:pPr eaLnBrk="1" hangingPunct="1"/>
            <a:r>
              <a:rPr lang="ru-RU" smtClean="0"/>
              <a:t>Кааба. Минарет.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6580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8000"/>
                </a:solidFill>
              </a:rPr>
              <a:t>«Основы буддийской культуры»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2531" name="Содержимое 4" descr="newsfoto14i1c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213"/>
            <a:ext cx="2344737" cy="3095625"/>
          </a:xfrm>
        </p:spPr>
      </p:pic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>
          <a:xfrm>
            <a:off x="3851275" y="1412875"/>
            <a:ext cx="4465638" cy="4775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mtClean="0"/>
              <a:t>Будда и его учение.</a:t>
            </a:r>
          </a:p>
          <a:p>
            <a:pPr eaLnBrk="1" hangingPunct="1"/>
            <a:r>
              <a:rPr lang="ru-RU" smtClean="0"/>
              <a:t>Буддийский священный канон.</a:t>
            </a:r>
          </a:p>
          <a:p>
            <a:pPr eaLnBrk="1" hangingPunct="1"/>
            <a:r>
              <a:rPr lang="ru-RU" smtClean="0"/>
              <a:t>Буддийская картина мира.</a:t>
            </a:r>
          </a:p>
          <a:p>
            <a:pPr eaLnBrk="1" hangingPunct="1"/>
            <a:r>
              <a:rPr lang="ru-RU" smtClean="0"/>
              <a:t>Добро и зло.</a:t>
            </a:r>
          </a:p>
          <a:p>
            <a:pPr eaLnBrk="1" hangingPunct="1"/>
            <a:r>
              <a:rPr lang="ru-RU" smtClean="0"/>
              <a:t>Ненасилие и доброта.</a:t>
            </a:r>
          </a:p>
          <a:p>
            <a:pPr eaLnBrk="1" hangingPunct="1"/>
            <a:r>
              <a:rPr lang="ru-RU" smtClean="0"/>
              <a:t>Буддийские святые.</a:t>
            </a:r>
          </a:p>
          <a:p>
            <a:pPr eaLnBrk="1" hangingPunct="1"/>
            <a:r>
              <a:rPr lang="ru-RU" smtClean="0"/>
              <a:t>Трипитака</a:t>
            </a:r>
            <a:r>
              <a:rPr lang="ru-RU" smtClean="0">
                <a:latin typeface="Arial" charset="0"/>
              </a:rPr>
              <a:t> (Типитака)</a:t>
            </a:r>
            <a:r>
              <a:rPr lang="ru-RU" smtClean="0"/>
              <a:t>. Джаммапада.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245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426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</vt:lpstr>
      <vt:lpstr>Презентация PowerPoint</vt:lpstr>
      <vt:lpstr>         отечество</vt:lpstr>
      <vt:lpstr>          Семья</vt:lpstr>
      <vt:lpstr>Культурная традиция</vt:lpstr>
      <vt:lpstr>Презентация PowerPoint</vt:lpstr>
      <vt:lpstr>Основы православной культуры</vt:lpstr>
      <vt:lpstr>«Основы исламской культуры»</vt:lpstr>
      <vt:lpstr>«Основы буддийской культуры»</vt:lpstr>
      <vt:lpstr>«Основы иудейской культуры»</vt:lpstr>
      <vt:lpstr>«Основы мировых  религиозных культур»</vt:lpstr>
      <vt:lpstr>«Основы светской этики»</vt:lpstr>
      <vt:lpstr>Выбор модуля ОРКСЭ - </vt:lpstr>
      <vt:lpstr> Обязателен ли данный учебный предмет для изучения в четвёртом классе?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</dc:title>
  <dc:creator>User</dc:creator>
  <cp:lastModifiedBy>Николай</cp:lastModifiedBy>
  <cp:revision>7</cp:revision>
  <dcterms:created xsi:type="dcterms:W3CDTF">2013-03-17T14:55:42Z</dcterms:created>
  <dcterms:modified xsi:type="dcterms:W3CDTF">2022-03-14T04:28:48Z</dcterms:modified>
</cp:coreProperties>
</file>