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8" r:id="rId3"/>
    <p:sldId id="257" r:id="rId4"/>
    <p:sldId id="260" r:id="rId5"/>
    <p:sldId id="259" r:id="rId6"/>
    <p:sldId id="265" r:id="rId7"/>
    <p:sldId id="264" r:id="rId8"/>
    <p:sldId id="266" r:id="rId9"/>
    <p:sldId id="261" r:id="rId10"/>
    <p:sldId id="267" r:id="rId11"/>
    <p:sldId id="268" r:id="rId12"/>
    <p:sldId id="263" r:id="rId13"/>
    <p:sldId id="269" r:id="rId14"/>
    <p:sldId id="270" r:id="rId15"/>
    <p:sldId id="271" r:id="rId16"/>
    <p:sldId id="272" r:id="rId17"/>
    <p:sldId id="273" r:id="rId18"/>
    <p:sldId id="262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B02A265-A9F7-D4FE-5912-7015DF5026EF}" v="368" dt="2024-04-22T22:30:18.09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2" autoAdjust="0"/>
    <p:restoredTop sz="94660"/>
  </p:normalViewPr>
  <p:slideViewPr>
    <p:cSldViewPr snapToGrid="0">
      <p:cViewPr varScale="1">
        <p:scale>
          <a:sx n="89" d="100"/>
          <a:sy n="89" d="100"/>
        </p:scale>
        <p:origin x="8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03516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56133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1542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06085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54966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42961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35910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16111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08805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51557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9462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4/22/2024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5293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60205" y="1887795"/>
            <a:ext cx="9673306" cy="2733106"/>
          </a:xfrm>
        </p:spPr>
        <p:txBody>
          <a:bodyPr anchor="ctr">
            <a:normAutofit/>
          </a:bodyPr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60204" y="4718994"/>
            <a:ext cx="9673306" cy="913322"/>
          </a:xfrm>
        </p:spPr>
        <p:txBody>
          <a:bodyPr>
            <a:normAutofit/>
          </a:bodyPr>
          <a:lstStyle/>
          <a:p>
            <a:endParaRPr lang="ru-RU" sz="2000"/>
          </a:p>
        </p:txBody>
      </p:sp>
    </p:spTree>
    <p:extLst>
      <p:ext uri="{BB962C8B-B14F-4D97-AF65-F5344CB8AC3E}">
        <p14:creationId xmlns:p14="http://schemas.microsoft.com/office/powerpoint/2010/main" val="13516515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16AE4CC-1108-73FF-ED61-43464C4E1D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8236" y="419554"/>
            <a:ext cx="10515600" cy="1325563"/>
          </a:xfrm>
        </p:spPr>
        <p:txBody>
          <a:bodyPr/>
          <a:lstStyle/>
          <a:p>
            <a:r>
              <a:rPr lang="ru-RU"/>
              <a:t>Тема: Как Иванушка хотел попить водицы.</a:t>
            </a:r>
          </a:p>
        </p:txBody>
      </p:sp>
      <p:pic>
        <p:nvPicPr>
          <p:cNvPr id="5" name="Рисунок 4" descr="Изображение выглядит как Мультфильм, иллюстрация, Анимация, статуэтка&#10;&#10;Автоматически созданное описание">
            <a:extLst>
              <a:ext uri="{FF2B5EF4-FFF2-40B4-BE49-F238E27FC236}">
                <a16:creationId xmlns:a16="http://schemas.microsoft.com/office/drawing/2014/main" id="{F4858A3B-9DAC-EF2A-F04C-FC0B7E3610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2251" y="1320064"/>
            <a:ext cx="4377417" cy="6059260"/>
          </a:xfrm>
          <a:prstGeom prst="rect">
            <a:avLst/>
          </a:prstGeom>
        </p:spPr>
      </p:pic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CAB03B1-56A6-3D89-72FA-6EFBDB8803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9857" y="2086882"/>
            <a:ext cx="10515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4800" dirty="0"/>
              <a:t>ЗАДАНИЕ 2</a:t>
            </a:r>
          </a:p>
          <a:p>
            <a:pPr marL="0" indent="0">
              <a:buNone/>
            </a:pPr>
            <a:r>
              <a:rPr lang="en-US" sz="4800" dirty="0" err="1">
                <a:solidFill>
                  <a:srgbClr val="FF0000"/>
                </a:solidFill>
              </a:rPr>
              <a:t>Вывод</a:t>
            </a:r>
            <a:r>
              <a:rPr lang="en-US" sz="4800" dirty="0">
                <a:solidFill>
                  <a:srgbClr val="FF0000"/>
                </a:solidFill>
              </a:rPr>
              <a:t>:</a:t>
            </a:r>
            <a:r>
              <a:rPr lang="en-US" sz="4800" dirty="0"/>
              <a:t> ВОДА </a:t>
            </a:r>
            <a:r>
              <a:rPr lang="en-US" sz="4800" dirty="0" err="1"/>
              <a:t>РАССТВОРЯЕТ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1231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8DBC225-8015-87EE-762B-52BFF384DF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7942" y="365125"/>
            <a:ext cx="10395858" cy="1347334"/>
          </a:xfrm>
        </p:spPr>
        <p:txBody>
          <a:bodyPr/>
          <a:lstStyle/>
          <a:p>
            <a:r>
              <a:rPr lang="ru-RU" dirty="0"/>
              <a:t>Тема: Как Иванушка хотел попить водицы.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CBAC3C3-8E0A-6E38-1474-3E81C6D999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48592" y="1629683"/>
            <a:ext cx="9549493" cy="5233079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ru-RU" sz="3200"/>
              <a:t>ЗАДАНИЕ 3</a:t>
            </a:r>
          </a:p>
          <a:p>
            <a:pPr marL="0" indent="0">
              <a:buNone/>
            </a:pPr>
            <a:r>
              <a:rPr lang="ru-RU" sz="3200"/>
              <a:t>-Как ты думаешь, Иванушка, можно ли услышать воду?</a:t>
            </a:r>
            <a:endParaRPr lang="ru-RU"/>
          </a:p>
          <a:p>
            <a:pPr marL="0" indent="0">
              <a:buNone/>
            </a:pPr>
            <a:r>
              <a:rPr lang="ru-RU" sz="3200" dirty="0"/>
              <a:t>-Я слышал, как дождь идёт, ручей бежит.</a:t>
            </a:r>
            <a:endParaRPr lang="ru-RU" dirty="0"/>
          </a:p>
          <a:p>
            <a:pPr marL="0" indent="0">
              <a:buNone/>
            </a:pPr>
            <a:r>
              <a:rPr lang="ru-RU" sz="3200" dirty="0"/>
              <a:t>-Налей разное количество воды в разные стаканы. Постучи ложкой по каждому стакану. Какой вывод можно сделать?</a:t>
            </a:r>
            <a:endParaRPr lang="ru-RU" dirty="0"/>
          </a:p>
          <a:p>
            <a:pPr marL="0" indent="0">
              <a:buNone/>
            </a:pP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5763430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A2EB440D-30AD-0BEB-C620-CCC3DC2717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737281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z="3600" dirty="0"/>
              <a:t>Чем больше налито воды, тем звук</a:t>
            </a:r>
            <a:r>
              <a:rPr lang="ru-RU" sz="3600" dirty="0">
                <a:solidFill>
                  <a:srgbClr val="00B050"/>
                </a:solidFill>
              </a:rPr>
              <a:t> ниже</a:t>
            </a:r>
            <a:r>
              <a:rPr lang="ru-RU" sz="3600" dirty="0"/>
              <a:t>/</a:t>
            </a:r>
            <a:r>
              <a:rPr lang="ru-RU" sz="3600" dirty="0">
                <a:solidFill>
                  <a:srgbClr val="00B050"/>
                </a:solidFill>
              </a:rPr>
              <a:t>выше</a:t>
            </a:r>
            <a:r>
              <a:rPr lang="ru-RU" sz="3600" dirty="0"/>
              <a:t>.</a:t>
            </a: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89513DE3-9ED7-18DC-B1B9-1D8B03AF8931}"/>
              </a:ext>
            </a:extLst>
          </p:cNvPr>
          <p:cNvSpPr txBox="1">
            <a:spLocks/>
          </p:cNvSpPr>
          <p:nvPr/>
        </p:nvSpPr>
        <p:spPr>
          <a:xfrm>
            <a:off x="957942" y="158297"/>
            <a:ext cx="10395858" cy="13473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/>
              <a:t>Тема: Как Иванушка хотел попить водицы.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8F1CA62-46B1-16B8-D334-B7A82DD4D3C7}"/>
              </a:ext>
            </a:extLst>
          </p:cNvPr>
          <p:cNvSpPr txBox="1"/>
          <p:nvPr/>
        </p:nvSpPr>
        <p:spPr>
          <a:xfrm>
            <a:off x="1687286" y="3624943"/>
            <a:ext cx="10167256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sz="4000" dirty="0">
                <a:latin typeface="Aptos"/>
              </a:rPr>
              <a:t>Чем больше налито воды, тем звук </a:t>
            </a:r>
            <a:r>
              <a:rPr lang="ru-RU" sz="4000" dirty="0">
                <a:solidFill>
                  <a:srgbClr val="FF0000"/>
                </a:solidFill>
                <a:latin typeface="Aptos"/>
              </a:rPr>
              <a:t>ниже</a:t>
            </a:r>
            <a:r>
              <a:rPr lang="ru-RU" sz="4000" dirty="0">
                <a:latin typeface="Aptos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96624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16AE4CC-1108-73FF-ED61-43464C4E1D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8236" y="419554"/>
            <a:ext cx="10515600" cy="1325563"/>
          </a:xfrm>
        </p:spPr>
        <p:txBody>
          <a:bodyPr/>
          <a:lstStyle/>
          <a:p>
            <a:r>
              <a:rPr lang="ru-RU"/>
              <a:t>Тема: Как Иванушка хотел попить водицы.</a:t>
            </a:r>
          </a:p>
        </p:txBody>
      </p:sp>
      <p:pic>
        <p:nvPicPr>
          <p:cNvPr id="5" name="Рисунок 4" descr="Изображение выглядит как Мультфильм, иллюстрация, Анимация, статуэтка&#10;&#10;Автоматически созданное описание">
            <a:extLst>
              <a:ext uri="{FF2B5EF4-FFF2-40B4-BE49-F238E27FC236}">
                <a16:creationId xmlns:a16="http://schemas.microsoft.com/office/drawing/2014/main" id="{F4858A3B-9DAC-EF2A-F04C-FC0B7E3610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2251" y="1320064"/>
            <a:ext cx="4377417" cy="6059260"/>
          </a:xfrm>
          <a:prstGeom prst="rect">
            <a:avLst/>
          </a:prstGeom>
        </p:spPr>
      </p:pic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CAB03B1-56A6-3D89-72FA-6EFBDB8803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3683" y="1976448"/>
            <a:ext cx="7699514" cy="4737859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4800" dirty="0"/>
              <a:t>ЗАДАНИЕ 3</a:t>
            </a:r>
          </a:p>
          <a:p>
            <a:pPr marL="0" indent="0">
              <a:buNone/>
            </a:pPr>
            <a:r>
              <a:rPr lang="en-US" sz="4800" err="1">
                <a:solidFill>
                  <a:srgbClr val="FF0000"/>
                </a:solidFill>
              </a:rPr>
              <a:t>Вывод</a:t>
            </a:r>
            <a:r>
              <a:rPr lang="en-US" sz="4800">
                <a:solidFill>
                  <a:srgbClr val="FF0000"/>
                </a:solidFill>
              </a:rPr>
              <a:t>:</a:t>
            </a:r>
            <a:r>
              <a:rPr lang="en-US" sz="4800"/>
              <a:t> ВОДА МОЖЕТ ИЗДАВАТЬ ЗВУК</a:t>
            </a:r>
          </a:p>
          <a:p>
            <a:pPr marL="0" indent="0">
              <a:buNone/>
            </a:pP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16999873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8DBC225-8015-87EE-762B-52BFF384DF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7942" y="365125"/>
            <a:ext cx="10395858" cy="1347334"/>
          </a:xfrm>
        </p:spPr>
        <p:txBody>
          <a:bodyPr/>
          <a:lstStyle/>
          <a:p>
            <a:r>
              <a:rPr lang="ru-RU" dirty="0"/>
              <a:t>Тема: Как Иванушка хотел попить водицы.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CBAC3C3-8E0A-6E38-1474-3E81C6D999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48592" y="1629683"/>
            <a:ext cx="9549493" cy="5233079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ru-RU" sz="3200" dirty="0"/>
              <a:t>ЗАДАНИЕ 4</a:t>
            </a:r>
          </a:p>
          <a:p>
            <a:pPr marL="0" indent="0">
              <a:buNone/>
            </a:pPr>
            <a:r>
              <a:rPr lang="ru-RU" sz="3200" dirty="0"/>
              <a:t>-Вернёмся, Иванушка, к коровьему копытцу и возьмём с собой вату, салфетки, воронку и стаканы.</a:t>
            </a:r>
            <a:br>
              <a:rPr lang="ru-RU" sz="3200" dirty="0"/>
            </a:br>
            <a:r>
              <a:rPr lang="ru-RU" sz="3200" dirty="0"/>
              <a:t> -Что же интересного можно найти в коровьем копытце, кроме водицы?</a:t>
            </a:r>
            <a:br>
              <a:rPr lang="ru-RU" sz="3200" dirty="0"/>
            </a:br>
            <a:r>
              <a:rPr lang="ru-RU" sz="3200" dirty="0"/>
              <a:t> -Возьми салфетку и ватные диски, положи их в воронку. — Это будет фильтр. Зачерпни стакан водицы из копытца. Переливай её потихоньку через фильтр в пустой стакан.</a:t>
            </a:r>
            <a:endParaRPr lang="ru-RU" dirty="0"/>
          </a:p>
          <a:p>
            <a:pPr marL="0" indent="0">
              <a:buNone/>
            </a:pPr>
            <a:endParaRPr lang="ru-RU" sz="3200" dirty="0"/>
          </a:p>
          <a:p>
            <a:pPr marL="0" indent="0">
              <a:buNone/>
            </a:pP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5089620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2B4ABF-65FA-91DE-D2FD-51D10F5ABF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Content Placeholder 6" descr="Diagram of a funnel with a filter&#10;&#10;Автоматически созданное описание">
            <a:extLst>
              <a:ext uri="{FF2B5EF4-FFF2-40B4-BE49-F238E27FC236}">
                <a16:creationId xmlns:a16="http://schemas.microsoft.com/office/drawing/2014/main" id="{58554009-E5B0-5FD7-1596-0D6743EA049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450" y="1424436"/>
            <a:ext cx="12183855" cy="4137715"/>
          </a:xfrm>
        </p:spPr>
      </p:pic>
    </p:spTree>
    <p:extLst>
      <p:ext uri="{BB962C8B-B14F-4D97-AF65-F5344CB8AC3E}">
        <p14:creationId xmlns:p14="http://schemas.microsoft.com/office/powerpoint/2010/main" val="19231922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A2EB440D-30AD-0BEB-C620-CCC3DC2717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5243" y="1958147"/>
            <a:ext cx="10515600" cy="1256324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z="4800" dirty="0"/>
              <a:t>Грязь </a:t>
            </a:r>
            <a:r>
              <a:rPr lang="ru-RU" sz="4800" dirty="0">
                <a:solidFill>
                  <a:srgbClr val="00B050"/>
                </a:solidFill>
              </a:rPr>
              <a:t>осталась</a:t>
            </a:r>
            <a:r>
              <a:rPr lang="ru-RU" sz="4800" dirty="0"/>
              <a:t>/</a:t>
            </a:r>
            <a:r>
              <a:rPr lang="ru-RU" sz="4800" dirty="0">
                <a:solidFill>
                  <a:srgbClr val="00B050"/>
                </a:solidFill>
              </a:rPr>
              <a:t>не осталась</a:t>
            </a:r>
            <a:r>
              <a:rPr lang="ru-RU" sz="4800" dirty="0"/>
              <a:t> на фильтре.</a:t>
            </a:r>
          </a:p>
          <a:p>
            <a:endParaRPr lang="ru-RU" sz="3600" dirty="0"/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89513DE3-9ED7-18DC-B1B9-1D8B03AF8931}"/>
              </a:ext>
            </a:extLst>
          </p:cNvPr>
          <p:cNvSpPr txBox="1">
            <a:spLocks/>
          </p:cNvSpPr>
          <p:nvPr/>
        </p:nvSpPr>
        <p:spPr>
          <a:xfrm>
            <a:off x="957942" y="158297"/>
            <a:ext cx="10395858" cy="13473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/>
              <a:t>Тема: Как Иванушка хотел попить водицы.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8F1CA62-46B1-16B8-D334-B7A82DD4D3C7}"/>
              </a:ext>
            </a:extLst>
          </p:cNvPr>
          <p:cNvSpPr txBox="1"/>
          <p:nvPr/>
        </p:nvSpPr>
        <p:spPr>
          <a:xfrm>
            <a:off x="2029634" y="3923117"/>
            <a:ext cx="10167256" cy="144655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sz="4800" dirty="0">
                <a:latin typeface="Aptos"/>
              </a:rPr>
              <a:t>Грязь </a:t>
            </a:r>
            <a:r>
              <a:rPr lang="ru-RU" sz="4800" dirty="0">
                <a:solidFill>
                  <a:srgbClr val="FF0000"/>
                </a:solidFill>
                <a:latin typeface="Aptos"/>
              </a:rPr>
              <a:t>осталась</a:t>
            </a:r>
            <a:r>
              <a:rPr lang="ru-RU" sz="4800" dirty="0">
                <a:latin typeface="Aptos"/>
              </a:rPr>
              <a:t> на фильтре.</a:t>
            </a:r>
            <a:endParaRPr lang="en-US" dirty="0"/>
          </a:p>
          <a:p>
            <a:endParaRPr lang="ru-RU" sz="4000" dirty="0">
              <a:latin typeface="Aptos"/>
            </a:endParaRPr>
          </a:p>
        </p:txBody>
      </p:sp>
    </p:spTree>
    <p:extLst>
      <p:ext uri="{BB962C8B-B14F-4D97-AF65-F5344CB8AC3E}">
        <p14:creationId xmlns:p14="http://schemas.microsoft.com/office/powerpoint/2010/main" val="2561626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16AE4CC-1108-73FF-ED61-43464C4E1D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8236" y="419554"/>
            <a:ext cx="10515600" cy="1325563"/>
          </a:xfrm>
        </p:spPr>
        <p:txBody>
          <a:bodyPr/>
          <a:lstStyle/>
          <a:p>
            <a:r>
              <a:rPr lang="ru-RU"/>
              <a:t>Тема: Как Иванушка хотел попить водицы.</a:t>
            </a:r>
          </a:p>
        </p:txBody>
      </p:sp>
      <p:pic>
        <p:nvPicPr>
          <p:cNvPr id="5" name="Рисунок 4" descr="Изображение выглядит как Мультфильм, иллюстрация, Анимация, статуэтка&#10;&#10;Автоматически созданное описание">
            <a:extLst>
              <a:ext uri="{FF2B5EF4-FFF2-40B4-BE49-F238E27FC236}">
                <a16:creationId xmlns:a16="http://schemas.microsoft.com/office/drawing/2014/main" id="{F4858A3B-9DAC-EF2A-F04C-FC0B7E3610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2251" y="1320064"/>
            <a:ext cx="4377417" cy="6059260"/>
          </a:xfrm>
          <a:prstGeom prst="rect">
            <a:avLst/>
          </a:prstGeom>
        </p:spPr>
      </p:pic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CAB03B1-56A6-3D89-72FA-6EFBDB8803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91161" y="3710275"/>
            <a:ext cx="7699514" cy="4737859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4800" dirty="0"/>
              <a:t>ЗАДАНИЕ 4</a:t>
            </a:r>
          </a:p>
          <a:p>
            <a:pPr marL="0" indent="0">
              <a:buNone/>
            </a:pPr>
            <a:r>
              <a:rPr lang="en-US" sz="4800" err="1">
                <a:solidFill>
                  <a:srgbClr val="FF0000"/>
                </a:solidFill>
              </a:rPr>
              <a:t>Вывод</a:t>
            </a:r>
            <a:r>
              <a:rPr lang="en-US" sz="4800">
                <a:solidFill>
                  <a:srgbClr val="FF0000"/>
                </a:solidFill>
              </a:rPr>
              <a:t>:</a:t>
            </a:r>
            <a:r>
              <a:rPr lang="en-US" sz="4800"/>
              <a:t> ВОДУ НУЖНО ОЧИЩАТЬ.</a:t>
            </a:r>
          </a:p>
          <a:p>
            <a:pPr marL="0" indent="0">
              <a:buNone/>
            </a:pPr>
            <a:endParaRPr lang="en-US" sz="48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1D065A1-3DF2-05FD-9927-BD02F6555B85}"/>
              </a:ext>
            </a:extLst>
          </p:cNvPr>
          <p:cNvSpPr txBox="1"/>
          <p:nvPr/>
        </p:nvSpPr>
        <p:spPr>
          <a:xfrm>
            <a:off x="1002748" y="1842052"/>
            <a:ext cx="7370417" cy="156966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sz="3200" dirty="0">
                <a:latin typeface="Aptos"/>
              </a:rPr>
              <a:t>- Как хорошо, что я не стал пить эту водицу! Спасибо тебе, Алёнушка. </a:t>
            </a:r>
          </a:p>
          <a:p>
            <a:r>
              <a:rPr lang="ru-RU" sz="3200" dirty="0">
                <a:latin typeface="Aptos"/>
              </a:rPr>
              <a:t>Ребята, какой вывод можно сделать?</a:t>
            </a:r>
          </a:p>
        </p:txBody>
      </p:sp>
    </p:spTree>
    <p:extLst>
      <p:ext uri="{BB962C8B-B14F-4D97-AF65-F5344CB8AC3E}">
        <p14:creationId xmlns:p14="http://schemas.microsoft.com/office/powerpoint/2010/main" val="830570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60839BA-B1AD-0DE3-81FD-89A11D3BFC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67CDE9A-C9BA-64C5-7D9C-368C3ABEB0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42087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0C6A4EF4-A8FE-3F5F-0CDA-06D22B6D66D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Подзаголовок 5">
            <a:extLst>
              <a:ext uri="{FF2B5EF4-FFF2-40B4-BE49-F238E27FC236}">
                <a16:creationId xmlns:a16="http://schemas.microsoft.com/office/drawing/2014/main" id="{4CD6A962-E8D9-C22F-CBBD-4E127B7302A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Изображение выглядит как одежда, картина, Человеческое лицо, рисунок&#10;&#10;Автоматически созданное описание">
            <a:extLst>
              <a:ext uri="{FF2B5EF4-FFF2-40B4-BE49-F238E27FC236}">
                <a16:creationId xmlns:a16="http://schemas.microsoft.com/office/drawing/2014/main" id="{1F961C2E-AE15-4419-9052-5D03EBEEE083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 rotWithShape="1">
          <a:blip r:embed="rId2"/>
          <a:srcRect t="23222"/>
          <a:stretch/>
        </p:blipFill>
        <p:spPr>
          <a:xfrm>
            <a:off x="0" y="1588"/>
            <a:ext cx="12192000" cy="6856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87115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C1C0A87-DE12-B559-41FB-16E86D2B9F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3422" y="207777"/>
            <a:ext cx="10291542" cy="1618489"/>
          </a:xfrm>
        </p:spPr>
        <p:txBody>
          <a:bodyPr anchor="ctr">
            <a:noAutofit/>
          </a:bodyPr>
          <a:lstStyle/>
          <a:p>
            <a:r>
              <a:rPr lang="ru-RU" dirty="0"/>
              <a:t>Тема: Как Иванушка хотел попить водицы.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C028D7EF-9D66-2BF5-C7D9-D6859A1673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16018" y="1594716"/>
            <a:ext cx="9880600" cy="5147973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ru-RU"/>
              <a:t>Жили-были старик да старуха, у них были дочка Аленушка да сынок Иванушка.</a:t>
            </a:r>
            <a:endParaRPr lang="ru-RU" dirty="0"/>
          </a:p>
          <a:p>
            <a:pPr marL="0" indent="0">
              <a:buNone/>
            </a:pPr>
            <a:r>
              <a:rPr lang="ru-RU"/>
              <a:t>Пошла Аленушка на работу и братца с собой взяла. Идут они по дальнему пути, по широкому полю, и захотелось Иванушке пить.</a:t>
            </a:r>
          </a:p>
          <a:p>
            <a:pPr marL="0" indent="0">
              <a:buNone/>
            </a:pPr>
            <a:r>
              <a:rPr lang="ru-RU"/>
              <a:t>– Сестрица Аленушка, я пить хочу!</a:t>
            </a:r>
          </a:p>
          <a:p>
            <a:pPr marL="0" indent="0">
              <a:buNone/>
            </a:pPr>
            <a:r>
              <a:rPr lang="ru-RU"/>
              <a:t>– Подожди, братец, дойдем до колодца.</a:t>
            </a:r>
          </a:p>
          <a:p>
            <a:pPr marL="0" indent="0">
              <a:buNone/>
            </a:pPr>
            <a:r>
              <a:rPr lang="ru-RU"/>
              <a:t>Шли-шли – солнце высоко, колодец далеко, жар донимает, пот выступает. Стоит коровье копытце полно водицы.</a:t>
            </a:r>
          </a:p>
          <a:p>
            <a:pPr marL="0" indent="0">
              <a:buNone/>
            </a:pPr>
            <a:r>
              <a:rPr lang="ru-RU"/>
              <a:t>– Сестрица Аленушка, хлебну я из копытца!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322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8DBC225-8015-87EE-762B-52BFF384DF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Тема: Как Иванушка хотел попить водицы.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CBAC3C3-8E0A-6E38-1474-3E81C6D999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48592" y="1368426"/>
            <a:ext cx="9549493" cy="5233079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ru-RU" sz="3200" dirty="0"/>
              <a:t>ЗАДАНИЕ 1</a:t>
            </a:r>
          </a:p>
          <a:p>
            <a:pPr marL="0" indent="0">
              <a:buNone/>
            </a:pPr>
            <a:r>
              <a:rPr lang="ru-RU" sz="3200" dirty="0"/>
              <a:t>Алёнушка посмотрела на Иванушку и говорит:</a:t>
            </a:r>
            <a:br>
              <a:rPr lang="ru-RU" sz="3200" dirty="0"/>
            </a:br>
            <a:r>
              <a:rPr lang="ru-RU" sz="3200" dirty="0"/>
              <a:t> -Не пей эту водицу. Пойдём домой, там и напьёшься!</a:t>
            </a:r>
            <a:br>
              <a:rPr lang="ru-RU" sz="3200" dirty="0"/>
            </a:br>
            <a:r>
              <a:rPr lang="ru-RU" sz="3200" dirty="0"/>
              <a:t> -Послушался Иванушка, пошёл с Алёнушкой домой, напился водицы. Алёнушка налила котёнку молока, а перед Иванушкой поставила два стакана: один с водой, а второй с молоком.</a:t>
            </a:r>
            <a:br>
              <a:rPr lang="ru-RU" sz="3200" dirty="0"/>
            </a:br>
            <a:r>
              <a:rPr lang="ru-RU" sz="3200" dirty="0"/>
              <a:t>- Опусти ложечки в стаканы. Что ты заметил?</a:t>
            </a:r>
          </a:p>
          <a:p>
            <a:pPr marL="0" indent="0">
              <a:buNone/>
            </a:pP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00268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16AE4CC-1108-73FF-ED61-43464C4E1D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8236" y="419554"/>
            <a:ext cx="10515600" cy="1325563"/>
          </a:xfrm>
        </p:spPr>
        <p:txBody>
          <a:bodyPr/>
          <a:lstStyle/>
          <a:p>
            <a:r>
              <a:rPr lang="ru-RU"/>
              <a:t>Тема: Как Иванушка хотел попить водицы.</a:t>
            </a:r>
          </a:p>
        </p:txBody>
      </p:sp>
      <p:pic>
        <p:nvPicPr>
          <p:cNvPr id="4" name="Объект 3" descr="Изображение выглядит как безалкогольный напиток, Соломинка&#10;&#10;Автоматически созданное описание">
            <a:extLst>
              <a:ext uri="{FF2B5EF4-FFF2-40B4-BE49-F238E27FC236}">
                <a16:creationId xmlns:a16="http://schemas.microsoft.com/office/drawing/2014/main" id="{6A85657D-F128-BF43-5064-E6CABD5693F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92367" y="2020667"/>
            <a:ext cx="8526235" cy="4618264"/>
          </a:xfrm>
        </p:spPr>
      </p:pic>
      <p:pic>
        <p:nvPicPr>
          <p:cNvPr id="5" name="Рисунок 4" descr="Изображение выглядит как Мультфильм, иллюстрация, Анимация, статуэтка&#10;&#10;Автоматически созданное описание">
            <a:extLst>
              <a:ext uri="{FF2B5EF4-FFF2-40B4-BE49-F238E27FC236}">
                <a16:creationId xmlns:a16="http://schemas.microsoft.com/office/drawing/2014/main" id="{F4858A3B-9DAC-EF2A-F04C-FC0B7E3610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17537" y="1004378"/>
            <a:ext cx="4377417" cy="6059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2218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16AE4CC-1108-73FF-ED61-43464C4E1D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8236" y="419554"/>
            <a:ext cx="10515600" cy="1325563"/>
          </a:xfrm>
        </p:spPr>
        <p:txBody>
          <a:bodyPr/>
          <a:lstStyle/>
          <a:p>
            <a:r>
              <a:rPr lang="ru-RU"/>
              <a:t>Тема: Как Иванушка хотел попить водицы.</a:t>
            </a:r>
          </a:p>
        </p:txBody>
      </p:sp>
      <p:pic>
        <p:nvPicPr>
          <p:cNvPr id="5" name="Рисунок 4" descr="Изображение выглядит как Мультфильм, иллюстрация, Анимация, статуэтка&#10;&#10;Автоматически созданное описание">
            <a:extLst>
              <a:ext uri="{FF2B5EF4-FFF2-40B4-BE49-F238E27FC236}">
                <a16:creationId xmlns:a16="http://schemas.microsoft.com/office/drawing/2014/main" id="{F4858A3B-9DAC-EF2A-F04C-FC0B7E3610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2251" y="1320064"/>
            <a:ext cx="4377417" cy="6059260"/>
          </a:xfrm>
          <a:prstGeom prst="rect">
            <a:avLst/>
          </a:prstGeom>
        </p:spPr>
      </p:pic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CAB03B1-56A6-3D89-72FA-6EFBDB8803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9857" y="2086882"/>
            <a:ext cx="10515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4800" dirty="0"/>
              <a:t>ЗАДАНИЕ 1</a:t>
            </a:r>
          </a:p>
          <a:p>
            <a:pPr marL="0" indent="0">
              <a:buNone/>
            </a:pPr>
            <a:r>
              <a:rPr lang="en-US" sz="4800" dirty="0" err="1">
                <a:solidFill>
                  <a:srgbClr val="FF0000"/>
                </a:solidFill>
              </a:rPr>
              <a:t>Вывод</a:t>
            </a:r>
            <a:r>
              <a:rPr lang="en-US" sz="4800" dirty="0">
                <a:solidFill>
                  <a:srgbClr val="FF0000"/>
                </a:solidFill>
              </a:rPr>
              <a:t>:</a:t>
            </a:r>
            <a:r>
              <a:rPr lang="en-US" sz="4800" dirty="0"/>
              <a:t> ВОДА ПРОЗРАЧНАЯ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3553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C8565-20C3-605E-7D01-D9F3E0CB95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A group of kids with their hands up&#10;&#10;Автоматически созданное описание">
            <a:extLst>
              <a:ext uri="{FF2B5EF4-FFF2-40B4-BE49-F238E27FC236}">
                <a16:creationId xmlns:a16="http://schemas.microsoft.com/office/drawing/2014/main" id="{15964767-F42D-DCBB-9CE8-F7DD6480B07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946389" y="-3175"/>
            <a:ext cx="14077203" cy="6981692"/>
          </a:xfrm>
        </p:spPr>
      </p:pic>
    </p:spTree>
    <p:extLst>
      <p:ext uri="{BB962C8B-B14F-4D97-AF65-F5344CB8AC3E}">
        <p14:creationId xmlns:p14="http://schemas.microsoft.com/office/powerpoint/2010/main" val="35965839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8DBC225-8015-87EE-762B-52BFF384DF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Тема: Как Иванушка хотел попить водицы.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CBAC3C3-8E0A-6E38-1474-3E81C6D999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40244" y="1323305"/>
            <a:ext cx="4565731" cy="5167765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 algn="r">
              <a:buNone/>
            </a:pPr>
            <a:r>
              <a:rPr lang="ru-RU" sz="3200" dirty="0"/>
              <a:t>ЗАДАНИЕ 2</a:t>
            </a:r>
            <a:endParaRPr lang="en-US" sz="3200" dirty="0"/>
          </a:p>
          <a:p>
            <a:pPr marL="0" indent="0" algn="r">
              <a:buNone/>
            </a:pPr>
            <a:r>
              <a:rPr lang="en-US" sz="3200" err="1"/>
              <a:t>Приготовила</a:t>
            </a:r>
            <a:r>
              <a:rPr lang="en-US" sz="3200" dirty="0"/>
              <a:t> </a:t>
            </a:r>
            <a:r>
              <a:rPr lang="en-US" sz="3200" err="1"/>
              <a:t>Алёнушка</a:t>
            </a:r>
            <a:r>
              <a:rPr lang="en-US" sz="3200" dirty="0"/>
              <a:t> </a:t>
            </a:r>
            <a:r>
              <a:rPr lang="en-US" sz="3200" err="1"/>
              <a:t>два</a:t>
            </a:r>
            <a:r>
              <a:rPr lang="en-US" sz="3200" dirty="0"/>
              <a:t> </a:t>
            </a:r>
            <a:r>
              <a:rPr lang="en-US" sz="3200" err="1"/>
              <a:t>стакана</a:t>
            </a:r>
            <a:r>
              <a:rPr lang="en-US" sz="3200" dirty="0"/>
              <a:t> </a:t>
            </a:r>
            <a:r>
              <a:rPr lang="en-US" sz="3200" err="1"/>
              <a:t>питьевой</a:t>
            </a:r>
            <a:r>
              <a:rPr lang="en-US" sz="3200" dirty="0"/>
              <a:t> </a:t>
            </a:r>
            <a:r>
              <a:rPr lang="en-US" sz="3200" err="1"/>
              <a:t>воды</a:t>
            </a:r>
            <a:r>
              <a:rPr lang="en-US" sz="3200" dirty="0"/>
              <a:t>, </a:t>
            </a:r>
            <a:r>
              <a:rPr lang="en-US" sz="3200" err="1"/>
              <a:t>сахар</a:t>
            </a:r>
            <a:r>
              <a:rPr lang="en-US" sz="3200" dirty="0"/>
              <a:t> и </a:t>
            </a:r>
            <a:r>
              <a:rPr lang="en-US" sz="3200" err="1"/>
              <a:t>велела</a:t>
            </a:r>
            <a:r>
              <a:rPr lang="en-US" sz="3200" dirty="0"/>
              <a:t> </a:t>
            </a:r>
            <a:r>
              <a:rPr lang="en-US" sz="3200" err="1"/>
              <a:t>отвернуться</a:t>
            </a:r>
            <a:r>
              <a:rPr lang="en-US" sz="3200" dirty="0"/>
              <a:t> </a:t>
            </a:r>
            <a:r>
              <a:rPr lang="en-US" sz="3200" err="1"/>
              <a:t>Иванушке</a:t>
            </a:r>
            <a:r>
              <a:rPr lang="en-US" sz="3200" dirty="0"/>
              <a:t>. В </a:t>
            </a:r>
            <a:r>
              <a:rPr lang="en-US" sz="3200" err="1"/>
              <a:t>один</a:t>
            </a:r>
            <a:r>
              <a:rPr lang="en-US" sz="3200" dirty="0"/>
              <a:t> </a:t>
            </a:r>
            <a:r>
              <a:rPr lang="en-US" sz="3200" err="1"/>
              <a:t>из</a:t>
            </a:r>
            <a:r>
              <a:rPr lang="en-US" sz="3200" dirty="0"/>
              <a:t> </a:t>
            </a:r>
            <a:r>
              <a:rPr lang="en-US" sz="3200" err="1"/>
              <a:t>стаканов</a:t>
            </a:r>
            <a:r>
              <a:rPr lang="en-US" sz="3200" dirty="0"/>
              <a:t> </a:t>
            </a:r>
            <a:r>
              <a:rPr lang="en-US" sz="3200" err="1"/>
              <a:t>добавила</a:t>
            </a:r>
            <a:r>
              <a:rPr lang="en-US" sz="3200" dirty="0"/>
              <a:t> </a:t>
            </a:r>
            <a:r>
              <a:rPr lang="en-US" sz="3200" err="1"/>
              <a:t>сахар</a:t>
            </a:r>
            <a:r>
              <a:rPr lang="en-US" sz="3200" dirty="0"/>
              <a:t> и </a:t>
            </a:r>
            <a:r>
              <a:rPr lang="en-US" sz="3200" err="1"/>
              <a:t>спрашивает</a:t>
            </a:r>
            <a:r>
              <a:rPr lang="en-US" sz="3200" dirty="0"/>
              <a:t>, в </a:t>
            </a:r>
            <a:r>
              <a:rPr lang="en-US" sz="3200" err="1"/>
              <a:t>каком</a:t>
            </a:r>
            <a:r>
              <a:rPr lang="en-US" sz="3200" dirty="0"/>
              <a:t> </a:t>
            </a:r>
            <a:r>
              <a:rPr lang="en-US" sz="3200" err="1"/>
              <a:t>стакане</a:t>
            </a:r>
            <a:r>
              <a:rPr lang="en-US" sz="3200" dirty="0"/>
              <a:t> </a:t>
            </a:r>
            <a:r>
              <a:rPr lang="en-US" sz="3200" err="1"/>
              <a:t>чистая</a:t>
            </a:r>
            <a:r>
              <a:rPr lang="en-US" sz="3200" dirty="0"/>
              <a:t> </a:t>
            </a:r>
            <a:r>
              <a:rPr lang="en-US" sz="3200" err="1"/>
              <a:t>вода</a:t>
            </a:r>
            <a:r>
              <a:rPr lang="en-US" sz="3200" dirty="0"/>
              <a:t>? </a:t>
            </a:r>
            <a:r>
              <a:rPr lang="en-US" sz="3200" err="1"/>
              <a:t>Что</a:t>
            </a:r>
            <a:r>
              <a:rPr lang="en-US" sz="3200" dirty="0"/>
              <a:t> </a:t>
            </a:r>
            <a:r>
              <a:rPr lang="en-US" sz="3200" err="1"/>
              <a:t>должен</a:t>
            </a:r>
            <a:r>
              <a:rPr lang="en-US" sz="3200" dirty="0"/>
              <a:t> </a:t>
            </a:r>
            <a:r>
              <a:rPr lang="en-US" sz="3200" err="1"/>
              <a:t>ответить</a:t>
            </a:r>
            <a:r>
              <a:rPr lang="en-US" sz="3200" dirty="0"/>
              <a:t> </a:t>
            </a:r>
            <a:r>
              <a:rPr lang="en-US" sz="3200" err="1"/>
              <a:t>Иванушка</a:t>
            </a:r>
            <a:r>
              <a:rPr lang="en-US" sz="3200" dirty="0"/>
              <a:t>?</a:t>
            </a:r>
          </a:p>
          <a:p>
            <a:pPr marL="0" indent="0" algn="r">
              <a:buNone/>
            </a:pPr>
            <a:br>
              <a:rPr lang="en-US" dirty="0"/>
            </a:br>
            <a:endParaRPr lang="en-US" dirty="0"/>
          </a:p>
        </p:txBody>
      </p:sp>
      <p:pic>
        <p:nvPicPr>
          <p:cNvPr id="4" name="Picture 3" descr="Two glasses of water on a napkin&#10;&#10;Автоматически созданное описание">
            <a:extLst>
              <a:ext uri="{FF2B5EF4-FFF2-40B4-BE49-F238E27FC236}">
                <a16:creationId xmlns:a16="http://schemas.microsoft.com/office/drawing/2014/main" id="{8E726794-A84C-2C4E-AC01-F9B2124A31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903" y="1711255"/>
            <a:ext cx="7092122" cy="4738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83683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EE77FA-1874-1E9F-55F1-A9163FE7CE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8081" y="384628"/>
            <a:ext cx="10515600" cy="1325563"/>
          </a:xfrm>
        </p:spPr>
        <p:txBody>
          <a:bodyPr/>
          <a:lstStyle/>
          <a:p>
            <a:r>
              <a:rPr lang="ru-RU"/>
              <a:t>Тема: Как Иванушка хотел попить водицы.</a:t>
            </a:r>
          </a:p>
          <a:p>
            <a:endParaRPr lang="ru-RU" dirty="0"/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E676D01D-4C97-DDDF-DCDE-E1FA83B3A95D}"/>
              </a:ext>
            </a:extLst>
          </p:cNvPr>
          <p:cNvSpPr/>
          <p:nvPr/>
        </p:nvSpPr>
        <p:spPr>
          <a:xfrm>
            <a:off x="2273315" y="1973902"/>
            <a:ext cx="1782535" cy="476249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id="{E26A16CE-1181-68E7-8561-B1737AC61B92}"/>
              </a:ext>
            </a:extLst>
          </p:cNvPr>
          <p:cNvSpPr/>
          <p:nvPr/>
        </p:nvSpPr>
        <p:spPr>
          <a:xfrm>
            <a:off x="4124541" y="1973896"/>
            <a:ext cx="1251857" cy="47625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47245F91-7F7A-97E8-EBC6-6CE4AAD53AE8}"/>
              </a:ext>
            </a:extLst>
          </p:cNvPr>
          <p:cNvSpPr/>
          <p:nvPr/>
        </p:nvSpPr>
        <p:spPr>
          <a:xfrm>
            <a:off x="3716162" y="2572878"/>
            <a:ext cx="1183822" cy="408214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id="{D522E8A8-92C4-B319-A914-11AF9253D934}"/>
              </a:ext>
            </a:extLst>
          </p:cNvPr>
          <p:cNvSpPr/>
          <p:nvPr/>
        </p:nvSpPr>
        <p:spPr>
          <a:xfrm>
            <a:off x="4996040" y="2572932"/>
            <a:ext cx="1387928" cy="408214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id="{E1B8E236-09AA-07A8-BE82-3EEF2689A745}"/>
              </a:ext>
            </a:extLst>
          </p:cNvPr>
          <p:cNvSpPr/>
          <p:nvPr/>
        </p:nvSpPr>
        <p:spPr>
          <a:xfrm>
            <a:off x="3294444" y="3090222"/>
            <a:ext cx="2394857" cy="449036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: скругленные углы 9">
            <a:extLst>
              <a:ext uri="{FF2B5EF4-FFF2-40B4-BE49-F238E27FC236}">
                <a16:creationId xmlns:a16="http://schemas.microsoft.com/office/drawing/2014/main" id="{0339F1E0-90B0-37A1-4A71-3BA6DB5EEFED}"/>
              </a:ext>
            </a:extLst>
          </p:cNvPr>
          <p:cNvSpPr/>
          <p:nvPr/>
        </p:nvSpPr>
        <p:spPr>
          <a:xfrm>
            <a:off x="5785661" y="3090172"/>
            <a:ext cx="2816678" cy="449035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6F075E8-880B-986F-2822-F6CF6F0810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054453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z="3600" dirty="0"/>
              <a:t>Вода не имеет </a:t>
            </a:r>
            <a:r>
              <a:rPr lang="ru-RU" sz="3600" err="1"/>
              <a:t>имеет</a:t>
            </a:r>
            <a:r>
              <a:rPr lang="ru-RU" sz="3600" dirty="0"/>
              <a:t> вкуса.</a:t>
            </a:r>
          </a:p>
          <a:p>
            <a:r>
              <a:rPr lang="ru-RU" sz="3600" dirty="0">
                <a:solidFill>
                  <a:srgbClr val="000000"/>
                </a:solidFill>
              </a:rPr>
              <a:t>Но при этом легко  трудно смешивается с сахаром и становится не становится сладкой. </a:t>
            </a:r>
          </a:p>
          <a:p>
            <a:endParaRPr lang="ru-RU" sz="3600" dirty="0">
              <a:solidFill>
                <a:srgbClr val="000000"/>
              </a:solidFill>
            </a:endParaRPr>
          </a:p>
          <a:p>
            <a:endParaRPr lang="ru-RU" sz="3600" dirty="0">
              <a:solidFill>
                <a:srgbClr val="00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ED3EA97-CCA3-615A-B53D-9BA9A1B3DBB6}"/>
              </a:ext>
            </a:extLst>
          </p:cNvPr>
          <p:cNvSpPr txBox="1"/>
          <p:nvPr/>
        </p:nvSpPr>
        <p:spPr>
          <a:xfrm>
            <a:off x="2275115" y="4003221"/>
            <a:ext cx="8694964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28600" indent="-228600">
              <a:buFont typeface=""/>
              <a:buChar char="•"/>
            </a:pPr>
            <a:r>
              <a:rPr lang="ru-RU" sz="3600" dirty="0"/>
              <a:t>Вода </a:t>
            </a:r>
            <a:r>
              <a:rPr lang="ru-RU" sz="3600" dirty="0">
                <a:solidFill>
                  <a:srgbClr val="FF0000"/>
                </a:solidFill>
              </a:rPr>
              <a:t>не имеет</a:t>
            </a:r>
            <a:r>
              <a:rPr lang="ru-RU" sz="3600" dirty="0"/>
              <a:t> вкуса.</a:t>
            </a:r>
            <a:r>
              <a:rPr lang="en-US" sz="3600" dirty="0"/>
              <a:t>​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E3877BE-654F-2D80-6A43-25307B173F3D}"/>
              </a:ext>
            </a:extLst>
          </p:cNvPr>
          <p:cNvSpPr txBox="1"/>
          <p:nvPr/>
        </p:nvSpPr>
        <p:spPr>
          <a:xfrm>
            <a:off x="2273379" y="4648200"/>
            <a:ext cx="9054863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ru-RU" sz="3600" dirty="0"/>
              <a:t>Но при этом</a:t>
            </a:r>
            <a:r>
              <a:rPr lang="ru-RU" sz="3600" dirty="0">
                <a:solidFill>
                  <a:srgbClr val="FF0000"/>
                </a:solidFill>
              </a:rPr>
              <a:t> легко</a:t>
            </a:r>
            <a:r>
              <a:rPr lang="ru-RU" sz="3600" dirty="0"/>
              <a:t> смешивается с сахаром и </a:t>
            </a:r>
            <a:r>
              <a:rPr lang="ru-RU" sz="3600" dirty="0">
                <a:solidFill>
                  <a:srgbClr val="FF0000"/>
                </a:solidFill>
              </a:rPr>
              <a:t>становится </a:t>
            </a:r>
            <a:r>
              <a:rPr lang="ru-RU" sz="3600" dirty="0"/>
              <a:t>сладкой. 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702626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PowerPoint Presentation</vt:lpstr>
      <vt:lpstr>PowerPoint Presentation</vt:lpstr>
      <vt:lpstr>Тема: Как Иванушка хотел попить водицы.</vt:lpstr>
      <vt:lpstr>Тема: Как Иванушка хотел попить водицы.</vt:lpstr>
      <vt:lpstr>Тема: Как Иванушка хотел попить водицы.</vt:lpstr>
      <vt:lpstr>Тема: Как Иванушка хотел попить водицы.</vt:lpstr>
      <vt:lpstr>PowerPoint Presentation</vt:lpstr>
      <vt:lpstr>Тема: Как Иванушка хотел попить водицы.</vt:lpstr>
      <vt:lpstr>Тема: Как Иванушка хотел попить водицы. </vt:lpstr>
      <vt:lpstr>Тема: Как Иванушка хотел попить водицы.</vt:lpstr>
      <vt:lpstr>Тема: Как Иванушка хотел попить водицы.</vt:lpstr>
      <vt:lpstr>PowerPoint Presentation</vt:lpstr>
      <vt:lpstr>Тема: Как Иванушка хотел попить водицы.</vt:lpstr>
      <vt:lpstr>Тема: Как Иванушка хотел попить водицы.</vt:lpstr>
      <vt:lpstr>PowerPoint Presentation</vt:lpstr>
      <vt:lpstr>PowerPoint Presentation</vt:lpstr>
      <vt:lpstr>Тема: Как Иванушка хотел попить водицы.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/>
  <cp:lastModifiedBy/>
  <cp:revision>282</cp:revision>
  <dcterms:created xsi:type="dcterms:W3CDTF">2024-04-08T19:28:51Z</dcterms:created>
  <dcterms:modified xsi:type="dcterms:W3CDTF">2024-04-22T22:30:57Z</dcterms:modified>
</cp:coreProperties>
</file>