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7" r:id="rId3"/>
    <p:sldId id="288" r:id="rId4"/>
    <p:sldId id="289" r:id="rId5"/>
    <p:sldId id="299" r:id="rId6"/>
    <p:sldId id="263" r:id="rId7"/>
    <p:sldId id="300" r:id="rId8"/>
    <p:sldId id="264" r:id="rId9"/>
    <p:sldId id="301" r:id="rId10"/>
    <p:sldId id="265" r:id="rId11"/>
    <p:sldId id="302" r:id="rId12"/>
    <p:sldId id="290" r:id="rId13"/>
    <p:sldId id="303" r:id="rId14"/>
    <p:sldId id="260" r:id="rId15"/>
    <p:sldId id="304" r:id="rId16"/>
    <p:sldId id="262" r:id="rId17"/>
    <p:sldId id="305" r:id="rId18"/>
    <p:sldId id="259" r:id="rId19"/>
    <p:sldId id="306" r:id="rId20"/>
    <p:sldId id="291" r:id="rId21"/>
    <p:sldId id="307" r:id="rId22"/>
    <p:sldId id="266" r:id="rId23"/>
    <p:sldId id="308" r:id="rId24"/>
    <p:sldId id="267" r:id="rId25"/>
    <p:sldId id="309" r:id="rId26"/>
    <p:sldId id="268" r:id="rId27"/>
    <p:sldId id="310" r:id="rId28"/>
    <p:sldId id="292" r:id="rId29"/>
    <p:sldId id="311" r:id="rId30"/>
    <p:sldId id="269" r:id="rId31"/>
    <p:sldId id="312" r:id="rId32"/>
    <p:sldId id="270" r:id="rId33"/>
    <p:sldId id="313" r:id="rId34"/>
    <p:sldId id="271" r:id="rId35"/>
    <p:sldId id="314" r:id="rId36"/>
    <p:sldId id="293" r:id="rId37"/>
    <p:sldId id="315" r:id="rId38"/>
    <p:sldId id="272" r:id="rId39"/>
    <p:sldId id="316" r:id="rId40"/>
    <p:sldId id="273" r:id="rId41"/>
    <p:sldId id="317" r:id="rId42"/>
    <p:sldId id="274" r:id="rId43"/>
    <p:sldId id="318" r:id="rId44"/>
    <p:sldId id="294" r:id="rId45"/>
    <p:sldId id="319" r:id="rId46"/>
    <p:sldId id="275" r:id="rId47"/>
    <p:sldId id="320" r:id="rId48"/>
    <p:sldId id="276" r:id="rId49"/>
    <p:sldId id="321" r:id="rId50"/>
    <p:sldId id="277" r:id="rId51"/>
    <p:sldId id="322" r:id="rId52"/>
    <p:sldId id="295" r:id="rId53"/>
    <p:sldId id="323" r:id="rId54"/>
    <p:sldId id="324" r:id="rId5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CD5B5"/>
    <a:srgbClr val="005EAC"/>
    <a:srgbClr val="0066CC"/>
    <a:srgbClr val="0033CC"/>
    <a:srgbClr val="003399"/>
    <a:srgbClr val="0000FF"/>
    <a:srgbClr val="00CCFF"/>
    <a:srgbClr val="9966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howGuides="1">
      <p:cViewPr varScale="1">
        <p:scale>
          <a:sx n="65" d="100"/>
          <a:sy n="65" d="100"/>
        </p:scale>
        <p:origin x="-984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8" Type="http://schemas.openxmlformats.org/officeDocument/2006/relationships/tableStyles" Target="tableStyles.xml"/><Relationship Id="rId57" Type="http://schemas.openxmlformats.org/officeDocument/2006/relationships/viewProps" Target="viewProps.xml"/><Relationship Id="rId56" Type="http://schemas.openxmlformats.org/officeDocument/2006/relationships/presProps" Target="presProps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640616" y="6597352"/>
            <a:ext cx="468536" cy="258532"/>
          </a:xfrm>
        </p:spPr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992544" y="6538913"/>
            <a:ext cx="1188946" cy="33265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fld id="{725C68B6-61C2-468F-89AB-4B9F7531AA68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4000" y="2348880"/>
            <a:ext cx="8784000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496600" y="6597352"/>
            <a:ext cx="612552" cy="2585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.</a:t>
            </a:r>
            <a:fld id="{725C68B6-61C2-468F-89AB-4B9F7531AA68}" type="slidenum">
              <a:rPr lang="ru-RU" smtClean="0"/>
            </a:fld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560496" y="6597352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996600"/>
                </a:solidFill>
              </a:rPr>
              <a:t>Крылова Г.Н</a:t>
            </a:r>
            <a:endParaRPr lang="ru-RU" sz="1200" dirty="0">
              <a:solidFill>
                <a:srgbClr val="9966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Classica One" panose="03000607020000020002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17.xml"/><Relationship Id="rId8" Type="http://schemas.openxmlformats.org/officeDocument/2006/relationships/slide" Target="slide15.xml"/><Relationship Id="rId7" Type="http://schemas.openxmlformats.org/officeDocument/2006/relationships/slide" Target="slide13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7.xml"/><Relationship Id="rId3" Type="http://schemas.openxmlformats.org/officeDocument/2006/relationships/slide" Target="slide5.xml"/><Relationship Id="rId27" Type="http://schemas.openxmlformats.org/officeDocument/2006/relationships/slideLayout" Target="../slideLayouts/slideLayout2.xml"/><Relationship Id="rId26" Type="http://schemas.openxmlformats.org/officeDocument/2006/relationships/slide" Target="slide51.xml"/><Relationship Id="rId25" Type="http://schemas.openxmlformats.org/officeDocument/2006/relationships/slide" Target="slide49.xml"/><Relationship Id="rId24" Type="http://schemas.openxmlformats.org/officeDocument/2006/relationships/slide" Target="slide47.xml"/><Relationship Id="rId23" Type="http://schemas.openxmlformats.org/officeDocument/2006/relationships/slide" Target="slide41.xml"/><Relationship Id="rId22" Type="http://schemas.openxmlformats.org/officeDocument/2006/relationships/slide" Target="slide39.xml"/><Relationship Id="rId21" Type="http://schemas.openxmlformats.org/officeDocument/2006/relationships/slide" Target="slide37.xml"/><Relationship Id="rId20" Type="http://schemas.openxmlformats.org/officeDocument/2006/relationships/slide" Target="slide31.xml"/><Relationship Id="rId2" Type="http://schemas.openxmlformats.org/officeDocument/2006/relationships/audio" Target="../media/audio1.wav"/><Relationship Id="rId19" Type="http://schemas.openxmlformats.org/officeDocument/2006/relationships/slide" Target="slide29.xml"/><Relationship Id="rId18" Type="http://schemas.openxmlformats.org/officeDocument/2006/relationships/slide" Target="slide33.xml"/><Relationship Id="rId17" Type="http://schemas.openxmlformats.org/officeDocument/2006/relationships/slide" Target="slide43.xml"/><Relationship Id="rId16" Type="http://schemas.openxmlformats.org/officeDocument/2006/relationships/slide" Target="slide35.xml"/><Relationship Id="rId15" Type="http://schemas.openxmlformats.org/officeDocument/2006/relationships/slide" Target="slide45.xml"/><Relationship Id="rId14" Type="http://schemas.openxmlformats.org/officeDocument/2006/relationships/slide" Target="slide27.xml"/><Relationship Id="rId13" Type="http://schemas.openxmlformats.org/officeDocument/2006/relationships/slide" Target="slide25.xml"/><Relationship Id="rId12" Type="http://schemas.openxmlformats.org/officeDocument/2006/relationships/slide" Target="slide23.xml"/><Relationship Id="rId11" Type="http://schemas.openxmlformats.org/officeDocument/2006/relationships/slide" Target="slide21.xml"/><Relationship Id="rId10" Type="http://schemas.openxmlformats.org/officeDocument/2006/relationships/slide" Target="slide19.xml"/><Relationship Id="rId1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3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8.wdp"/><Relationship Id="rId2" Type="http://schemas.openxmlformats.org/officeDocument/2006/relationships/image" Target="../media/image7.png"/><Relationship Id="rId1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0.wdp"/><Relationship Id="rId2" Type="http://schemas.openxmlformats.org/officeDocument/2006/relationships/image" Target="../media/image9.png"/><Relationship Id="rId1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slide" Target="slide2.xml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url=https://pofoto.club/5562-nils-i-gusi-38-foto.html&amp;psig=AOvVaw3pVOLYZkls1X9F7W09nWRo&amp;ust=1729751813888000&amp;source=images&amp;cd=vfe&amp;opi=89978449&amp;ved=0CBQQjRxqFwoTCLimz_nko4kDFQAAAAAdAAAAABAE" TargetMode="External"/><Relationship Id="rId5" Type="http://schemas.openxmlformats.org/officeDocument/2006/relationships/hyperlink" Target="https://www.google.com/url?sa=i&amp;url=https://ok.ru/video/1866620275240&amp;psig=AOvVaw1j7RJWB22rCQi6RM7dVwuP&amp;ust=1729751728487000&amp;source=images&amp;cd=vfe&amp;opi=89978449&amp;ved=0CBQQjRxqFwoTCLD8v6vko4kDFQAAAAAdAAAAABAE" TargetMode="External"/><Relationship Id="rId4" Type="http://schemas.openxmlformats.org/officeDocument/2006/relationships/hyperlink" Target="https://www.google.com/url?sa=i&amp;url=https://www.kino-teatr.ru/mult/movie/sov/84626/titr/&amp;psig=AOvVaw12x2OwMhXRY1yasdths7mk&amp;ust=1729751654131000&amp;source=images&amp;cd=vfe&amp;opi=89978449&amp;ved=0CBQQjRxqFwoTCIirmoHko4kDFQAAAAAdAAAAABAE" TargetMode="External"/><Relationship Id="rId3" Type="http://schemas.openxmlformats.org/officeDocument/2006/relationships/hyperlink" Target="https://encrypted-tbn0.gstatic.com/images?q=tbn:ANd9GcTgPBqsu3tARiu1_JGRhit6AoQxPxA76O_E8Q&amp;s" TargetMode="External"/><Relationship Id="rId2" Type="http://schemas.openxmlformats.org/officeDocument/2006/relationships/hyperlink" Target="https://ru.pinterest.com/pin/439452876112064171/" TargetMode="Externa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9536" y="4797152"/>
            <a:ext cx="8352928" cy="1872208"/>
          </a:xfrm>
          <a:prstGeom prst="rect">
            <a:avLst/>
          </a:prstGeom>
          <a:noFill/>
          <a:ln w="152400">
            <a:noFill/>
          </a:ln>
          <a:scene3d>
            <a:camera prst="orthographicFront"/>
            <a:lightRig rig="threePt" dir="t"/>
          </a:scene3d>
          <a:sp3d>
            <a:bevelT w="1778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4589856"/>
            <a:ext cx="12192000" cy="20074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1384" y="4581128"/>
            <a:ext cx="11449272" cy="15841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ru-RU" sz="6000" b="1" dirty="0">
                <a:ln w="3175">
                  <a:solidFill>
                    <a:srgbClr val="4D1C1B"/>
                  </a:solidFill>
                </a:ln>
                <a:solidFill>
                  <a:srgbClr val="4D1C1B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lassica Two" panose="03000607020000020002" pitchFamily="66" charset="0"/>
              </a:rPr>
              <a:t>Своя </a:t>
            </a:r>
            <a:r>
              <a:rPr lang="ru-RU" sz="6000" b="1" dirty="0" smtClean="0">
                <a:ln w="3175">
                  <a:solidFill>
                    <a:srgbClr val="4D1C1B"/>
                  </a:solidFill>
                </a:ln>
                <a:solidFill>
                  <a:srgbClr val="4D1C1B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Classica Two" panose="03000607020000020002" pitchFamily="66" charset="0"/>
              </a:rPr>
              <a:t>игра «Читайка»</a:t>
            </a:r>
            <a:endParaRPr lang="ru-RU" sz="6000" b="1" dirty="0">
              <a:ln w="3175">
                <a:solidFill>
                  <a:srgbClr val="4D1C1B"/>
                </a:solidFill>
              </a:ln>
              <a:solidFill>
                <a:srgbClr val="4D1C1B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Classica Two" panose="03000607020000020002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495" y="476672"/>
            <a:ext cx="9041765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Автор: Пепеляева Светлана Николаевна, учитель начальных классов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772816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БРАТЬЯ ГРИММ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«ГОСПОЖА МЕТЕЛИЦА»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376" y="4077072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Сказки 50</a:t>
            </a:r>
            <a:endParaRPr lang="ru-RU" dirty="0">
              <a:ln w="635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какой сказке можно увидеть Апельсиновый ручей, Лимонадную реку, Миндальное озеро, Цукатную рощу и Марципановый замок?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ЭРНСТ  ГОФМ АН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«ЩЕЛКУНЧИК  И  МЫШИНЫЙ КОРОЛЬ»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376" y="4077072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421" y="1124744"/>
            <a:ext cx="8803579" cy="8869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Стихи  10</a:t>
            </a:r>
            <a:endParaRPr lang="ru-RU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7688" y="2204864"/>
            <a:ext cx="6048184" cy="34563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Возле экватора</a:t>
            </a:r>
            <a:br>
              <a:rPr lang="ru-RU" dirty="0" smtClean="0"/>
            </a:br>
            <a:r>
              <a:rPr lang="ru-RU" dirty="0" smtClean="0"/>
              <a:t>Плавают льдины,</a:t>
            </a:r>
            <a:br>
              <a:rPr lang="ru-RU" dirty="0" smtClean="0"/>
            </a:br>
            <a:r>
              <a:rPr lang="ru-RU" dirty="0" smtClean="0"/>
              <a:t>Бродят пингвины</a:t>
            </a:r>
            <a:br>
              <a:rPr lang="ru-RU" dirty="0" smtClean="0"/>
            </a:br>
            <a:r>
              <a:rPr lang="ru-RU" dirty="0" smtClean="0"/>
              <a:t>В степях Украины,</a:t>
            </a:r>
            <a:br>
              <a:rPr lang="ru-RU" dirty="0" smtClean="0"/>
            </a:br>
            <a:r>
              <a:rPr lang="ru-RU" dirty="0" smtClean="0"/>
              <a:t>И по шоссейным дорогам</a:t>
            </a:r>
            <a:br>
              <a:rPr lang="ru-RU" dirty="0" smtClean="0"/>
            </a:br>
            <a:r>
              <a:rPr lang="ru-RU" dirty="0" smtClean="0"/>
              <a:t>Европы</a:t>
            </a:r>
            <a:br>
              <a:rPr lang="ru-RU" dirty="0" smtClean="0"/>
            </a:br>
            <a:r>
              <a:rPr lang="ru-RU" dirty="0" smtClean="0"/>
              <a:t>Бегают тигры,</a:t>
            </a:r>
            <a:br>
              <a:rPr lang="ru-RU" dirty="0" smtClean="0"/>
            </a:br>
            <a:r>
              <a:rPr lang="ru-RU" dirty="0" smtClean="0"/>
              <a:t>Слоны,</a:t>
            </a:r>
            <a:br>
              <a:rPr lang="ru-RU" dirty="0" smtClean="0"/>
            </a:br>
            <a:r>
              <a:rPr lang="ru-RU" dirty="0" smtClean="0"/>
              <a:t>Антилопы!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БОРИС  ЗАХОДЕР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«ГЕОГРАФИЯ  ВСМЯТКУ»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8"/>
            <a:ext cx="974615" cy="218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4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Стихи 20</a:t>
            </a:r>
            <a:endParaRPr lang="ru-RU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Зайку бросила хозяйка —</a:t>
            </a:r>
            <a:br>
              <a:rPr lang="ru-RU" dirty="0" smtClean="0"/>
            </a:br>
            <a:r>
              <a:rPr lang="ru-RU" dirty="0" smtClean="0"/>
              <a:t>Под дождём остался зайка.</a:t>
            </a:r>
            <a:br>
              <a:rPr lang="ru-RU" dirty="0" smtClean="0"/>
            </a:br>
            <a:r>
              <a:rPr lang="ru-RU" dirty="0" smtClean="0"/>
              <a:t>Со скамейки слезть не мог,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Весь до ниточки промок.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АГНИЯ  БАРТО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«ЗАЙКА</a:t>
            </a:r>
            <a:r>
              <a:rPr lang="ru-RU" dirty="0" smtClean="0">
                <a:solidFill>
                  <a:schemeClr val="bg1"/>
                </a:solidFill>
              </a:rPr>
              <a:t>» («ИГРУШКИ»)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8"/>
            <a:ext cx="974615" cy="218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Стихи  30</a:t>
            </a:r>
            <a:endParaRPr lang="ru-RU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43672" y="2348880"/>
            <a:ext cx="7344328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Если только кто бы знал бы,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Что билеты на футбол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 охотно променял бы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добавочный укол!..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СЕРГЕЙ  МИХАЛКОВ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«ПРИВИВКА»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8"/>
            <a:ext cx="974615" cy="218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Стихи 40</a:t>
            </a:r>
            <a:endParaRPr lang="ru-RU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608" y="2348880"/>
            <a:ext cx="5976176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А здесь моя гостиная,</a:t>
            </a:r>
            <a:br>
              <a:rPr lang="ru-RU" dirty="0" smtClean="0"/>
            </a:br>
            <a:r>
              <a:rPr lang="ru-RU" dirty="0" smtClean="0"/>
              <a:t>Ковры и зеркала.</a:t>
            </a:r>
            <a:br>
              <a:rPr lang="ru-RU" dirty="0" smtClean="0"/>
            </a:br>
            <a:r>
              <a:rPr lang="ru-RU" dirty="0" smtClean="0"/>
              <a:t>Купила пианино я</a:t>
            </a:r>
            <a:br>
              <a:rPr lang="ru-RU" dirty="0" smtClean="0"/>
            </a:br>
            <a:r>
              <a:rPr lang="ru-RU" dirty="0" smtClean="0"/>
              <a:t>У одного осла.</a:t>
            </a:r>
            <a:br>
              <a:rPr lang="ru-RU" dirty="0" smtClean="0"/>
            </a:br>
            <a:r>
              <a:rPr lang="ru-RU" dirty="0" smtClean="0"/>
              <a:t>Весною каждый день я</a:t>
            </a:r>
            <a:br>
              <a:rPr lang="ru-RU" dirty="0" smtClean="0"/>
            </a:br>
            <a:r>
              <a:rPr lang="ru-RU" dirty="0" smtClean="0"/>
              <a:t>Беру уроки пенья.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9253" y="646579"/>
            <a:ext cx="9978759" cy="5631648"/>
          </a:xfrm>
          <a:prstGeom prst="rect">
            <a:avLst/>
          </a:prstGeom>
          <a:solidFill>
            <a:srgbClr val="FCD5B5">
              <a:alpha val="69804"/>
            </a:srgbClr>
          </a:solidFill>
          <a:ln w="190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hlinkClick r:id="rId1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4871864" y="64657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TextBox 4">
            <a:hlinkClick r:id="rId3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6126556" y="64657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TextBox 5">
            <a:hlinkClick r:id="rId4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7392144" y="64657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7" name="TextBox 6">
            <a:hlinkClick r:id="rId5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8646836" y="64657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TextBox 7">
            <a:hlinkClick r:id="rId6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9912424" y="646579"/>
            <a:ext cx="1265588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9" name="TextBox 8">
            <a:hlinkClick r:id="rId7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4871864" y="1779584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TextBox 9">
            <a:hlinkClick r:id="rId8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6126556" y="1769959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1" name="TextBox 10">
            <a:hlinkClick r:id="rId9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7392144" y="1768151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TextBox 11">
            <a:hlinkClick r:id="rId10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8646836" y="1779584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3" name="TextBox 12">
            <a:hlinkClick r:id="rId11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9912424" y="1779584"/>
            <a:ext cx="1265588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4" name="TextBox 13">
            <a:hlinkClick r:id="rId12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4871864" y="2924944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TextBox 14">
            <a:hlinkClick r:id="rId13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6126556" y="2915319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6" name="TextBox 15">
            <a:hlinkClick r:id="rId14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7392144" y="2889723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7" name="TextBox 16">
            <a:hlinkClick r:id="rId15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6126556" y="5158463"/>
            <a:ext cx="1265588" cy="1121572"/>
          </a:xfrm>
          <a:prstGeom prst="rect">
            <a:avLst/>
          </a:prstGeom>
          <a:gradFill>
            <a:gsLst>
              <a:gs pos="35000">
                <a:srgbClr val="00B0F0"/>
              </a:gs>
              <a:gs pos="9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8" name="TextBox 17">
            <a:hlinkClick r:id="rId16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6126556" y="4036891"/>
            <a:ext cx="1265588" cy="1121572"/>
          </a:xfrm>
          <a:prstGeom prst="rect">
            <a:avLst/>
          </a:prstGeom>
          <a:gradFill>
            <a:gsLst>
              <a:gs pos="35000">
                <a:srgbClr val="9999FF"/>
              </a:gs>
              <a:gs pos="90000">
                <a:srgbClr val="7030A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9" name="TextBox 18">
            <a:hlinkClick r:id="rId17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4871864" y="5168088"/>
            <a:ext cx="1265588" cy="1121572"/>
          </a:xfrm>
          <a:prstGeom prst="rect">
            <a:avLst/>
          </a:prstGeom>
          <a:gradFill>
            <a:gsLst>
              <a:gs pos="35000">
                <a:srgbClr val="00B0F0"/>
              </a:gs>
              <a:gs pos="9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0" name="TextBox 19">
            <a:hlinkClick r:id="rId18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4871864" y="4046516"/>
            <a:ext cx="1265588" cy="1121572"/>
          </a:xfrm>
          <a:prstGeom prst="rect">
            <a:avLst/>
          </a:prstGeom>
          <a:gradFill>
            <a:gsLst>
              <a:gs pos="35000">
                <a:srgbClr val="9999FF"/>
              </a:gs>
              <a:gs pos="90000">
                <a:srgbClr val="7030A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1" name="TextBox 20">
            <a:hlinkClick r:id="rId19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8646836" y="2901156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2" name="TextBox 21">
            <a:hlinkClick r:id="rId20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9912424" y="2924944"/>
            <a:ext cx="1265588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3" name="TextBox 22">
            <a:hlinkClick r:id="rId21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7392144" y="4035083"/>
            <a:ext cx="1265588" cy="1121572"/>
          </a:xfrm>
          <a:prstGeom prst="rect">
            <a:avLst/>
          </a:prstGeom>
          <a:gradFill>
            <a:gsLst>
              <a:gs pos="35000">
                <a:srgbClr val="9999FF"/>
              </a:gs>
              <a:gs pos="90000">
                <a:srgbClr val="7030A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4" name="TextBox 23">
            <a:hlinkClick r:id="rId22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8646836" y="4046516"/>
            <a:ext cx="1265588" cy="1121572"/>
          </a:xfrm>
          <a:prstGeom prst="rect">
            <a:avLst/>
          </a:prstGeom>
          <a:gradFill>
            <a:gsLst>
              <a:gs pos="35000">
                <a:srgbClr val="9999FF"/>
              </a:gs>
              <a:gs pos="90000">
                <a:srgbClr val="7030A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5" name="TextBox 24">
            <a:hlinkClick r:id="rId23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9912424" y="4046516"/>
            <a:ext cx="1265588" cy="1121572"/>
          </a:xfrm>
          <a:prstGeom prst="rect">
            <a:avLst/>
          </a:prstGeom>
          <a:gradFill>
            <a:gsLst>
              <a:gs pos="35000">
                <a:srgbClr val="9999FF"/>
              </a:gs>
              <a:gs pos="90000">
                <a:srgbClr val="7030A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6" name="TextBox 25">
            <a:hlinkClick r:id="rId24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7392144" y="5156655"/>
            <a:ext cx="1265588" cy="1121572"/>
          </a:xfrm>
          <a:prstGeom prst="rect">
            <a:avLst/>
          </a:prstGeom>
          <a:gradFill>
            <a:gsLst>
              <a:gs pos="35000">
                <a:srgbClr val="00B0F0"/>
              </a:gs>
              <a:gs pos="9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7" name="TextBox 26">
            <a:hlinkClick r:id="rId25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8646836" y="5168088"/>
            <a:ext cx="1265588" cy="1121572"/>
          </a:xfrm>
          <a:prstGeom prst="rect">
            <a:avLst/>
          </a:prstGeom>
          <a:gradFill>
            <a:gsLst>
              <a:gs pos="35000">
                <a:srgbClr val="00B0F0"/>
              </a:gs>
              <a:gs pos="9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8" name="TextBox 27">
            <a:hlinkClick r:id="rId26" action="ppaction://hlinksldjump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9912424" y="5168088"/>
            <a:ext cx="1265588" cy="1121572"/>
          </a:xfrm>
          <a:prstGeom prst="rect">
            <a:avLst/>
          </a:prstGeom>
          <a:gradFill>
            <a:gsLst>
              <a:gs pos="35000">
                <a:srgbClr val="00B0F0"/>
              </a:gs>
              <a:gs pos="9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8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50</a:t>
            </a:r>
            <a:endParaRPr lang="ru-RU" sz="48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29" name="TextBox 28">
            <a:hlinkClick r:id="" action="ppaction://noaction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1199456" y="646579"/>
            <a:ext cx="3661374" cy="1121572"/>
          </a:xfrm>
          <a:prstGeom prst="rect">
            <a:avLst/>
          </a:prstGeom>
          <a:gradFill>
            <a:gsLst>
              <a:gs pos="35000">
                <a:srgbClr val="92D050"/>
              </a:gs>
              <a:gs pos="90000">
                <a:srgbClr val="00B05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Сказки</a:t>
            </a:r>
            <a:endParaRPr lang="ru-RU" sz="40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0" name="TextBox 29">
            <a:hlinkClick r:id="" action="ppaction://noaction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1199253" y="1780192"/>
            <a:ext cx="3661374" cy="1121572"/>
          </a:xfrm>
          <a:prstGeom prst="rect">
            <a:avLst/>
          </a:prstGeom>
          <a:gradFill>
            <a:gsLst>
              <a:gs pos="35000">
                <a:schemeClr val="accent6">
                  <a:lumMod val="60000"/>
                  <a:lumOff val="40000"/>
                </a:schemeClr>
              </a:gs>
              <a:gs pos="90000">
                <a:schemeClr val="accent6">
                  <a:lumMod val="7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Стихи</a:t>
            </a:r>
            <a:endParaRPr lang="ru-RU" sz="40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1" name="TextBox 30">
            <a:hlinkClick r:id="" action="ppaction://noaction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1210490" y="2921237"/>
            <a:ext cx="3661374" cy="1121572"/>
          </a:xfrm>
          <a:prstGeom prst="rect">
            <a:avLst/>
          </a:prstGeom>
          <a:gradFill>
            <a:gsLst>
              <a:gs pos="35000">
                <a:srgbClr val="FF9999"/>
              </a:gs>
              <a:gs pos="90000">
                <a:srgbClr val="FF0066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Басни</a:t>
            </a:r>
            <a:endParaRPr lang="ru-RU" sz="40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2" name="TextBox 31">
            <a:hlinkClick r:id="" action="ppaction://noaction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1199253" y="4046516"/>
            <a:ext cx="3661374" cy="1121572"/>
          </a:xfrm>
          <a:prstGeom prst="rect">
            <a:avLst/>
          </a:prstGeom>
          <a:gradFill>
            <a:gsLst>
              <a:gs pos="35000">
                <a:srgbClr val="9999FF"/>
              </a:gs>
              <a:gs pos="90000">
                <a:srgbClr val="7030A0"/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Былины</a:t>
            </a:r>
            <a:endParaRPr lang="ru-RU" sz="40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3" name="TextBox 32">
            <a:hlinkClick r:id="" action="ppaction://noaction" highlightClick="1">
              <a:snd r:embed="rId2" name="click.wav"/>
            </a:hlinkClick>
          </p:cNvPr>
          <p:cNvSpPr txBox="1">
            <a:spLocks noChangeAspect="1"/>
          </p:cNvSpPr>
          <p:nvPr/>
        </p:nvSpPr>
        <p:spPr>
          <a:xfrm>
            <a:off x="1199253" y="5168088"/>
            <a:ext cx="3661374" cy="1121572"/>
          </a:xfrm>
          <a:prstGeom prst="rect">
            <a:avLst/>
          </a:prstGeom>
          <a:gradFill>
            <a:gsLst>
              <a:gs pos="35000">
                <a:srgbClr val="00B0F0"/>
              </a:gs>
              <a:gs pos="93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etal">
            <a:bevelT w="190500" h="190500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 anchorCtr="0">
            <a:noAutofit/>
            <a:sp3d extrusionH="57150">
              <a:bevelT w="38100" h="38100"/>
            </a:sp3d>
          </a:bodyPr>
          <a:lstStyle/>
          <a:p>
            <a:pPr algn="ctr"/>
            <a:r>
              <a:rPr lang="ru-RU" sz="4000" b="1" smtClean="0">
                <a:solidFill>
                  <a:srgbClr val="0000FF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Мультфильмы</a:t>
            </a:r>
            <a:endParaRPr lang="ru-RU" sz="4000" b="1" dirty="0">
              <a:solidFill>
                <a:srgbClr val="0000FF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САМУИЛ  МАРШАК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«КОШКИН ДОМ»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8"/>
            <a:ext cx="974615" cy="218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99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Стихи 50</a:t>
            </a:r>
            <a:endParaRPr lang="ru-RU" dirty="0">
              <a:ln w="6350">
                <a:solidFill>
                  <a:schemeClr val="accent6">
                    <a:lumMod val="50000"/>
                  </a:schemeClr>
                </a:solidFill>
              </a:ln>
              <a:solidFill>
                <a:srgbClr val="FF993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9656" y="2348880"/>
            <a:ext cx="6336216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Богат я, казны не считаю,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 все не скудеет </a:t>
            </a:r>
            <a:r>
              <a:rPr lang="ru-RU" dirty="0" smtClean="0"/>
              <a:t>добро.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 царство мое убираю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 алмазы, жемчуг, серебро…»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НИКОЛАЙ  НЕКРАСОВ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«МОРОЗ, КРАСНЫЙ НОС»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8"/>
            <a:ext cx="974615" cy="2184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Басни 10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608" y="2276872"/>
            <a:ext cx="7848384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Уж сколько раз твердили миру,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Что лесть гнусна, вредна;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только всё не впрок,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 в сердце льстец всегда отыщет уголок.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ИВАН КРЫЛОВ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«ВОРОНА И ЛИСИЦА»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Басни 20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15680" y="2348880"/>
            <a:ext cx="7272320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«А, так ты…» — «Я без души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Лето целое всё пела».—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«Ты всё пела? это дело: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Так поди же, попляши!»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ИВАН КРЫЛОВ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«СТРЕКОЗА И МУРАВЕЙ»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Басни  30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4000" y="2348880"/>
            <a:ext cx="7560352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Когда в товарищах согласья нет,</a:t>
            </a:r>
            <a:br>
              <a:rPr lang="ru-RU" dirty="0" smtClean="0"/>
            </a:br>
            <a:r>
              <a:rPr lang="ru-RU" dirty="0" smtClean="0"/>
              <a:t>На лад их дело не пойдет,</a:t>
            </a:r>
            <a:br>
              <a:rPr lang="ru-RU" dirty="0" smtClean="0"/>
            </a:br>
            <a:r>
              <a:rPr lang="ru-RU" dirty="0" smtClean="0"/>
              <a:t>И выйдет из него не дело, только мука.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ИВАН КРЫЛОВ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«ЛЕБЕДЬ, ЩУКА И РАК»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Басни  40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У сильного всегда бессильный виноват:</a:t>
            </a:r>
            <a:br>
              <a:rPr lang="ru-RU" dirty="0" smtClean="0"/>
            </a:br>
            <a:r>
              <a:rPr lang="ru-RU" dirty="0" smtClean="0"/>
              <a:t>Тому в Истории мы тьму примеров слышим,</a:t>
            </a:r>
            <a:br>
              <a:rPr lang="ru-RU" dirty="0" smtClean="0"/>
            </a:br>
            <a:r>
              <a:rPr lang="ru-RU" dirty="0" smtClean="0"/>
              <a:t>Но мы Истории не пишем;</a:t>
            </a:r>
            <a:br>
              <a:rPr lang="ru-RU" dirty="0" smtClean="0"/>
            </a:br>
            <a:r>
              <a:rPr lang="ru-RU" dirty="0" smtClean="0"/>
              <a:t>А вот о том как в Баснях говорят.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-83363"/>
            <a:ext cx="11160000" cy="6840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Сказки  10</a:t>
            </a:r>
            <a:endParaRPr lang="ru-RU" dirty="0">
              <a:ln w="635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Герои какой сказки угощали друг друга манной кашей и окрошкой? Но в конце концов «Как аукнулось, так и откликнулось!»</a:t>
            </a:r>
            <a:endParaRPr lang="ru-RU" dirty="0"/>
          </a:p>
        </p:txBody>
      </p:sp>
      <p:sp>
        <p:nvSpPr>
          <p:cNvPr id="9" name="Стрелка вправо 8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ИВАН  КРЫЛОВ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«ВОЛК  И  ЯГНЕНОК»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C00000"/>
                  </a:solidFill>
                </a:ln>
                <a:solidFill>
                  <a:srgbClr val="FF33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Басни  50</a:t>
            </a:r>
            <a:endParaRPr lang="ru-RU" dirty="0">
              <a:ln w="6350">
                <a:solidFill>
                  <a:srgbClr val="C00000"/>
                </a:solidFill>
              </a:ln>
              <a:solidFill>
                <a:srgbClr val="FF33CC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5600" y="2204864"/>
            <a:ext cx="7344328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Невежда также в ослепленье</a:t>
            </a:r>
            <a:br>
              <a:rPr lang="ru-RU" dirty="0" smtClean="0"/>
            </a:br>
            <a:r>
              <a:rPr lang="ru-RU" dirty="0" smtClean="0"/>
              <a:t>Бранит науки и ученье,</a:t>
            </a:r>
            <a:br>
              <a:rPr lang="ru-RU" dirty="0" smtClean="0"/>
            </a:br>
            <a:r>
              <a:rPr lang="ru-RU" dirty="0" smtClean="0"/>
              <a:t>И все ученые труды,</a:t>
            </a:r>
            <a:br>
              <a:rPr lang="ru-RU" dirty="0" smtClean="0"/>
            </a:br>
            <a:r>
              <a:rPr lang="ru-RU" dirty="0" smtClean="0"/>
              <a:t>Не чувствуя, что он вкушает их плоды.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ИВАН КРЫЛОВ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«СВИНЬЯ  ПОД  ДУБОМ»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/>
          <a:lstStyle/>
          <a:p>
            <a:r>
              <a:rPr lang="ru-RU" dirty="0" smtClean="0">
                <a:ln w="6350">
                  <a:solidFill>
                    <a:srgbClr val="7030A0"/>
                  </a:solidFill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Былины 10</a:t>
            </a:r>
            <a:endParaRPr lang="ru-RU" dirty="0">
              <a:ln w="6350">
                <a:solidFill>
                  <a:srgbClr val="7030A0"/>
                </a:solidFill>
              </a:ln>
              <a:solidFill>
                <a:srgbClr val="99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9536" y="1988840"/>
            <a:ext cx="8784000" cy="345638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Из того ли то из города из Мурома,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Из того села да Карачарова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Выезжал удаленький дородный добрый молодец.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Он стоял заутреню во Муроме,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 и к обеденке поспеть хотел он в стольный Киев-град.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Да и подъехал он ко славному ко городу к Чернигову.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96200" y="501317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«ИЛЬЯ МУРОМЕЙ И СОЛОВЕЙ РАЗБОЙНИК»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7030A0"/>
                  </a:solidFill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Былины 20</a:t>
            </a:r>
            <a:endParaRPr lang="ru-RU" dirty="0">
              <a:ln w="6350">
                <a:solidFill>
                  <a:srgbClr val="7030A0"/>
                </a:solidFill>
              </a:ln>
              <a:solidFill>
                <a:srgbClr val="99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5640" y="2060848"/>
            <a:ext cx="7632360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Добрыня своей матушки не слушался,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Как он едет далече во чисто поле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На ту на гору на Сорочинскую.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Потоптал он младыих змеенышей,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Повыручал он полонов да русскиих.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400256" y="501317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«ДОБРЫНЯ  И  ЗМЕЙ»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51384" y="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7030A0"/>
                  </a:solidFill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Былины 30</a:t>
            </a:r>
            <a:endParaRPr lang="ru-RU" dirty="0">
              <a:ln w="6350">
                <a:solidFill>
                  <a:srgbClr val="7030A0"/>
                </a:solidFill>
              </a:ln>
              <a:solidFill>
                <a:srgbClr val="99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584" y="2276872"/>
            <a:ext cx="7704368" cy="34563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Как тут-то купцы новгородские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Говорят ему таковы слова: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«Не знаешь ты чуда чудного,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 может быть в Ильмень-озере рыбы —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золоты перья»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392144" y="4725144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БЫЛИНА  «САДКО»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84" y="3573016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7030A0"/>
                  </a:solidFill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Былины 40</a:t>
            </a:r>
            <a:endParaRPr lang="ru-RU" dirty="0">
              <a:ln w="6350">
                <a:solidFill>
                  <a:srgbClr val="7030A0"/>
                </a:solidFill>
              </a:ln>
              <a:solidFill>
                <a:srgbClr val="99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Щукой-рыбою ходить ему в глубоких морях,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Птицей-соколом летать под оболока,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Серым волком рыскать да по чистыим полям.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Уходили все рыбы во синие моря,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Улетали все птицы за оболока,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Ускакали все звери во темные леса.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1628800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РУССКАЯ НАРОДНАЯ СКАЗКА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«ЛИСА И ЖУРАВЛЬ»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376" y="4077072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«ВОЛЬГА И МИКУЛА СЕЛЯНИНОВИЧ»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384" y="3573016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7030A0"/>
                  </a:solidFill>
                </a:ln>
                <a:solidFill>
                  <a:srgbClr val="99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Былины 50</a:t>
            </a:r>
            <a:endParaRPr lang="ru-RU" dirty="0">
              <a:ln w="6350">
                <a:solidFill>
                  <a:srgbClr val="7030A0"/>
                </a:solidFill>
              </a:ln>
              <a:solidFill>
                <a:srgbClr val="9966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67608" y="2276872"/>
            <a:ext cx="7416336" cy="34563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 скочил Яким со добра коня,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Посмотрел на камени подписи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Расписаны дороги широкие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Первая дорога в Муром лежит,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Другая дорога - в Чернигов-град.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Третья - ко городу ко Киеву,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Ко ласкову князю Владимиру.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«АЛЕША ПОПОВИЧ И ТУГАРИН ЗМЕЁВИЧ»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6350">
                  <a:solidFill>
                    <a:srgbClr val="005EAC"/>
                  </a:solidFill>
                </a:ln>
                <a:solidFill>
                  <a:srgbClr val="00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Мультфильмы 10</a:t>
            </a:r>
            <a:endParaRPr lang="ru-RU" dirty="0">
              <a:ln w="6350">
                <a:solidFill>
                  <a:srgbClr val="005EAC"/>
                </a:solidFill>
              </a:ln>
              <a:solidFill>
                <a:srgbClr val="00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Содержимое 5" descr="eIHkcqgcaK0ElKyBuBq01sV40iEnMukIqP6U5m_3z6RmMNs8K_2DQ_upnbEtR1Y979kspqbjX5uQrbPtx_4tuClN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495600" y="2060848"/>
            <a:ext cx="4992849" cy="3455988"/>
          </a:xfr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Астрид Линдгрен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МАЛЫШ  И  </a:t>
            </a:r>
            <a:r>
              <a:rPr lang="ru-RU" dirty="0" smtClean="0">
                <a:solidFill>
                  <a:schemeClr val="bg1"/>
                </a:solidFill>
              </a:rPr>
              <a:t>КАРЛСОН</a:t>
            </a:r>
            <a:r>
              <a:rPr lang="ru-RU" dirty="0" smtClean="0">
                <a:solidFill>
                  <a:schemeClr val="bg1"/>
                </a:solidFill>
              </a:rPr>
              <a:t>, КОТОРЫЙ ЖИВЕТ НА КРЫШЕ»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005EAC"/>
                  </a:solidFill>
                </a:ln>
                <a:solidFill>
                  <a:srgbClr val="00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Мультфильмы  20</a:t>
            </a:r>
            <a:endParaRPr lang="ru-RU" dirty="0">
              <a:ln w="6350">
                <a:solidFill>
                  <a:srgbClr val="005EAC"/>
                </a:solidFill>
              </a:ln>
              <a:solidFill>
                <a:srgbClr val="00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pic>
        <p:nvPicPr>
          <p:cNvPr id="6" name="Содержимое 5" descr="1640479851_11-pofoto-club-p-nils-i-gusi-foto-32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 contrast="10000"/>
          </a:blip>
          <a:stretch>
            <a:fillRect/>
          </a:stretch>
        </p:blipFill>
        <p:spPr>
          <a:xfrm>
            <a:off x="2711624" y="2060848"/>
            <a:ext cx="5196974" cy="3455988"/>
          </a:xfr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8400256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Сельма Лагерлеф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«ЧУДЕСНОЕ  ПУТЕШЕСТВИЕ  НИЛЬСА  С  ДИКИМИ  ГУСЯМИ»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005EAC"/>
                  </a:solidFill>
                </a:ln>
                <a:solidFill>
                  <a:srgbClr val="00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Мультфильмы  30</a:t>
            </a:r>
            <a:endParaRPr lang="ru-RU" dirty="0">
              <a:ln w="6350">
                <a:solidFill>
                  <a:srgbClr val="005EAC"/>
                </a:solidFill>
              </a:ln>
              <a:solidFill>
                <a:srgbClr val="00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pic>
        <p:nvPicPr>
          <p:cNvPr id="6" name="Содержимое 5" descr="1689359893_kartin-papik-pro-p-kartinki-snezhnaya-koroleva-multfilm-sovet-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279576" y="2060848"/>
            <a:ext cx="4607984" cy="3455988"/>
          </a:xfr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1124744"/>
            <a:ext cx="8784000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Г.Х.Андерсен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«СНЕЖНАЯ  КОРОЛЕВА»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005EAC"/>
                  </a:solidFill>
                </a:ln>
                <a:solidFill>
                  <a:srgbClr val="00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Мультфильмы  40</a:t>
            </a:r>
            <a:endParaRPr lang="ru-RU" dirty="0">
              <a:ln w="6350">
                <a:solidFill>
                  <a:srgbClr val="005EAC"/>
                </a:solidFill>
              </a:ln>
              <a:solidFill>
                <a:srgbClr val="00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pic>
        <p:nvPicPr>
          <p:cNvPr id="6" name="Содержимое 5" descr="skazka-o-zolotom-petushke-1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567608" y="2060848"/>
            <a:ext cx="4319985" cy="3455988"/>
          </a:xfr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488" y="1124745"/>
            <a:ext cx="9215805" cy="900000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Сказки 20</a:t>
            </a:r>
            <a:endParaRPr lang="ru-RU" dirty="0">
              <a:ln w="635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512" y="2348880"/>
            <a:ext cx="8784976" cy="345638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 какой сказке Марьюшка заказала трое башмаков железных, трое посохов железных и трое колпаков железных, чтобы отправиться в путь-дорогу…?</a:t>
            </a:r>
            <a:endParaRPr lang="ru-RU" dirty="0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А.С.Пушкин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«СКАЗКА О ЗОЛОТОМ ПЕТУШКЕ»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10698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>
                <a:ln w="6350">
                  <a:solidFill>
                    <a:srgbClr val="005EAC"/>
                  </a:solidFill>
                </a:ln>
                <a:solidFill>
                  <a:srgbClr val="00CC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Мультфильмы  50</a:t>
            </a:r>
            <a:endParaRPr lang="ru-RU" dirty="0">
              <a:ln w="6350">
                <a:solidFill>
                  <a:srgbClr val="005EAC"/>
                </a:solidFill>
              </a:ln>
              <a:solidFill>
                <a:srgbClr val="00CC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pic>
        <p:nvPicPr>
          <p:cNvPr id="6" name="Содержимое 5" descr="start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423592" y="2204864"/>
            <a:ext cx="4286250" cy="3429000"/>
          </a:xfrm>
        </p:spPr>
      </p:pic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896200" y="4581128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1504" y="2636912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Лия Гераскина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«В </a:t>
            </a:r>
            <a:r>
              <a:rPr lang="ru-RU" dirty="0" smtClean="0">
                <a:solidFill>
                  <a:schemeClr val="bg1"/>
                </a:solidFill>
              </a:rPr>
              <a:t> СТРАНЕ  НЕВЫУЧЕННЫХ </a:t>
            </a:r>
            <a:r>
              <a:rPr lang="ru-RU" dirty="0" smtClean="0">
                <a:solidFill>
                  <a:schemeClr val="bg1"/>
                </a:solidFill>
              </a:rPr>
              <a:t>УРОКОВ»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1778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Добрыня своей матушки не слушался,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Как он едет далече во чисто поле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На ту на гору на Сорочинскую.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Потоптал он младыих змеенышей,</a:t>
            </a:r>
            <a:endParaRPr kumimoji="0" lang="ru-RU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1778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  <a:cs typeface="Arial" panose="020B0604020202020204" pitchFamily="34" charset="0"/>
              </a:rPr>
              <a:t>Повыручал он полонов да русскиих.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000" y="3621019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Интернет-источники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19536" y="2348880"/>
            <a:ext cx="8496944" cy="3456384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https://ru.pinterest.com/pin/439452876112064171/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https://encrypted-tbn0.gstatic.com/images?q=tbn:ANd9GcTgPBqsu3tARiu1_JGRhit6AoQxPxA76O_E8Q&amp;s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https://www.google.com/url?sa=i&amp;url=https%3A%2F%2Fwww.kino-teatr.ru%2Fmult%2Fmovie%2Fsov%2F84626%2Ftitr%2F&amp;psig=AOvVaw12x2OwMhXRY1yasdths7mk&amp;ust=1729751654131000&amp;source=images&amp;cd=vfe&amp;opi=89978449&amp;ved=0CBQQjRxqFwoTCIirmoHko4kDFQAAAAAdAAAAABAE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https://www.google.com/url?sa=i&amp;url=https%3A%2F%2Fok.ru%2Fvideo%2F1866620275240&amp;psig=AOvVaw1j7RJWB22rCQi6RM7dVwuP&amp;ust=1729751728487000&amp;so</a:t>
            </a:r>
            <a:endParaRPr lang="ru-RU" dirty="0" smtClean="0">
              <a:solidFill>
                <a:schemeClr val="bg1"/>
              </a:solidFill>
              <a:hlinkClick r:id="rId5"/>
            </a:endParaRPr>
          </a:p>
          <a:p>
            <a:r>
              <a:rPr lang="en-US" dirty="0" err="1" smtClean="0">
                <a:solidFill>
                  <a:schemeClr val="bg1"/>
                </a:solidFill>
                <a:hlinkClick r:id="rId5"/>
              </a:rPr>
              <a:t>urce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=</a:t>
            </a:r>
            <a:r>
              <a:rPr lang="en-US" dirty="0" err="1" smtClean="0">
                <a:solidFill>
                  <a:schemeClr val="bg1"/>
                </a:solidFill>
                <a:hlinkClick r:id="rId5"/>
              </a:rPr>
              <a:t>images&amp;cd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=</a:t>
            </a:r>
            <a:r>
              <a:rPr lang="en-US" dirty="0" err="1" smtClean="0">
                <a:solidFill>
                  <a:schemeClr val="bg1"/>
                </a:solidFill>
                <a:hlinkClick r:id="rId5"/>
              </a:rPr>
              <a:t>vfe&amp;opi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=89978449&amp;ved=0CBQQjRxqFwoTCLD8v6vko4kDFQAAAAAdAAAAABAE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https://www.google.com/url?sa=i&amp;url=https%3A%2F%2Fpofoto.club%2F5562-nils-i-gusi-38-foto.html&amp;psig=AOvVaw3pVOLYZkls1X9F7W09nWRo&amp;ust=1729751813888000&amp;source=images&amp;cd=vfe&amp;opi=89978449&amp;ved=0CBQQjRxqFwoTCLimz_nko4kDFQAAAAAdAAAAABAE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772816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РУССКАЯ НАРОДНАЯ СКАЗКА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«ФИНИСТ-ЯСНЫЙ СОКОЛ»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376" y="4077072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516000" y="9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Сказки  30</a:t>
            </a:r>
            <a:endParaRPr lang="ru-RU" dirty="0">
              <a:ln w="635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Кто брызгал детям в глаза молоком, имел два зонтика и рассказывал сказки одному мальчику семь дней? Кто его придумал?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3512" y="1772816"/>
            <a:ext cx="8784000" cy="900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</a:rPr>
              <a:t>Г.Х.АНДЕРСЕН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«ОЛЕ-ЛУКОЙЕ»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9376" y="4077072"/>
            <a:ext cx="974615" cy="218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1" cstate="email"/>
          <a:stretch>
            <a:fillRect/>
          </a:stretch>
        </p:blipFill>
        <p:spPr>
          <a:xfrm>
            <a:off x="551384" y="18000"/>
            <a:ext cx="11160000" cy="684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4000" y="1124745"/>
            <a:ext cx="8784000" cy="900000"/>
          </a:xfrm>
        </p:spPr>
        <p:txBody>
          <a:bodyPr>
            <a:normAutofit/>
          </a:bodyPr>
          <a:lstStyle/>
          <a:p>
            <a:r>
              <a:rPr lang="ru-RU" dirty="0" smtClean="0">
                <a:ln w="6350">
                  <a:solidFill>
                    <a:srgbClr val="006600"/>
                  </a:solidFill>
                </a:ln>
                <a:solidFill>
                  <a:srgbClr val="00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</a:rPr>
              <a:t>Сказки  40</a:t>
            </a:r>
            <a:endParaRPr lang="ru-RU" dirty="0">
              <a:ln w="6350">
                <a:solidFill>
                  <a:srgbClr val="006600"/>
                </a:solidFill>
              </a:ln>
              <a:solidFill>
                <a:srgbClr val="00CC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lassica Two" panose="03000607020000020002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 какой сказке шел снег, когда работница взбивала перину госпоже, а та наградила ее золотым дождем?</a:t>
            </a:r>
            <a:endParaRPr lang="ru-RU" dirty="0"/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6672064" y="4653136"/>
            <a:ext cx="1554472" cy="72008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6600"/>
                </a:solidFill>
              </a:rPr>
              <a:t>ОТВЕТ</a:t>
            </a:r>
            <a:endParaRPr lang="ru-RU" b="1" dirty="0">
              <a:solidFill>
                <a:srgbClr val="99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6472</Words>
  <Application>WPS Presentation</Application>
  <PresentationFormat>Произвольный</PresentationFormat>
  <Paragraphs>370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4" baseType="lpstr">
      <vt:lpstr>Arial</vt:lpstr>
      <vt:lpstr>SimSun</vt:lpstr>
      <vt:lpstr>Wingdings</vt:lpstr>
      <vt:lpstr>Classica One</vt:lpstr>
      <vt:lpstr>Mongolian Baiti</vt:lpstr>
      <vt:lpstr>Classica Two</vt:lpstr>
      <vt:lpstr>Calibri</vt:lpstr>
      <vt:lpstr>Microsoft YaHei</vt:lpstr>
      <vt:lpstr>Arial Unicode MS</vt:lpstr>
      <vt:lpstr>Helvetica Neue</vt:lpstr>
      <vt:lpstr>Тема Office</vt:lpstr>
      <vt:lpstr>Своя игра «Читайка»</vt:lpstr>
      <vt:lpstr>PowerPoint 演示文稿</vt:lpstr>
      <vt:lpstr>Сказки  10</vt:lpstr>
      <vt:lpstr>РУССКАЯ НАРОДНАЯ СКАЗКА «ЛИСА И ЖУРАВЛЬ»</vt:lpstr>
      <vt:lpstr>Сказки 20</vt:lpstr>
      <vt:lpstr>РУССКАЯ НАРОДНАЯ СКАЗКА «ФИНИСТ-ЯСНЫЙ СОКОЛ»</vt:lpstr>
      <vt:lpstr>Сказки  30</vt:lpstr>
      <vt:lpstr>Г.Х.АНДЕРСЕН «ОЛЕ-ЛУКОЙЕ»</vt:lpstr>
      <vt:lpstr>Сказки  40</vt:lpstr>
      <vt:lpstr>БРАТЬЯ ГРИММ  «ГОСПОЖА МЕТЕЛИЦА»</vt:lpstr>
      <vt:lpstr>Сказки 50</vt:lpstr>
      <vt:lpstr>ЭРНСТ  ГОФМ АН  «ЩЕЛКУНЧИК  И  МЫШИНЫЙ КОРОЛЬ»</vt:lpstr>
      <vt:lpstr>Стихи  10</vt:lpstr>
      <vt:lpstr>БОРИС  ЗАХОДЕР  «ГЕОГРАФИЯ  ВСМЯТКУ»</vt:lpstr>
      <vt:lpstr>Стихи 20</vt:lpstr>
      <vt:lpstr>АГНИЯ  БАРТО  «ЗАЙКА» («ИГРУШКИ»)</vt:lpstr>
      <vt:lpstr>Стихи  30</vt:lpstr>
      <vt:lpstr>СЕРГЕЙ  МИХАЛКОВ  «ПРИВИВКА»</vt:lpstr>
      <vt:lpstr>Стихи 40</vt:lpstr>
      <vt:lpstr>САМУИЛ  МАРШАК  «КОШКИН ДОМ»</vt:lpstr>
      <vt:lpstr>Стихи 50</vt:lpstr>
      <vt:lpstr>НИКОЛАЙ  НЕКРАСОВ «МОРОЗ, КРАСНЫЙ НОС»</vt:lpstr>
      <vt:lpstr>Басни 10</vt:lpstr>
      <vt:lpstr>ИВАН КРЫЛОВ «ВОРОНА И ЛИСИЦА»</vt:lpstr>
      <vt:lpstr>Басни 20</vt:lpstr>
      <vt:lpstr>ИВАН КРЫЛОВ «СТРЕКОЗА И МУРАВЕЙ»</vt:lpstr>
      <vt:lpstr>Басни  30</vt:lpstr>
      <vt:lpstr>ИВАН КРЫЛОВ «ЛЕБЕДЬ, ЩУКА И РАК»</vt:lpstr>
      <vt:lpstr>Басни  40</vt:lpstr>
      <vt:lpstr>ИВАН  КРЫЛОВ «ВОЛК  И  ЯГНЕНОК»</vt:lpstr>
      <vt:lpstr>Басни  50</vt:lpstr>
      <vt:lpstr>ИВАН КРЫЛОВ «СВИНЬЯ  ПОД  ДУБОМ»</vt:lpstr>
      <vt:lpstr>Былины 10</vt:lpstr>
      <vt:lpstr> «ИЛЬЯ МУРОМЕЙ И СОЛОВЕЙ РАЗБОЙНИК»</vt:lpstr>
      <vt:lpstr>Былины 20</vt:lpstr>
      <vt:lpstr> «ДОБРЫНЯ  И  ЗМЕЙ»</vt:lpstr>
      <vt:lpstr>Былины 30</vt:lpstr>
      <vt:lpstr>  БЫЛИНА  «САДКО»</vt:lpstr>
      <vt:lpstr>Былины 40</vt:lpstr>
      <vt:lpstr>    «ВОЛЬГА И МИКУЛА СЕЛЯНИНОВИЧ»</vt:lpstr>
      <vt:lpstr>Былины 50</vt:lpstr>
      <vt:lpstr>    «АЛЕША ПОПОВИЧ И ТУГАРИН ЗМЕЁВИЧ»</vt:lpstr>
      <vt:lpstr>Мультфильмы 10</vt:lpstr>
      <vt:lpstr> Астрид Линдгрен   «МАЛЫШ  И  КАРЛСОН, КОТОРЫЙ ЖИВЕТ НА КРЫШЕ»</vt:lpstr>
      <vt:lpstr>Мультфильмы  20</vt:lpstr>
      <vt:lpstr> Сельма Лагерлеф   «ЧУДЕСНОЕ  ПУТЕШЕСТВИЕ  НИЛЬСА  С  ДИКИМИ  ГУСЯМИ»</vt:lpstr>
      <vt:lpstr>Мультфильмы  30</vt:lpstr>
      <vt:lpstr>     Г.Х.Андерсен «СНЕЖНАЯ  КОРОЛЕВА» </vt:lpstr>
      <vt:lpstr>Мультфильмы  40</vt:lpstr>
      <vt:lpstr> А.С.Пушкин   «СКАЗКА О ЗОЛОТОМ ПЕТУШКЕ»</vt:lpstr>
      <vt:lpstr>Мультфильмы  50</vt:lpstr>
      <vt:lpstr> Лия Гераскина   «В  СТРАНЕ  НЕВЫУЧЕННЫХ УРОКОВ»</vt:lpstr>
      <vt:lpstr>Интернет-источники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Крестики – нолики</dc:title>
  <dc:creator>Физика</dc:creator>
  <cp:lastModifiedBy>WPS_1710050367</cp:lastModifiedBy>
  <cp:revision>170</cp:revision>
  <dcterms:created xsi:type="dcterms:W3CDTF">2014-02-11T06:25:00Z</dcterms:created>
  <dcterms:modified xsi:type="dcterms:W3CDTF">2024-11-22T17:09:06Z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4B5DEE13C2294B14AAA530A6477BE894_12</vt:lpwstr>
  </property>
  <property fmtid="{D5CDD505-2E9C-101B-9397-08002B2CF9AE}" pid="3" name="KSOProductBuildVer">
    <vt:lpwstr>1049-12.2.0.18911</vt:lpwstr>
  </property>
</Properties>
</file>