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4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7" d="100"/>
          <a:sy n="47" d="100"/>
        </p:scale>
        <p:origin x="-1363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9941A-EC48-4040-B8C1-BA2BFF327659}" type="datetimeFigureOut">
              <a:rPr lang="ru-RU" smtClean="0"/>
              <a:t>пн, 08 дек 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4A42C-54AF-47A0-98AA-F8EDB80472D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9941A-EC48-4040-B8C1-BA2BFF327659}" type="datetimeFigureOut">
              <a:rPr lang="ru-RU" smtClean="0"/>
              <a:t>пн, 08 дек 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4A42C-54AF-47A0-98AA-F8EDB80472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9941A-EC48-4040-B8C1-BA2BFF327659}" type="datetimeFigureOut">
              <a:rPr lang="ru-RU" smtClean="0"/>
              <a:t>пн, 08 дек 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4A42C-54AF-47A0-98AA-F8EDB80472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9941A-EC48-4040-B8C1-BA2BFF327659}" type="datetimeFigureOut">
              <a:rPr lang="ru-RU" smtClean="0"/>
              <a:t>пн, 08 дек 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4A42C-54AF-47A0-98AA-F8EDB80472D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9941A-EC48-4040-B8C1-BA2BFF327659}" type="datetimeFigureOut">
              <a:rPr lang="ru-RU" smtClean="0"/>
              <a:t>пн, 08 дек 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4A42C-54AF-47A0-98AA-F8EDB80472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9941A-EC48-4040-B8C1-BA2BFF327659}" type="datetimeFigureOut">
              <a:rPr lang="ru-RU" smtClean="0"/>
              <a:t>пн, 08 дек 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4A42C-54AF-47A0-98AA-F8EDB80472D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9941A-EC48-4040-B8C1-BA2BFF327659}" type="datetimeFigureOut">
              <a:rPr lang="ru-RU" smtClean="0"/>
              <a:t>пн, 08 дек 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4A42C-54AF-47A0-98AA-F8EDB80472D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9941A-EC48-4040-B8C1-BA2BFF327659}" type="datetimeFigureOut">
              <a:rPr lang="ru-RU" smtClean="0"/>
              <a:t>пн, 08 дек 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4A42C-54AF-47A0-98AA-F8EDB80472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9941A-EC48-4040-B8C1-BA2BFF327659}" type="datetimeFigureOut">
              <a:rPr lang="ru-RU" smtClean="0"/>
              <a:t>пн, 08 дек 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4A42C-54AF-47A0-98AA-F8EDB80472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9941A-EC48-4040-B8C1-BA2BFF327659}" type="datetimeFigureOut">
              <a:rPr lang="ru-RU" smtClean="0"/>
              <a:t>пн, 08 дек 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4A42C-54AF-47A0-98AA-F8EDB80472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9941A-EC48-4040-B8C1-BA2BFF327659}" type="datetimeFigureOut">
              <a:rPr lang="ru-RU" smtClean="0"/>
              <a:t>пн, 08 дек 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E4A42C-54AF-47A0-98AA-F8EDB80472D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2C9941A-EC48-4040-B8C1-BA2BFF327659}" type="datetimeFigureOut">
              <a:rPr lang="ru-RU" smtClean="0"/>
              <a:t>пн, 08 дек 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DE4A42C-54AF-47A0-98AA-F8EDB80472D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9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1114" y="3097929"/>
            <a:ext cx="6400800" cy="17526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</a:rPr>
              <a:t>АГРАРНЫЙ КЛАСС: </a:t>
            </a:r>
          </a:p>
          <a:p>
            <a:r>
              <a:rPr lang="ru-RU" sz="3600" b="1" dirty="0" smtClean="0">
                <a:solidFill>
                  <a:schemeClr val="tx1"/>
                </a:solidFill>
              </a:rPr>
              <a:t>от теории к практике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2420887"/>
          </a:xfrm>
        </p:spPr>
        <p:txBody>
          <a:bodyPr>
            <a:noAutofit/>
          </a:bodyPr>
          <a:lstStyle/>
          <a:p>
            <a:pPr marL="182880" indent="0" algn="ctr">
              <a:buNone/>
            </a:pPr>
            <a:r>
              <a:rPr lang="ru-RU" sz="3200" dirty="0" smtClean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Муниципальное бюджетное общеобразовательное учреждение «Межшкольный учебный комбинат с общим и средним (полным) образованием» села Вилино Бахчисарайского района Республики Крым</a:t>
            </a:r>
            <a:endParaRPr lang="ru-RU" sz="32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5718855"/>
            <a:ext cx="54325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i="1" dirty="0" smtClean="0"/>
              <a:t>Руководитель – Катаклы </a:t>
            </a:r>
            <a:r>
              <a:rPr lang="ru-RU" sz="2000" i="1" dirty="0" err="1" smtClean="0"/>
              <a:t>Ленура</a:t>
            </a:r>
            <a:r>
              <a:rPr lang="ru-RU" sz="2000" i="1" dirty="0" smtClean="0"/>
              <a:t> Ситвелиевна</a:t>
            </a:r>
            <a:endParaRPr lang="ru-RU" sz="2000" i="1" dirty="0"/>
          </a:p>
        </p:txBody>
      </p:sp>
      <p:pic>
        <p:nvPicPr>
          <p:cNvPr id="1027" name="Picture 3" descr="D:\Наша школа\2025-2026\агрокласс\Attachments_l3nfurs@yandex.ru_2025-12-08_20-10-22\100001856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10547" y1="62012" x2="10547" y2="62012"/>
                        <a14:foregroundMark x1="5273" y1="66113" x2="5273" y2="66113"/>
                        <a14:foregroundMark x1="10352" y1="74609" x2="10352" y2="74609"/>
                        <a14:foregroundMark x1="9082" y1="80664" x2="9082" y2="80664"/>
                        <a14:foregroundMark x1="13867" y1="86621" x2="13867" y2="86621"/>
                        <a14:foregroundMark x1="4785" y1="81152" x2="4785" y2="81152"/>
                        <a14:foregroundMark x1="19336" y1="88965" x2="19336" y2="88965"/>
                        <a14:foregroundMark x1="36426" y1="97168" x2="36426" y2="97168"/>
                        <a14:foregroundMark x1="45703" y1="94727" x2="45703" y2="94727"/>
                        <a14:foregroundMark x1="70801" y1="93457" x2="70801" y2="93457"/>
                        <a14:foregroundMark x1="90430" y1="83105" x2="90430" y2="83105"/>
                        <a14:foregroundMark x1="75586" y1="78906" x2="75586" y2="78906"/>
                        <a14:foregroundMark x1="69824" y1="78906" x2="69824" y2="78906"/>
                        <a14:foregroundMark x1="15625" y1="70605" x2="28613" y2="78418"/>
                        <a14:foregroundMark x1="15625" y1="75879" x2="16602" y2="86621"/>
                        <a14:foregroundMark x1="8105" y1="73828" x2="7031" y2="81152"/>
                        <a14:foregroundMark x1="31641" y1="82617" x2="69824" y2="81934"/>
                        <a14:foregroundMark x1="75879" y1="83691" x2="92188" y2="76367"/>
                        <a14:foregroundMark x1="32129" y1="5762" x2="32129" y2="5762"/>
                        <a14:foregroundMark x1="26172" y1="4004" x2="32129" y2="752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8113" y="2688548"/>
            <a:ext cx="3035176" cy="3035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3928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>
                <a:solidFill>
                  <a:schemeClr val="accent2">
                    <a:lumMod val="50000"/>
                  </a:schemeClr>
                </a:solidFill>
                <a:effectLst/>
              </a:rPr>
              <a:t>В образовательной организации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effectLst/>
              </a:rPr>
              <a:t>большое 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  <a:effectLst/>
              </a:rPr>
              <a:t>внимание уделяется </a:t>
            </a:r>
            <a:r>
              <a:rPr lang="ru-RU" sz="2800" dirty="0" err="1">
                <a:solidFill>
                  <a:schemeClr val="accent2">
                    <a:lumMod val="50000"/>
                  </a:schemeClr>
                </a:solidFill>
                <a:effectLst/>
              </a:rPr>
              <a:t>профориентационной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  <a:effectLst/>
              </a:rPr>
              <a:t> работе</a:t>
            </a:r>
            <a:endParaRPr lang="ru-RU" sz="2800" dirty="0">
              <a:effectLst/>
            </a:endParaRPr>
          </a:p>
        </p:txBody>
      </p:sp>
      <p:sp>
        <p:nvSpPr>
          <p:cNvPr id="3" name="Объект 9"/>
          <p:cNvSpPr txBox="1">
            <a:spLocks/>
          </p:cNvSpPr>
          <p:nvPr/>
        </p:nvSpPr>
        <p:spPr>
          <a:xfrm>
            <a:off x="0" y="1092279"/>
            <a:ext cx="6430476" cy="164910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ru-RU" dirty="0" smtClean="0"/>
              <a:t>В 10-12 классах реализуется программа «Россия – мои горизонты»</a:t>
            </a:r>
          </a:p>
          <a:p>
            <a:pPr>
              <a:spcBef>
                <a:spcPts val="600"/>
              </a:spcBef>
            </a:pPr>
            <a:r>
              <a:rPr lang="ru-RU" dirty="0" smtClean="0"/>
              <a:t>Региональный проект «Билет в будущее»</a:t>
            </a:r>
          </a:p>
          <a:p>
            <a:pPr>
              <a:spcBef>
                <a:spcPts val="600"/>
              </a:spcBef>
            </a:pPr>
            <a:r>
              <a:rPr lang="ru-RU" dirty="0" err="1" smtClean="0"/>
              <a:t>Профэкскурсии</a:t>
            </a:r>
            <a:r>
              <a:rPr lang="ru-RU" dirty="0" smtClean="0"/>
              <a:t> и </a:t>
            </a:r>
            <a:r>
              <a:rPr lang="ru-RU" dirty="0" err="1" smtClean="0"/>
              <a:t>профпробы</a:t>
            </a:r>
            <a:r>
              <a:rPr lang="ru-RU" dirty="0" smtClean="0"/>
              <a:t>, и др.</a:t>
            </a:r>
            <a:endParaRPr lang="ru-RU" dirty="0" smtClean="0"/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15822" y="2730431"/>
            <a:ext cx="9144000" cy="698569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effectLst/>
              </a:rPr>
              <a:t>ЦЕЛЬ инновационного проекта:</a:t>
            </a:r>
            <a:endParaRPr lang="ru-RU" sz="3600" dirty="0">
              <a:solidFill>
                <a:schemeClr val="accent2">
                  <a:lumMod val="50000"/>
                </a:schemeClr>
              </a:solidFill>
              <a:effectLst/>
            </a:endParaRPr>
          </a:p>
        </p:txBody>
      </p:sp>
      <p:sp>
        <p:nvSpPr>
          <p:cNvPr id="6" name="Объект 4"/>
          <p:cNvSpPr txBox="1">
            <a:spLocks/>
          </p:cNvSpPr>
          <p:nvPr/>
        </p:nvSpPr>
        <p:spPr>
          <a:xfrm>
            <a:off x="15822" y="3429000"/>
            <a:ext cx="9352786" cy="324036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создание </a:t>
            </a:r>
            <a:r>
              <a:rPr lang="ru-RU" dirty="0" err="1" smtClean="0"/>
              <a:t>агрокласса</a:t>
            </a:r>
            <a:r>
              <a:rPr lang="ru-RU" dirty="0" smtClean="0"/>
              <a:t> на базе школы, формирование у обучающихся компетенций в области наук, связанных с сельским хозяйством (агрономия, растениеводство и др.); развитие личностных качеств обучающихся, связанных с перспективой поступления в учреждения сельскохозяйственного профиля и решения проблемы кадрового обеспечения квалифицированными специалистами с инновационным мышлением и бизнес-подходом к сельскохозяйственному производству в региональном агропромышленном комплексе.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5645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21704"/>
            <a:ext cx="9144000" cy="887016"/>
          </a:xfrm>
        </p:spPr>
        <p:txBody>
          <a:bodyPr/>
          <a:lstStyle/>
          <a:p>
            <a:pPr marL="0" indent="0" algn="ctr">
              <a:buNone/>
            </a:pPr>
            <a:r>
              <a:rPr lang="ru-RU" sz="4400" dirty="0">
                <a:solidFill>
                  <a:schemeClr val="accent2">
                    <a:lumMod val="50000"/>
                  </a:schemeClr>
                </a:solidFill>
                <a:effectLst/>
              </a:rPr>
              <a:t>Обучающиеся </a:t>
            </a:r>
            <a:r>
              <a:rPr lang="ru-RU" sz="4400" dirty="0" err="1">
                <a:solidFill>
                  <a:schemeClr val="accent2">
                    <a:lumMod val="50000"/>
                  </a:schemeClr>
                </a:solidFill>
                <a:effectLst/>
              </a:rPr>
              <a:t>агрокласса</a:t>
            </a:r>
            <a:r>
              <a:rPr lang="ru-RU" sz="4400" dirty="0">
                <a:solidFill>
                  <a:schemeClr val="accent2">
                    <a:lumMod val="50000"/>
                  </a:schemeClr>
                </a:solidFill>
                <a:effectLst/>
              </a:rPr>
              <a:t>:</a:t>
            </a:r>
            <a:endParaRPr lang="ru-RU" sz="4400" dirty="0">
              <a:effectLst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107504" y="964008"/>
            <a:ext cx="9036496" cy="250395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 smtClean="0"/>
              <a:t>знакомятся с основополагающими началами профессий сельскохозяйственной отрасли</a:t>
            </a:r>
          </a:p>
          <a:p>
            <a:r>
              <a:rPr lang="ru-RU" sz="2000" dirty="0" smtClean="0"/>
              <a:t>повышают качество знаний по предметам естественно-научной направленности через урочную и внеурочную деятельность, через дополнительное образование</a:t>
            </a:r>
          </a:p>
          <a:p>
            <a:r>
              <a:rPr lang="ru-RU" sz="2000" dirty="0" smtClean="0"/>
              <a:t>знакомятся с практической деятельностью в сфере сельского хозяйства.</a:t>
            </a:r>
          </a:p>
          <a:p>
            <a:pPr marL="0" indent="0">
              <a:buFont typeface="Georgia" pitchFamily="18" charset="0"/>
              <a:buNone/>
            </a:pPr>
            <a:endParaRPr lang="ru-RU" sz="20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28"/>
          <a:stretch/>
        </p:blipFill>
        <p:spPr>
          <a:xfrm>
            <a:off x="6569164" y="3266139"/>
            <a:ext cx="2571083" cy="35913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0" name="Picture 2" descr="D:\Наша школа\2025-2026\агрокласс\Attachments_katakly_lenura@mail.ru_2025-01-23_14-50-25\FullSizeRender-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86"/>
          <a:stretch/>
        </p:blipFill>
        <p:spPr bwMode="auto">
          <a:xfrm>
            <a:off x="0" y="3331029"/>
            <a:ext cx="2290198" cy="35264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0116" y="3331029"/>
            <a:ext cx="4157405" cy="352697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52428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-27282" y="0"/>
            <a:ext cx="9171282" cy="908720"/>
          </a:xfrm>
        </p:spPr>
        <p:txBody>
          <a:bodyPr/>
          <a:lstStyle/>
          <a:p>
            <a:pPr marL="0" indent="0" algn="ctr">
              <a:buNone/>
            </a:pPr>
            <a:r>
              <a:rPr lang="ru-RU" sz="4400" dirty="0" smtClean="0">
                <a:effectLst/>
              </a:rPr>
              <a:t>Участие в конкурсах</a:t>
            </a:r>
            <a:endParaRPr lang="ru-RU" sz="4400" dirty="0"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2" y="908720"/>
            <a:ext cx="88569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В 2025 году обучающиеся МБОУ «МУК с общим и средним (полным) образованием» </a:t>
            </a:r>
            <a:r>
              <a:rPr lang="ru-RU" sz="2000" dirty="0" err="1" smtClean="0"/>
              <a:t>с.Вилино</a:t>
            </a:r>
            <a:r>
              <a:rPr lang="ru-RU" sz="2000" dirty="0" smtClean="0"/>
              <a:t> приняли участие в Школьном инициативном бюджетировании с проектом исследовательской лаборатории «Корни будущего» для создания её базе аграрного класса </a:t>
            </a:r>
            <a:endParaRPr lang="ru-RU" sz="2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8" b="98535" l="1563" r="9834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3324" y="1844824"/>
            <a:ext cx="2603172" cy="260317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35" y="2265988"/>
            <a:ext cx="5413369" cy="29668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72" t="11532" r="30107" b="4633"/>
          <a:stretch/>
        </p:blipFill>
        <p:spPr>
          <a:xfrm>
            <a:off x="6537634" y="4487518"/>
            <a:ext cx="2577503" cy="23187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85" t="13818" r="30108" b="17573"/>
          <a:stretch/>
        </p:blipFill>
        <p:spPr>
          <a:xfrm>
            <a:off x="3951468" y="4679380"/>
            <a:ext cx="2586166" cy="21268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07" t="12522" r="30107" b="21433"/>
          <a:stretch/>
        </p:blipFill>
        <p:spPr>
          <a:xfrm>
            <a:off x="179512" y="5232839"/>
            <a:ext cx="3600400" cy="15734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22501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>
                <a:effectLst/>
              </a:rPr>
              <a:t>В рамках сотрудничества с ООО «Зеленый мир» проведены экскурсии и практические занятия</a:t>
            </a:r>
            <a:endParaRPr lang="ru-RU" sz="3200" dirty="0">
              <a:effectLst/>
            </a:endParaRPr>
          </a:p>
        </p:txBody>
      </p:sp>
      <p:pic>
        <p:nvPicPr>
          <p:cNvPr id="3074" name="Picture 2" descr="D:\Наша школа\2025-2026\агрокласс\Attachments_l3nfurs@yandex.ru_2025-12-08_16-23-59\IMG_20251202_1202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43" y="1196753"/>
            <a:ext cx="3648407" cy="27363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17"/>
          <a:stretch/>
        </p:blipFill>
        <p:spPr>
          <a:xfrm>
            <a:off x="3923928" y="1484784"/>
            <a:ext cx="5112568" cy="31163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72" b="6527"/>
          <a:stretch/>
        </p:blipFill>
        <p:spPr>
          <a:xfrm>
            <a:off x="3923928" y="4317740"/>
            <a:ext cx="5119262" cy="25146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95"/>
          <a:stretch/>
        </p:blipFill>
        <p:spPr>
          <a:xfrm>
            <a:off x="37729" y="3933056"/>
            <a:ext cx="3886199" cy="29051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1643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2" y="3201844"/>
            <a:ext cx="4911655" cy="36837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7537" y="4293096"/>
            <a:ext cx="4226463" cy="25649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4917537" cy="3429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7537" y="2060847"/>
            <a:ext cx="4226464" cy="218326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3" r="4677" b="27335"/>
          <a:stretch/>
        </p:blipFill>
        <p:spPr>
          <a:xfrm>
            <a:off x="4923115" y="1015"/>
            <a:ext cx="4220886" cy="225334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12485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2573"/>
            <a:ext cx="4853339" cy="3591019"/>
          </a:xfrm>
          <a:prstGeom prst="corner">
            <a:avLst>
              <a:gd name="adj1" fmla="val 59904"/>
              <a:gd name="adj2" fmla="val 71944"/>
            </a:avLst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4744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>
                <a:effectLst/>
              </a:rPr>
              <a:t>В рамках внеурочной деятельности обучающиеся сами выращивают и</a:t>
            </a:r>
            <a:endParaRPr lang="ru-RU" sz="3600" dirty="0"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71800" y="1162573"/>
            <a:ext cx="61926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effectLst/>
              </a:rPr>
              <a:t>ухаживают за растениями для дальнейшей их высадки </a:t>
            </a:r>
            <a:endParaRPr lang="ru-RU" sz="32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756"/>
          <a:stretch/>
        </p:blipFill>
        <p:spPr>
          <a:xfrm>
            <a:off x="0" y="4746849"/>
            <a:ext cx="4853338" cy="21063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3338" y="2636912"/>
            <a:ext cx="4320479" cy="4221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46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3" y="0"/>
            <a:ext cx="9133047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dirty="0" smtClean="0">
                <a:effectLst/>
              </a:rPr>
              <a:t>Облагораживание клумб</a:t>
            </a:r>
            <a:endParaRPr lang="ru-RU" sz="4000" dirty="0">
              <a:effectLst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2672916"/>
            <a:ext cx="5580112" cy="41850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12" y="692696"/>
            <a:ext cx="3899925" cy="29249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69" r="17512"/>
          <a:stretch/>
        </p:blipFill>
        <p:spPr>
          <a:xfrm>
            <a:off x="0" y="3617640"/>
            <a:ext cx="3563888" cy="324035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68" r="3572" b="23625"/>
          <a:stretch/>
        </p:blipFill>
        <p:spPr>
          <a:xfrm>
            <a:off x="3965138" y="692696"/>
            <a:ext cx="5178862" cy="22512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38136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293</TotalTime>
  <Words>236</Words>
  <Application>Microsoft Office PowerPoint</Application>
  <PresentationFormat>Экран (4:3)</PresentationFormat>
  <Paragraphs>20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Воздушный поток</vt:lpstr>
      <vt:lpstr>Муниципальное бюджетное общеобразовательное учреждение «Межшкольный учебный комбинат с общим и средним (полным) образованием» села Вилино Бахчисарайского района Республики Крым</vt:lpstr>
      <vt:lpstr>В образовательной организации большое внимание уделяется профориентационной работе</vt:lpstr>
      <vt:lpstr>Обучающиеся агрокласса:</vt:lpstr>
      <vt:lpstr>Участие в конкурсах</vt:lpstr>
      <vt:lpstr>В рамках сотрудничества с ООО «Зеленый мир» проведены экскурсии и практические занятия</vt:lpstr>
      <vt:lpstr>Презентация PowerPoint</vt:lpstr>
      <vt:lpstr>В рамках внеурочной деятельности обучающиеся сами выращивают и</vt:lpstr>
      <vt:lpstr>Облагораживание клумб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УВК2</dc:creator>
  <cp:lastModifiedBy>УВК2</cp:lastModifiedBy>
  <cp:revision>15</cp:revision>
  <dcterms:created xsi:type="dcterms:W3CDTF">2025-12-08T12:41:40Z</dcterms:created>
  <dcterms:modified xsi:type="dcterms:W3CDTF">2025-12-08T17:35:14Z</dcterms:modified>
</cp:coreProperties>
</file>