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36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2C9941A-EC48-4040-B8C1-BA2BFF327659}" type="datetimeFigureOut">
              <a:rPr lang="ru-RU" smtClean="0"/>
              <a:t>пн, 08 дек 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DE4A42C-54AF-47A0-98AA-F8EDB80472D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1114" y="3097929"/>
            <a:ext cx="6400800" cy="17526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АГРАРНЫЙ КЛАСС: </a:t>
            </a:r>
          </a:p>
          <a:p>
            <a:r>
              <a:rPr lang="ru-RU" sz="3600" b="1" dirty="0" smtClean="0">
                <a:solidFill>
                  <a:schemeClr val="tx1"/>
                </a:solidFill>
              </a:rPr>
              <a:t>от теории к практике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2420887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32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Муниципальное бюджетное общеобразовательное учреждение «Межшкольный учебный комбинат с общим и средним (полным) образованием» села Вилино Бахчисарайского района Республики Крым</a:t>
            </a:r>
            <a:endParaRPr lang="ru-RU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5718855"/>
            <a:ext cx="5432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/>
              <a:t>Руководитель – Катаклы </a:t>
            </a:r>
            <a:r>
              <a:rPr lang="ru-RU" sz="2000" i="1" dirty="0" err="1" smtClean="0"/>
              <a:t>Ленура</a:t>
            </a:r>
            <a:r>
              <a:rPr lang="ru-RU" sz="2000" i="1" dirty="0" smtClean="0"/>
              <a:t> Ситвелиевна</a:t>
            </a:r>
            <a:endParaRPr lang="ru-RU" sz="2000" i="1" dirty="0"/>
          </a:p>
        </p:txBody>
      </p:sp>
      <p:pic>
        <p:nvPicPr>
          <p:cNvPr id="1027" name="Picture 3" descr="D:\Наша школа\2025-2026\агрокласс\Attachments_l3nfurs@yandex.ru_2025-12-08_20-10-22\1000018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0547" y1="62012" x2="10547" y2="62012"/>
                        <a14:foregroundMark x1="5273" y1="66113" x2="5273" y2="66113"/>
                        <a14:foregroundMark x1="10352" y1="74609" x2="10352" y2="74609"/>
                        <a14:foregroundMark x1="9082" y1="80664" x2="9082" y2="80664"/>
                        <a14:foregroundMark x1="13867" y1="86621" x2="13867" y2="86621"/>
                        <a14:foregroundMark x1="4785" y1="81152" x2="4785" y2="81152"/>
                        <a14:foregroundMark x1="19336" y1="88965" x2="19336" y2="88965"/>
                        <a14:foregroundMark x1="36426" y1="97168" x2="36426" y2="97168"/>
                        <a14:foregroundMark x1="45703" y1="94727" x2="45703" y2="94727"/>
                        <a14:foregroundMark x1="70801" y1="93457" x2="70801" y2="93457"/>
                        <a14:foregroundMark x1="90430" y1="83105" x2="90430" y2="83105"/>
                        <a14:foregroundMark x1="75586" y1="78906" x2="75586" y2="78906"/>
                        <a14:foregroundMark x1="69824" y1="78906" x2="69824" y2="78906"/>
                        <a14:foregroundMark x1="15625" y1="70605" x2="28613" y2="78418"/>
                        <a14:foregroundMark x1="15625" y1="75879" x2="16602" y2="86621"/>
                        <a14:foregroundMark x1="8105" y1="73828" x2="7031" y2="81152"/>
                        <a14:foregroundMark x1="31641" y1="82617" x2="69824" y2="81934"/>
                        <a14:foregroundMark x1="75879" y1="83691" x2="92188" y2="76367"/>
                        <a14:foregroundMark x1="32129" y1="5762" x2="32129" y2="5762"/>
                        <a14:foregroundMark x1="26172" y1="4004" x2="32129" y2="7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113" y="2688548"/>
            <a:ext cx="3035176" cy="30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2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/>
              </a:rPr>
              <a:t>В образовательной организации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большое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/>
              </a:rPr>
              <a:t>внимание уделяется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  <a:effectLst/>
              </a:rPr>
              <a:t>профориентационной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  <a:effectLst/>
              </a:rPr>
              <a:t> работе</a:t>
            </a:r>
            <a:endParaRPr lang="ru-RU" sz="2800" dirty="0">
              <a:effectLst/>
            </a:endParaRPr>
          </a:p>
        </p:txBody>
      </p:sp>
      <p:sp>
        <p:nvSpPr>
          <p:cNvPr id="3" name="Объект 9"/>
          <p:cNvSpPr txBox="1">
            <a:spLocks/>
          </p:cNvSpPr>
          <p:nvPr/>
        </p:nvSpPr>
        <p:spPr>
          <a:xfrm>
            <a:off x="0" y="1092279"/>
            <a:ext cx="6430476" cy="1649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dirty="0" smtClean="0"/>
              <a:t>В 10-12 классах реализуется программа «Россия – мои горизонты»</a:t>
            </a:r>
          </a:p>
          <a:p>
            <a:pPr>
              <a:spcBef>
                <a:spcPts val="600"/>
              </a:spcBef>
            </a:pPr>
            <a:r>
              <a:rPr lang="ru-RU" dirty="0" smtClean="0"/>
              <a:t>Региональный проект «Билет в будущее»</a:t>
            </a:r>
          </a:p>
          <a:p>
            <a:pPr>
              <a:spcBef>
                <a:spcPts val="600"/>
              </a:spcBef>
            </a:pPr>
            <a:r>
              <a:rPr lang="ru-RU" dirty="0" err="1" smtClean="0"/>
              <a:t>Профэкскурсии</a:t>
            </a:r>
            <a:r>
              <a:rPr lang="ru-RU" dirty="0" smtClean="0"/>
              <a:t> и </a:t>
            </a:r>
            <a:r>
              <a:rPr lang="ru-RU" dirty="0" err="1" smtClean="0"/>
              <a:t>профпробы</a:t>
            </a:r>
            <a:r>
              <a:rPr lang="ru-RU" dirty="0" smtClean="0"/>
              <a:t>, и др.</a:t>
            </a:r>
            <a:endParaRPr lang="ru-RU" dirty="0" smtClean="0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15822" y="2730431"/>
            <a:ext cx="9144000" cy="69856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effectLst/>
              </a:rPr>
              <a:t>ЦЕЛЬ инновационного проекта:</a:t>
            </a:r>
            <a:endParaRPr lang="ru-RU" sz="3600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sp>
        <p:nvSpPr>
          <p:cNvPr id="6" name="Объект 4"/>
          <p:cNvSpPr txBox="1">
            <a:spLocks/>
          </p:cNvSpPr>
          <p:nvPr/>
        </p:nvSpPr>
        <p:spPr>
          <a:xfrm>
            <a:off x="15822" y="3429000"/>
            <a:ext cx="9352786" cy="3240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создание </a:t>
            </a:r>
            <a:r>
              <a:rPr lang="ru-RU" dirty="0" err="1" smtClean="0"/>
              <a:t>агрокласса</a:t>
            </a:r>
            <a:r>
              <a:rPr lang="ru-RU" dirty="0" smtClean="0"/>
              <a:t> на базе школы, формирование у обучающихся компетенций в области наук, связанных с сельским хозяйством (агрономия, растениеводство и др.); развитие личностных качеств обучающихся, связанных с перспективой поступления в учреждения сельскохозяйственного профиля и решения проблемы кадрового обеспечения квалифицированными специалистами с инновационным мышлением и бизнес-подходом к сельскохозяйственному производству в региональном агропромышленном комплексе.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56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1704"/>
            <a:ext cx="9144000" cy="887016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>
                <a:solidFill>
                  <a:schemeClr val="accent2">
                    <a:lumMod val="50000"/>
                  </a:schemeClr>
                </a:solidFill>
                <a:effectLst/>
              </a:rPr>
              <a:t>Обучающиеся </a:t>
            </a:r>
            <a:r>
              <a:rPr lang="ru-RU" sz="4400" dirty="0" err="1">
                <a:solidFill>
                  <a:schemeClr val="accent2">
                    <a:lumMod val="50000"/>
                  </a:schemeClr>
                </a:solidFill>
                <a:effectLst/>
              </a:rPr>
              <a:t>агрокласса</a:t>
            </a:r>
            <a:r>
              <a:rPr lang="ru-RU" sz="4400" dirty="0">
                <a:solidFill>
                  <a:schemeClr val="accent2">
                    <a:lumMod val="50000"/>
                  </a:schemeClr>
                </a:solidFill>
                <a:effectLst/>
              </a:rPr>
              <a:t>:</a:t>
            </a:r>
            <a:endParaRPr lang="ru-RU" sz="4400" dirty="0">
              <a:effectLst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07504" y="964008"/>
            <a:ext cx="9036496" cy="25039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знакомятся с основополагающими началами профессий сельскохозяйственной отрасли</a:t>
            </a:r>
          </a:p>
          <a:p>
            <a:r>
              <a:rPr lang="ru-RU" sz="2000" dirty="0" smtClean="0"/>
              <a:t>повышают качество знаний по предметам естественно-научной направленности через урочную и внеурочную деятельность, через дополнительное образование</a:t>
            </a:r>
          </a:p>
          <a:p>
            <a:r>
              <a:rPr lang="ru-RU" sz="2000" dirty="0" smtClean="0"/>
              <a:t>знакомятся с практической деятельностью в сфере сельского хозяйства.</a:t>
            </a:r>
          </a:p>
          <a:p>
            <a:pPr marL="0" indent="0">
              <a:buFont typeface="Georgia" pitchFamily="18" charset="0"/>
              <a:buNone/>
            </a:pP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8"/>
          <a:stretch/>
        </p:blipFill>
        <p:spPr>
          <a:xfrm>
            <a:off x="6569164" y="3266139"/>
            <a:ext cx="2571083" cy="3591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D:\Наша школа\2025-2026\агрокласс\Attachments_katakly_lenura@mail.ru_2025-01-23_14-50-25\FullSizeRender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6"/>
          <a:stretch/>
        </p:blipFill>
        <p:spPr bwMode="auto">
          <a:xfrm>
            <a:off x="0" y="3331029"/>
            <a:ext cx="2290198" cy="352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16" y="3331029"/>
            <a:ext cx="4157405" cy="35269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24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27282" y="0"/>
            <a:ext cx="9171282" cy="908720"/>
          </a:xfrm>
        </p:spPr>
        <p:txBody>
          <a:bodyPr/>
          <a:lstStyle/>
          <a:p>
            <a:pPr marL="0" indent="0" algn="ctr">
              <a:buNone/>
            </a:pPr>
            <a:r>
              <a:rPr lang="ru-RU" sz="4400" dirty="0" smtClean="0">
                <a:effectLst/>
              </a:rPr>
              <a:t>Участие в конкурсах</a:t>
            </a:r>
            <a:endParaRPr lang="ru-RU" sz="4400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908720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2025 году обучающиеся МБОУ «МУК с общим и средним (полным) образованием» </a:t>
            </a:r>
            <a:r>
              <a:rPr lang="ru-RU" sz="2000" dirty="0" err="1" smtClean="0"/>
              <a:t>с.Вилино</a:t>
            </a:r>
            <a:r>
              <a:rPr lang="ru-RU" sz="2000" dirty="0" smtClean="0"/>
              <a:t> приняли участие в Школьном инициативном бюджетировании с проектом исследовательской лаборатории «Корни будущего» для создания её базе аграрного класса 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8" b="98535" l="1563" r="98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24" y="1844824"/>
            <a:ext cx="2603172" cy="26031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" y="2265988"/>
            <a:ext cx="5413369" cy="2966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2" t="11532" r="30107" b="4633"/>
          <a:stretch/>
        </p:blipFill>
        <p:spPr>
          <a:xfrm>
            <a:off x="6537634" y="4487518"/>
            <a:ext cx="2577503" cy="231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5" t="13818" r="30108" b="17573"/>
          <a:stretch/>
        </p:blipFill>
        <p:spPr>
          <a:xfrm>
            <a:off x="3951468" y="4679380"/>
            <a:ext cx="2586166" cy="212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7" t="12522" r="30107" b="21433"/>
          <a:stretch/>
        </p:blipFill>
        <p:spPr>
          <a:xfrm>
            <a:off x="179512" y="5232839"/>
            <a:ext cx="3600400" cy="157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2250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effectLst/>
              </a:rPr>
              <a:t>В рамках сотрудничества с ООО «Зеленый мир» проведены экскурсии и практические занятия</a:t>
            </a:r>
            <a:endParaRPr lang="ru-RU" sz="3200" dirty="0">
              <a:effectLst/>
            </a:endParaRPr>
          </a:p>
        </p:txBody>
      </p:sp>
      <p:pic>
        <p:nvPicPr>
          <p:cNvPr id="3074" name="Picture 2" descr="D:\Наша школа\2025-2026\агрокласс\Attachments_l3nfurs@yandex.ru_2025-12-08_16-23-59\IMG_20251202_120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3" y="1196753"/>
            <a:ext cx="3648407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7"/>
          <a:stretch/>
        </p:blipFill>
        <p:spPr>
          <a:xfrm>
            <a:off x="3923928" y="1484784"/>
            <a:ext cx="5112568" cy="31163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2" b="6527"/>
          <a:stretch/>
        </p:blipFill>
        <p:spPr>
          <a:xfrm>
            <a:off x="3923928" y="4317740"/>
            <a:ext cx="5119262" cy="2514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5"/>
          <a:stretch/>
        </p:blipFill>
        <p:spPr>
          <a:xfrm>
            <a:off x="37729" y="3933056"/>
            <a:ext cx="3886199" cy="2905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4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" y="3201844"/>
            <a:ext cx="4911655" cy="3683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537" y="4293096"/>
            <a:ext cx="4226463" cy="2564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917537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537" y="2060847"/>
            <a:ext cx="4226464" cy="2183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 r="4677" b="27335"/>
          <a:stretch/>
        </p:blipFill>
        <p:spPr>
          <a:xfrm>
            <a:off x="4923115" y="1015"/>
            <a:ext cx="4220886" cy="22533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48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573"/>
            <a:ext cx="4853339" cy="3591019"/>
          </a:xfrm>
          <a:prstGeom prst="corner">
            <a:avLst>
              <a:gd name="adj1" fmla="val 59904"/>
              <a:gd name="adj2" fmla="val 71944"/>
            </a:avLst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 smtClean="0">
                <a:effectLst/>
              </a:rPr>
              <a:t>В рамках внеурочной деятельности обучающиеся сами выращивают и</a:t>
            </a:r>
            <a:endParaRPr lang="ru-RU" sz="3600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1800" y="1162573"/>
            <a:ext cx="6192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effectLst/>
              </a:rPr>
              <a:t>ухаживают за растениями для дальнейшей их высадки 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6"/>
          <a:stretch/>
        </p:blipFill>
        <p:spPr>
          <a:xfrm>
            <a:off x="0" y="4746849"/>
            <a:ext cx="4853338" cy="2106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38" y="2636912"/>
            <a:ext cx="4320479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3" y="0"/>
            <a:ext cx="9133047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>
                <a:effectLst/>
              </a:rPr>
              <a:t>Облагораживание клумб</a:t>
            </a:r>
            <a:endParaRPr lang="ru-RU" sz="4000" dirty="0"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72916"/>
            <a:ext cx="5580112" cy="4185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" y="692696"/>
            <a:ext cx="3899925" cy="2924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" r="17512"/>
          <a:stretch/>
        </p:blipFill>
        <p:spPr>
          <a:xfrm>
            <a:off x="0" y="3617640"/>
            <a:ext cx="3563888" cy="3240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8" r="3572" b="23625"/>
          <a:stretch/>
        </p:blipFill>
        <p:spPr>
          <a:xfrm>
            <a:off x="3965138" y="692696"/>
            <a:ext cx="5178862" cy="22512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13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293</TotalTime>
  <Words>236</Words>
  <Application>Microsoft Office PowerPoint</Application>
  <PresentationFormat>Экран (4:3)</PresentationFormat>
  <Paragraphs>20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Воздушный поток</vt:lpstr>
      <vt:lpstr>Муниципальное бюджетное общеобразовательное учреждение «Межшкольный учебный комбинат с общим и средним (полным) образованием» села Вилино Бахчисарайского района Республики Крым</vt:lpstr>
      <vt:lpstr>В образовательной организации большое внимание уделяется профориентационной работе</vt:lpstr>
      <vt:lpstr>Обучающиеся агрокласса:</vt:lpstr>
      <vt:lpstr>Участие в конкурсах</vt:lpstr>
      <vt:lpstr>В рамках сотрудничества с ООО «Зеленый мир» проведены экскурсии и практические занятия</vt:lpstr>
      <vt:lpstr>Презентация PowerPoint</vt:lpstr>
      <vt:lpstr>В рамках внеурочной деятельности обучающиеся сами выращивают и</vt:lpstr>
      <vt:lpstr>Облагораживание клумб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УВК2</dc:creator>
  <cp:lastModifiedBy>УВК2</cp:lastModifiedBy>
  <cp:revision>15</cp:revision>
  <dcterms:created xsi:type="dcterms:W3CDTF">2025-12-08T12:41:40Z</dcterms:created>
  <dcterms:modified xsi:type="dcterms:W3CDTF">2025-12-08T17:35:14Z</dcterms:modified>
</cp:coreProperties>
</file>