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73" r:id="rId6"/>
    <p:sldId id="271" r:id="rId7"/>
    <p:sldId id="274" r:id="rId8"/>
    <p:sldId id="270" r:id="rId9"/>
    <p:sldId id="259" r:id="rId10"/>
    <p:sldId id="275" r:id="rId11"/>
    <p:sldId id="268" r:id="rId12"/>
    <p:sldId id="261" r:id="rId13"/>
    <p:sldId id="267" r:id="rId14"/>
    <p:sldId id="260" r:id="rId15"/>
    <p:sldId id="262" r:id="rId16"/>
    <p:sldId id="263" r:id="rId17"/>
    <p:sldId id="26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397" autoAdjust="0"/>
  </p:normalViewPr>
  <p:slideViewPr>
    <p:cSldViewPr>
      <p:cViewPr varScale="1">
        <p:scale>
          <a:sx n="73" d="100"/>
          <a:sy n="73" d="100"/>
        </p:scale>
        <p:origin x="-994" y="-67"/>
      </p:cViewPr>
      <p:guideLst>
        <p:guide orient="horz" pos="2160"/>
        <p:guide pos="2880"/>
      </p:guideLst>
    </p:cSldViewPr>
  </p:slideViewPr>
  <p:outlineViewPr>
    <p:cViewPr>
      <p:scale>
        <a:sx n="33" d="100"/>
        <a:sy n="33" d="100"/>
      </p:scale>
      <p:origin x="258" y="2026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03.12.2021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619" y="27384"/>
            <a:ext cx="9130381" cy="6858000"/>
          </a:xfrm>
          <a:prstGeom prst="rect">
            <a:avLst/>
          </a:prstGeom>
        </p:spPr>
      </p:pic>
      <p:sp>
        <p:nvSpPr>
          <p:cNvPr id="2" name="Заголовок 1"/>
          <p:cNvSpPr>
            <a:spLocks noGrp="1"/>
          </p:cNvSpPr>
          <p:nvPr>
            <p:ph type="ctrTitle"/>
          </p:nvPr>
        </p:nvSpPr>
        <p:spPr>
          <a:xfrm>
            <a:off x="971600" y="27384"/>
            <a:ext cx="7772400" cy="3429000"/>
          </a:xfrm>
        </p:spPr>
        <p:txBody>
          <a:bodyPr>
            <a:normAutofit/>
          </a:bodyPr>
          <a:lstStyle/>
          <a:p>
            <a:r>
              <a:rPr lang="ru-RU" sz="2400" dirty="0" smtClean="0">
                <a:latin typeface="Times New Roman" pitchFamily="18" charset="0"/>
                <a:cs typeface="Times New Roman" pitchFamily="18" charset="0"/>
              </a:rPr>
              <a:t>МБДОУ детский сад «Василек» с</a:t>
            </a:r>
            <a:r>
              <a:rPr lang="ru-RU" sz="2400" dirty="0" smtClean="0">
                <a:latin typeface="Times New Roman" pitchFamily="18" charset="0"/>
                <a:cs typeface="Times New Roman" pitchFamily="18" charset="0"/>
              </a:rPr>
              <a:t>. Васильевка </a:t>
            </a:r>
            <a:r>
              <a:rPr lang="ru-RU" sz="2400" dirty="0" smtClean="0">
                <a:latin typeface="Times New Roman" pitchFamily="18" charset="0"/>
                <a:cs typeface="Times New Roman" pitchFamily="18" charset="0"/>
              </a:rPr>
              <a:t>Белогорского района </a:t>
            </a:r>
            <a:r>
              <a:rPr lang="ru-RU" sz="2400" dirty="0" smtClean="0">
                <a:latin typeface="Times New Roman" pitchFamily="18" charset="0"/>
                <a:cs typeface="Times New Roman" pitchFamily="18" charset="0"/>
              </a:rPr>
              <a:t>Республики Крым</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«Здоровое питание детей дошкольного возраста»</a:t>
            </a:r>
            <a:endParaRPr lang="ru-RU"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627784" y="3645024"/>
            <a:ext cx="6400800" cy="1752600"/>
          </a:xfrm>
        </p:spPr>
        <p:txBody>
          <a:bodyPr>
            <a:normAutofit/>
          </a:bodyPr>
          <a:lstStyle/>
          <a:p>
            <a:r>
              <a:rPr lang="ru-RU" sz="2800" dirty="0" smtClean="0">
                <a:solidFill>
                  <a:schemeClr val="tx1"/>
                </a:solidFill>
                <a:latin typeface="Times New Roman" pitchFamily="18" charset="0"/>
                <a:cs typeface="Times New Roman" pitchFamily="18" charset="0"/>
              </a:rPr>
              <a:t>Подготовила</a:t>
            </a:r>
            <a:endParaRPr lang="ru-RU" sz="2800" dirty="0" smtClean="0">
              <a:solidFill>
                <a:schemeClr val="tx1"/>
              </a:solidFill>
              <a:latin typeface="Times New Roman" pitchFamily="18" charset="0"/>
              <a:cs typeface="Times New Roman" pitchFamily="18" charset="0"/>
            </a:endParaRPr>
          </a:p>
          <a:p>
            <a:r>
              <a:rPr lang="ru-RU" sz="2800" dirty="0" smtClean="0">
                <a:solidFill>
                  <a:schemeClr val="tx1"/>
                </a:solidFill>
                <a:latin typeface="Times New Roman" pitchFamily="18" charset="0"/>
                <a:cs typeface="Times New Roman" pitchFamily="18" charset="0"/>
              </a:rPr>
              <a:t>             Воспитатель</a:t>
            </a:r>
            <a:r>
              <a:rPr lang="ru-RU" sz="2800" dirty="0" smtClean="0">
                <a:solidFill>
                  <a:schemeClr val="tx1"/>
                </a:solidFill>
                <a:latin typeface="Times New Roman" pitchFamily="18" charset="0"/>
                <a:cs typeface="Times New Roman" pitchFamily="18" charset="0"/>
              </a:rPr>
              <a:t>: Гафарова Ф.М.</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83565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88640"/>
            <a:ext cx="8640000" cy="6480000"/>
          </a:xfrm>
          <a:prstGeom prst="rect">
            <a:avLst/>
          </a:prstGeom>
        </p:spPr>
      </p:pic>
    </p:spTree>
    <p:extLst>
      <p:ext uri="{BB962C8B-B14F-4D97-AF65-F5344CB8AC3E}">
        <p14:creationId xmlns:p14="http://schemas.microsoft.com/office/powerpoint/2010/main" xmlns="" val="2053520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4018458"/>
          </a:xfrm>
        </p:spPr>
        <p:txBody>
          <a:bodyPr>
            <a:noAutofit/>
          </a:bodyPr>
          <a:lstStyle/>
          <a:p>
            <a:pPr algn="just"/>
            <a:r>
              <a:rPr lang="ru-RU" sz="2400" dirty="0" smtClean="0">
                <a:solidFill>
                  <a:srgbClr val="000000"/>
                </a:solidFill>
                <a:latin typeface="Times New Roman"/>
              </a:rPr>
              <a:t>     </a:t>
            </a:r>
            <a:br>
              <a:rPr lang="ru-RU" sz="2400" dirty="0" smtClean="0">
                <a:solidFill>
                  <a:srgbClr val="000000"/>
                </a:solidFill>
                <a:latin typeface="Times New Roman"/>
              </a:rPr>
            </a:br>
            <a:r>
              <a:rPr lang="ru-RU" sz="2400" dirty="0">
                <a:solidFill>
                  <a:srgbClr val="000000"/>
                </a:solidFill>
                <a:latin typeface="Times New Roman"/>
              </a:rPr>
              <a:t/>
            </a:r>
            <a:br>
              <a:rPr lang="ru-RU" sz="2400" dirty="0">
                <a:solidFill>
                  <a:srgbClr val="000000"/>
                </a:solidFill>
                <a:latin typeface="Times New Roman"/>
              </a:rPr>
            </a:br>
            <a:r>
              <a:rPr lang="ru-RU" sz="2400" dirty="0" smtClean="0">
                <a:solidFill>
                  <a:srgbClr val="000000"/>
                </a:solidFill>
                <a:latin typeface="Times New Roman"/>
              </a:rPr>
              <a:t>     Дошкольникам </a:t>
            </a:r>
            <a:r>
              <a:rPr lang="ru-RU" sz="2400" dirty="0">
                <a:solidFill>
                  <a:srgbClr val="000000"/>
                </a:solidFill>
                <a:latin typeface="Times New Roman"/>
              </a:rPr>
              <a:t>нравится выполнять различные поручения по сервировке стола, оказывать помощь </a:t>
            </a:r>
            <a:r>
              <a:rPr lang="ru-RU" sz="2400" dirty="0" smtClean="0">
                <a:solidFill>
                  <a:srgbClr val="000000"/>
                </a:solidFill>
                <a:latin typeface="Times New Roman"/>
              </a:rPr>
              <a:t>помощнику воспитателя для организации питания в группе. </a:t>
            </a:r>
            <a:r>
              <a:rPr lang="ru-RU" sz="2400" dirty="0" smtClean="0">
                <a:solidFill>
                  <a:srgbClr val="000000"/>
                </a:solidFill>
                <a:latin typeface="Times New Roman"/>
              </a:rPr>
              <a:t/>
            </a:r>
            <a:br>
              <a:rPr lang="ru-RU" sz="2400" dirty="0" smtClean="0">
                <a:solidFill>
                  <a:srgbClr val="000000"/>
                </a:solidFill>
                <a:latin typeface="Times New Roman"/>
              </a:rPr>
            </a:br>
            <a:r>
              <a:rPr lang="ru-RU" sz="2400" dirty="0" smtClean="0">
                <a:solidFill>
                  <a:srgbClr val="000000"/>
                </a:solidFill>
                <a:latin typeface="Times New Roman"/>
              </a:rPr>
              <a:t>     Красивая </a:t>
            </a:r>
            <a:r>
              <a:rPr lang="ru-RU" sz="2400" dirty="0">
                <a:solidFill>
                  <a:srgbClr val="000000"/>
                </a:solidFill>
                <a:latin typeface="Times New Roman"/>
              </a:rPr>
              <a:t>сервировка помогает вырабатывать у детей положительное отношение к приему пищи.</a:t>
            </a:r>
            <a:r>
              <a:rPr lang="ru-RU" sz="2400" dirty="0">
                <a:solidFill>
                  <a:srgbClr val="000000"/>
                </a:solidFill>
              </a:rPr>
              <a:t/>
            </a:r>
            <a:br>
              <a:rPr lang="ru-RU" sz="2400" dirty="0">
                <a:solidFill>
                  <a:srgbClr val="000000"/>
                </a:solidFill>
              </a:rPr>
            </a:br>
            <a:r>
              <a:rPr lang="ru-RU" sz="2400" dirty="0">
                <a:solidFill>
                  <a:srgbClr val="000000"/>
                </a:solidFill>
                <a:latin typeface="Times New Roman"/>
              </a:rPr>
              <a:t>Как известно, аппетит во многом зависит от того, насколько </a:t>
            </a:r>
            <a:r>
              <a:rPr lang="ru-RU" sz="2400" dirty="0" smtClean="0">
                <a:solidFill>
                  <a:srgbClr val="000000"/>
                </a:solidFill>
                <a:latin typeface="Times New Roman"/>
              </a:rPr>
              <a:t>аппетитно выглядит </a:t>
            </a:r>
            <a:r>
              <a:rPr lang="ru-RU" sz="2400" dirty="0">
                <a:solidFill>
                  <a:srgbClr val="000000"/>
                </a:solidFill>
                <a:latin typeface="Times New Roman"/>
              </a:rPr>
              <a:t>еда, красиво накрыт стол.</a:t>
            </a:r>
            <a:r>
              <a:rPr lang="ru-RU" sz="2400" dirty="0">
                <a:solidFill>
                  <a:srgbClr val="000000"/>
                </a:solidFill>
              </a:rPr>
              <a:t/>
            </a:r>
            <a:br>
              <a:rPr lang="ru-RU" sz="2400" dirty="0">
                <a:solidFill>
                  <a:srgbClr val="000000"/>
                </a:solidFill>
              </a:rPr>
            </a:b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09339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850106"/>
          </a:xfrm>
        </p:spPr>
        <p:txBody>
          <a:bodyPr>
            <a:normAutofit fontScale="90000"/>
          </a:bodyPr>
          <a:lstStyle/>
          <a:p>
            <a:r>
              <a:rPr lang="ru-RU" sz="3600" b="1" dirty="0" smtClean="0">
                <a:solidFill>
                  <a:srgbClr val="00B050"/>
                </a:solidFill>
                <a:latin typeface="Times New Roman" pitchFamily="18" charset="0"/>
                <a:cs typeface="Times New Roman" pitchFamily="18" charset="0"/>
              </a:rPr>
              <a:t>Завтрак – гречневая каша </a:t>
            </a:r>
            <a:r>
              <a:rPr lang="ru-RU" sz="3600" b="1" dirty="0" smtClean="0">
                <a:solidFill>
                  <a:srgbClr val="00B050"/>
                </a:solidFill>
                <a:latin typeface="Times New Roman" pitchFamily="18" charset="0"/>
                <a:cs typeface="Times New Roman" pitchFamily="18" charset="0"/>
              </a:rPr>
              <a:t/>
            </a:r>
            <a:br>
              <a:rPr lang="ru-RU" sz="3600" b="1" dirty="0" smtClean="0">
                <a:solidFill>
                  <a:srgbClr val="00B050"/>
                </a:solidFill>
                <a:latin typeface="Times New Roman" pitchFamily="18" charset="0"/>
                <a:cs typeface="Times New Roman" pitchFamily="18" charset="0"/>
              </a:rPr>
            </a:br>
            <a:r>
              <a:rPr lang="ru-RU" sz="3600" b="1" dirty="0" smtClean="0">
                <a:solidFill>
                  <a:srgbClr val="00B050"/>
                </a:solidFill>
                <a:latin typeface="Times New Roman" pitchFamily="18" charset="0"/>
                <a:cs typeface="Times New Roman" pitchFamily="18" charset="0"/>
              </a:rPr>
              <a:t>вкусная </a:t>
            </a:r>
            <a:r>
              <a:rPr lang="ru-RU" sz="3600" b="1" dirty="0" smtClean="0">
                <a:solidFill>
                  <a:srgbClr val="00B050"/>
                </a:solidFill>
                <a:latin typeface="Times New Roman" pitchFamily="18" charset="0"/>
                <a:cs typeface="Times New Roman" pitchFamily="18" charset="0"/>
              </a:rPr>
              <a:t>и полезная!</a:t>
            </a:r>
            <a:endParaRPr lang="ru-RU" sz="3600" b="1" dirty="0">
              <a:solidFill>
                <a:srgbClr val="00B050"/>
              </a:solidFill>
              <a:latin typeface="Times New Roman" pitchFamily="18" charset="0"/>
              <a:cs typeface="Times New Roman" pitchFamily="18" charset="0"/>
            </a:endParaRPr>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15617" y="1268760"/>
            <a:ext cx="6915612" cy="5186709"/>
          </a:xfrm>
        </p:spPr>
      </p:pic>
    </p:spTree>
    <p:extLst>
      <p:ext uri="{BB962C8B-B14F-4D97-AF65-F5344CB8AC3E}">
        <p14:creationId xmlns:p14="http://schemas.microsoft.com/office/powerpoint/2010/main" xmlns="" val="3869660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539552" y="274638"/>
            <a:ext cx="7992888" cy="3010346"/>
          </a:xfrm>
        </p:spPr>
        <p:txBody>
          <a:bodyPr>
            <a:normAutofit fontScale="90000"/>
          </a:bodyPr>
          <a:lstStyle/>
          <a:p>
            <a:pPr algn="just"/>
            <a:r>
              <a:rPr lang="ru-RU" sz="2400" dirty="0" smtClean="0"/>
              <a:t>      </a:t>
            </a:r>
            <a:r>
              <a:rPr lang="ru-RU" sz="2400" dirty="0" smtClean="0">
                <a:latin typeface="Times New Roman" pitchFamily="18" charset="0"/>
                <a:cs typeface="Times New Roman" pitchFamily="18" charset="0"/>
              </a:rPr>
              <a:t>Каши </a:t>
            </a:r>
            <a:r>
              <a:rPr lang="ru-RU" sz="2400" dirty="0">
                <a:latin typeface="Times New Roman" pitchFamily="18" charset="0"/>
                <a:cs typeface="Times New Roman" pitchFamily="18" charset="0"/>
              </a:rPr>
              <a:t>очень полезный и неотъемлемый продукт детского питания. Они богаты витаминами, микроэлементами, клетчаткой, углеводами и белками. Белки – ценный строительный материал для клеток растущего организма, поэтому очень важно включать в меню детей каши</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Но к сожалению не все дети кушают молочные каши!</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Поэтому </a:t>
            </a:r>
            <a:r>
              <a:rPr lang="ru-RU" sz="2400" dirty="0" smtClean="0">
                <a:latin typeface="Times New Roman" pitchFamily="18" charset="0"/>
                <a:cs typeface="Times New Roman" pitchFamily="18" charset="0"/>
              </a:rPr>
              <a:t>ребятам необходимо </a:t>
            </a:r>
            <a:r>
              <a:rPr lang="ru-RU" sz="2400" dirty="0" smtClean="0">
                <a:latin typeface="Times New Roman" pitchFamily="18" charset="0"/>
                <a:cs typeface="Times New Roman" pitchFamily="18" charset="0"/>
              </a:rPr>
              <a:t>объяснять, </a:t>
            </a:r>
            <a:r>
              <a:rPr lang="ru-RU" sz="2400" dirty="0">
                <a:latin typeface="Times New Roman" pitchFamily="18" charset="0"/>
                <a:cs typeface="Times New Roman" pitchFamily="18" charset="0"/>
              </a:rPr>
              <a:t>что каша — ценный источник витаминов и минералов, легко усваивается и полезна для детского пищеварения.</a:t>
            </a:r>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123729" y="3356992"/>
            <a:ext cx="4830282" cy="3501008"/>
          </a:xfrm>
        </p:spPr>
      </p:pic>
    </p:spTree>
    <p:extLst>
      <p:ext uri="{BB962C8B-B14F-4D97-AF65-F5344CB8AC3E}">
        <p14:creationId xmlns:p14="http://schemas.microsoft.com/office/powerpoint/2010/main" xmlns="" val="388602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116632"/>
            <a:ext cx="8229600" cy="1440160"/>
          </a:xfrm>
        </p:spPr>
        <p:txBody>
          <a:bodyPr>
            <a:noAutofit/>
          </a:bodyPr>
          <a:lstStyle/>
          <a:p>
            <a:pPr algn="just"/>
            <a:r>
              <a:rPr lang="ru-RU" sz="1800" dirty="0" smtClean="0">
                <a:solidFill>
                  <a:srgbClr val="000000"/>
                </a:solidFill>
                <a:latin typeface="Times New Roman"/>
              </a:rPr>
              <a:t/>
            </a:r>
            <a:br>
              <a:rPr lang="ru-RU" sz="1800" dirty="0" smtClean="0">
                <a:solidFill>
                  <a:srgbClr val="000000"/>
                </a:solidFill>
                <a:latin typeface="Times New Roman"/>
              </a:rPr>
            </a:br>
            <a:r>
              <a:rPr lang="ru-RU" sz="1800" dirty="0" smtClean="0">
                <a:solidFill>
                  <a:srgbClr val="000000"/>
                </a:solidFill>
                <a:latin typeface="Times New Roman"/>
              </a:rPr>
              <a:t> </a:t>
            </a:r>
            <a:r>
              <a:rPr lang="ru-RU" sz="1800" dirty="0" smtClean="0">
                <a:solidFill>
                  <a:srgbClr val="000000"/>
                </a:solidFill>
                <a:latin typeface="Times New Roman"/>
              </a:rPr>
              <a:t>Дежурные серьезно </a:t>
            </a:r>
            <a:r>
              <a:rPr lang="ru-RU" sz="1800" dirty="0" smtClean="0">
                <a:solidFill>
                  <a:srgbClr val="000000"/>
                </a:solidFill>
                <a:latin typeface="Times New Roman"/>
              </a:rPr>
              <a:t>относятся </a:t>
            </a:r>
            <a:r>
              <a:rPr lang="ru-RU" sz="1800" dirty="0">
                <a:solidFill>
                  <a:srgbClr val="000000"/>
                </a:solidFill>
                <a:latin typeface="Times New Roman"/>
              </a:rPr>
              <a:t>к объявлению меню, когда все ребята уже за столами и ждут вежливого словосочетания «Приятного аппетита». Эта традиция имеет очень важное значение: развивает кругозор через знакомство с названиями блюд, способствует развитию речи, активизации в словаре слов: завтрак, обед, </a:t>
            </a:r>
            <a:r>
              <a:rPr lang="ru-RU" sz="1800" dirty="0" smtClean="0">
                <a:solidFill>
                  <a:srgbClr val="000000"/>
                </a:solidFill>
                <a:latin typeface="Times New Roman"/>
              </a:rPr>
              <a:t>полдник и </a:t>
            </a:r>
            <a:r>
              <a:rPr lang="ru-RU" sz="1800" dirty="0">
                <a:solidFill>
                  <a:srgbClr val="000000"/>
                </a:solidFill>
                <a:latin typeface="Times New Roman"/>
              </a:rPr>
              <a:t>соотнесению их с частями </a:t>
            </a:r>
            <a:r>
              <a:rPr lang="ru-RU" sz="1800" dirty="0" smtClean="0">
                <a:solidFill>
                  <a:srgbClr val="000000"/>
                </a:solidFill>
                <a:latin typeface="Times New Roman"/>
              </a:rPr>
              <a:t>суток, настраивает </a:t>
            </a:r>
            <a:r>
              <a:rPr lang="ru-RU" sz="1800" dirty="0">
                <a:solidFill>
                  <a:srgbClr val="000000"/>
                </a:solidFill>
                <a:latin typeface="Times New Roman"/>
              </a:rPr>
              <a:t>на прием пищи.</a:t>
            </a:r>
            <a:r>
              <a:rPr lang="ru-RU" sz="1800" dirty="0">
                <a:solidFill>
                  <a:srgbClr val="000000"/>
                </a:solidFill>
              </a:rPr>
              <a:t/>
            </a:r>
            <a:br>
              <a:rPr lang="ru-RU" sz="1800" dirty="0">
                <a:solidFill>
                  <a:srgbClr val="000000"/>
                </a:solidFill>
              </a:rPr>
            </a:br>
            <a:endParaRPr lang="ru-RU" sz="1800" dirty="0">
              <a:latin typeface="Times New Roman" pitchFamily="18" charset="0"/>
              <a:cs typeface="Times New Roman" pitchFamily="18" charset="0"/>
            </a:endParaRPr>
          </a:p>
        </p:txBody>
      </p:sp>
      <p:pic>
        <p:nvPicPr>
          <p:cNvPr id="3074" name="Picture 2" descr="C:\Users\23\Downloads\IMG_3429.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1772816"/>
            <a:ext cx="6502738" cy="46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403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7531" y="296651"/>
            <a:ext cx="8400933" cy="6300700"/>
          </a:xfrm>
          <a:prstGeom prst="rect">
            <a:avLst/>
          </a:prstGeom>
        </p:spPr>
      </p:pic>
    </p:spTree>
    <p:extLst>
      <p:ext uri="{BB962C8B-B14F-4D97-AF65-F5344CB8AC3E}">
        <p14:creationId xmlns:p14="http://schemas.microsoft.com/office/powerpoint/2010/main" xmlns="" val="2710660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76" y="-17595"/>
            <a:ext cx="9129224" cy="6875595"/>
          </a:xfrm>
          <a:prstGeom prst="rect">
            <a:avLst/>
          </a:prstGeom>
        </p:spPr>
      </p:pic>
      <p:sp>
        <p:nvSpPr>
          <p:cNvPr id="2" name="Заголовок 1"/>
          <p:cNvSpPr>
            <a:spLocks noGrp="1"/>
          </p:cNvSpPr>
          <p:nvPr>
            <p:ph type="title"/>
          </p:nvPr>
        </p:nvSpPr>
        <p:spPr>
          <a:xfrm>
            <a:off x="457200" y="274638"/>
            <a:ext cx="8229600" cy="994122"/>
          </a:xfrm>
        </p:spPr>
        <p:txBody>
          <a:bodyPr>
            <a:noAutofit/>
          </a:bodyPr>
          <a:lstStyle/>
          <a:p>
            <a:r>
              <a:rPr lang="ru-RU" sz="3200" b="1" dirty="0" smtClean="0">
                <a:solidFill>
                  <a:srgbClr val="00B050"/>
                </a:solidFill>
                <a:latin typeface="Times New Roman" pitchFamily="18" charset="0"/>
                <a:cs typeface="Times New Roman" pitchFamily="18" charset="0"/>
              </a:rPr>
              <a:t>Как заинтересовать детей кушать </a:t>
            </a:r>
            <a:br>
              <a:rPr lang="ru-RU" sz="3200" b="1" dirty="0" smtClean="0">
                <a:solidFill>
                  <a:srgbClr val="00B050"/>
                </a:solidFill>
                <a:latin typeface="Times New Roman" pitchFamily="18" charset="0"/>
                <a:cs typeface="Times New Roman" pitchFamily="18" charset="0"/>
              </a:rPr>
            </a:br>
            <a:r>
              <a:rPr lang="ru-RU" sz="3200" b="1" dirty="0" smtClean="0">
                <a:solidFill>
                  <a:srgbClr val="00B050"/>
                </a:solidFill>
                <a:latin typeface="Times New Roman" pitchFamily="18" charset="0"/>
                <a:cs typeface="Times New Roman" pitchFamily="18" charset="0"/>
              </a:rPr>
              <a:t>полезную еду</a:t>
            </a:r>
            <a:endParaRPr lang="ru-RU" sz="3200" b="1" dirty="0">
              <a:solidFill>
                <a:srgbClr val="00B050"/>
              </a:solidFill>
              <a:latin typeface="Times New Roman" pitchFamily="18" charset="0"/>
              <a:cs typeface="Times New Roman" pitchFamily="18" charset="0"/>
            </a:endParaRPr>
          </a:p>
        </p:txBody>
      </p:sp>
      <p:sp>
        <p:nvSpPr>
          <p:cNvPr id="3" name="Объект 2"/>
          <p:cNvSpPr>
            <a:spLocks noGrp="1"/>
          </p:cNvSpPr>
          <p:nvPr>
            <p:ph idx="1"/>
          </p:nvPr>
        </p:nvSpPr>
        <p:spPr>
          <a:xfrm>
            <a:off x="457200" y="1268761"/>
            <a:ext cx="8229600" cy="3096343"/>
          </a:xfrm>
        </p:spPr>
        <p:txBody>
          <a:bodyPr>
            <a:normAutofit/>
          </a:bodyPr>
          <a:lstStyle/>
          <a:p>
            <a:pPr marL="0" indent="0" algn="just">
              <a:buNone/>
            </a:pPr>
            <a:r>
              <a:rPr lang="ru-RU" sz="2400" dirty="0" smtClean="0">
                <a:latin typeface="Times New Roman" pitchFamily="18" charset="0"/>
                <a:cs typeface="Times New Roman" pitchFamily="18" charset="0"/>
              </a:rPr>
              <a:t>     Дети </a:t>
            </a:r>
            <a:r>
              <a:rPr lang="ru-RU" sz="2400" dirty="0">
                <a:latin typeface="Times New Roman" pitchFamily="18" charset="0"/>
                <a:cs typeface="Times New Roman" pitchFamily="18" charset="0"/>
              </a:rPr>
              <a:t>очень любят сказки и для </a:t>
            </a:r>
            <a:r>
              <a:rPr lang="ru-RU" sz="2400" dirty="0" smtClean="0">
                <a:latin typeface="Times New Roman" pitchFamily="18" charset="0"/>
                <a:cs typeface="Times New Roman" pitchFamily="18" charset="0"/>
              </a:rPr>
              <a:t>малышей очень </a:t>
            </a:r>
            <a:r>
              <a:rPr lang="ru-RU" sz="2400" dirty="0">
                <a:latin typeface="Times New Roman" pitchFamily="18" charset="0"/>
                <a:cs typeface="Times New Roman" pitchFamily="18" charset="0"/>
              </a:rPr>
              <a:t>часто авторитетами служат герои современных мультиков или традиционных сказок. </a:t>
            </a:r>
            <a:r>
              <a:rPr lang="ru-RU" sz="2400" dirty="0" smtClean="0">
                <a:latin typeface="Times New Roman" pitchFamily="18" charset="0"/>
                <a:cs typeface="Times New Roman" pitchFamily="18" charset="0"/>
              </a:rPr>
              <a:t>Поэтому нужно сделать </a:t>
            </a:r>
            <a:r>
              <a:rPr lang="ru-RU" sz="2400" dirty="0">
                <a:latin typeface="Times New Roman" pitchFamily="18" charset="0"/>
                <a:cs typeface="Times New Roman" pitchFamily="18" charset="0"/>
              </a:rPr>
              <a:t>процесс еды занимательным, </a:t>
            </a:r>
            <a:r>
              <a:rPr lang="ru-RU" sz="2400" dirty="0" smtClean="0">
                <a:latin typeface="Times New Roman" pitchFamily="18" charset="0"/>
                <a:cs typeface="Times New Roman" pitchFamily="18" charset="0"/>
              </a:rPr>
              <a:t>подать </a:t>
            </a:r>
            <a:r>
              <a:rPr lang="ru-RU" sz="2400" dirty="0">
                <a:latin typeface="Times New Roman" pitchFamily="18" charset="0"/>
                <a:cs typeface="Times New Roman" pitchFamily="18" charset="0"/>
              </a:rPr>
              <a:t>информацию в виде интересной истории. Ребенок должен знать, чем его кормят и для чего. </a:t>
            </a:r>
            <a:r>
              <a:rPr lang="ru-RU" sz="2400" dirty="0" smtClean="0">
                <a:latin typeface="Times New Roman" pitchFamily="18" charset="0"/>
                <a:cs typeface="Times New Roman" pitchFamily="18" charset="0"/>
              </a:rPr>
              <a:t>Рассказывать, </a:t>
            </a:r>
            <a:r>
              <a:rPr lang="ru-RU" sz="2400" dirty="0">
                <a:latin typeface="Times New Roman" pitchFamily="18" charset="0"/>
                <a:cs typeface="Times New Roman" pitchFamily="18" charset="0"/>
              </a:rPr>
              <a:t>о том, почему богатыри сильные, </a:t>
            </a:r>
            <a:r>
              <a:rPr lang="ru-RU" sz="2400" dirty="0" smtClean="0">
                <a:latin typeface="Times New Roman" pitchFamily="18" charset="0"/>
                <a:cs typeface="Times New Roman" pitchFamily="18" charset="0"/>
              </a:rPr>
              <a:t>человек </a:t>
            </a:r>
            <a:r>
              <a:rPr lang="ru-RU" sz="2400" dirty="0">
                <a:latin typeface="Times New Roman" pitchFamily="18" charset="0"/>
                <a:cs typeface="Times New Roman" pitchFamily="18" charset="0"/>
              </a:rPr>
              <a:t>- паук такой резвый и ловкий, фея </a:t>
            </a:r>
            <a:r>
              <a:rPr lang="ru-RU" sz="2400" dirty="0" smtClean="0">
                <a:latin typeface="Times New Roman" pitchFamily="18" charset="0"/>
                <a:cs typeface="Times New Roman" pitchFamily="18" charset="0"/>
              </a:rPr>
              <a:t>Динь-динь </a:t>
            </a:r>
            <a:r>
              <a:rPr lang="ru-RU" sz="2400" dirty="0">
                <a:latin typeface="Times New Roman" pitchFamily="18" charset="0"/>
                <a:cs typeface="Times New Roman" pitchFamily="18" charset="0"/>
              </a:rPr>
              <a:t>такая стройная и милая, а принцесса София очаровывает </a:t>
            </a:r>
            <a:r>
              <a:rPr lang="ru-RU" sz="2400" dirty="0" smtClean="0">
                <a:latin typeface="Times New Roman" pitchFamily="18" charset="0"/>
                <a:cs typeface="Times New Roman" pitchFamily="18" charset="0"/>
              </a:rPr>
              <a:t>всех своей красотой.  </a:t>
            </a:r>
            <a:r>
              <a:rPr lang="ru-RU" sz="2400"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6" name="Прямоугольник 5"/>
          <p:cNvSpPr/>
          <p:nvPr/>
        </p:nvSpPr>
        <p:spPr>
          <a:xfrm>
            <a:off x="3707904" y="4653136"/>
            <a:ext cx="4464496" cy="954107"/>
          </a:xfrm>
          <a:prstGeom prst="rect">
            <a:avLst/>
          </a:prstGeom>
        </p:spPr>
        <p:txBody>
          <a:bodyPr wrap="square">
            <a:spAutoFit/>
          </a:bodyPr>
          <a:lstStyle/>
          <a:p>
            <a:pPr algn="ctr"/>
            <a:r>
              <a:rPr lang="ru-RU" sz="2800" b="1" dirty="0" smtClean="0">
                <a:solidFill>
                  <a:srgbClr val="FF0000"/>
                </a:solidFill>
                <a:latin typeface="Times New Roman" pitchFamily="18" charset="0"/>
                <a:cs typeface="Times New Roman" pitchFamily="18" charset="0"/>
              </a:rPr>
              <a:t>Все дело в том, что </a:t>
            </a:r>
            <a:r>
              <a:rPr lang="ru-RU" sz="2800" b="1" dirty="0" smtClean="0">
                <a:solidFill>
                  <a:srgbClr val="FF0000"/>
                </a:solidFill>
                <a:latin typeface="Times New Roman" pitchFamily="18" charset="0"/>
                <a:cs typeface="Times New Roman" pitchFamily="18" charset="0"/>
              </a:rPr>
              <a:t> они</a:t>
            </a:r>
          </a:p>
          <a:p>
            <a:pPr algn="ctr"/>
            <a:r>
              <a:rPr lang="ru-RU" sz="2800" b="1" dirty="0" smtClean="0">
                <a:solidFill>
                  <a:srgbClr val="FF0000"/>
                </a:solidFill>
                <a:latin typeface="Times New Roman" pitchFamily="18" charset="0"/>
                <a:cs typeface="Times New Roman" pitchFamily="18" charset="0"/>
              </a:rPr>
              <a:t>правильно питаются! </a:t>
            </a:r>
            <a:endParaRPr lang="ru-RU" sz="2800" dirty="0">
              <a:solidFill>
                <a:srgbClr val="FF0000"/>
              </a:solidFill>
            </a:endParaRPr>
          </a:p>
        </p:txBody>
      </p:sp>
    </p:spTree>
    <p:extLst>
      <p:ext uri="{BB962C8B-B14F-4D97-AF65-F5344CB8AC3E}">
        <p14:creationId xmlns:p14="http://schemas.microsoft.com/office/powerpoint/2010/main" xmlns="" val="4169126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619672" y="908720"/>
            <a:ext cx="7005464" cy="2736304"/>
          </a:xfrm>
        </p:spPr>
        <p:txBody>
          <a:bodyPr>
            <a:normAutofit/>
          </a:bodyPr>
          <a:lstStyle/>
          <a:p>
            <a:r>
              <a:rPr lang="ru-RU" sz="5400" b="1" dirty="0" smtClean="0">
                <a:solidFill>
                  <a:srgbClr val="00B050"/>
                </a:solidFill>
                <a:latin typeface="Times New Roman" pitchFamily="18" charset="0"/>
                <a:cs typeface="Times New Roman" pitchFamily="18" charset="0"/>
              </a:rPr>
              <a:t>Спасибо </a:t>
            </a:r>
            <a:r>
              <a:rPr lang="ru-RU" sz="5400" b="1" dirty="0" smtClean="0">
                <a:solidFill>
                  <a:srgbClr val="00B050"/>
                </a:solidFill>
                <a:latin typeface="Times New Roman" pitchFamily="18" charset="0"/>
                <a:cs typeface="Times New Roman" pitchFamily="18" charset="0"/>
              </a:rPr>
              <a:t/>
            </a:r>
            <a:br>
              <a:rPr lang="ru-RU" sz="5400" b="1" dirty="0" smtClean="0">
                <a:solidFill>
                  <a:srgbClr val="00B050"/>
                </a:solidFill>
                <a:latin typeface="Times New Roman" pitchFamily="18" charset="0"/>
                <a:cs typeface="Times New Roman" pitchFamily="18" charset="0"/>
              </a:rPr>
            </a:br>
            <a:r>
              <a:rPr lang="ru-RU" sz="5400" b="1" dirty="0" smtClean="0">
                <a:solidFill>
                  <a:srgbClr val="00B050"/>
                </a:solidFill>
                <a:latin typeface="Times New Roman" pitchFamily="18" charset="0"/>
                <a:cs typeface="Times New Roman" pitchFamily="18" charset="0"/>
              </a:rPr>
              <a:t>за </a:t>
            </a:r>
            <a:br>
              <a:rPr lang="ru-RU" sz="5400" b="1" dirty="0" smtClean="0">
                <a:solidFill>
                  <a:srgbClr val="00B050"/>
                </a:solidFill>
                <a:latin typeface="Times New Roman" pitchFamily="18" charset="0"/>
                <a:cs typeface="Times New Roman" pitchFamily="18" charset="0"/>
              </a:rPr>
            </a:br>
            <a:r>
              <a:rPr lang="ru-RU" sz="5400" b="1" dirty="0" smtClean="0">
                <a:solidFill>
                  <a:srgbClr val="00B050"/>
                </a:solidFill>
                <a:latin typeface="Times New Roman" pitchFamily="18" charset="0"/>
                <a:cs typeface="Times New Roman" pitchFamily="18" charset="0"/>
              </a:rPr>
              <a:t>внимание</a:t>
            </a:r>
            <a:r>
              <a:rPr lang="ru-RU" sz="5400" b="1" dirty="0" smtClean="0">
                <a:solidFill>
                  <a:srgbClr val="00B050"/>
                </a:solidFill>
                <a:latin typeface="Times New Roman" pitchFamily="18" charset="0"/>
                <a:cs typeface="Times New Roman" pitchFamily="18" charset="0"/>
              </a:rPr>
              <a:t>!</a:t>
            </a:r>
            <a:endParaRPr lang="ru-RU" sz="54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9409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67544" y="260648"/>
            <a:ext cx="8229600" cy="1728192"/>
          </a:xfrm>
        </p:spPr>
        <p:txBody>
          <a:bodyPr>
            <a:normAutofit fontScale="90000"/>
          </a:bodyPr>
          <a:lstStyle/>
          <a:p>
            <a:pPr lvl="0">
              <a:spcBef>
                <a:spcPct val="20000"/>
              </a:spcBef>
            </a:pPr>
            <a:r>
              <a:rPr lang="ru-RU" sz="3000" dirty="0" smtClean="0">
                <a:solidFill>
                  <a:prstClr val="black"/>
                </a:solidFill>
                <a:ea typeface="+mn-ea"/>
                <a:cs typeface="+mn-cs"/>
              </a:rPr>
              <a:t/>
            </a:r>
            <a:br>
              <a:rPr lang="ru-RU" sz="3000" dirty="0" smtClean="0">
                <a:solidFill>
                  <a:prstClr val="black"/>
                </a:solidFill>
                <a:ea typeface="+mn-ea"/>
                <a:cs typeface="+mn-cs"/>
              </a:rPr>
            </a:br>
            <a:r>
              <a:rPr lang="ru-RU" sz="3000" dirty="0">
                <a:solidFill>
                  <a:prstClr val="black"/>
                </a:solidFill>
                <a:ea typeface="+mn-ea"/>
                <a:cs typeface="+mn-cs"/>
              </a:rPr>
              <a:t/>
            </a:r>
            <a:br>
              <a:rPr lang="ru-RU" sz="3000" dirty="0">
                <a:solidFill>
                  <a:prstClr val="black"/>
                </a:solidFill>
                <a:ea typeface="+mn-ea"/>
                <a:cs typeface="+mn-cs"/>
              </a:rPr>
            </a:br>
            <a:r>
              <a:rPr lang="ru-RU" sz="3000" dirty="0" smtClean="0">
                <a:solidFill>
                  <a:prstClr val="black"/>
                </a:solidFill>
                <a:ea typeface="+mn-ea"/>
                <a:cs typeface="+mn-cs"/>
              </a:rPr>
              <a:t/>
            </a:r>
            <a:br>
              <a:rPr lang="ru-RU" sz="3000" dirty="0" smtClean="0">
                <a:solidFill>
                  <a:prstClr val="black"/>
                </a:solidFill>
                <a:ea typeface="+mn-ea"/>
                <a:cs typeface="+mn-cs"/>
              </a:rPr>
            </a:br>
            <a:r>
              <a:rPr lang="ru-RU" sz="3000" b="1" dirty="0" smtClean="0">
                <a:solidFill>
                  <a:srgbClr val="C00000"/>
                </a:solidFill>
                <a:latin typeface="Times New Roman" pitchFamily="18" charset="0"/>
                <a:ea typeface="+mn-ea"/>
                <a:cs typeface="Times New Roman" pitchFamily="18" charset="0"/>
              </a:rPr>
              <a:t>Правильное </a:t>
            </a:r>
            <a:r>
              <a:rPr lang="ru-RU" sz="3000" b="1" dirty="0">
                <a:solidFill>
                  <a:srgbClr val="C00000"/>
                </a:solidFill>
                <a:latin typeface="Times New Roman" pitchFamily="18" charset="0"/>
                <a:ea typeface="+mn-ea"/>
                <a:cs typeface="Times New Roman" pitchFamily="18" charset="0"/>
              </a:rPr>
              <a:t>питание – важный компонент здорового образа жизни, особенно для детей дошкольного возраста.</a:t>
            </a:r>
            <a:r>
              <a:rPr lang="ru-RU" sz="3000" b="1" dirty="0">
                <a:solidFill>
                  <a:prstClr val="black"/>
                </a:solidFill>
                <a:latin typeface="Times New Roman" pitchFamily="18" charset="0"/>
                <a:ea typeface="+mn-ea"/>
                <a:cs typeface="Times New Roman" pitchFamily="18" charset="0"/>
              </a:rPr>
              <a:t/>
            </a:r>
            <a:br>
              <a:rPr lang="ru-RU" sz="3000" b="1" dirty="0">
                <a:solidFill>
                  <a:prstClr val="black"/>
                </a:solidFill>
                <a:latin typeface="Times New Roman" pitchFamily="18" charset="0"/>
                <a:ea typeface="+mn-ea"/>
                <a:cs typeface="Times New Roman" pitchFamily="18" charset="0"/>
              </a:rPr>
            </a:b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539552" y="2276873"/>
            <a:ext cx="8147248" cy="2304255"/>
          </a:xfrm>
        </p:spPr>
        <p:txBody>
          <a:bodyPr/>
          <a:lstStyle/>
          <a:p>
            <a:pPr marL="0" indent="0">
              <a:buNone/>
            </a:pPr>
            <a:endParaRPr lang="ru-RU" dirty="0" smtClean="0">
              <a:latin typeface="Times New Roman" pitchFamily="18" charset="0"/>
              <a:cs typeface="Times New Roman" pitchFamily="18" charset="0"/>
            </a:endParaRPr>
          </a:p>
          <a:p>
            <a:pPr marL="0" indent="0">
              <a:buNone/>
            </a:pPr>
            <a:r>
              <a:rPr lang="ru-RU" b="1" i="1" dirty="0" smtClean="0">
                <a:solidFill>
                  <a:srgbClr val="C00000"/>
                </a:solidFill>
                <a:latin typeface="Times New Roman" pitchFamily="18" charset="0"/>
                <a:cs typeface="Times New Roman" pitchFamily="18" charset="0"/>
              </a:rPr>
              <a:t>Культура питания </a:t>
            </a:r>
            <a:r>
              <a:rPr lang="ru-RU" dirty="0" smtClean="0">
                <a:latin typeface="Times New Roman" pitchFamily="18" charset="0"/>
                <a:cs typeface="Times New Roman" pitchFamily="18" charset="0"/>
              </a:rPr>
              <a:t>– часть общей культуры.</a:t>
            </a:r>
          </a:p>
          <a:p>
            <a:pPr marL="0" indent="0" algn="just">
              <a:buNone/>
            </a:pPr>
            <a:r>
              <a:rPr lang="ru-RU" dirty="0" smtClean="0">
                <a:latin typeface="Times New Roman" pitchFamily="18" charset="0"/>
                <a:cs typeface="Times New Roman" pitchFamily="18" charset="0"/>
              </a:rPr>
              <a:t>Навыки здорового питания необходимо прививать с первых лет жизни!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459725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Объект 2"/>
          <p:cNvSpPr>
            <a:spLocks noGrp="1"/>
          </p:cNvSpPr>
          <p:nvPr>
            <p:ph idx="4294967295"/>
          </p:nvPr>
        </p:nvSpPr>
        <p:spPr>
          <a:xfrm>
            <a:off x="251520" y="188640"/>
            <a:ext cx="8712968" cy="5937523"/>
          </a:xfrm>
        </p:spPr>
        <p:txBody>
          <a:bodyPr>
            <a:normAutofit/>
          </a:bodyPr>
          <a:lstStyle/>
          <a:p>
            <a:pPr marL="0" indent="0" algn="just">
              <a:buNone/>
            </a:pPr>
            <a:r>
              <a:rPr lang="ru-RU" sz="2400" dirty="0" smtClean="0">
                <a:latin typeface="Times New Roman" pitchFamily="18" charset="0"/>
                <a:cs typeface="Times New Roman" pitchFamily="18" charset="0"/>
              </a:rPr>
              <a:t>     </a:t>
            </a:r>
          </a:p>
          <a:p>
            <a:pPr marL="0" indent="0" algn="just">
              <a:buNone/>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Рациональное питание является одним из факторов  важнейшей среды, определяющих нормальное развитие ребенка. Оно оказывает самое непосредственное влияние на жизнедеятельность, рост, состояние здоровья детей. Правильное сбалансированное питание, отвечающее физиологическим потребностям растущего организма, повышает устойчивость к различным неблагоприятным воздействиям. Наиболее важно соблюдение принципов рационального питания детей раннего и дошкольного возраста. Этот период характеризуется интенсивными процессами роста, дальнейшим совершенствованием функций многих органов и систем, особенно нервной системы, усиленными процессами  обмена веществ, развитием моторной деятельности.</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36732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79512" y="404664"/>
            <a:ext cx="8517632" cy="5616624"/>
          </a:xfrm>
        </p:spPr>
        <p:txBody>
          <a:bodyPr>
            <a:normAutofit fontScale="90000"/>
          </a:bodyPr>
          <a:lstStyle/>
          <a:p>
            <a:pPr algn="just"/>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Питание </a:t>
            </a:r>
            <a:r>
              <a:rPr lang="ru-RU" sz="2400" dirty="0">
                <a:latin typeface="Times New Roman" pitchFamily="18" charset="0"/>
                <a:cs typeface="Times New Roman" pitchFamily="18" charset="0"/>
              </a:rPr>
              <a:t>играет большую роль в процессе роста и развития ребенка, имеет большое значение для его здоровья. Недостаточное обеспечение детей младшего возраста железом, селеном, йодом, цинком, кальцием и др. может послужить основанием для существенных нарушений в формировании интеллекта, опорно-двигательного аппарата или соединительной ткани в целом, репродуктивной сферы, снижении физической работоспособности и т. п.. Поэтому, рациональное и полноценное питание дошкольников – залог крепкого здоровья, нормального роста и правильного развития детей</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Питание </a:t>
            </a:r>
            <a:r>
              <a:rPr lang="ru-RU" sz="2400" dirty="0">
                <a:latin typeface="Times New Roman" pitchFamily="18" charset="0"/>
                <a:cs typeface="Times New Roman" pitchFamily="18" charset="0"/>
              </a:rPr>
              <a:t>– обязательный компонент режима дня. Весь процесс, связанный с питанием детей, имеет большое воспитательное значение. Детям прививают важные гигиенические навыки мыть руки перед едой, а после еды полоскать рот, пользоваться столовыми приборами и салфетками; приучают тщательно пережевывать пищу, аккуратно есть и правильно сидеть за столом.</a:t>
            </a:r>
          </a:p>
        </p:txBody>
      </p:sp>
    </p:spTree>
    <p:extLst>
      <p:ext uri="{BB962C8B-B14F-4D97-AF65-F5344CB8AC3E}">
        <p14:creationId xmlns:p14="http://schemas.microsoft.com/office/powerpoint/2010/main" xmlns="" val="2969641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922114"/>
          </a:xfrm>
        </p:spPr>
        <p:txBody>
          <a:bodyPr>
            <a:normAutofit fontScale="90000"/>
          </a:bodyPr>
          <a:lstStyle/>
          <a:p>
            <a:r>
              <a:rPr lang="ru-RU" b="1" dirty="0" smtClean="0">
                <a:solidFill>
                  <a:srgbClr val="00B050"/>
                </a:solidFill>
                <a:latin typeface="Times New Roman" pitchFamily="18" charset="0"/>
                <a:cs typeface="Times New Roman" pitchFamily="18" charset="0"/>
              </a:rPr>
              <a:t>Витамины в продуктах питания</a:t>
            </a:r>
            <a:endParaRPr lang="ru-RU" b="1" dirty="0">
              <a:solidFill>
                <a:srgbClr val="00B050"/>
              </a:solidFill>
              <a:latin typeface="Times New Roman" pitchFamily="18" charset="0"/>
              <a:cs typeface="Times New Roman" pitchFamily="18" charset="0"/>
            </a:endParaRPr>
          </a:p>
        </p:txBody>
      </p:sp>
      <p:pic>
        <p:nvPicPr>
          <p:cNvPr id="1026" name="Picture 2" descr="C:\Users\23\Downloads\1613446953_27-p-fon-dlya-prezentatsii-pro-vitamini-33.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1340768"/>
            <a:ext cx="6408712" cy="52384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3087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5602634"/>
          </a:xfrm>
        </p:spPr>
        <p:txBody>
          <a:bodyPr>
            <a:normAutofit fontScale="90000"/>
          </a:bodyPr>
          <a:lstStyle/>
          <a:p>
            <a:pPr algn="just"/>
            <a:r>
              <a:rPr lang="ru-RU" sz="2400" dirty="0" smtClean="0">
                <a:solidFill>
                  <a:srgbClr val="00000A"/>
                </a:solidFill>
                <a:latin typeface="Times New Roman"/>
              </a:rPr>
              <a:t>     Как </a:t>
            </a:r>
            <a:r>
              <a:rPr lang="ru-RU" sz="2400" dirty="0">
                <a:solidFill>
                  <a:srgbClr val="00000A"/>
                </a:solidFill>
                <a:latin typeface="Times New Roman"/>
              </a:rPr>
              <a:t>показывают исследования специалистов, только 20% пап и мам знакомы с принципами организации здорового питания детей. Практически все родители сталкиваются с проблемами в организации питания детей: нежелание ребёнка есть горячий завтрак – кашу, привычка есть в сухомятку, нежелание есть супы, овощи, молочные продукты, рыбу. Несмотря на это, далеко не все родители считают необходимым рассказывать детям о важности питания. Модель пищевого поведения также формируется в дошкольном возрасте. В их формировании важнейшую роль играет семья, где родители порой не уделяют достаточного внимания правильному и здоровому питанию ребенка. Яркая реклама продуктов, не имеющих никакой пользы, привлекает ребенка, что приводит к проблемам не только со здоровьем физическим, но и еще более опасным - психическим проблемам. В результате у детей развиваются не приносящие здоровья привычки в питании.</a:t>
            </a:r>
            <a:endParaRPr lang="ru-RU" sz="2400" dirty="0"/>
          </a:p>
        </p:txBody>
      </p:sp>
    </p:spTree>
    <p:extLst>
      <p:ext uri="{BB962C8B-B14F-4D97-AF65-F5344CB8AC3E}">
        <p14:creationId xmlns:p14="http://schemas.microsoft.com/office/powerpoint/2010/main" xmlns="" val="3755685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6250706"/>
          </a:xfrm>
        </p:spPr>
        <p:txBody>
          <a:bodyPr/>
          <a:lstStyle/>
          <a:p>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8784976" cy="6192688"/>
          </a:xfrm>
          <a:prstGeom prst="rect">
            <a:avLst/>
          </a:prstGeom>
        </p:spPr>
      </p:pic>
    </p:spTree>
    <p:extLst>
      <p:ext uri="{BB962C8B-B14F-4D97-AF65-F5344CB8AC3E}">
        <p14:creationId xmlns:p14="http://schemas.microsoft.com/office/powerpoint/2010/main" xmlns="" val="3501722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404664"/>
            <a:ext cx="8229600" cy="5674642"/>
          </a:xfrm>
        </p:spPr>
        <p:txBody>
          <a:bodyPr>
            <a:normAutofit fontScale="90000"/>
          </a:bodyPr>
          <a:lstStyle/>
          <a:p>
            <a:pPr algn="just"/>
            <a:r>
              <a:rPr lang="ru-RU" sz="2000" dirty="0" smtClean="0">
                <a:latin typeface="Verdana"/>
              </a:rPr>
              <a:t>    </a:t>
            </a:r>
            <a:r>
              <a:rPr lang="ru-RU" sz="2400" dirty="0" smtClean="0">
                <a:latin typeface="Times New Roman" pitchFamily="18" charset="0"/>
                <a:cs typeface="Times New Roman" pitchFamily="18" charset="0"/>
              </a:rPr>
              <a:t>Культура </a:t>
            </a:r>
            <a:r>
              <a:rPr lang="ru-RU" sz="2400" dirty="0">
                <a:latin typeface="Times New Roman" pitchFamily="18" charset="0"/>
                <a:cs typeface="Times New Roman" pitchFamily="18" charset="0"/>
              </a:rPr>
              <a:t>питания в детском саду – наука, необходимая в современной жизни</a:t>
            </a:r>
            <a:r>
              <a:rPr lang="ru-RU" sz="2400" dirty="0" smtClean="0">
                <a:latin typeface="Times New Roman" pitchFamily="18" charset="0"/>
                <a:cs typeface="Times New Roman" pitchFamily="18" charset="0"/>
              </a:rPr>
              <a:t>. Обилие сладостей, быстрое питание, фаст-</a:t>
            </a:r>
            <a:r>
              <a:rPr lang="ru-RU" sz="2400" dirty="0" err="1" smtClean="0">
                <a:latin typeface="Times New Roman" pitchFamily="18" charset="0"/>
                <a:cs typeface="Times New Roman" pitchFamily="18" charset="0"/>
              </a:rPr>
              <a:t>фуды</a:t>
            </a:r>
            <a:r>
              <a:rPr lang="ru-RU" sz="2400" dirty="0" smtClean="0">
                <a:latin typeface="Times New Roman" pitchFamily="18" charset="0"/>
                <a:cs typeface="Times New Roman" pitchFamily="18" charset="0"/>
              </a:rPr>
              <a:t>, которые выглядят </a:t>
            </a:r>
            <a:r>
              <a:rPr lang="ru-RU" sz="2400" dirty="0">
                <a:latin typeface="Times New Roman" pitchFamily="18" charset="0"/>
                <a:cs typeface="Times New Roman" pitchFamily="18" charset="0"/>
              </a:rPr>
              <a:t>привлекательно в условиях вечной нехватки времени, так и </a:t>
            </a:r>
            <a:r>
              <a:rPr lang="ru-RU" sz="2400" dirty="0" smtClean="0">
                <a:latin typeface="Times New Roman" pitchFamily="18" charset="0"/>
                <a:cs typeface="Times New Roman" pitchFamily="18" charset="0"/>
              </a:rPr>
              <a:t>норовят </a:t>
            </a:r>
            <a:r>
              <a:rPr lang="ru-RU" sz="2400" dirty="0">
                <a:latin typeface="Times New Roman" pitchFamily="18" charset="0"/>
                <a:cs typeface="Times New Roman" pitchFamily="18" charset="0"/>
              </a:rPr>
              <a:t>вытеснить здоровую пищу из нашего рациона. Это совсем не полезно для растущего детского организма.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Дети </a:t>
            </a:r>
            <a:r>
              <a:rPr lang="ru-RU" sz="2400" dirty="0">
                <a:latin typeface="Times New Roman" pitchFamily="18" charset="0"/>
                <a:cs typeface="Times New Roman" pitchFamily="18" charset="0"/>
              </a:rPr>
              <a:t>с удовольствием едят чипсы </a:t>
            </a:r>
            <a:r>
              <a:rPr lang="ru-RU" sz="2400" dirty="0" smtClean="0">
                <a:latin typeface="Times New Roman" pitchFamily="18" charset="0"/>
                <a:cs typeface="Times New Roman" pitchFamily="18" charset="0"/>
              </a:rPr>
              <a:t>с</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газировкой, а каша и овощной салат кажутся совсем не привлекательными. Так как дети большую часть проводят в детском саду, то именно воспитатели играют значимую роль в формировании интереса у детей к здоровым полезным продуктам питания</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smtClean="0">
                <a:solidFill>
                  <a:srgbClr val="000000"/>
                </a:solidFill>
                <a:latin typeface="Times New Roman"/>
              </a:rPr>
              <a:t>Воспитатели</a:t>
            </a:r>
            <a:r>
              <a:rPr lang="ru-RU" sz="2400" dirty="0">
                <a:solidFill>
                  <a:srgbClr val="000000"/>
                </a:solidFill>
                <a:latin typeface="Times New Roman"/>
              </a:rPr>
              <a:t>, решая проблему плохого аппетита, должны индивидуально подходить к каждому ребенку, совместно с родителями искать причины и пути </a:t>
            </a:r>
            <a:r>
              <a:rPr lang="ru-RU" sz="2400" dirty="0" smtClean="0">
                <a:solidFill>
                  <a:srgbClr val="000000"/>
                </a:solidFill>
                <a:latin typeface="Times New Roman"/>
              </a:rPr>
              <a:t>решения</a:t>
            </a:r>
            <a:r>
              <a:rPr lang="ru-RU" sz="2400" dirty="0" smtClean="0">
                <a:solidFill>
                  <a:srgbClr val="000000"/>
                </a:solidFill>
                <a:latin typeface="Times New Roman"/>
              </a:rPr>
              <a:t>, привлекать детей с посильным трудовым поручениям и приучать к обязанностям.</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213652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b="1" dirty="0" smtClean="0">
                <a:solidFill>
                  <a:srgbClr val="00B050"/>
                </a:solidFill>
                <a:latin typeface="Times New Roman" pitchFamily="18" charset="0"/>
                <a:cs typeface="Times New Roman" pitchFamily="18" charset="0"/>
              </a:rPr>
              <a:t>Дежурство по </a:t>
            </a:r>
            <a:r>
              <a:rPr lang="ru-RU" b="1" dirty="0" smtClean="0">
                <a:solidFill>
                  <a:srgbClr val="00B050"/>
                </a:solidFill>
                <a:latin typeface="Times New Roman" pitchFamily="18" charset="0"/>
                <a:cs typeface="Times New Roman" pitchFamily="18" charset="0"/>
              </a:rPr>
              <a:t>столовой: </a:t>
            </a:r>
            <a:r>
              <a:rPr lang="ru-RU" b="1" dirty="0" smtClean="0">
                <a:solidFill>
                  <a:srgbClr val="00B050"/>
                </a:solidFill>
                <a:latin typeface="Times New Roman" pitchFamily="18" charset="0"/>
                <a:cs typeface="Times New Roman" pitchFamily="18" charset="0"/>
              </a:rPr>
              <a:t>сервировка стола</a:t>
            </a:r>
            <a:endParaRPr lang="ru-RU" b="1" dirty="0">
              <a:solidFill>
                <a:srgbClr val="00B050"/>
              </a:solidFill>
              <a:latin typeface="Times New Roman" pitchFamily="18" charset="0"/>
              <a:cs typeface="Times New Roman" pitchFamily="18" charset="0"/>
            </a:endParaRPr>
          </a:p>
        </p:txBody>
      </p:sp>
      <p:pic>
        <p:nvPicPr>
          <p:cNvPr id="1026" name="Picture 2" descr="C:\Users\23\Downloads\IMG_3409.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1600201"/>
            <a:ext cx="7128791" cy="4997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2976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465</Words>
  <Application>Microsoft Office PowerPoint</Application>
  <PresentationFormat>Экран (4:3)</PresentationFormat>
  <Paragraphs>23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МБДОУ детский сад «Василек» с. Васильевка Белогорского района Республики Крым   «Здоровое питание детей дошкольного возраста»</vt:lpstr>
      <vt:lpstr>   Правильное питание – важный компонент здорового образа жизни, особенно для детей дошкольного возраста. </vt:lpstr>
      <vt:lpstr>Слайд 3</vt:lpstr>
      <vt:lpstr>      Питание играет большую роль в процессе роста и развития ребенка, имеет большое значение для его здоровья. Недостаточное обеспечение детей младшего возраста железом, селеном, йодом, цинком, кальцием и др. может послужить основанием для существенных нарушений в формировании интеллекта, опорно-двигательного аппарата или соединительной ткани в целом, репродуктивной сферы, снижении физической работоспособности и т. п.. Поэтому, рациональное и полноценное питание дошкольников – залог крепкого здоровья, нормального роста и правильного развития детей.      Питание – обязательный компонент режима дня. Весь процесс, связанный с питанием детей, имеет большое воспитательное значение. Детям прививают важные гигиенические навыки мыть руки перед едой, а после еды полоскать рот, пользоваться столовыми приборами и салфетками; приучают тщательно пережевывать пищу, аккуратно есть и правильно сидеть за столом.</vt:lpstr>
      <vt:lpstr>Витамины в продуктах питания</vt:lpstr>
      <vt:lpstr>     Как показывают исследования специалистов, только 20% пап и мам знакомы с принципами организации здорового питания детей. Практически все родители сталкиваются с проблемами в организации питания детей: нежелание ребёнка есть горячий завтрак – кашу, привычка есть в сухомятку, нежелание есть супы, овощи, молочные продукты, рыбу. Несмотря на это, далеко не все родители считают необходимым рассказывать детям о важности питания. Модель пищевого поведения также формируется в дошкольном возрасте. В их формировании важнейшую роль играет семья, где родители порой не уделяют достаточного внимания правильному и здоровому питанию ребенка. Яркая реклама продуктов, не имеющих никакой пользы, привлекает ребенка, что приводит к проблемам не только со здоровьем физическим, но и еще более опасным - психическим проблемам. В результате у детей развиваются не приносящие здоровья привычки в питании.</vt:lpstr>
      <vt:lpstr>Слайд 7</vt:lpstr>
      <vt:lpstr>    Культура питания в детском саду – наука, необходимая в современной жизни. Обилие сладостей, быстрое питание, фаст-фуды, которые выглядят привлекательно в условиях вечной нехватки времени, так и норовят вытеснить здоровую пищу из нашего рациона. Это совсем не полезно для растущего детского организма.       Дети с удовольствием едят чипсы с газировкой, а каша и овощной салат кажутся совсем не привлекательными. Так как дети большую часть проводят в детском саду, то именно воспитатели играют значимую роль в формировании интереса у детей к здоровым полезным продуктам питания.      Воспитатели, решая проблему плохого аппетита, должны индивидуально подходить к каждому ребенку, совместно с родителями искать причины и пути решения, привлекать детей с посильным трудовым поручениям и приучать к обязанностям.</vt:lpstr>
      <vt:lpstr>Дежурство по столовой: сервировка стола</vt:lpstr>
      <vt:lpstr>Слайд 10</vt:lpstr>
      <vt:lpstr>            Дошкольникам нравится выполнять различные поручения по сервировке стола, оказывать помощь помощнику воспитателя для организации питания в группе.       Красивая сервировка помогает вырабатывать у детей положительное отношение к приему пищи. Как известно, аппетит во многом зависит от того, насколько аппетитно выглядит еда, красиво накрыт стол. </vt:lpstr>
      <vt:lpstr>Завтрак – гречневая каша  вкусная и полезная!</vt:lpstr>
      <vt:lpstr>      Каши очень полезный и неотъемлемый продукт детского питания. Они богаты витаминами, микроэлементами, клетчаткой, углеводами и белками. Белки – ценный строительный материал для клеток растущего организма, поэтому очень важно включать в меню детей каши. Но к сожалению не все дети кушают молочные каши!    Поэтому ребятам необходимо объяснять, что каша — ценный источник витаминов и минералов, легко усваивается и полезна для детского пищеварения.</vt:lpstr>
      <vt:lpstr>  Дежурные серьезно относятся к объявлению меню, когда все ребята уже за столами и ждут вежливого словосочетания «Приятного аппетита». Эта традиция имеет очень важное значение: развивает кругозор через знакомство с названиями блюд, способствует развитию речи, активизации в словаре слов: завтрак, обед, полдник и соотнесению их с частями суток, настраивает на прием пищи. </vt:lpstr>
      <vt:lpstr>Слайд 15</vt:lpstr>
      <vt:lpstr>Как заинтересовать детей кушать  полезную еду</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«Полезная еда детей дошкольного возраста»</dc:title>
  <dc:creator>23</dc:creator>
  <cp:lastModifiedBy>Компьютер</cp:lastModifiedBy>
  <cp:revision>44</cp:revision>
  <dcterms:created xsi:type="dcterms:W3CDTF">2021-11-23T18:47:17Z</dcterms:created>
  <dcterms:modified xsi:type="dcterms:W3CDTF">2021-12-03T15:16:28Z</dcterms:modified>
</cp:coreProperties>
</file>