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3"/>
  </p:notesMasterIdLst>
  <p:sldIdLst>
    <p:sldId id="256" r:id="rId2"/>
    <p:sldId id="257" r:id="rId3"/>
    <p:sldId id="298" r:id="rId4"/>
    <p:sldId id="302" r:id="rId5"/>
    <p:sldId id="259" r:id="rId6"/>
    <p:sldId id="261" r:id="rId7"/>
    <p:sldId id="330" r:id="rId8"/>
    <p:sldId id="315" r:id="rId9"/>
    <p:sldId id="316" r:id="rId10"/>
    <p:sldId id="318" r:id="rId11"/>
    <p:sldId id="317" r:id="rId12"/>
    <p:sldId id="319" r:id="rId13"/>
    <p:sldId id="322" r:id="rId14"/>
    <p:sldId id="321" r:id="rId15"/>
    <p:sldId id="324" r:id="rId16"/>
    <p:sldId id="325" r:id="rId17"/>
    <p:sldId id="331" r:id="rId18"/>
    <p:sldId id="287" r:id="rId19"/>
    <p:sldId id="288" r:id="rId20"/>
    <p:sldId id="289" r:id="rId21"/>
    <p:sldId id="290" r:id="rId22"/>
    <p:sldId id="333" r:id="rId23"/>
    <p:sldId id="291" r:id="rId24"/>
    <p:sldId id="334" r:id="rId25"/>
    <p:sldId id="293" r:id="rId26"/>
    <p:sldId id="295" r:id="rId27"/>
    <p:sldId id="297" r:id="rId28"/>
    <p:sldId id="296" r:id="rId29"/>
    <p:sldId id="300" r:id="rId30"/>
    <p:sldId id="313" r:id="rId31"/>
    <p:sldId id="305" r:id="rId32"/>
    <p:sldId id="307" r:id="rId33"/>
    <p:sldId id="327" r:id="rId34"/>
    <p:sldId id="309" r:id="rId35"/>
    <p:sldId id="329" r:id="rId36"/>
    <p:sldId id="311" r:id="rId37"/>
    <p:sldId id="326" r:id="rId38"/>
    <p:sldId id="264" r:id="rId39"/>
    <p:sldId id="277" r:id="rId40"/>
    <p:sldId id="279" r:id="rId41"/>
    <p:sldId id="304" r:id="rId42"/>
  </p:sldIdLst>
  <p:sldSz cx="9906000" cy="6858000" type="A4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1365"/>
    <a:srgbClr val="FF00FF"/>
    <a:srgbClr val="D87AA9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54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20"/>
    </p:cViewPr>
  </p:sorterViewPr>
  <p:notesViewPr>
    <p:cSldViewPr>
      <p:cViewPr>
        <p:scale>
          <a:sx n="100" d="100"/>
          <a:sy n="100" d="100"/>
        </p:scale>
        <p:origin x="-1890" y="1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9B231-B37D-455E-896F-F5DFCEC1A83E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1524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3E3B5-2EFF-4040-AD26-176922129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718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42950" y="1676400"/>
            <a:ext cx="84201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4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381000"/>
            <a:ext cx="222885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381000"/>
            <a:ext cx="652145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7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381000"/>
            <a:ext cx="89154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981200"/>
            <a:ext cx="437515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5035550" y="1981200"/>
            <a:ext cx="4375150" cy="4114800"/>
          </a:xfrm>
        </p:spPr>
        <p:txBody>
          <a:bodyPr/>
          <a:lstStyle/>
          <a:p>
            <a:r>
              <a:rPr lang="ru-RU" smtClean="0"/>
              <a:t>Вставка картинки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69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381000"/>
            <a:ext cx="89154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981200"/>
            <a:ext cx="437515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981200"/>
            <a:ext cx="437515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5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9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7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981200"/>
            <a:ext cx="43751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981200"/>
            <a:ext cx="43751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2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2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1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4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8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381000"/>
            <a:ext cx="8915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981200"/>
            <a:ext cx="8915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7EAF463A-BC7C-46EE-9F1E-7F377CCA4891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5" name="chimes.wav"/>
          </p:stSnd>
        </p:sndAc>
      </p:transition>
    </mc:Choice>
    <mc:Fallback xmlns="">
      <p:transition spd="slow">
        <p:circle/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png"/><Relationship Id="rId7" Type="http://schemas.openxmlformats.org/officeDocument/2006/relationships/image" Target="../media/image43.jpe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11" Type="http://schemas.openxmlformats.org/officeDocument/2006/relationships/image" Target="../media/image47.png"/><Relationship Id="rId5" Type="http://schemas.openxmlformats.org/officeDocument/2006/relationships/image" Target="../media/image42.jpeg"/><Relationship Id="rId10" Type="http://schemas.openxmlformats.org/officeDocument/2006/relationships/image" Target="../media/image46.png"/><Relationship Id="rId4" Type="http://schemas.openxmlformats.org/officeDocument/2006/relationships/image" Target="../media/image41.jpeg"/><Relationship Id="rId9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5" Type="http://schemas.openxmlformats.org/officeDocument/2006/relationships/image" Target="../media/image50.gif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image" Target="../media/image50.gif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audio" Target="../media/audio1.wav"/><Relationship Id="rId5" Type="http://schemas.openxmlformats.org/officeDocument/2006/relationships/image" Target="../media/image50.gif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50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50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577850" y="990600"/>
            <a:ext cx="8505952" cy="2819400"/>
          </a:xfrm>
        </p:spPr>
        <p:txBody>
          <a:bodyPr>
            <a:normAutofit/>
          </a:bodyPr>
          <a:lstStyle/>
          <a:p>
            <a:r>
              <a:rPr lang="ru-RU" dirty="0"/>
              <a:t>Д</a:t>
            </a:r>
            <a:r>
              <a:rPr lang="ru-RU" dirty="0" smtClean="0"/>
              <a:t>ифференциации парных согласных  «Ж» - «Ш»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577850" y="3886200"/>
            <a:ext cx="8509254" cy="2286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Автор учитель-логопед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Кутовая</a:t>
            </a:r>
            <a:r>
              <a:rPr lang="ru-RU" dirty="0" smtClean="0">
                <a:solidFill>
                  <a:schemeClr val="bg1"/>
                </a:solidFill>
              </a:rPr>
              <a:t> Екатерина Александровна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«Сгибание ушных раковин»</a:t>
            </a:r>
            <a:endParaRPr lang="ru-RU" sz="4000" b="1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/>
              <a:t/>
            </a:r>
            <a:br>
              <a:rPr lang="ru-RU" sz="2800"/>
            </a:br>
            <a:r>
              <a:rPr lang="ru-RU" sz="2800"/>
              <a:t>Их вперед сгибаем, тянем вниз за мочки (нагибание ушных раковин кпереди, оттягивание вниз) </a:t>
            </a:r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5751" y="1828801"/>
            <a:ext cx="4019813" cy="3505381"/>
          </a:xfrm>
        </p:spPr>
      </p:pic>
    </p:spTree>
    <p:extLst>
      <p:ext uri="{BB962C8B-B14F-4D97-AF65-F5344CB8AC3E}">
        <p14:creationId xmlns:p14="http://schemas.microsoft.com/office/powerpoint/2010/main" val="322778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«Растирание ушных раковин»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/>
              <a:t>Ушки растираем вверх и вниз мы быстро (растирающие движения ушек вверх-вниз) 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1981200"/>
            <a:ext cx="43751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9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«Разминаем щечки»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/>
              <a:t>И потом уходим  пальцами на щечки.</a:t>
            </a:r>
            <a:br>
              <a:rPr lang="ru-RU" sz="2800"/>
            </a:br>
            <a:r>
              <a:rPr lang="ru-RU" sz="2800"/>
              <a:t>Щечки разминаем, чтобы надувались. </a:t>
            </a:r>
          </a:p>
        </p:txBody>
      </p:sp>
      <p:pic>
        <p:nvPicPr>
          <p:cNvPr id="13318" name="Picture 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138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«Покусаем губки»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/>
              <a:t>Губки пожуем мы (покусат верхнюю и нижнюю губку)</a:t>
            </a:r>
            <a:br>
              <a:rPr lang="ru-RU" sz="2800"/>
            </a:br>
            <a:r>
              <a:rPr lang="ru-RU" sz="2800"/>
              <a:t>Шарики надуем (раздувают щеки) </a:t>
            </a:r>
          </a:p>
        </p:txBody>
      </p:sp>
      <p:pic>
        <p:nvPicPr>
          <p:cNvPr id="34822" name="Picture 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254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«Утятки»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Мы теперь утятки – клювики потянем  (губы в трубочку)</a:t>
            </a:r>
            <a:br>
              <a:rPr lang="ru-RU" sz="2800"/>
            </a:br>
            <a:r>
              <a:rPr lang="ru-RU" sz="2800"/>
              <a:t>Разомнем их мягко, не задев ногтями (большой и указательный пальчики разминают обе губы) </a:t>
            </a:r>
          </a:p>
        </p:txBody>
      </p:sp>
      <p:pic>
        <p:nvPicPr>
          <p:cNvPr id="17414" name="Picture 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89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«Массаж языка №1»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 dirty="0"/>
              <a:t>Мы язык за губу заворачиваем (подвернуть язык под верхнюю губу)</a:t>
            </a:r>
            <a:br>
              <a:rPr lang="ru-RU" sz="2800" dirty="0"/>
            </a:br>
            <a:r>
              <a:rPr lang="ru-RU" sz="2800" dirty="0"/>
              <a:t>Кулачком по губе поколачиваем (постучать кулачком по верхней губе) </a:t>
            </a:r>
          </a:p>
        </p:txBody>
      </p:sp>
      <p:pic>
        <p:nvPicPr>
          <p:cNvPr id="38918" name="Picture 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583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«</a:t>
            </a:r>
            <a:r>
              <a:rPr lang="ru-RU" sz="4000" b="1" smtClean="0"/>
              <a:t>Массаж языка №2»</a:t>
            </a:r>
            <a:endParaRPr lang="ru-RU" sz="4000" b="1" dirty="0"/>
          </a:p>
        </p:txBody>
      </p:sp>
      <p:pic>
        <p:nvPicPr>
          <p:cNvPr id="40966" name="Picture 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0967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 dirty="0"/>
              <a:t>За другую губу заворачиваем (подвернуть язык под нижнюю губу)</a:t>
            </a:r>
            <a:br>
              <a:rPr lang="ru-RU" sz="2800" dirty="0"/>
            </a:br>
            <a:r>
              <a:rPr lang="ru-RU" sz="2800" dirty="0"/>
              <a:t>И другим кулачком поколачиваем (поколачиваем кулачком по нижней губе) </a:t>
            </a:r>
          </a:p>
        </p:txBody>
      </p:sp>
    </p:spTree>
    <p:extLst>
      <p:ext uri="{BB962C8B-B14F-4D97-AF65-F5344CB8AC3E}">
        <p14:creationId xmlns:p14="http://schemas.microsoft.com/office/powerpoint/2010/main" val="135303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Артикуляционная гимнастика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2514601"/>
            <a:ext cx="6973477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02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450" y="381000"/>
            <a:ext cx="5448300" cy="12192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800" kern="0" dirty="0">
                <a:solidFill>
                  <a:schemeClr val="bg2"/>
                </a:solidFill>
                <a:latin typeface="Arial"/>
              </a:rPr>
              <a:t>«</a:t>
            </a:r>
            <a:r>
              <a:rPr lang="ru-RU" sz="4000" kern="0" dirty="0">
                <a:solidFill>
                  <a:schemeClr val="bg2"/>
                </a:solidFill>
                <a:latin typeface="Arial"/>
              </a:rPr>
              <a:t>Дудочка</a:t>
            </a:r>
            <a:r>
              <a:rPr lang="ru-RU" sz="3800" kern="0" dirty="0">
                <a:solidFill>
                  <a:schemeClr val="bg2"/>
                </a:solidFill>
                <a:latin typeface="Arial"/>
              </a:rPr>
              <a:t>»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4" name="Picture 8" descr="5A21501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8339" y="1935164"/>
            <a:ext cx="4664482" cy="2332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95300" y="1600201"/>
            <a:ext cx="4375150" cy="45307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 smtClean="0"/>
          </a:p>
          <a:p>
            <a:r>
              <a:rPr lang="ru-RU" sz="2800" dirty="0" smtClean="0"/>
              <a:t>Высуни широкий язык.</a:t>
            </a:r>
          </a:p>
          <a:p>
            <a:r>
              <a:rPr lang="ru-RU" sz="2800" dirty="0" smtClean="0"/>
              <a:t>Боковые края языка максимально загни вверх.</a:t>
            </a:r>
          </a:p>
          <a:p>
            <a:r>
              <a:rPr lang="ru-RU" sz="2800" dirty="0" smtClean="0"/>
              <a:t>Дуй в получившуюся «дудочку».</a:t>
            </a:r>
          </a:p>
        </p:txBody>
      </p:sp>
    </p:spTree>
    <p:extLst>
      <p:ext uri="{BB962C8B-B14F-4D97-AF65-F5344CB8AC3E}">
        <p14:creationId xmlns:p14="http://schemas.microsoft.com/office/powerpoint/2010/main" val="196563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5695950" cy="12192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kern="0" dirty="0">
                <a:solidFill>
                  <a:schemeClr val="bg2"/>
                </a:solidFill>
                <a:latin typeface="Arial"/>
              </a:rPr>
              <a:t>«Грибок»</a:t>
            </a:r>
            <a:endParaRPr lang="ru-RU" sz="4000" dirty="0">
              <a:solidFill>
                <a:schemeClr val="bg2"/>
              </a:solidFill>
            </a:endParaRPr>
          </a:p>
        </p:txBody>
      </p:sp>
      <p:pic>
        <p:nvPicPr>
          <p:cNvPr id="4" name="Picture 8" descr="9EC35C8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98" y="1935164"/>
            <a:ext cx="4196439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95300" y="1600201"/>
            <a:ext cx="4375150" cy="45307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Присоси к нёбу широкий язык.</a:t>
            </a:r>
          </a:p>
          <a:p>
            <a:r>
              <a:rPr lang="ru-RU" sz="2800" dirty="0" smtClean="0"/>
              <a:t>Раскрой рот как можно шире, так, чтобы «ножка грибка» (уздечка языка), натянулась.</a:t>
            </a:r>
          </a:p>
        </p:txBody>
      </p:sp>
    </p:spTree>
    <p:extLst>
      <p:ext uri="{BB962C8B-B14F-4D97-AF65-F5344CB8AC3E}">
        <p14:creationId xmlns:p14="http://schemas.microsoft.com/office/powerpoint/2010/main" val="277698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bg2"/>
                </a:solidFill>
              </a:rPr>
              <a:t>Различаем</a:t>
            </a:r>
            <a:r>
              <a:rPr lang="ru-RU" b="1" dirty="0" smtClean="0">
                <a:solidFill>
                  <a:schemeClr val="bg2"/>
                </a:solidFill>
              </a:rPr>
              <a:t> Ж – Ш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68450" y="2133600"/>
            <a:ext cx="165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Ж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4658" y="2050473"/>
            <a:ext cx="2647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9D1365"/>
                </a:solidFill>
              </a:rPr>
              <a:t>Ш</a:t>
            </a:r>
            <a:endParaRPr lang="ru-RU" sz="9600" b="1" dirty="0">
              <a:solidFill>
                <a:srgbClr val="9D1365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3672069"/>
            <a:ext cx="3063263" cy="21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08" y="3620134"/>
            <a:ext cx="3140025" cy="217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450" y="381000"/>
            <a:ext cx="6108700" cy="12192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kern="0" dirty="0">
                <a:solidFill>
                  <a:schemeClr val="bg2"/>
                </a:solidFill>
                <a:latin typeface="Arial"/>
              </a:rPr>
              <a:t>«Вкусное варенье»</a:t>
            </a:r>
            <a:endParaRPr lang="ru-RU" sz="4000" dirty="0">
              <a:solidFill>
                <a:schemeClr val="bg2"/>
              </a:solidFill>
            </a:endParaRPr>
          </a:p>
        </p:txBody>
      </p:sp>
      <p:pic>
        <p:nvPicPr>
          <p:cNvPr id="4" name="Picture 8" descr="94F4100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9" t="22870" r="6587" b="11133"/>
          <a:stretch>
            <a:fillRect/>
          </a:stretch>
        </p:blipFill>
        <p:spPr bwMode="auto">
          <a:xfrm>
            <a:off x="5778501" y="2057400"/>
            <a:ext cx="2847950" cy="262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95300" y="1600201"/>
            <a:ext cx="4375150" cy="45307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Слегка приоткрой рот.</a:t>
            </a:r>
          </a:p>
          <a:p>
            <a:r>
              <a:rPr lang="ru-RU" sz="2800" dirty="0" smtClean="0"/>
              <a:t>Широким кончиком языка слижи варенье с верхней губы, делая движения языком сверху вниз.</a:t>
            </a:r>
          </a:p>
        </p:txBody>
      </p:sp>
    </p:spTree>
    <p:extLst>
      <p:ext uri="{BB962C8B-B14F-4D97-AF65-F5344CB8AC3E}">
        <p14:creationId xmlns:p14="http://schemas.microsoft.com/office/powerpoint/2010/main" val="81389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100" y="381001"/>
            <a:ext cx="6356350" cy="12192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>
                <a:solidFill>
                  <a:schemeClr val="bg2"/>
                </a:solidFill>
              </a:rPr>
              <a:t>«Качели»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>
          <a:xfrm>
            <a:off x="495300" y="1935480"/>
            <a:ext cx="5613400" cy="294132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Улыбнись.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Открой рот, как при звуке А.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Подними кончик языка за верхние зубы.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Затем опусти язык за нижние зубы.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Повтори несколько раз.</a:t>
            </a:r>
          </a:p>
        </p:txBody>
      </p:sp>
      <p:pic>
        <p:nvPicPr>
          <p:cNvPr id="5" name="Picture 7" descr="3B1719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7" t="19279" r="13940" b="4266"/>
          <a:stretch>
            <a:fillRect/>
          </a:stretch>
        </p:blipFill>
        <p:spPr>
          <a:xfrm>
            <a:off x="5530850" y="3048000"/>
            <a:ext cx="3488390" cy="257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86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 descr="C:\Documents and Settings\Вика\Рабочий стол\Мама_пусть пока полежит\dihanie\dihanie\обложк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36200" cy="701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900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250" y="381000"/>
            <a:ext cx="7181850" cy="12192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kern="0" dirty="0">
                <a:solidFill>
                  <a:schemeClr val="bg2"/>
                </a:solidFill>
                <a:latin typeface="Arial"/>
              </a:rPr>
              <a:t>«Забей мяч в ворота»</a:t>
            </a:r>
            <a:endParaRPr lang="ru-RU" sz="4000" dirty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Возьми поролоновый мячик;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Положи перед футбольными воротами;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Забивай гол плавной струёй воздуха;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Теперь забивай гол резкой, отрывистой струёй воздуха;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Посчитай, сколько голов ты забил.</a:t>
            </a:r>
          </a:p>
        </p:txBody>
      </p:sp>
      <p:pic>
        <p:nvPicPr>
          <p:cNvPr id="5" name="Picture 5" descr="77CC57C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1" y="2508252"/>
            <a:ext cx="3301999" cy="234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18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7"/>
          <a:stretch/>
        </p:blipFill>
        <p:spPr bwMode="auto">
          <a:xfrm>
            <a:off x="0" y="0"/>
            <a:ext cx="9906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9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47650" y="633719"/>
            <a:ext cx="9493250" cy="830997"/>
          </a:xfrm>
          <a:prstGeom prst="rect">
            <a:avLst/>
          </a:prstGeom>
          <a:ln/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800" dirty="0" err="1">
                <a:solidFill>
                  <a:schemeClr val="bg2"/>
                </a:solidFill>
                <a:latin typeface="Comic Sans MS" pitchFamily="66" charset="0"/>
              </a:rPr>
              <a:t>жа</a:t>
            </a:r>
            <a:r>
              <a:rPr lang="ru-RU" sz="4800" dirty="0">
                <a:solidFill>
                  <a:schemeClr val="bg2"/>
                </a:solidFill>
                <a:latin typeface="Comic Sans MS" pitchFamily="66" charset="0"/>
              </a:rPr>
              <a:t>, </a:t>
            </a:r>
            <a:r>
              <a:rPr lang="ru-RU" sz="4800" dirty="0" err="1">
                <a:solidFill>
                  <a:schemeClr val="bg2"/>
                </a:solidFill>
                <a:latin typeface="Comic Sans MS" pitchFamily="66" charset="0"/>
              </a:rPr>
              <a:t>жа</a:t>
            </a:r>
            <a:r>
              <a:rPr lang="ru-RU" sz="4800" dirty="0">
                <a:solidFill>
                  <a:schemeClr val="bg2"/>
                </a:solidFill>
                <a:latin typeface="Comic Sans MS" pitchFamily="66" charset="0"/>
              </a:rPr>
              <a:t>, </a:t>
            </a:r>
            <a:r>
              <a:rPr lang="ru-RU" sz="4800" dirty="0" err="1">
                <a:solidFill>
                  <a:schemeClr val="bg2"/>
                </a:solidFill>
                <a:latin typeface="Comic Sans MS" pitchFamily="66" charset="0"/>
              </a:rPr>
              <a:t>жа</a:t>
            </a:r>
            <a:r>
              <a:rPr lang="ru-RU" sz="4800" dirty="0">
                <a:solidFill>
                  <a:schemeClr val="bg2"/>
                </a:solidFill>
                <a:latin typeface="Comic Sans MS" pitchFamily="66" charset="0"/>
              </a:rPr>
              <a:t> — мы видели </a:t>
            </a:r>
            <a:r>
              <a:rPr lang="ru-RU" sz="4800" dirty="0" smtClean="0">
                <a:solidFill>
                  <a:schemeClr val="bg2"/>
                </a:solidFill>
                <a:latin typeface="Comic Sans MS" pitchFamily="66" charset="0"/>
              </a:rPr>
              <a:t>ежа</a:t>
            </a:r>
            <a:endParaRPr lang="ru-RU" sz="48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5" name="Picture 6" descr="Еж 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7500" y="152400"/>
            <a:ext cx="15383549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686108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850" y="457200"/>
            <a:ext cx="8585200" cy="140016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4400" dirty="0" err="1">
                <a:solidFill>
                  <a:schemeClr val="bg2"/>
                </a:solidFill>
              </a:rPr>
              <a:t>Ша</a:t>
            </a:r>
            <a:r>
              <a:rPr lang="ru-RU" sz="4400" dirty="0">
                <a:solidFill>
                  <a:schemeClr val="bg2"/>
                </a:solidFill>
              </a:rPr>
              <a:t>, </a:t>
            </a:r>
            <a:r>
              <a:rPr lang="ru-RU" sz="4400" dirty="0" err="1">
                <a:solidFill>
                  <a:schemeClr val="bg2"/>
                </a:solidFill>
              </a:rPr>
              <a:t>ша</a:t>
            </a:r>
            <a:r>
              <a:rPr lang="ru-RU" sz="4400" dirty="0">
                <a:solidFill>
                  <a:schemeClr val="bg2"/>
                </a:solidFill>
              </a:rPr>
              <a:t>, </a:t>
            </a:r>
            <a:r>
              <a:rPr lang="ru-RU" sz="4400" dirty="0" err="1">
                <a:solidFill>
                  <a:schemeClr val="bg2"/>
                </a:solidFill>
              </a:rPr>
              <a:t>ша</a:t>
            </a:r>
            <a:r>
              <a:rPr lang="ru-RU" sz="4400" dirty="0">
                <a:solidFill>
                  <a:schemeClr val="bg2"/>
                </a:solidFill>
              </a:rPr>
              <a:t> — </a:t>
            </a:r>
            <a:r>
              <a:rPr lang="ru-RU" sz="4400" dirty="0" smtClean="0">
                <a:solidFill>
                  <a:schemeClr val="bg2"/>
                </a:solidFill>
              </a:rPr>
              <a:t>одеваем малыша</a:t>
            </a:r>
            <a:r>
              <a:rPr lang="ru-RU" sz="4400" dirty="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3" name="Picture 2" descr="http://t2.gstatic.com/images?q=tbn:ANd9GcRDBdXAnG4zCe6N3g0KLJdnYA5r_5A57vDXzyMjo_Mjxt7BjcbhG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0833" y="1857364"/>
            <a:ext cx="6745292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1014716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381000"/>
            <a:ext cx="8750300" cy="10668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5400" dirty="0" err="1">
                <a:solidFill>
                  <a:schemeClr val="bg2"/>
                </a:solidFill>
                <a:latin typeface="Comic Sans MS" pitchFamily="66" charset="0"/>
              </a:rPr>
              <a:t>жи</a:t>
            </a:r>
            <a:r>
              <a:rPr lang="ru-RU" sz="5400" dirty="0">
                <a:solidFill>
                  <a:schemeClr val="bg2"/>
                </a:solidFill>
                <a:latin typeface="Comic Sans MS" pitchFamily="66" charset="0"/>
              </a:rPr>
              <a:t>, </a:t>
            </a:r>
            <a:r>
              <a:rPr lang="ru-RU" sz="5400" dirty="0" err="1">
                <a:solidFill>
                  <a:schemeClr val="bg2"/>
                </a:solidFill>
                <a:latin typeface="Comic Sans MS" pitchFamily="66" charset="0"/>
              </a:rPr>
              <a:t>жи</a:t>
            </a:r>
            <a:r>
              <a:rPr lang="ru-RU" sz="5400" dirty="0">
                <a:solidFill>
                  <a:schemeClr val="bg2"/>
                </a:solidFill>
                <a:latin typeface="Comic Sans MS" pitchFamily="66" charset="0"/>
              </a:rPr>
              <a:t>, </a:t>
            </a:r>
            <a:r>
              <a:rPr lang="ru-RU" sz="5400" dirty="0" err="1">
                <a:solidFill>
                  <a:schemeClr val="bg2"/>
                </a:solidFill>
                <a:latin typeface="Comic Sans MS" pitchFamily="66" charset="0"/>
              </a:rPr>
              <a:t>жи</a:t>
            </a:r>
            <a:r>
              <a:rPr lang="ru-RU" sz="5400" dirty="0">
                <a:solidFill>
                  <a:schemeClr val="bg2"/>
                </a:solidFill>
                <a:latin typeface="Comic Sans MS" pitchFamily="66" charset="0"/>
              </a:rPr>
              <a:t> — у меня ножи</a:t>
            </a:r>
            <a:r>
              <a:rPr lang="ru-RU" sz="5400" dirty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5400" dirty="0">
                <a:solidFill>
                  <a:srgbClr val="7030A0"/>
                </a:solidFill>
                <a:latin typeface="Comic Sans MS" pitchFamily="66" charset="0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905000"/>
            <a:ext cx="6379748" cy="404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751916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6200"/>
            <a:ext cx="8750300" cy="1524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bg2"/>
                </a:solidFill>
                <a:latin typeface="Comic Sans MS" pitchFamily="66" charset="0"/>
              </a:rPr>
              <a:t/>
            </a:r>
            <a:br>
              <a:rPr lang="ru-RU" sz="5400" dirty="0" smtClean="0">
                <a:solidFill>
                  <a:schemeClr val="bg2"/>
                </a:solidFill>
                <a:latin typeface="Comic Sans MS" pitchFamily="66" charset="0"/>
              </a:rPr>
            </a:br>
            <a:r>
              <a:rPr lang="ru-RU" sz="5400" dirty="0" smtClean="0">
                <a:solidFill>
                  <a:schemeClr val="bg2"/>
                </a:solidFill>
                <a:latin typeface="Comic Sans MS" pitchFamily="66" charset="0"/>
              </a:rPr>
              <a:t>ши</a:t>
            </a:r>
            <a:r>
              <a:rPr lang="ru-RU" sz="5400" dirty="0">
                <a:solidFill>
                  <a:schemeClr val="bg2"/>
                </a:solidFill>
                <a:latin typeface="Comic Sans MS" pitchFamily="66" charset="0"/>
              </a:rPr>
              <a:t>, ши, ши — это малыши</a:t>
            </a:r>
            <a:br>
              <a:rPr lang="ru-RU" sz="5400" dirty="0">
                <a:solidFill>
                  <a:schemeClr val="bg2"/>
                </a:solidFill>
                <a:latin typeface="Comic Sans MS" pitchFamily="66" charset="0"/>
              </a:rPr>
            </a:b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3" name="Picture 2" descr="http://t2.gstatic.com/images?q=tbn:ANd9GcROxE13zA04OiZgDGHw_PlVi6vz51AOOME4oFestNvS34ula-AzR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3006" y="1714488"/>
            <a:ext cx="6618302" cy="478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7297769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006" y="0"/>
            <a:ext cx="8907107" cy="19812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500" b="1" dirty="0">
                <a:solidFill>
                  <a:schemeClr val="bg2"/>
                </a:solidFill>
              </a:rPr>
              <a:t>Какие </a:t>
            </a:r>
            <a:r>
              <a:rPr lang="ru-RU" sz="4500" b="1" dirty="0" smtClean="0">
                <a:solidFill>
                  <a:schemeClr val="bg2"/>
                </a:solidFill>
              </a:rPr>
              <a:t>предметы поедут в вагоне  Жанны, </a:t>
            </a:r>
            <a:r>
              <a:rPr lang="ru-RU" sz="4500" b="1" dirty="0">
                <a:solidFill>
                  <a:schemeClr val="bg2"/>
                </a:solidFill>
              </a:rPr>
              <a:t>а какие </a:t>
            </a:r>
            <a:r>
              <a:rPr lang="ru-RU" sz="4500" b="1" dirty="0" smtClean="0">
                <a:solidFill>
                  <a:schemeClr val="bg2"/>
                </a:solidFill>
              </a:rPr>
              <a:t> в вагоне Шуры?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2397190"/>
            <a:ext cx="4054581" cy="269875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C000"/>
                </a:solidFill>
              </a:rPr>
              <a:t>Жанна</a:t>
            </a: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7" name="Picture 3" descr="C:\Users\А\Desktop\Безымянный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2667065"/>
            <a:ext cx="4376870" cy="2637742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023818" y="1999593"/>
            <a:ext cx="4378590" cy="639762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C000"/>
                </a:solidFill>
              </a:rPr>
              <a:t>Шура</a:t>
            </a: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8" name="Picture 3" descr="C:\Users\А\Desktop\Безымянный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9661" y="2654124"/>
            <a:ext cx="4622800" cy="2590800"/>
          </a:xfrm>
          <a:prstGeom prst="rect">
            <a:avLst/>
          </a:prstGeom>
          <a:noFill/>
        </p:spPr>
      </p:pic>
      <p:pic>
        <p:nvPicPr>
          <p:cNvPr id="9" name="Рисунок 8" descr="89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25500" y="2803403"/>
            <a:ext cx="908050" cy="1654297"/>
          </a:xfrm>
          <a:prstGeom prst="rect">
            <a:avLst/>
          </a:prstGeom>
        </p:spPr>
      </p:pic>
      <p:pic>
        <p:nvPicPr>
          <p:cNvPr id="10" name="Рисунок 9" descr="ор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560" y="2667065"/>
            <a:ext cx="908050" cy="1769533"/>
          </a:xfrm>
          <a:prstGeom prst="rect">
            <a:avLst/>
          </a:prstGeom>
        </p:spPr>
      </p:pic>
      <p:pic>
        <p:nvPicPr>
          <p:cNvPr id="11" name="Рисунок 10" descr="90.jpg"/>
          <p:cNvPicPr>
            <a:picLocks noChangeAspect="1"/>
          </p:cNvPicPr>
          <p:nvPr/>
        </p:nvPicPr>
        <p:blipFill>
          <a:blip r:embed="rId6"/>
          <a:srcRect t="6250" r="18182" b="18750"/>
          <a:stretch>
            <a:fillRect/>
          </a:stretch>
        </p:blipFill>
        <p:spPr>
          <a:xfrm>
            <a:off x="495301" y="5410200"/>
            <a:ext cx="1032290" cy="1004774"/>
          </a:xfrm>
          <a:prstGeom prst="rect">
            <a:avLst/>
          </a:prstGeom>
        </p:spPr>
      </p:pic>
      <p:pic>
        <p:nvPicPr>
          <p:cNvPr id="12" name="Содержимое 11" descr="7г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9202" y="5493512"/>
            <a:ext cx="1001358" cy="921463"/>
          </a:xfrm>
          <a:prstGeom prst="rect">
            <a:avLst/>
          </a:prstGeom>
        </p:spPr>
      </p:pic>
      <p:pic>
        <p:nvPicPr>
          <p:cNvPr id="13" name="Рисунок 12" descr="мат.jpg"/>
          <p:cNvPicPr>
            <a:picLocks noChangeAspect="1"/>
          </p:cNvPicPr>
          <p:nvPr/>
        </p:nvPicPr>
        <p:blipFill>
          <a:blip r:embed="rId8"/>
          <a:srcRect l="26053" r="28353"/>
          <a:stretch>
            <a:fillRect/>
          </a:stretch>
        </p:blipFill>
        <p:spPr>
          <a:xfrm>
            <a:off x="6960966" y="5410201"/>
            <a:ext cx="827668" cy="913649"/>
          </a:xfrm>
          <a:prstGeom prst="rect">
            <a:avLst/>
          </a:prstGeom>
        </p:spPr>
      </p:pic>
      <p:pic>
        <p:nvPicPr>
          <p:cNvPr id="15" name="Рисунок 14" descr="щок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7979" y="5436143"/>
            <a:ext cx="1153532" cy="92146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7" t="3466" r="44414" b="61197"/>
          <a:stretch/>
        </p:blipFill>
        <p:spPr bwMode="auto">
          <a:xfrm>
            <a:off x="8420101" y="5210289"/>
            <a:ext cx="982307" cy="119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693" y="5525089"/>
            <a:ext cx="944012" cy="85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52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-0.07413 -0.05463 L 0.12882 -0.34745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-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40503 -0.322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43" y="-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1 -0.03889 L -0.1342 -0.368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-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2222 L 0.03299 -0.34514 L 0.04063 -0.33704 " pathEditMode="relative" rAng="1096697" ptsTypes="A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-0.19392 -0.3717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5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5 -0.00417 L -0.01597 -0.335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Сравнительная  артикуляция звуков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02" y="2667001"/>
            <a:ext cx="1526887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42"/>
          <a:stretch/>
        </p:blipFill>
        <p:spPr bwMode="auto">
          <a:xfrm>
            <a:off x="5003827" y="2690550"/>
            <a:ext cx="1298665" cy="2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46" y="1629047"/>
            <a:ext cx="2971800" cy="95675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952" y="1600201"/>
            <a:ext cx="3126581" cy="10144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</p:pic>
      <p:sp>
        <p:nvSpPr>
          <p:cNvPr id="11" name="Прямоугольник 10"/>
          <p:cNvSpPr/>
          <p:nvPr/>
        </p:nvSpPr>
        <p:spPr>
          <a:xfrm>
            <a:off x="1981200" y="2971800"/>
            <a:ext cx="2882507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stellar" pitchFamily="18" charset="0"/>
              </a:rPr>
              <a:t>СОГЛАСНЫЙ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79740" y="2955575"/>
            <a:ext cx="3067793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stellar" pitchFamily="18" charset="0"/>
              </a:rPr>
              <a:t>СОГЛАСНЫЙ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601354" y="3440877"/>
            <a:ext cx="2524706" cy="28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87350" y="3722787"/>
            <a:ext cx="1865650" cy="14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981201" y="4305643"/>
            <a:ext cx="2882506" cy="494958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dirty="0">
                <a:latin typeface="Castellar" pitchFamily="18" charset="0"/>
              </a:rPr>
              <a:t>ЗУБЫ СБЛИЖЕНЫ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6519358" y="3485445"/>
            <a:ext cx="3067793" cy="487123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FF00FF"/>
                </a:solidFill>
                <a:latin typeface="Castellar" pitchFamily="18" charset="0"/>
              </a:rPr>
              <a:t>ГУБЫ  ОКРУГЛЕНЫ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79740" y="4305643"/>
            <a:ext cx="3067793" cy="494958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dirty="0">
                <a:latin typeface="Castellar" pitchFamily="18" charset="0"/>
              </a:rPr>
              <a:t>ЗУБЫ СБЛИЖЕНЫ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2007466" y="3485446"/>
            <a:ext cx="2856241" cy="487123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FF00FF"/>
                </a:solidFill>
                <a:latin typeface="Castellar" pitchFamily="18" charset="0"/>
              </a:rPr>
              <a:t>ГУБЫ  ОКРУГЛЕНЫ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981201" y="4945326"/>
            <a:ext cx="2971800" cy="464875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dirty="0">
                <a:latin typeface="Castellar" pitchFamily="18" charset="0"/>
              </a:rPr>
              <a:t>ОБРАЗУЕТ ЧАШЕЧКУ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6519357" y="4949826"/>
            <a:ext cx="3067793" cy="460374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dirty="0">
                <a:latin typeface="Castellar" pitchFamily="18" charset="0"/>
              </a:rPr>
              <a:t>ОБРАЗУЕТ ЧАШЕЧКУ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519358" y="5710568"/>
            <a:ext cx="3067793" cy="428954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latin typeface="Castellar" pitchFamily="18" charset="0"/>
              </a:rPr>
              <a:t>ЗВОНКИЙ</a:t>
            </a:r>
            <a:endParaRPr lang="ru-RU" sz="2000" b="1" dirty="0">
              <a:latin typeface="Castellar" pitchFamily="18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027634" y="5710568"/>
            <a:ext cx="2925365" cy="458128"/>
          </a:xfrm>
          <a:prstGeom prst="rect">
            <a:avLst/>
          </a:prstGeom>
          <a:ln w="38100">
            <a:solidFill>
              <a:schemeClr val="bg2"/>
            </a:soli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stellar" pitchFamily="18" charset="0"/>
              </a:rPr>
              <a:t>ГЛУХОЙ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636" y="5638801"/>
            <a:ext cx="122816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27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410700" cy="13716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4000" b="1" dirty="0">
                <a:effectLst/>
              </a:rPr>
              <a:t>. </a:t>
            </a:r>
            <a:r>
              <a:rPr lang="ru-RU" sz="4000" b="1" dirty="0" smtClean="0">
                <a:solidFill>
                  <a:schemeClr val="bg2"/>
                </a:solidFill>
                <a:effectLst/>
              </a:rPr>
              <a:t>Су-</a:t>
            </a:r>
            <a:r>
              <a:rPr lang="ru-RU" sz="4000" b="1" dirty="0" err="1" smtClean="0">
                <a:solidFill>
                  <a:schemeClr val="bg2"/>
                </a:solidFill>
                <a:effectLst/>
              </a:rPr>
              <a:t>Джок</a:t>
            </a:r>
            <a:r>
              <a:rPr lang="ru-RU" sz="4000" b="1" dirty="0" smtClean="0">
                <a:solidFill>
                  <a:schemeClr val="bg2"/>
                </a:solidFill>
                <a:effectLst/>
              </a:rPr>
              <a:t>-терапия </a:t>
            </a:r>
            <a:r>
              <a:rPr lang="ru-RU" sz="4000" b="1" dirty="0">
                <a:solidFill>
                  <a:schemeClr val="bg2"/>
                </a:solidFill>
                <a:effectLst/>
              </a:rPr>
              <a:t>«Сказка про Ёжика»</a:t>
            </a:r>
            <a:endParaRPr lang="ru-RU" sz="4000" dirty="0" smtClean="0">
              <a:solidFill>
                <a:schemeClr val="bg2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642938"/>
            <a:ext cx="9634273" cy="621506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ru-RU" dirty="0" smtClean="0"/>
          </a:p>
        </p:txBody>
      </p:sp>
      <p:pic>
        <p:nvPicPr>
          <p:cNvPr id="8197" name="Picture 8" descr="IMG_20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454" y="1484784"/>
            <a:ext cx="6786754" cy="469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58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Содержимое 5" descr="bg040..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4" name="Рисунок 3" descr="egiky0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14" y="1977708"/>
            <a:ext cx="1733550" cy="145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89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3315" name="Содержимое 3" descr="bg025..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906000" cy="6858000"/>
          </a:xfrm>
        </p:spPr>
      </p:pic>
      <p:pic>
        <p:nvPicPr>
          <p:cNvPr id="5" name="Рисунок 4" descr="egiky0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64" y="4201565"/>
            <a:ext cx="1981200" cy="165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400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94167 0.01112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8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664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egiky0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3429001"/>
            <a:ext cx="1800920" cy="150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963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54583 0.32245 " pathEditMode="relative" rAng="0" ptsTypes="AA">
                                      <p:cBhvr>
                                        <p:cTn id="6" dur="3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92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4339" name="Содержимое 5" descr="bg009..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9880204" cy="6842125"/>
          </a:xfrm>
        </p:spPr>
      </p:pic>
      <p:pic>
        <p:nvPicPr>
          <p:cNvPr id="5" name="Рисунок 4" descr="egiky0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352801"/>
            <a:ext cx="2546661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31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-0.16921 C 0.05226 -0.16921 0.10834 -0.09444 0.10834 -0.00255 C 0.10834 0.08935 0.05226 0.16412 -0.01666 0.16412 C -0.0856 0.16412 -0.14167 0.08935 -0.14167 -0.00255 C -0.14167 -0.09444 -0.0856 -0.16921 -0.01666 -0.16921 Z " pathEditMode="relative" rAng="0" ptsTypes="fffff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0868 0.11366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664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egiky0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53464" flipV="1">
            <a:off x="8468757" y="5118150"/>
            <a:ext cx="2204324" cy="184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03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-0.51059 -0.30093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38" y="-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8435" name="Содержимое 3" descr="bg025..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988"/>
            <a:ext cx="9906000" cy="6884988"/>
          </a:xfrm>
        </p:spPr>
      </p:pic>
      <p:pic>
        <p:nvPicPr>
          <p:cNvPr id="6" name="Рисунок 5" descr="egiky0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340" y="4191000"/>
            <a:ext cx="1898650" cy="160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60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93438 0.01436 " pathEditMode="relative" rAng="0" ptsTypes="AA">
                                      <p:cBhvr>
                                        <p:cTn id="6" dur="10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19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200" y="-553488"/>
            <a:ext cx="10236200" cy="771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57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304800"/>
            <a:ext cx="8997950" cy="12192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Какая картинка лишняя и почему?</a:t>
            </a:r>
            <a:endParaRPr lang="ru-RU" b="1" dirty="0">
              <a:solidFill>
                <a:schemeClr val="bg2"/>
              </a:solidFill>
            </a:endParaRPr>
          </a:p>
        </p:txBody>
      </p:sp>
      <p:pic>
        <p:nvPicPr>
          <p:cNvPr id="8" name="Рисунок 7" descr="76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75" y="4117540"/>
            <a:ext cx="1981200" cy="2362200"/>
          </a:xfrm>
          <a:prstGeom prst="rect">
            <a:avLst/>
          </a:prstGeom>
        </p:spPr>
      </p:pic>
      <p:pic>
        <p:nvPicPr>
          <p:cNvPr id="11" name="Рисунок 10" descr="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50" y="1524001"/>
            <a:ext cx="1568450" cy="2009775"/>
          </a:xfrm>
          <a:prstGeom prst="rect">
            <a:avLst/>
          </a:prstGeom>
        </p:spPr>
      </p:pic>
      <p:pic>
        <p:nvPicPr>
          <p:cNvPr id="13" name="Рисунок 12" descr="45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6950" y="4399103"/>
            <a:ext cx="2228850" cy="2219325"/>
          </a:xfrm>
          <a:prstGeom prst="rect">
            <a:avLst/>
          </a:prstGeom>
        </p:spPr>
      </p:pic>
      <p:pic>
        <p:nvPicPr>
          <p:cNvPr id="12" name="Рисунок 11" descr="65 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4950" y="1681163"/>
            <a:ext cx="2210089" cy="210808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529" y="4551647"/>
            <a:ext cx="2724150" cy="191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681162"/>
            <a:ext cx="1898650" cy="205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381000"/>
            <a:ext cx="8915400" cy="1143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Ж –Ш в словосочетаниях</a:t>
            </a:r>
            <a:r>
              <a:rPr lang="ru-RU" dirty="0" smtClean="0">
                <a:solidFill>
                  <a:schemeClr val="bg2"/>
                </a:solidFill>
              </a:rPr>
              <a:t/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sz="4400" b="1" dirty="0" smtClean="0">
                <a:solidFill>
                  <a:schemeClr val="bg2"/>
                </a:solidFill>
              </a:rPr>
              <a:t>Составьте словосочетания</a:t>
            </a:r>
            <a:endParaRPr lang="ru-RU" sz="4400" b="1" dirty="0">
              <a:solidFill>
                <a:schemeClr val="bg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0200" y="1600200"/>
            <a:ext cx="9245600" cy="5029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КНИЖНЫЙ        ТЯЖЁЛЫЕ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СМЕШНОЙ           </a:t>
            </a:r>
            <a:r>
              <a:rPr lang="ru-RU" dirty="0"/>
              <a:t>ЖЁЛТАЯ  </a:t>
            </a:r>
            <a:r>
              <a:rPr lang="ru-RU" dirty="0" smtClean="0"/>
              <a:t>          ШУСТРАЯ</a:t>
            </a: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МЕ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2168236"/>
            <a:ext cx="2559050" cy="17179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Рисунок 4" descr="ш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850" y="2133600"/>
            <a:ext cx="2393950" cy="1752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 descr="М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5185" y="2168236"/>
            <a:ext cx="2552100" cy="17179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 descr="Ш 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200" y="4495801"/>
            <a:ext cx="2559050" cy="1904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 descr="КОТ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9850" y="4495800"/>
            <a:ext cx="2393950" cy="1905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 descr="ШТ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4400" y="4495801"/>
            <a:ext cx="2321719" cy="1904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7291742" y="1583461"/>
            <a:ext cx="2117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dirty="0"/>
              <a:t>ШИРОКИЕ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88622E-6 L -0.00017 0.371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555 L -0.36233 -2.4699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025E-6 L -0.34566 -3.3025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0962E-6 L 0.00261 -0.388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111 L 0.35052 0.005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80204E-6 C 0.00973 0.00139 0.01945 0.00301 0.02917 0.00394 C 0.05018 0.00579 0.07118 0.00579 0.09219 0.0081 C 0.1 0.00902 0.10747 0.01712 0.11528 0.01827 C 0.12969 0.02036 0.14393 0.0229 0.15834 0.02452 C 0.19011 0.03863 0.16441 0.02799 0.24914 0.02452 C 0.2783 0.02336 0.30764 0.01989 0.33681 0.01827 C 0.34341 0.01527 0.34844 0.01434 0.35539 0.01434 " pathEditMode="relative" ptsTypes="fffffff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ХАРАКТЕРИСТИКА </a:t>
            </a:r>
            <a:r>
              <a:rPr lang="ru-RU" b="1" dirty="0" smtClean="0">
                <a:solidFill>
                  <a:schemeClr val="bg2"/>
                </a:solidFill>
              </a:rPr>
              <a:t>ЗВУКОВ «Ж», «Ш»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Oval 3"/>
          <p:cNvSpPr>
            <a:spLocks noGrp="1" noChangeArrowheads="1"/>
          </p:cNvSpPr>
          <p:nvPr>
            <p:ph sz="half" idx="2"/>
          </p:nvPr>
        </p:nvSpPr>
        <p:spPr bwMode="auto">
          <a:xfrm>
            <a:off x="1155699" y="3048000"/>
            <a:ext cx="952452" cy="838200"/>
          </a:xfrm>
          <a:prstGeom prst="ellipse">
            <a:avLst/>
          </a:prstGeom>
          <a:solidFill>
            <a:srgbClr val="0033CC"/>
          </a:solidFill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Oval 3"/>
          <p:cNvSpPr>
            <a:spLocks noGrp="1" noChangeArrowheads="1"/>
          </p:cNvSpPr>
          <p:nvPr>
            <p:ph sz="quarter" idx="4"/>
          </p:nvPr>
        </p:nvSpPr>
        <p:spPr bwMode="auto">
          <a:xfrm>
            <a:off x="5324475" y="3048000"/>
            <a:ext cx="908050" cy="948938"/>
          </a:xfrm>
          <a:prstGeom prst="ellipse">
            <a:avLst/>
          </a:prstGeom>
          <a:solidFill>
            <a:srgbClr val="0033CC"/>
          </a:solidFill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905246"/>
            <a:ext cx="2509499" cy="80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1" y="1698716"/>
            <a:ext cx="3126581" cy="10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1" t="15964" r="16158" b="14856"/>
          <a:stretch>
            <a:fillRect/>
          </a:stretch>
        </p:blipFill>
        <p:spPr bwMode="auto">
          <a:xfrm>
            <a:off x="1155699" y="5569991"/>
            <a:ext cx="83925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075" y="5599065"/>
            <a:ext cx="912850" cy="88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333053" y="3341132"/>
            <a:ext cx="2794828" cy="369332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stellar" pitchFamily="18" charset="0"/>
              </a:rPr>
              <a:t>СОГЛАСНЫЙ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06578" y="3292457"/>
            <a:ext cx="2856241" cy="369332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stellar" pitchFamily="18" charset="0"/>
              </a:rPr>
              <a:t>СОГЛАСНЫЙ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333054" y="4408023"/>
            <a:ext cx="2794827" cy="458128"/>
          </a:xfrm>
          <a:prstGeom prst="rect">
            <a:avLst/>
          </a:prstGeom>
          <a:solidFill>
            <a:srgbClr val="7030A0"/>
          </a:solidFill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latin typeface="Castellar" pitchFamily="18" charset="0"/>
              </a:rPr>
              <a:t>ТВЕРДЫЙ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6423316" y="5791201"/>
            <a:ext cx="3067793" cy="626845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Castellar" pitchFamily="18" charset="0"/>
              </a:rPr>
              <a:t>ЗВОНКИЙ</a:t>
            </a:r>
            <a:endParaRPr lang="ru-RU" sz="2000" b="1" dirty="0">
              <a:solidFill>
                <a:srgbClr val="FFC000"/>
              </a:solidFill>
              <a:latin typeface="Castellar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47" y="4114800"/>
            <a:ext cx="115226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333" y="4197927"/>
            <a:ext cx="1083469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333054" y="5791201"/>
            <a:ext cx="2794827" cy="57935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</a:rPr>
              <a:t>ГЛУХОЙ</a:t>
            </a:r>
            <a:endParaRPr lang="ru-RU" sz="2000" b="1" dirty="0" smtClean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Castellar" pitchFamily="18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6637114" y="4408023"/>
            <a:ext cx="2925365" cy="458128"/>
          </a:xfrm>
          <a:prstGeom prst="rect">
            <a:avLst/>
          </a:prstGeom>
          <a:solidFill>
            <a:srgbClr val="7030A0"/>
          </a:solidFill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latin typeface="Castellar" pitchFamily="18" charset="0"/>
              </a:rPr>
              <a:t>ТВЕРДЫЙ</a:t>
            </a:r>
          </a:p>
        </p:txBody>
      </p:sp>
    </p:spTree>
    <p:extLst>
      <p:ext uri="{BB962C8B-B14F-4D97-AF65-F5344CB8AC3E}">
        <p14:creationId xmlns:p14="http://schemas.microsoft.com/office/powerpoint/2010/main" val="428235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16002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2"/>
                </a:solidFill>
              </a:rPr>
              <a:t>Ж – Ш в предложениях</a:t>
            </a:r>
            <a:r>
              <a:rPr lang="ru-RU" sz="3600" dirty="0" smtClean="0">
                <a:solidFill>
                  <a:schemeClr val="bg2"/>
                </a:solidFill>
              </a:rPr>
              <a:t/>
            </a:r>
            <a:br>
              <a:rPr lang="ru-RU" sz="3600" dirty="0" smtClean="0">
                <a:solidFill>
                  <a:schemeClr val="bg2"/>
                </a:solidFill>
              </a:rPr>
            </a:br>
            <a:r>
              <a:rPr lang="ru-RU" sz="3600" b="1" dirty="0" smtClean="0">
                <a:solidFill>
                  <a:schemeClr val="bg2"/>
                </a:solidFill>
              </a:rPr>
              <a:t>Вставьте в предложения, подходящие по смыслу слова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752600"/>
            <a:ext cx="89154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Неприятность эту можно </a:t>
            </a:r>
          </a:p>
          <a:p>
            <a:pPr>
              <a:buNone/>
            </a:pPr>
            <a:r>
              <a:rPr lang="ru-RU" sz="2400" dirty="0" smtClean="0"/>
              <a:t>Старые брюки нужно </a:t>
            </a:r>
          </a:p>
          <a:p>
            <a:pPr>
              <a:buNone/>
            </a:pPr>
            <a:r>
              <a:rPr lang="ru-RU" sz="2400" dirty="0" smtClean="0"/>
              <a:t>Не надо бояться</a:t>
            </a:r>
          </a:p>
          <a:p>
            <a:pPr>
              <a:buNone/>
            </a:pPr>
            <a:r>
              <a:rPr lang="ru-RU" sz="2400" dirty="0" smtClean="0"/>
              <a:t>У рыси кисточки на кончиках</a:t>
            </a:r>
          </a:p>
          <a:p>
            <a:pPr>
              <a:buNone/>
            </a:pPr>
            <a:r>
              <a:rPr lang="ru-RU" sz="2400" dirty="0" smtClean="0"/>
              <a:t>Оса сильно</a:t>
            </a:r>
          </a:p>
          <a:p>
            <a:pPr>
              <a:buNone/>
            </a:pPr>
            <a:r>
              <a:rPr lang="ru-RU" sz="2400" dirty="0" smtClean="0"/>
              <a:t>На уроках Жора</a:t>
            </a:r>
          </a:p>
          <a:p>
            <a:pPr>
              <a:buNone/>
            </a:pPr>
            <a:r>
              <a:rPr lang="ru-RU" sz="2400" dirty="0" smtClean="0"/>
              <a:t>Мама купила шерстяную</a:t>
            </a:r>
          </a:p>
          <a:p>
            <a:pPr>
              <a:buNone/>
            </a:pPr>
            <a:r>
              <a:rPr lang="ru-RU" sz="2400" dirty="0" smtClean="0"/>
              <a:t>Друзьям расставаться очень   </a:t>
            </a:r>
          </a:p>
          <a:p>
            <a:pPr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292600" y="1752600"/>
            <a:ext cx="2018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перешить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714750" y="2209801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пережить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2590801"/>
            <a:ext cx="123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ушей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3048001"/>
            <a:ext cx="115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ужей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054350" y="3962400"/>
            <a:ext cx="115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59050" y="3500734"/>
            <a:ext cx="231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шалит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136900" y="3962400"/>
            <a:ext cx="189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жалит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416425" y="4424066"/>
            <a:ext cx="123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жаль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911725" y="4797908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шаль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05273E-6 C 0.03438 -0.01364 0.09115 -0.00925 0.11927 -0.01017 C 0.14184 -0.00925 0.16458 -0.00879 0.18733 -0.00763 C 0.2007 -0.00693 0.21372 0.01157 0.22743 0.01712 C 0.23299 0.02267 0.23472 0.02706 0.23698 0.03677 C 0.23385 0.05944 0.22934 0.05736 0.21667 0.06152 C 0.19236 0.06083 0.16823 0.06083 0.14392 0.05921 C 0.13455 0.05805 0.12361 0.05111 0.11458 0.04649 C 0.09913 0.03932 0.08264 0.03631 0.06667 0.03423 C 0.05243 0.02706 0.03646 0.02614 0.0217 0.02429 C 0.00972 0.01827 -0.0033 0.0222 -0.01545 0.02706 C -0.01858 0.0303 -0.02257 0.03192 -0.02465 0.03677 C -0.02726 0.04302 -0.0349 0.06453 -0.04167 0.06453 C -0.0474 0.06453 -0.05295 0.06453 -0.05868 0.06453 " pathEditMode="relative" rAng="0" ptsTypes="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0.00208 C -0.00365 0.00162 0.00521 0.00555 0.02326 0.01156 C 0.02934 0.01364 0.03507 0.01526 0.04097 0.01734 C 0.04288 0.01804 0.04687 0.01919 0.04687 0.01943 C 0.06146 0.02937 0.07048 0.02775 0.08993 0.02914 C 0.11944 0.03585 0.12639 0.03446 0.16423 0.03284 C 0.16857 0.02868 0.17378 0.02544 0.17795 0.02128 C 0.19028 0.00902 0.17257 0.02174 0.18784 0.01156 C 0.19201 0.00439 0.19896 -0.00185 0.20156 -0.00995 C 0.20295 -0.01388 0.20416 -0.01758 0.20555 -0.02151 C 0.20625 -0.02359 0.20729 -0.02729 0.20729 -0.02706 C 0.20659 -0.03654 0.21024 -0.0481 0.20347 -0.05435 C 0.20017 -0.05782 0.19566 -0.05967 0.19166 -0.06244 C 0.18958 -0.0636 0.18594 -0.06637 0.18594 -0.06614 C 0.18038 -0.07424 0.17257 -0.07586 0.16423 -0.08002 C 0.15312 -0.08511 0.14305 -0.08904 0.13107 -0.09158 C 0.11267 -0.09043 0.10017 -0.09297 0.08611 -0.08372 C 0.08212 -0.07609 0.07725 -0.07123 0.07239 -0.06429 C 0.071 -0.06036 0.06788 -0.04857 0.0684 -0.05273 C 0.06909 -0.05897 0.07031 -0.07192 0.07031 -0.07169 " pathEditMode="relative" rAng="0" ptsTypes="ffffffffffffff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-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6.33673E-6 C 0.0118 -0.00508 0.00607 -0.003 0.01701 -0.00601 C 0.05607 -0.00369 0.09271 0.00579 0.1309 0.01434 C 0.1651 0.03007 0.2158 0.02776 0.24774 0.02868 C 0.25121 0.0303 0.25503 0.03076 0.2585 0.03285 C 0.26423 0.03608 0.26632 0.04233 0.27239 0.0451 C 0.27187 0.04718 0.27205 0.04996 0.27083 0.05135 C 0.26909 0.0532 0.26666 0.05297 0.26458 0.05343 C 0.2533 0.05574 0.23698 0.05643 0.22621 0.05736 C 0.221 0.06083 0.21406 0.06985 0.2092 0.06985 " pathEditMode="relative" ptsTypes="fffffffff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37 0.00323 C 0.02466 -0.00509 0.01927 -0.00301 0.02778 -0.00555 C 0.04566 -0.01897 0.07118 -0.00972 0.09045 -0.00925 C 0.10747 -0.00694 0.12344 -0.00347 0.13993 -0.00047 C 0.15469 0.01017 0.19427 0.01341 0.20903 0.01526 C 0.22813 0.0148 0.2474 0.01457 0.26667 0.01341 C 0.2724 0.01318 0.28316 0.00809 0.28316 0.00832 C 0.29271 -0.00787 0.27691 0.01711 0.29236 -0.00232 C 0.29514 -0.00532 0.29913 -0.01272 0.29913 -0.01249 C 0.30104 -0.02914 0.30851 -0.05343 0.29584 -0.06707 C 0.29358 -0.07424 0.28837 -0.07632 0.28316 -0.08072 C 0.2349 -0.08025 0.18368 -0.09205 0.13837 -0.07563 C 0.1191 -0.06106 0.06771 -0.06985 0.05521 -0.07031 C 0.04375 -0.07355 0.0408 -0.07586 0.02778 -0.07748 C 0.00868 -0.0828 0.03229 -0.0754 0.01667 -0.08257 C 0.01059 -0.08511 0.00209 -0.08673 -0.00434 -0.08788 C -0.01666 -0.09251 -0.03003 -0.09621 -0.04253 -0.09829 C -0.06094 -0.09783 -0.07916 -0.09829 -0.09722 -0.09644 C -0.1 -0.09621 -0.10121 -0.09228 -0.10364 -0.09158 C -0.11719 -0.08557 -0.13628 -0.08465 -0.15034 -0.08257 C -0.16267 -0.07887 -0.17257 -0.07401 -0.18576 -0.07193 C -0.18889 -0.0643 -0.18889 -0.06776 -0.18889 -0.06152 " pathEditMode="relative" rAng="0" ptsTypes="fffffffffffffffffffff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-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animMotion origin="layout" path="M -1.11111E-6 -1.54487E-6 C 0.02656 -0.0222 0.06719 0.00023 0.09844 0.00416 C 0.10764 0.00416 0.24809 0.02405 0.31389 -0.00185 C 0.32118 -0.00856 0.32864 -0.01411 0.33385 -0.02452 C 0.33594 -0.02868 0.33993 -0.03677 0.33993 -0.03677 C 0.34253 -0.05342 0.34548 -0.0599 0.34149 -0.07979 C 0.33941 -0.0902 0.32795 -0.10153 0.32153 -0.10638 C 0.30972 -0.11517 0.296 -0.1161 0.28316 -0.12072 C 0.2691 -0.12558 0.2559 -0.13206 0.24149 -0.13506 C 0.23021 -0.13344 0.21771 -0.13599 0.20764 -0.12905 C 0.20173 -0.12489 0.19514 -0.12119 0.18923 -0.11679 C 0.18229 -0.1117 0.17812 -0.10546 0.17083 -0.10245 C 0.16475 -0.09436 0.15903 -0.09366 0.15069 -0.08996 C 0.14913 -0.08927 0.14618 -0.08811 0.14618 -0.08811 C 0.13576 -0.07886 0.14531 -0.0858 0.12309 -0.08187 C 0.11493 -0.08048 0.10764 -0.07493 0.1 -0.07169 C 0.09757 -0.07054 0.09496 -0.07054 0.09236 -0.06961 C 0.0908 -0.06915 0.08923 -0.06823 0.08767 -0.06753 C 0.07239 -0.05296 0.08125 -0.05782 0.06007 -0.05527 C 0.0533 -0.05666 0.04635 -0.05666 0.03993 -0.05944 C 0.03646 -0.06082 0.03385 -0.06476 0.03073 -0.06753 C 0.02916 -0.06892 0.02621 -0.07169 0.02621 -0.07169 C 0.02048 -0.06915 0.02153 -0.07169 0.02153 -0.06545 " pathEditMode="relative" ptsTypes="ffffffffffffffffffffff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9806E-6 C 0.00104 -0.00208 0.00139 -0.00532 0.00313 -0.00602 C 0.01129 -0.00925 0.03681 -0.01133 0.04462 -0.01226 C 0.06997 -0.02359 0.09896 -0.01249 0.12153 0.00416 C 0.13733 0.01572 0.12517 0.00971 0.13542 0.01434 C 0.13681 0.01711 0.1401 0.02266 0.1401 0.02659 C 0.1401 0.05573 0.12865 0.04764 0.10781 0.04926 C 0.10347 0.05111 0.10122 0.05111 0.09861 0.05735 C 0.09271 0.07169 0.09983 0.06961 0.0908 0.06961 " pathEditMode="relative" ptsTypes="ffffffff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5.18964E-6 C 0.00209 -0.01088 0.00382 -0.01365 0.01077 -0.02036 C 0.03438 -0.01967 0.05799 -0.02036 0.08143 -0.01851 C 0.08872 -0.01805 0.09618 -0.00995 0.10313 -0.0081 C 0.11598 -0.00463 0.1316 -0.00394 0.14462 -0.00209 C 0.17223 0.01687 0.21233 0.00485 0.23837 0.00415 C 0.25695 -0.00417 0.26528 -0.02545 0.27848 -0.04302 C 0.279 -0.04511 0.28004 -0.04696 0.28004 -0.04904 C 0.27952 -0.06615 0.28351 -0.08697 0.27535 -0.10038 C 0.2658 -0.11587 0.23889 -0.12674 0.22604 -0.1353 C 0.2066 -0.13461 0.18698 -0.13623 0.16771 -0.13322 C 0.16476 -0.13276 0.16389 -0.12697 0.16146 -0.12489 C 0.15486 -0.11957 0.14288 -0.11819 0.13542 -0.11472 C 0.11788 -0.10685 0.09844 -0.11333 0.08004 -0.11264 C 0.05747 -0.10269 0.08021 -0.11194 0.01997 -0.10847 C -0.00764 -0.10685 -0.0368 -0.09529 -0.06007 -0.07586 C -0.0618 -0.06893 -0.06007 -0.06962 -0.06319 -0.06962 " pathEditMode="relative" ptsTypes="ffffffffffffffff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5.50416E-6 C 0.00052 -0.00208 0.00052 -0.00462 0.00156 -0.00601 C 0.00503 -0.01063 0.03576 -0.01549 0.03993 -0.01641 C 0.07812 -0.01387 0.09878 -0.0148 0.13073 -0.00393 C 0.13958 0.01319 0.13993 0.03331 0.13385 0.05551 C 0.13246 0.06083 0.12569 0.05805 0.12152 0.05944 C 0.10121 0.05805 0.09583 0.05782 0.08003 0.05343 C 0.05711 0.05805 0.05607 0.05597 0.04149 0.06569 " pathEditMode="relative" ptsTypes="fffffff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8.32562E-7 C 0.00278 -0.0111 0.00764 -0.00995 0.01528 -0.01226 C 0.02292 -0.01157 0.03073 -0.01203 0.03837 -0.01041 C 0.04028 -0.00995 0.04132 -0.00694 0.04306 -0.00625 C 0.04705 -0.00486 0.05122 -0.00486 0.05538 -0.00417 C 0.06094 -0.00162 0.07222 0.00208 0.07222 0.00208 C 0.07952 0.00832 0.10209 0.01549 0.11077 0.01827 C 0.13177 0.01757 0.15278 0.01757 0.17379 0.01642 C 0.18004 0.01595 0.19167 0.00994 0.19688 0.00809 C 0.20139 0.0067 0.2092 -8.32562E-7 0.2092 -8.32562E-7 C 0.21632 -0.01411 0.20712 0.00277 0.21997 -0.01434 C 0.22518 -0.02128 0.2224 -0.02452 0.22917 -0.03076 C 0.23125 -0.04209 0.23334 -0.06013 0.22466 -0.06776 C 0.21788 -0.07378 0.20347 -0.07586 0.19532 -0.07794 C 0.18212 -0.08118 0.16858 -0.08788 0.15538 -0.0902 C 0.14358 -0.09228 0.13177 -0.09274 0.11997 -0.09436 C 0.10243 -0.09667 0.08525 -0.10014 0.06771 -0.10245 C 0.05868 -0.10639 0.04913 -0.10569 0.03993 -0.1087 C 0.02604 -0.108 0.01216 -0.10824 -0.00156 -0.10662 C -0.00486 -0.10615 -0.00781 -0.1043 -0.01076 -0.10245 C -0.01493 -0.09968 -0.02309 -0.09436 -0.02309 -0.09436 C -0.02673 -0.08788 -0.03038 -0.07863 -0.03541 -0.07378 C -0.03767 -0.0717 -0.04618 -0.06961 -0.04618 -0.06568 " pathEditMode="relative" ptsTypes="ffffffffffffffffffffff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4" descr="36_2_25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8850" y="2209800"/>
            <a:ext cx="503555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WordArt 4"/>
          <p:cNvSpPr>
            <a:spLocks noChangeArrowheads="1" noChangeShapeType="1" noTextEdit="1"/>
          </p:cNvSpPr>
          <p:nvPr/>
        </p:nvSpPr>
        <p:spPr bwMode="auto">
          <a:xfrm>
            <a:off x="577850" y="304800"/>
            <a:ext cx="8915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МОЛОДЕЦ 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89722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Какие буквы придут в гости к ЖАБЕ, а какие к МЫШОНКУ?</a:t>
            </a:r>
            <a:endParaRPr lang="ru-RU" b="1" dirty="0">
              <a:solidFill>
                <a:schemeClr val="bg2"/>
              </a:solidFill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3"/>
          <a:srcRect r="27273"/>
          <a:stretch>
            <a:fillRect/>
          </a:stretch>
        </p:blipFill>
        <p:spPr>
          <a:xfrm>
            <a:off x="495300" y="1981201"/>
            <a:ext cx="1981200" cy="18192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Рисунок 4" descr="23.jpg"/>
          <p:cNvPicPr>
            <a:picLocks noChangeAspect="1"/>
          </p:cNvPicPr>
          <p:nvPr/>
        </p:nvPicPr>
        <p:blipFill>
          <a:blip r:embed="rId4"/>
          <a:srcRect t="9375" b="6250"/>
          <a:stretch>
            <a:fillRect/>
          </a:stretch>
        </p:blipFill>
        <p:spPr>
          <a:xfrm flipH="1">
            <a:off x="7264400" y="4419600"/>
            <a:ext cx="21463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 rot="1978961">
            <a:off x="3447281" y="2819401"/>
            <a:ext cx="12554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accent3"/>
                </a:solidFill>
              </a:rPr>
              <a:t>Ж</a:t>
            </a:r>
            <a:endParaRPr lang="ru-RU" sz="8000" b="1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660628">
            <a:off x="4076555" y="5867401"/>
            <a:ext cx="9877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6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1171607">
            <a:off x="2295214" y="5270254"/>
            <a:ext cx="11897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Ш</a:t>
            </a:r>
            <a:endParaRPr lang="ru-RU" sz="7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570218">
            <a:off x="3174317" y="2133601"/>
            <a:ext cx="10230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Ш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641885">
            <a:off x="8873406" y="2286001"/>
            <a:ext cx="827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</a:rPr>
              <a:t>Ж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750060">
            <a:off x="1278272" y="4495800"/>
            <a:ext cx="9396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Ш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3801" y="4953000"/>
            <a:ext cx="9076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Ж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799193">
            <a:off x="948072" y="5562600"/>
            <a:ext cx="9396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Ш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73801" y="3124200"/>
            <a:ext cx="720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Ж</a:t>
            </a:r>
            <a:endParaRPr lang="ru-RU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3201" y="2590801"/>
            <a:ext cx="8547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</a:rPr>
              <a:t>Ш</a:t>
            </a:r>
            <a:endParaRPr lang="ru-RU" sz="4800" b="1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21451" y="6172201"/>
            <a:ext cx="631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Ш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392887">
            <a:off x="7839477" y="2775540"/>
            <a:ext cx="1009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bg1">
                    <a:lumMod val="50000"/>
                  </a:schemeClr>
                </a:solidFill>
              </a:rPr>
              <a:t>Ш</a:t>
            </a:r>
            <a:endParaRPr lang="ru-RU" sz="3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0721092">
            <a:off x="5828168" y="5598876"/>
            <a:ext cx="929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D87AA9"/>
                </a:solidFill>
              </a:rPr>
              <a:t>Ш</a:t>
            </a:r>
            <a:endParaRPr lang="ru-RU" sz="4800" b="1" dirty="0">
              <a:solidFill>
                <a:srgbClr val="D87AA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0939776">
            <a:off x="7399545" y="2666314"/>
            <a:ext cx="509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ш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12750" y="5029201"/>
            <a:ext cx="612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336600"/>
                </a:solidFill>
              </a:rPr>
              <a:t>Ж</a:t>
            </a:r>
            <a:endParaRPr lang="ru-RU" sz="3200" b="1" dirty="0">
              <a:solidFill>
                <a:srgbClr val="3366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0407657">
            <a:off x="2492086" y="4781982"/>
            <a:ext cx="790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FF"/>
                </a:solidFill>
              </a:rPr>
              <a:t>Ж</a:t>
            </a:r>
            <a:endParaRPr lang="ru-RU" sz="40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12303E-7 C -0.00069 0.02613 0.00434 0.07493 -0.01684 0.09436 C -0.02118 0.10291 -0.02795 0.1117 -0.03542 0.11471 C -0.04844 0.12673 -0.06476 0.12581 -0.08003 0.1272 C -0.08559 0.1265 -0.09149 0.12743 -0.09687 0.12511 C -0.10104 0.12326 -0.10399 0.11818 -0.10764 0.11471 C -0.1092 0.11332 -0.11232 0.11078 -0.11232 0.11078 C -0.11337 0.10869 -0.11389 0.10615 -0.11528 0.10453 C -0.11805 0.10129 -0.12465 0.09644 -0.12465 0.09644 C -0.1283 0.08603 -0.13246 0.08487 -0.13698 0.07585 C -0.13871 0.06799 -0.13732 0.07123 -0.14149 0.06568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41 -0.00463 0.00625 -0.01411 0.01076 -0.02452 C 0.01475 -0.03377 0.01979 -0.04279 0.02465 -0.05111 C 0.02691 -0.06036 0.03281 -0.0636 0.03698 -0.0717 C 0.04757 -0.09158 0.05729 -0.10847 0.07083 -0.12489 C 0.07951 -0.13553 0.08437 -0.14686 0.09548 -0.15171 C 0.0993 -0.15541 0.10243 -0.16027 0.10625 -0.16397 C 0.11163 -0.16906 0.11788 -0.17253 0.12309 -0.17831 C 0.1283 -0.18409 0.12951 -0.18825 0.13541 -0.19265 C 0.13923 -0.19566 0.14375 -0.19658 0.14774 -0.19889 C 0.1585 -0.21323 0.14427 -0.19658 0.16163 -0.20699 C 0.16354 -0.20814 0.16423 -0.21208 0.16614 -0.21323 C 0.16996 -0.21554 0.1743 -0.21578 0.17847 -0.21716 C 0.1908 -0.22734 0.18333 -0.22202 0.20156 -0.2315 C 0.20451 -0.23312 0.21076 -0.23566 0.21076 -0.23566 C 0.21857 -0.24353 0.22778 -0.24492 0.23698 -0.25 C 0.27587 -0.24931 0.31493 -0.24977 0.35382 -0.24792 C 0.36493 -0.24746 0.37587 -0.23543 0.38611 -0.2315 C 0.39166 -0.22942 0.396 -0.22549 0.40156 -0.22341 C 0.40312 -0.22271 0.40625 -0.22133 0.40625 -0.22133 " pathEditMode="relative" ptsTypes="fffffffffffffffffff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25 -0.00763 C 0.06337 -0.00093 0.06997 -0.00417 0.07778 -0.00763 C 0.09098 -0.02082 0.10313 -0.03539 0.11632 -0.04857 C 0.12153 -0.05898 0.12344 -0.07008 0.13004 -0.07933 C 0.13143 -0.08835 0.13455 -0.09505 0.13629 -0.10384 C 0.13785 -0.11194 0.1375 -0.12049 0.13924 -0.12836 C 0.14028 -0.13275 0.14254 -0.13645 0.14393 -0.14084 C 0.1467 -0.1501 0.15 -0.16952 0.15 -0.16929 C 0.15052 -0.17438 0.15035 -0.17923 0.15157 -0.18386 C 0.15243 -0.1871 0.15556 -0.18872 0.15625 -0.19195 C 0.15886 -0.20467 0.15816 -0.21809 0.15938 -0.23104 C 0.15903 -0.25648 0.16736 -0.32748 0.15 -0.36217 C 0.14705 -0.37651 0.14549 -0.39293 0.13924 -0.40518 C 0.13664 -0.41675 0.1257 -0.42438 0.11771 -0.4297 C 0.11528 -0.4408 0.11841 -0.43294 0.10851 -0.43987 C 0.10261 -0.44404 0.09202 -0.45699 0.08386 -0.45837 C 0.07361 -0.45999 0.06337 -0.45976 0.05313 -0.46046 C 0.02639 -0.45907 -0.00382 -0.46022 -0.02986 -0.4482 C -0.04444 -0.42877 -0.02586 -0.45167 -0.03923 -0.43987 C -0.04392 -0.43571 -0.04739 -0.42808 -0.05 -0.4216 " pathEditMode="relative" rAng="0" ptsTypes="fffffffffffffffffff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5.3469E-6 C 0.00851 -0.00371 0.00191 0.00115 0.00625 -0.01041 C 0.00886 -0.01758 0.01233 -0.02406 0.01545 -0.03076 C 0.01736 -0.03493 0.01841 -0.04071 0.0217 -0.04302 C 0.03351 -0.05112 0.04375 -0.06199 0.05695 -0.06569 C 0.08004 -0.08118 0.11302 -0.08812 0.13854 -0.0902 C 0.18281 -0.10546 0.25087 -0.0791 0.29705 -0.0717 C 0.32552 -0.06129 0.35556 -0.05782 0.38472 -0.05135 C 0.39202 -0.04464 0.39948 -0.04441 0.40781 -0.04117 C 0.41841 -0.03261 0.43143 -0.02591 0.44323 -0.02059 C 0.45417 -0.01064 0.44879 -0.01342 0.45851 -0.01041 C 0.47136 -5.3469E-6 0.48334 0.0104 0.49236 0.02659 C 0.49375 0.02913 0.4941 0.03214 0.49549 0.03468 C 0.50243 0.04764 0.49844 0.0333 0.50469 0.0511 C 0.51094 0.06891 0.51129 0.07909 0.52014 0.0962 C 0.52327 0.10915 0.52604 0.12233 0.52934 0.13529 C 0.53056 0.13991 0.53281 0.14407 0.53542 0.14754 C 0.53698 0.14962 0.54011 0.15356 0.54011 0.15356 " pathEditMode="relative" ptsTypes="fffffffffffffffff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24607E-6 C -0.00295 -0.0155 -0.00677 -0.03354 -0.01545 -0.0451 C -0.01788 -0.05574 -0.025 -0.06198 -0.03073 -0.06962 C -0.03576 -0.07632 -0.04184 -0.08488 -0.04774 -0.08997 C -0.05955 -0.10037 -0.04444 -0.0821 -0.05694 -0.09621 C -0.05868 -0.09806 -0.05972 -0.10084 -0.06146 -0.10246 C -0.06476 -0.10546 -0.07378 -0.10916 -0.07691 -0.11055 C -0.0809 -0.1124 -0.08403 -0.11633 -0.08767 -0.11888 C -0.10156 -0.11818 -0.11545 -0.11911 -0.12916 -0.11679 C -0.13177 -0.11633 -0.13298 -0.11194 -0.13541 -0.11055 C -0.15694 -0.0976 -0.13281 -0.1161 -0.14774 -0.10639 C -0.15798 -0.09968 -0.17291 -0.08488 -0.1816 -0.07378 C -0.18403 -0.06314 -0.19097 -0.06175 -0.19687 -0.05528 C -0.21232 -0.03839 -0.22969 -0.02891 -0.24913 -0.02452 C -0.27118 -0.02521 -0.2934 -0.02359 -0.31545 -0.0266 C -0.32118 -0.02729 -0.32517 -0.03631 -0.32916 -0.04094 C -0.33576 -0.04834 -0.34253 -0.05574 -0.35069 -0.05944 C -0.36701 -0.0747 -0.38246 -0.09043 -0.39844 -0.10639 C -0.40191 -0.10986 -0.40677 -0.10893 -0.41076 -0.11055 C -0.42014 -0.11425 -0.42899 -0.11795 -0.43837 -0.12073 C -0.44253 -0.12188 -0.45069 -0.12489 -0.45069 -0.12489 C -0.48819 -0.12419 -0.52569 -0.12535 -0.56302 -0.12281 C -0.56823 -0.12234 -0.57205 -0.10246 -0.57378 -0.09621 C -0.57552 -0.0902 -0.57847 -0.07771 -0.57847 -0.07771 C -0.57864 -0.07378 -0.5776 -0.04556 -0.58298 -0.04302 C -0.59739 -0.03608 -0.59687 -0.04765 -0.59687 -0.03886 " pathEditMode="relative" ptsTypes="fffffffffffffffffffffffff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1212E-6 C 0.00469 -0.00069 0.00955 -4.91212E-6 0.01389 -0.00208 C 0.01563 -0.003 0.0158 -0.00624 0.01684 -0.00809 C 0.02101 -0.01572 0.02344 -0.02336 0.02917 -0.02867 C 0.03281 -0.03561 0.03716 -0.03931 0.0415 -0.04509 C 0.04931 -0.0555 0.0474 -0.05758 0.05851 -0.0636 C 0.06216 -0.06845 0.06563 -0.07308 0.06927 -0.07793 C 0.07084 -0.08002 0.07379 -0.08395 0.07379 -0.08395 C 0.09948 -0.08256 0.125 -0.08163 0.1507 -0.07978 C 0.15434 -0.07955 0.15851 -0.07562 0.16146 -0.07377 C 0.17726 -0.06452 0.19236 -0.05296 0.2092 -0.04718 C 0.22205 -0.04787 0.2349 -0.0481 0.24775 -0.04926 C 0.25591 -0.04995 0.27084 -0.05943 0.27084 -0.05943 C 0.28889 -0.08348 0.26372 -0.0518 0.28004 -0.06753 C 0.29011 -0.07724 0.29896 -0.09065 0.30764 -0.10245 C 0.31684 -0.11494 0.31736 -0.12997 0.32622 -0.1413 C 0.33299 -0.16975 0.32466 -0.1413 0.33386 -0.1598 C 0.33577 -0.1635 0.33663 -0.16813 0.33837 -0.17206 C 0.34549 -0.18755 0.3533 -0.20259 0.36146 -0.21716 C 0.36476 -0.23011 0.37222 -0.23774 0.38004 -0.24583 C 0.38646 -0.26387 0.40104 -0.2759 0.41545 -0.28076 C 0.42257 -0.28769 0.42865 -0.28816 0.43698 -0.29093 C 0.46754 -0.31175 0.43785 -0.29301 0.52466 -0.29718 C 0.529 -0.29741 0.53021 -0.30134 0.53386 -0.30319 C 0.54341 -0.30828 0.55608 -0.31521 0.56615 -0.31753 C 0.57292 -0.32447 0.58004 -0.32701 0.58768 -0.33187 C 0.59549 -0.34227 0.59063 -0.33649 0.60313 -0.34829 C 0.60486 -0.3499 0.60591 -0.35268 0.60764 -0.35453 C 0.61754 -0.36563 0.62882 -0.37396 0.6415 -0.37696 C 0.66094 -0.39431 0.69167 -0.39431 0.71389 -0.39755 C 0.73021 -0.3913 0.72205 -0.39685 0.73698 -0.37696 C 0.73976 -0.37326 0.74306 -0.37026 0.74618 -0.36679 C 0.74757 -0.36517 0.7507 -0.36262 0.7507 -0.36262 " pathEditMode="relative" ptsTypes="ffffffffffffffffffffffffffffffff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56337E-6 C 0.00729 -0.01943 0.00469 -0.04001 0.00313 -0.06152 C 0.00278 -0.06568 0.00122 -0.07285 -0.00139 -0.07585 C -0.00833 -0.08395 -0.01597 -0.08626 -0.02448 -0.09019 C -0.0276 -0.09158 -0.03055 -0.09297 -0.03368 -0.09436 C -0.03524 -0.09505 -0.03837 -0.09644 -0.03837 -0.09644 C -0.03854 -0.09644 -0.0684 -0.09667 -0.0783 -0.09227 C -0.08628 -0.08881 -0.09028 -0.07955 -0.09844 -0.07585 C -0.11094 -0.05851 -0.12569 -0.05111 -0.14305 -0.04718 C -0.15486 -0.04163 -0.16284 -0.04209 -0.17691 -0.04093 C -0.18298 -0.04163 -0.18923 -0.0414 -0.19531 -0.04301 C -0.20416 -0.04533 -0.20955 -0.05782 -0.21528 -0.06568 C -0.21909 -0.08048 -0.21354 -0.06175 -0.22153 -0.07794 C -0.22239 -0.07979 -0.22205 -0.0821 -0.22291 -0.08395 C -0.22534 -0.08881 -0.22882 -0.09135 -0.23229 -0.09436 C -0.23819 -0.10638 -0.23142 -0.09482 -0.24149 -0.10453 C -0.24323 -0.10615 -0.24409 -0.10939 -0.246 -0.11078 C -0.24809 -0.11216 -0.26302 -0.11725 -0.26614 -0.11887 C -0.27378 -0.11818 -0.28159 -0.1191 -0.28906 -0.11679 C -0.29739 -0.11424 -0.30278 -0.10176 -0.31215 -0.10037 C -0.32291 -0.09875 -0.33368 -0.09898 -0.34444 -0.09829 C -0.3783 -0.08487 -0.41562 -0.09112 -0.45069 -0.09436 C -0.46232 -0.09759 -0.45712 -0.1006 -0.46614 -0.10661 C -0.47222 -0.11078 -0.48298 -0.11008 -0.48767 -0.11078 C -0.51371 -0.10708 -0.51857 -0.11448 -0.53073 -0.09019 C -0.53021 -0.08811 -0.53003 -0.0858 -0.52916 -0.08395 C -0.52795 -0.08094 -0.52448 -0.07585 -0.52448 -0.07585 " pathEditMode="relative" ptsTypes="ffffffffffffffffffffffffff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-1.82239E-6 C 0.01944 -0.00856 -0.00747 0.00416 -0.03681 -0.00416 C -0.04098 -0.00532 -0.04289 -0.01226 -0.04601 -0.01642 C -0.05313 -0.0259 -0.054 -0.037 -0.05678 -0.04903 C -0.05521 -0.08279 -0.05938 -0.06984 -0.04914 -0.09019 C -0.04757 -0.0932 -0.0441 -0.09297 -0.0415 -0.09412 C -0.03195 -0.09875 -0.02396 -0.10129 -0.01372 -0.10245 C 0.01736 -0.10615 0.03888 -0.10546 0.07395 -0.10661 C 0.08628 -0.108 0.09947 -0.11147 0.11076 -0.11887 C 0.1184 -0.12396 0.12447 -0.13321 0.13246 -0.13737 C 0.13628 -0.13945 0.14062 -0.13945 0.14461 -0.1413 C 0.1592 -0.16073 0.14062 -0.13783 0.15399 -0.14963 C 0.15572 -0.15125 0.15694 -0.15379 0.1585 -0.15564 C 0.16041 -0.15795 0.16249 -0.16004 0.16475 -0.16189 C 0.17482 -0.17044 0.18715 -0.17044 0.19861 -0.17206 C 0.21006 -0.17646 0.22118 -0.18131 0.23246 -0.1864 C 0.24288 -0.19588 0.22951 -0.18478 0.24774 -0.19473 C 0.25503 -0.19866 0.26197 -0.2049 0.26927 -0.20906 C 0.27777 -0.21392 0.28576 -0.21415 0.29392 -0.22132 C 0.30347 -0.22988 0.31232 -0.24098 0.32152 -0.25 C 0.32343 -0.25185 0.32586 -0.25231 0.32777 -0.25416 C 0.33923 -0.26549 0.32812 -0.26041 0.3401 -0.26434 C 0.34496 -0.27081 0.34826 -0.27775 0.35399 -0.28284 C 0.36006 -0.29533 0.35312 -0.28284 0.36163 -0.29301 C 0.37569 -0.3099 0.36683 -0.30481 0.37708 -0.30943 C 0.37916 -0.31152 0.3809 -0.31406 0.38315 -0.31545 C 0.38506 -0.3166 0.38767 -0.31568 0.38923 -0.31753 C 0.39045 -0.31892 0.38958 -0.32239 0.39079 -0.32377 C 0.39479 -0.3284 0.39982 -0.33002 0.40468 -0.33187 C 0.41249 -0.33904 0.41597 -0.34251 0.42465 -0.34829 C 0.42864 -0.35083 0.43298 -0.35199 0.43697 -0.35453 C 0.44479 -0.35985 0.45173 -0.36656 0.46006 -0.37095 C 0.496 -0.37026 0.53194 -0.37141 0.5677 -0.36887 C 0.57951 -0.36818 0.58263 -0.35754 0.59236 -0.35453 C 0.59739 -0.35291 0.6026 -0.35314 0.60781 -0.35245 C 0.61371 -0.34967 0.61909 -0.34551 0.62465 -0.34227 C 0.63107 -0.33857 0.62986 -0.34181 0.63541 -0.33811 C 0.63715 -0.33696 0.63836 -0.33487 0.6401 -0.33395 C 0.64947 -0.3284 0.64374 -0.33487 0.64774 -0.33002 " pathEditMode="relative" ptsTypes="ffffffffffffffffffffffffffffffffffffff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-0.00532 C 0.00539 -0.0155 0.00539 -0.02845 0.00712 -0.04233 C 0.00625 -0.0747 0.01424 -0.10685 -0.00677 -0.12628 C -0.00902 -0.13529 -0.01284 -0.13622 -0.01909 -0.14061 C -0.02534 -0.15148 -0.03385 -0.16073 -0.04375 -0.16513 C -0.05902 -0.179 -0.06597 -0.18571 -0.08524 -0.18987 C -0.08784 -0.19034 -0.09045 -0.1908 -0.09288 -0.19172 C -0.096 -0.19288 -0.10225 -0.19589 -0.10225 -0.19566 C -0.11857 -0.1945 -0.13507 -0.19334 -0.15138 -0.19172 C -0.15451 -0.19149 -0.15781 -0.19172 -0.16059 -0.18987 C -0.1901 -0.17045 -0.13958 -0.19427 -0.1684 -0.18155 C -0.17448 -0.17345 -0.17725 -0.17554 -0.18368 -0.16929 C -0.18541 -0.16767 -0.18663 -0.1649 -0.18836 -0.16305 C -0.18975 -0.16143 -0.19132 -0.1605 -0.19288 -0.15912 C -0.19948 -0.14593 -0.2059 -0.13275 -0.21302 -0.12003 C -0.21753 -0.11194 -0.21458 -0.11332 -0.21753 -0.10569 C -0.21961 -0.10037 -0.22222 -0.0976 -0.22534 -0.09344 C -0.22882 -0.07817 -0.22517 -0.08742 -0.24826 -0.08742 " pathEditMode="relative" rAng="0" ptsTypes="fffffffffffffffff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-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5.55042E-7 C 0.00156 -0.0007 0.00399 5.55042E-7 0.00451 -0.00208 C 0.00694 -0.01341 -0.00018 -0.02521 -0.00764 -0.02868 C -0.01528 -0.02798 -0.02309 -0.02868 -0.03073 -0.0266 C -0.03316 -0.0259 -0.03507 -0.0229 -0.03698 -0.02058 C -0.04792 -0.00763 -0.05226 0.00301 -0.06007 0.0185 C -0.06372 0.0377 -0.06771 0.05712 -0.0724 0.07585 C -0.07188 0.09297 -0.07222 0.11008 -0.07083 0.12696 C -0.07066 0.12997 -0.06875 0.13251 -0.06771 0.13529 C -0.06649 0.13853 -0.06615 0.14246 -0.06458 0.14547 C -0.06354 0.14755 -0.06129 0.14778 -0.06007 0.14963 C -0.0375 0.18362 -0.06146 0.15171 -0.04462 0.17622 C -0.03837 0.18524 -0.03056 0.19172 -0.02465 0.20074 C -0.01788 0.21115 -0.01024 0.22548 -1.73472E-18 0.22942 C 0.01076 0.24399 0.02482 0.26133 0.03993 0.26642 C 0.05035 0.27683 0.05851 0.28284 0.07083 0.287 C 0.08281 0.2988 0.10069 0.30319 0.11545 0.30319 " pathEditMode="relative" ptsTypes="ffffffffffffffff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791575" cy="14478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Открытые и закрытые</a:t>
            </a:r>
            <a:br>
              <a:rPr lang="ru-RU" b="1" dirty="0" smtClean="0">
                <a:solidFill>
                  <a:schemeClr val="bg2"/>
                </a:solidFill>
              </a:rPr>
            </a:br>
            <a:r>
              <a:rPr lang="ru-RU" b="1" dirty="0" smtClean="0">
                <a:solidFill>
                  <a:schemeClr val="bg2"/>
                </a:solidFill>
              </a:rPr>
              <a:t> слоги</a:t>
            </a:r>
            <a:endParaRPr lang="ru-RU" b="1" dirty="0">
              <a:solidFill>
                <a:schemeClr val="bg2"/>
              </a:solidFill>
            </a:endParaRPr>
          </a:p>
        </p:txBody>
      </p:sp>
      <p:pic>
        <p:nvPicPr>
          <p:cNvPr id="21" name="Содержимое 20" descr="13.jpg"/>
          <p:cNvPicPr>
            <a:picLocks noGrp="1" noChangeAspect="1"/>
          </p:cNvPicPr>
          <p:nvPr>
            <p:ph idx="1"/>
          </p:nvPr>
        </p:nvPicPr>
        <p:blipFill>
          <a:blip r:embed="rId3"/>
          <a:srcRect b="5752"/>
          <a:stretch>
            <a:fillRect/>
          </a:stretch>
        </p:blipFill>
        <p:spPr>
          <a:xfrm>
            <a:off x="3384550" y="4495800"/>
            <a:ext cx="1699889" cy="1248560"/>
          </a:xfrm>
        </p:spPr>
      </p:pic>
      <p:sp>
        <p:nvSpPr>
          <p:cNvPr id="4" name="TextBox 3"/>
          <p:cNvSpPr txBox="1"/>
          <p:nvPr/>
        </p:nvSpPr>
        <p:spPr>
          <a:xfrm>
            <a:off x="330201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4" name="Рисунок 13" descr="56.jpg"/>
          <p:cNvPicPr>
            <a:picLocks noChangeAspect="1"/>
          </p:cNvPicPr>
          <p:nvPr/>
        </p:nvPicPr>
        <p:blipFill>
          <a:blip r:embed="rId4"/>
          <a:srcRect l="5726" t="6915" r="4384" b="4425"/>
          <a:stretch>
            <a:fillRect/>
          </a:stretch>
        </p:blipFill>
        <p:spPr>
          <a:xfrm rot="20754645">
            <a:off x="982999" y="5172045"/>
            <a:ext cx="1841850" cy="1404538"/>
          </a:xfrm>
          <a:prstGeom prst="rect">
            <a:avLst/>
          </a:prstGeom>
        </p:spPr>
      </p:pic>
      <p:pic>
        <p:nvPicPr>
          <p:cNvPr id="16" name="Рисунок 15" descr="90.jpg"/>
          <p:cNvPicPr>
            <a:picLocks noChangeAspect="1"/>
          </p:cNvPicPr>
          <p:nvPr/>
        </p:nvPicPr>
        <p:blipFill>
          <a:blip r:embed="rId5"/>
          <a:srcRect l="6202" r="16279" b="13846"/>
          <a:stretch>
            <a:fillRect/>
          </a:stretch>
        </p:blipFill>
        <p:spPr>
          <a:xfrm rot="20485948">
            <a:off x="5309555" y="4333873"/>
            <a:ext cx="1733550" cy="1371600"/>
          </a:xfrm>
          <a:prstGeom prst="rect">
            <a:avLst/>
          </a:prstGeom>
        </p:spPr>
      </p:pic>
      <p:pic>
        <p:nvPicPr>
          <p:cNvPr id="17" name="Рисунок 16" descr="images (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2201" y="1682481"/>
            <a:ext cx="1888331" cy="2619375"/>
          </a:xfrm>
          <a:prstGeom prst="rect">
            <a:avLst/>
          </a:prstGeom>
        </p:spPr>
      </p:pic>
      <p:pic>
        <p:nvPicPr>
          <p:cNvPr id="22" name="Рисунок 21" descr="4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9700" y="4495800"/>
            <a:ext cx="1527175" cy="1828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0600" y="1639668"/>
            <a:ext cx="1472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ЖО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90600" y="3324997"/>
            <a:ext cx="1111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ЖУ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90601" y="2539526"/>
            <a:ext cx="10038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ША</a:t>
            </a:r>
            <a:endParaRPr lang="ru-RU" sz="3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917195" y="3230479"/>
            <a:ext cx="1045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ИШ</a:t>
            </a:r>
            <a:endParaRPr lang="ru-RU" sz="3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871329" y="1639668"/>
            <a:ext cx="1043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2"/>
                </a:solidFill>
              </a:rPr>
              <a:t>ОШ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917196" y="2345838"/>
            <a:ext cx="976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УЖ</a:t>
            </a:r>
          </a:p>
        </p:txBody>
      </p:sp>
    </p:spTree>
  </p:cSld>
  <p:clrMapOvr>
    <a:masterClrMapping/>
  </p:clrMapOvr>
  <p:transition spd="slow">
    <p:cov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5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19812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kern="10" dirty="0" smtClean="0"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/>
            </a:r>
            <a:br>
              <a:rPr lang="ru-RU" kern="10" dirty="0" smtClean="0"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</a:br>
            <a:r>
              <a:rPr lang="ru-RU" kern="10" dirty="0" smtClean="0"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Не </a:t>
            </a:r>
            <a:r>
              <a:rPr lang="ru-RU" kern="10" dirty="0"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циркач и не артист – </a:t>
            </a:r>
            <a:br>
              <a:rPr lang="ru-RU" kern="10" dirty="0"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</a:br>
            <a:r>
              <a:rPr lang="ru-RU" kern="10" dirty="0"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сам себе </a:t>
            </a:r>
            <a:br>
              <a:rPr lang="ru-RU" kern="10" dirty="0"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</a:br>
            <a:r>
              <a:rPr lang="ru-RU" kern="10" dirty="0"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я массажист</a:t>
            </a:r>
            <a:br>
              <a:rPr lang="ru-RU" kern="10" dirty="0"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2476500"/>
            <a:ext cx="449897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12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«Растираем ручки»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Перед занятием дети должны вымыть руки.  Такой самомассаж желательно проводить перед каждым занятием по артикуляционной гимнастике. Он займет у вас 3 - 5 минут . Ручки растираем и разогреваем  (потереть ладошки, похлопать) </a:t>
            </a:r>
          </a:p>
        </p:txBody>
      </p:sp>
      <p:pic>
        <p:nvPicPr>
          <p:cNvPr id="5126" name="Picture 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noFill/>
        </p:spPr>
      </p:pic>
    </p:spTree>
    <p:extLst>
      <p:ext uri="{BB962C8B-B14F-4D97-AF65-F5344CB8AC3E}">
        <p14:creationId xmlns:p14="http://schemas.microsoft.com/office/powerpoint/2010/main" val="256630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«Грабельки»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400"/>
              <a:t>И лицо теплом своим мы умываем  (ладошками проводят по лицу сверху вниз) . </a:t>
            </a:r>
          </a:p>
          <a:p>
            <a:r>
              <a:rPr lang="ru-RU" sz="2400"/>
              <a:t>Грабельки сгребают все плохие мысли (граблеобразные движения от середины лба к вискам) </a:t>
            </a:r>
          </a:p>
        </p:txBody>
      </p:sp>
      <p:pic>
        <p:nvPicPr>
          <p:cNvPr id="7174" name="Picture 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170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.8|0.4|0.7|0.5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samomassazh_0</Template>
  <TotalTime>2832</TotalTime>
  <Words>460</Words>
  <Application>Microsoft Office PowerPoint</Application>
  <PresentationFormat>Лист A4 (210x297 мм)</PresentationFormat>
  <Paragraphs>131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Текстура</vt:lpstr>
      <vt:lpstr>Дифференциации парных согласных  «Ж» - «Ш»</vt:lpstr>
      <vt:lpstr>Различаем Ж – Ш</vt:lpstr>
      <vt:lpstr>Сравнительная  артикуляция звуков</vt:lpstr>
      <vt:lpstr>ХАРАКТЕРИСТИКА ЗВУКОВ «Ж», «Ш»</vt:lpstr>
      <vt:lpstr>Какие буквы придут в гости к ЖАБЕ, а какие к МЫШОНКУ?</vt:lpstr>
      <vt:lpstr>Открытые и закрытые  слоги</vt:lpstr>
      <vt:lpstr> Не циркач и не артист –  сам себе  я массажист </vt:lpstr>
      <vt:lpstr>«Растираем ручки»</vt:lpstr>
      <vt:lpstr>«Грабельки» </vt:lpstr>
      <vt:lpstr>«Сгибание ушных раковин»</vt:lpstr>
      <vt:lpstr>«Растирание ушных раковин» </vt:lpstr>
      <vt:lpstr>«Разминаем щечки» </vt:lpstr>
      <vt:lpstr>«Покусаем губки» </vt:lpstr>
      <vt:lpstr>«Утятки» </vt:lpstr>
      <vt:lpstr>«Массаж языка №1» </vt:lpstr>
      <vt:lpstr>«Массаж языка №2»</vt:lpstr>
      <vt:lpstr>Артикуляционная гимнастика</vt:lpstr>
      <vt:lpstr>«Дудочка»</vt:lpstr>
      <vt:lpstr>«Грибок»</vt:lpstr>
      <vt:lpstr>«Вкусное варенье»</vt:lpstr>
      <vt:lpstr>«Качели»</vt:lpstr>
      <vt:lpstr>Презентация PowerPoint</vt:lpstr>
      <vt:lpstr>«Забей мяч в ворота»</vt:lpstr>
      <vt:lpstr>Презентация PowerPoint</vt:lpstr>
      <vt:lpstr>Презентация PowerPoint</vt:lpstr>
      <vt:lpstr>Ша, ша, ша — одеваем малыша.</vt:lpstr>
      <vt:lpstr>жи, жи, жи — у меня ножи </vt:lpstr>
      <vt:lpstr> ши, ши, ши — это малыши </vt:lpstr>
      <vt:lpstr>Какие предметы поедут в вагоне  Жанны, а какие  в вагоне Шуры?</vt:lpstr>
      <vt:lpstr>. Су-Джок-терапия «Сказка про Ёжика»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Какая картинка лишняя и почему?</vt:lpstr>
      <vt:lpstr>Ж –Ш в словосочетаниях Составьте словосочетания</vt:lpstr>
      <vt:lpstr>Ж – Ш в предложениях Вставьте в предложения, подходящие по смыслу слова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иван</cp:lastModifiedBy>
  <cp:revision>257</cp:revision>
  <dcterms:created xsi:type="dcterms:W3CDTF">2011-08-30T17:57:38Z</dcterms:created>
  <dcterms:modified xsi:type="dcterms:W3CDTF">2012-11-19T07:40:54Z</dcterms:modified>
</cp:coreProperties>
</file>