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19"/>
  </p:notesMasterIdLst>
  <p:sldIdLst>
    <p:sldId id="268" r:id="rId2"/>
    <p:sldId id="272" r:id="rId3"/>
    <p:sldId id="258" r:id="rId4"/>
    <p:sldId id="267" r:id="rId5"/>
    <p:sldId id="264" r:id="rId6"/>
    <p:sldId id="256" r:id="rId7"/>
    <p:sldId id="257" r:id="rId8"/>
    <p:sldId id="271" r:id="rId9"/>
    <p:sldId id="266" r:id="rId10"/>
    <p:sldId id="273" r:id="rId11"/>
    <p:sldId id="269" r:id="rId12"/>
    <p:sldId id="260" r:id="rId13"/>
    <p:sldId id="261" r:id="rId14"/>
    <p:sldId id="263" r:id="rId15"/>
    <p:sldId id="262" r:id="rId16"/>
    <p:sldId id="265" r:id="rId17"/>
    <p:sldId id="275" r:id="rId1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F15CFAC-A82F-4517-8F9B-E0D77354FD42}" type="datetimeFigureOut">
              <a:rPr lang="ru-RU"/>
              <a:pPr>
                <a:defRPr/>
              </a:pPr>
              <a:t>15.10.2023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EA1735C-AAFD-4B0E-855B-309808EA316F}" type="slidenum">
              <a:rPr lang="ru-RU"/>
              <a:pPr>
                <a:defRPr/>
              </a:pPr>
              <a:t>‹#›</a:t>
            </a:fld>
            <a:endParaRPr lang="ru-RU"/>
          </a:p>
        </p:txBody>
      </p:sp>
    </p:spTree>
    <p:extLst>
      <p:ext uri="{BB962C8B-B14F-4D97-AF65-F5344CB8AC3E}">
        <p14:creationId xmlns:p14="http://schemas.microsoft.com/office/powerpoint/2010/main" val="38843557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D9AD5B84-11CF-4BE6-9BD8-F9226F2586D1}"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51C119A-E737-4963-BE74-B1C792625F15}" type="slidenum">
              <a:rPr lang="ru-RU" smtClean="0"/>
              <a:pPr>
                <a:defRPr/>
              </a:pPr>
              <a:t>‹#›</a:t>
            </a:fld>
            <a:endParaRPr lang="ru-RU"/>
          </a:p>
        </p:txBody>
      </p:sp>
    </p:spTree>
    <p:extLst>
      <p:ext uri="{BB962C8B-B14F-4D97-AF65-F5344CB8AC3E}">
        <p14:creationId xmlns:p14="http://schemas.microsoft.com/office/powerpoint/2010/main" val="1196827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E2CF4218-737A-4AD8-8CA9-B6F284A9D0CD}"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5ACF690-E334-417E-96B6-F43EE3F7C1AC}" type="slidenum">
              <a:rPr lang="ru-RU" smtClean="0"/>
              <a:pPr>
                <a:defRPr/>
              </a:pPr>
              <a:t>‹#›</a:t>
            </a:fld>
            <a:endParaRPr lang="ru-RU"/>
          </a:p>
        </p:txBody>
      </p:sp>
    </p:spTree>
    <p:extLst>
      <p:ext uri="{BB962C8B-B14F-4D97-AF65-F5344CB8AC3E}">
        <p14:creationId xmlns:p14="http://schemas.microsoft.com/office/powerpoint/2010/main" val="2166557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E2CF4218-737A-4AD8-8CA9-B6F284A9D0CD}"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5ACF690-E334-417E-96B6-F43EE3F7C1AC}" type="slidenum">
              <a:rPr lang="ru-RU" smtClean="0"/>
              <a:pPr>
                <a:defRPr/>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07671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E2CF4218-737A-4AD8-8CA9-B6F284A9D0CD}"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5ACF690-E334-417E-96B6-F43EE3F7C1AC}" type="slidenum">
              <a:rPr lang="ru-RU" smtClean="0"/>
              <a:pPr>
                <a:defRPr/>
              </a:pPr>
              <a:t>‹#›</a:t>
            </a:fld>
            <a:endParaRPr lang="ru-RU"/>
          </a:p>
        </p:txBody>
      </p:sp>
    </p:spTree>
    <p:extLst>
      <p:ext uri="{BB962C8B-B14F-4D97-AF65-F5344CB8AC3E}">
        <p14:creationId xmlns:p14="http://schemas.microsoft.com/office/powerpoint/2010/main" val="1408687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E2CF4218-737A-4AD8-8CA9-B6F284A9D0CD}"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5ACF690-E334-417E-96B6-F43EE3F7C1AC}" type="slidenum">
              <a:rPr lang="ru-RU" smtClean="0"/>
              <a:pPr>
                <a:defRPr/>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99729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E2CF4218-737A-4AD8-8CA9-B6F284A9D0CD}"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5ACF690-E334-417E-96B6-F43EE3F7C1AC}" type="slidenum">
              <a:rPr lang="ru-RU" smtClean="0"/>
              <a:pPr>
                <a:defRPr/>
              </a:pPr>
              <a:t>‹#›</a:t>
            </a:fld>
            <a:endParaRPr lang="ru-RU"/>
          </a:p>
        </p:txBody>
      </p:sp>
    </p:spTree>
    <p:extLst>
      <p:ext uri="{BB962C8B-B14F-4D97-AF65-F5344CB8AC3E}">
        <p14:creationId xmlns:p14="http://schemas.microsoft.com/office/powerpoint/2010/main" val="3030260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AD2CFAEF-5374-406A-A878-69DEE669B97B}"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73A6F0DA-D54B-4A56-9063-84B80856B323}" type="slidenum">
              <a:rPr lang="ru-RU" smtClean="0"/>
              <a:pPr>
                <a:defRPr/>
              </a:pPr>
              <a:t>‹#›</a:t>
            </a:fld>
            <a:endParaRPr lang="ru-RU"/>
          </a:p>
        </p:txBody>
      </p:sp>
    </p:spTree>
    <p:extLst>
      <p:ext uri="{BB962C8B-B14F-4D97-AF65-F5344CB8AC3E}">
        <p14:creationId xmlns:p14="http://schemas.microsoft.com/office/powerpoint/2010/main" val="1539918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679A3D06-5E0D-4678-8484-6A6632660721}"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BAEC420-8021-4E4E-B994-762C4B2335D6}" type="slidenum">
              <a:rPr lang="ru-RU" smtClean="0"/>
              <a:pPr>
                <a:defRPr/>
              </a:pPr>
              <a:t>‹#›</a:t>
            </a:fld>
            <a:endParaRPr lang="ru-RU"/>
          </a:p>
        </p:txBody>
      </p:sp>
    </p:spTree>
    <p:extLst>
      <p:ext uri="{BB962C8B-B14F-4D97-AF65-F5344CB8AC3E}">
        <p14:creationId xmlns:p14="http://schemas.microsoft.com/office/powerpoint/2010/main" val="2290291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5C4840D5-7609-4ACF-89F5-7BD4AF158061}"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F5A0C26-E442-4A13-95AF-A8A03049100A}" type="slidenum">
              <a:rPr lang="ru-RU" smtClean="0"/>
              <a:pPr>
                <a:defRPr/>
              </a:pPr>
              <a:t>‹#›</a:t>
            </a:fld>
            <a:endParaRPr lang="ru-RU"/>
          </a:p>
        </p:txBody>
      </p:sp>
    </p:spTree>
    <p:extLst>
      <p:ext uri="{BB962C8B-B14F-4D97-AF65-F5344CB8AC3E}">
        <p14:creationId xmlns:p14="http://schemas.microsoft.com/office/powerpoint/2010/main" val="3155963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FD1A8A23-61B1-42D5-98FD-4215D7F38A88}" type="datetimeFigureOut">
              <a:rPr lang="ru-RU" smtClean="0"/>
              <a:pPr>
                <a:defRPr/>
              </a:pPr>
              <a:t>15.10.2023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28FAF7C-0B65-4419-BA95-DD4447C613A4}" type="slidenum">
              <a:rPr lang="ru-RU" smtClean="0"/>
              <a:pPr>
                <a:defRPr/>
              </a:pPr>
              <a:t>‹#›</a:t>
            </a:fld>
            <a:endParaRPr lang="ru-RU"/>
          </a:p>
        </p:txBody>
      </p:sp>
    </p:spTree>
    <p:extLst>
      <p:ext uri="{BB962C8B-B14F-4D97-AF65-F5344CB8AC3E}">
        <p14:creationId xmlns:p14="http://schemas.microsoft.com/office/powerpoint/2010/main" val="2450661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8C4F91F0-C7D2-48D4-8D4A-189B870AF2DD}" type="datetimeFigureOut">
              <a:rPr lang="ru-RU" smtClean="0"/>
              <a:pPr>
                <a:defRPr/>
              </a:pPr>
              <a:t>15.10.2023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73F84C2-7E99-4667-B6E8-E4164C922BF6}" type="slidenum">
              <a:rPr lang="ru-RU" smtClean="0"/>
              <a:pPr>
                <a:defRPr/>
              </a:pPr>
              <a:t>‹#›</a:t>
            </a:fld>
            <a:endParaRPr lang="ru-RU"/>
          </a:p>
        </p:txBody>
      </p:sp>
    </p:spTree>
    <p:extLst>
      <p:ext uri="{BB962C8B-B14F-4D97-AF65-F5344CB8AC3E}">
        <p14:creationId xmlns:p14="http://schemas.microsoft.com/office/powerpoint/2010/main" val="3831595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DBF52EE8-2AF0-4EF3-A558-44314647AA64}" type="datetimeFigureOut">
              <a:rPr lang="ru-RU" smtClean="0"/>
              <a:pPr>
                <a:defRPr/>
              </a:pPr>
              <a:t>15.10.2023</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FC35A21B-BD94-4DAC-8231-3F7616B534E2}" type="slidenum">
              <a:rPr lang="ru-RU" smtClean="0"/>
              <a:pPr>
                <a:defRPr/>
              </a:pPr>
              <a:t>‹#›</a:t>
            </a:fld>
            <a:endParaRPr lang="ru-RU"/>
          </a:p>
        </p:txBody>
      </p:sp>
    </p:spTree>
    <p:extLst>
      <p:ext uri="{BB962C8B-B14F-4D97-AF65-F5344CB8AC3E}">
        <p14:creationId xmlns:p14="http://schemas.microsoft.com/office/powerpoint/2010/main" val="2916977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7CA4E503-5FE2-4173-A65C-47654F83650A}" type="datetimeFigureOut">
              <a:rPr lang="ru-RU" smtClean="0"/>
              <a:pPr>
                <a:defRPr/>
              </a:pPr>
              <a:t>15.10.2023</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91F0E576-0887-4F69-BA3D-320890108960}" type="slidenum">
              <a:rPr lang="ru-RU" smtClean="0"/>
              <a:pPr>
                <a:defRPr/>
              </a:pPr>
              <a:t>‹#›</a:t>
            </a:fld>
            <a:endParaRPr lang="ru-RU"/>
          </a:p>
        </p:txBody>
      </p:sp>
    </p:spTree>
    <p:extLst>
      <p:ext uri="{BB962C8B-B14F-4D97-AF65-F5344CB8AC3E}">
        <p14:creationId xmlns:p14="http://schemas.microsoft.com/office/powerpoint/2010/main" val="3006997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1654CDA-62CD-4A11-8D36-0FD04ED4D0FD}" type="datetimeFigureOut">
              <a:rPr lang="ru-RU" smtClean="0"/>
              <a:pPr>
                <a:defRPr/>
              </a:pPr>
              <a:t>15.10.2023</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060E9836-D491-4468-8BCF-3FA7CFAC144C}" type="slidenum">
              <a:rPr lang="ru-RU" smtClean="0"/>
              <a:pPr>
                <a:defRPr/>
              </a:pPr>
              <a:t>‹#›</a:t>
            </a:fld>
            <a:endParaRPr lang="ru-RU"/>
          </a:p>
        </p:txBody>
      </p:sp>
    </p:spTree>
    <p:extLst>
      <p:ext uri="{BB962C8B-B14F-4D97-AF65-F5344CB8AC3E}">
        <p14:creationId xmlns:p14="http://schemas.microsoft.com/office/powerpoint/2010/main" val="813939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58AF2E0E-543C-44D2-BBD6-AAB5D0E4127D}" type="datetimeFigureOut">
              <a:rPr lang="ru-RU" smtClean="0"/>
              <a:pPr>
                <a:defRPr/>
              </a:pPr>
              <a:t>15.10.2023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DB7768D9-4476-41F4-802A-C6EFFAEBB3CD}" type="slidenum">
              <a:rPr lang="ru-RU" smtClean="0"/>
              <a:pPr>
                <a:defRPr/>
              </a:pPr>
              <a:t>‹#›</a:t>
            </a:fld>
            <a:endParaRPr lang="ru-RU"/>
          </a:p>
        </p:txBody>
      </p:sp>
    </p:spTree>
    <p:extLst>
      <p:ext uri="{BB962C8B-B14F-4D97-AF65-F5344CB8AC3E}">
        <p14:creationId xmlns:p14="http://schemas.microsoft.com/office/powerpoint/2010/main" val="3313921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7DC4231B-FC37-4C77-AF7C-D56536699FE5}" type="datetimeFigureOut">
              <a:rPr lang="ru-RU" smtClean="0"/>
              <a:pPr>
                <a:defRPr/>
              </a:pPr>
              <a:t>15.10.2023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776152AE-2C7C-4B9B-98B3-0C08383FD160}" type="slidenum">
              <a:rPr lang="ru-RU" smtClean="0"/>
              <a:pPr>
                <a:defRPr/>
              </a:pPr>
              <a:t>‹#›</a:t>
            </a:fld>
            <a:endParaRPr lang="ru-RU"/>
          </a:p>
        </p:txBody>
      </p:sp>
    </p:spTree>
    <p:extLst>
      <p:ext uri="{BB962C8B-B14F-4D97-AF65-F5344CB8AC3E}">
        <p14:creationId xmlns:p14="http://schemas.microsoft.com/office/powerpoint/2010/main" val="4155448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E2CF4218-737A-4AD8-8CA9-B6F284A9D0CD}" type="datetimeFigureOut">
              <a:rPr lang="ru-RU" smtClean="0"/>
              <a:pPr>
                <a:defRPr/>
              </a:pPr>
              <a:t>15.10.2023</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15ACF690-E334-417E-96B6-F43EE3F7C1AC}" type="slidenum">
              <a:rPr lang="ru-RU" smtClean="0"/>
              <a:pPr>
                <a:defRPr/>
              </a:pPr>
              <a:t>‹#›</a:t>
            </a:fld>
            <a:endParaRPr lang="ru-RU"/>
          </a:p>
        </p:txBody>
      </p:sp>
    </p:spTree>
    <p:extLst>
      <p:ext uri="{BB962C8B-B14F-4D97-AF65-F5344CB8AC3E}">
        <p14:creationId xmlns:p14="http://schemas.microsoft.com/office/powerpoint/2010/main" val="344141098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8" Type="http://schemas.openxmlformats.org/officeDocument/2006/relationships/image" Target="../media/image27.jpeg"/><Relationship Id="rId13" Type="http://schemas.openxmlformats.org/officeDocument/2006/relationships/image" Target="../media/image32.jpeg"/><Relationship Id="rId3" Type="http://schemas.openxmlformats.org/officeDocument/2006/relationships/image" Target="../media/image22.jpeg"/><Relationship Id="rId7" Type="http://schemas.openxmlformats.org/officeDocument/2006/relationships/image" Target="../media/image26.jpeg"/><Relationship Id="rId12" Type="http://schemas.openxmlformats.org/officeDocument/2006/relationships/image" Target="../media/image31.jpeg"/><Relationship Id="rId2" Type="http://schemas.openxmlformats.org/officeDocument/2006/relationships/image" Target="../media/image21.jpeg"/><Relationship Id="rId1" Type="http://schemas.openxmlformats.org/officeDocument/2006/relationships/slideLayout" Target="../slideLayouts/slideLayout2.xml"/><Relationship Id="rId6" Type="http://schemas.openxmlformats.org/officeDocument/2006/relationships/image" Target="../media/image25.jpeg"/><Relationship Id="rId11" Type="http://schemas.openxmlformats.org/officeDocument/2006/relationships/image" Target="../media/image30.jpeg"/><Relationship Id="rId5" Type="http://schemas.openxmlformats.org/officeDocument/2006/relationships/image" Target="../media/image24.jpeg"/><Relationship Id="rId10" Type="http://schemas.openxmlformats.org/officeDocument/2006/relationships/image" Target="../media/image29.jpeg"/><Relationship Id="rId4" Type="http://schemas.openxmlformats.org/officeDocument/2006/relationships/image" Target="../media/image23.jpeg"/><Relationship Id="rId9" Type="http://schemas.openxmlformats.org/officeDocument/2006/relationships/image" Target="../media/image28.jpeg"/><Relationship Id="rId14" Type="http://schemas.openxmlformats.org/officeDocument/2006/relationships/image" Target="../media/image33.jpeg"/></Relationships>
</file>

<file path=ppt/slides/_rels/slide11.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1.jpeg"/><Relationship Id="rId7" Type="http://schemas.openxmlformats.org/officeDocument/2006/relationships/image" Target="../media/image15.jpeg"/><Relationship Id="rId2" Type="http://schemas.openxmlformats.org/officeDocument/2006/relationships/image" Target="../media/image10.jpeg"/><Relationship Id="rId1" Type="http://schemas.openxmlformats.org/officeDocument/2006/relationships/slideLayout" Target="../slideLayouts/slideLayout7.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 Id="rId9" Type="http://schemas.openxmlformats.org/officeDocument/2006/relationships/image" Target="../media/image17.jpeg"/></Relationships>
</file>

<file path=ppt/slides/_rels/slide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260648"/>
            <a:ext cx="6347714" cy="2747392"/>
          </a:xfrm>
        </p:spPr>
        <p:txBody>
          <a:bodyPr>
            <a:normAutofit fontScale="90000"/>
          </a:bodyPr>
          <a:lstStyle/>
          <a:p>
            <a:pPr lvl="0" algn="ctr">
              <a:spcBef>
                <a:spcPts val="0"/>
              </a:spcBef>
            </a:pPr>
            <a:r>
              <a:rPr lang="ru-RU" sz="1800" dirty="0" smtClean="0">
                <a:ln>
                  <a:noFill/>
                </a:ln>
                <a:solidFill>
                  <a:prstClr val="black"/>
                </a:solidFill>
                <a:effectLst/>
                <a:latin typeface="Trebuchet MS"/>
                <a:ea typeface="+mn-ea"/>
                <a:cs typeface="+mn-cs"/>
              </a:rPr>
              <a:t/>
            </a:r>
            <a:br>
              <a:rPr lang="ru-RU" sz="1800" dirty="0" smtClean="0">
                <a:ln>
                  <a:noFill/>
                </a:ln>
                <a:solidFill>
                  <a:prstClr val="black"/>
                </a:solidFill>
                <a:effectLst/>
                <a:latin typeface="Trebuchet MS"/>
                <a:ea typeface="+mn-ea"/>
                <a:cs typeface="+mn-cs"/>
              </a:rPr>
            </a:br>
            <a:r>
              <a:rPr lang="ru-RU" sz="1800" dirty="0">
                <a:ln>
                  <a:noFill/>
                </a:ln>
                <a:solidFill>
                  <a:prstClr val="black"/>
                </a:solidFill>
                <a:effectLst/>
                <a:latin typeface="Trebuchet MS"/>
                <a:ea typeface="+mn-ea"/>
                <a:cs typeface="+mn-cs"/>
              </a:rPr>
              <a:t/>
            </a:r>
            <a:br>
              <a:rPr lang="ru-RU" sz="1800" dirty="0">
                <a:ln>
                  <a:noFill/>
                </a:ln>
                <a:solidFill>
                  <a:prstClr val="black"/>
                </a:solidFill>
                <a:effectLst/>
                <a:latin typeface="Trebuchet MS"/>
                <a:ea typeface="+mn-ea"/>
                <a:cs typeface="+mn-cs"/>
              </a:rPr>
            </a:br>
            <a:r>
              <a:rPr lang="ru-RU" sz="1800" dirty="0" smtClean="0">
                <a:ln>
                  <a:noFill/>
                </a:ln>
                <a:solidFill>
                  <a:prstClr val="black"/>
                </a:solidFill>
                <a:effectLst/>
                <a:latin typeface="Trebuchet MS"/>
                <a:ea typeface="+mn-ea"/>
                <a:cs typeface="+mn-cs"/>
              </a:rPr>
              <a:t/>
            </a:r>
            <a:br>
              <a:rPr lang="ru-RU" sz="1800" dirty="0" smtClean="0">
                <a:ln>
                  <a:noFill/>
                </a:ln>
                <a:solidFill>
                  <a:prstClr val="black"/>
                </a:solidFill>
                <a:effectLst/>
                <a:latin typeface="Trebuchet MS"/>
                <a:ea typeface="+mn-ea"/>
                <a:cs typeface="+mn-cs"/>
              </a:rPr>
            </a:br>
            <a:r>
              <a:rPr lang="ru-RU" sz="1800" dirty="0" smtClean="0">
                <a:solidFill>
                  <a:prstClr val="black"/>
                </a:solidFill>
                <a:ea typeface="+mn-ea"/>
                <a:cs typeface="+mn-cs"/>
              </a:rPr>
              <a:t>Муниципальное </a:t>
            </a:r>
            <a:r>
              <a:rPr lang="ru-RU" sz="1800" dirty="0">
                <a:solidFill>
                  <a:prstClr val="black"/>
                </a:solidFill>
                <a:ea typeface="+mn-ea"/>
                <a:cs typeface="+mn-cs"/>
              </a:rPr>
              <a:t>бюджетное общеобразовательное учреждение «Средняя общеобразовательная школа - детский сад комбинированного вида №6 с углублённым изучением английского языка» муниципального</a:t>
            </a:r>
            <a:br>
              <a:rPr lang="ru-RU" sz="1800" dirty="0">
                <a:solidFill>
                  <a:prstClr val="black"/>
                </a:solidFill>
                <a:ea typeface="+mn-ea"/>
                <a:cs typeface="+mn-cs"/>
              </a:rPr>
            </a:br>
            <a:r>
              <a:rPr lang="ru-RU" sz="1800" dirty="0">
                <a:solidFill>
                  <a:prstClr val="black"/>
                </a:solidFill>
                <a:ea typeface="+mn-ea"/>
                <a:cs typeface="+mn-cs"/>
              </a:rPr>
              <a:t>образования городской округ Симферополь республики Крым</a:t>
            </a:r>
            <a:br>
              <a:rPr lang="ru-RU" sz="1800" dirty="0">
                <a:solidFill>
                  <a:prstClr val="black"/>
                </a:solidFill>
                <a:ea typeface="+mn-ea"/>
                <a:cs typeface="+mn-cs"/>
              </a:rPr>
            </a:br>
            <a:r>
              <a:rPr lang="ru-RU" sz="1800" dirty="0">
                <a:solidFill>
                  <a:prstClr val="black"/>
                </a:solidFill>
                <a:ea typeface="+mn-ea"/>
                <a:cs typeface="+mn-cs"/>
              </a:rPr>
              <a:t/>
            </a:r>
            <a:br>
              <a:rPr lang="ru-RU" sz="1800" dirty="0">
                <a:solidFill>
                  <a:prstClr val="black"/>
                </a:solidFill>
                <a:ea typeface="+mn-ea"/>
                <a:cs typeface="+mn-cs"/>
              </a:rPr>
            </a:br>
            <a:r>
              <a:rPr lang="ru-RU" sz="1800" dirty="0">
                <a:solidFill>
                  <a:prstClr val="black"/>
                </a:solidFill>
                <a:latin typeface="Trebuchet MS"/>
                <a:ea typeface="+mn-ea"/>
                <a:cs typeface="+mn-cs"/>
              </a:rPr>
              <a:t/>
            </a:r>
            <a:br>
              <a:rPr lang="ru-RU" sz="1800" dirty="0">
                <a:solidFill>
                  <a:prstClr val="black"/>
                </a:solidFill>
                <a:latin typeface="Trebuchet MS"/>
                <a:ea typeface="+mn-ea"/>
                <a:cs typeface="+mn-cs"/>
              </a:rPr>
            </a:br>
            <a:r>
              <a:rPr lang="ru-RU" sz="3100" b="1" u="sng" dirty="0" smtClean="0">
                <a:solidFill>
                  <a:schemeClr val="tx1"/>
                </a:solidFill>
                <a:latin typeface="Comic Sans MS" pitchFamily="66" charset="0"/>
              </a:rPr>
              <a:t>Этап </a:t>
            </a:r>
            <a:r>
              <a:rPr lang="ru-RU" sz="3100" b="1" u="sng" dirty="0" smtClean="0">
                <a:solidFill>
                  <a:schemeClr val="tx1"/>
                </a:solidFill>
                <a:latin typeface="Comic Sans MS" pitchFamily="66" charset="0"/>
              </a:rPr>
              <a:t>формирования первичных произносительных умений </a:t>
            </a:r>
            <a:r>
              <a:rPr lang="ru-RU" sz="3100" b="1" u="sng" dirty="0" smtClean="0">
                <a:solidFill>
                  <a:schemeClr val="tx1"/>
                </a:solidFill>
                <a:latin typeface="Comic Sans MS" pitchFamily="66" charset="0"/>
              </a:rPr>
              <a:t>и </a:t>
            </a:r>
            <a:r>
              <a:rPr lang="ru-RU" sz="3100" b="1" u="sng" dirty="0" smtClean="0">
                <a:solidFill>
                  <a:schemeClr val="tx1"/>
                </a:solidFill>
                <a:latin typeface="Comic Sans MS" pitchFamily="66" charset="0"/>
              </a:rPr>
              <a:t>навыков</a:t>
            </a:r>
            <a:endParaRPr lang="ru-RU" sz="3100" b="1" u="sng" dirty="0">
              <a:solidFill>
                <a:schemeClr val="tx1"/>
              </a:solidFill>
              <a:latin typeface="Comic Sans MS" pitchFamily="66" charset="0"/>
            </a:endParaRPr>
          </a:p>
        </p:txBody>
      </p:sp>
      <p:sp>
        <p:nvSpPr>
          <p:cNvPr id="3" name="Подзаголовок 2"/>
          <p:cNvSpPr>
            <a:spLocks noGrp="1"/>
          </p:cNvSpPr>
          <p:nvPr>
            <p:ph type="body" idx="1"/>
          </p:nvPr>
        </p:nvSpPr>
        <p:spPr>
          <a:xfrm>
            <a:off x="899592" y="3789040"/>
            <a:ext cx="6347714" cy="1570962"/>
          </a:xfrm>
        </p:spPr>
        <p:txBody>
          <a:bodyPr>
            <a:normAutofit/>
          </a:bodyPr>
          <a:lstStyle/>
          <a:p>
            <a:pPr algn="ctr" eaLnBrk="1" fontAlgn="auto" hangingPunct="1">
              <a:spcAft>
                <a:spcPts val="0"/>
              </a:spcAft>
              <a:buFont typeface="Wingdings 2"/>
              <a:buNone/>
              <a:defRPr/>
            </a:pPr>
            <a:r>
              <a:rPr lang="ru-RU" b="1" dirty="0" smtClean="0">
                <a:latin typeface="Comic Sans MS" pitchFamily="66" charset="0"/>
              </a:rPr>
              <a:t>Автоматизация навыка произношения </a:t>
            </a:r>
          </a:p>
          <a:p>
            <a:pPr algn="ctr" eaLnBrk="1" fontAlgn="auto" hangingPunct="1">
              <a:spcAft>
                <a:spcPts val="0"/>
              </a:spcAft>
              <a:buFont typeface="Wingdings 2"/>
              <a:buNone/>
              <a:defRPr/>
            </a:pPr>
            <a:r>
              <a:rPr lang="ru-RU" b="1" dirty="0" smtClean="0">
                <a:latin typeface="Comic Sans MS" pitchFamily="66" charset="0"/>
              </a:rPr>
              <a:t>звука </a:t>
            </a:r>
            <a:r>
              <a:rPr lang="en-US" b="1" dirty="0" smtClean="0">
                <a:latin typeface="Comic Sans MS" pitchFamily="66" charset="0"/>
              </a:rPr>
              <a:t>[</a:t>
            </a:r>
            <a:r>
              <a:rPr lang="ru-RU" b="1" dirty="0" smtClean="0">
                <a:latin typeface="Comic Sans MS" pitchFamily="66" charset="0"/>
              </a:rPr>
              <a:t>С</a:t>
            </a:r>
            <a:r>
              <a:rPr lang="en-US" b="1" dirty="0" smtClean="0">
                <a:latin typeface="Comic Sans MS" pitchFamily="66" charset="0"/>
              </a:rPr>
              <a:t>]</a:t>
            </a:r>
            <a:r>
              <a:rPr lang="ru-RU" b="1" dirty="0" smtClean="0">
                <a:latin typeface="Comic Sans MS" pitchFamily="66" charset="0"/>
              </a:rPr>
              <a:t> в составе прямого и обратного слога на уровне слов (с учетом  изменения  грамматических форм)</a:t>
            </a:r>
          </a:p>
          <a:p>
            <a:pPr algn="ctr" eaLnBrk="1" fontAlgn="auto" hangingPunct="1">
              <a:spcAft>
                <a:spcPts val="0"/>
              </a:spcAft>
              <a:buFont typeface="Wingdings 2"/>
              <a:buNone/>
              <a:defRPr/>
            </a:pPr>
            <a:endParaRPr lang="ru-RU" dirty="0"/>
          </a:p>
        </p:txBody>
      </p:sp>
      <p:sp>
        <p:nvSpPr>
          <p:cNvPr id="6" name="TextBox 5"/>
          <p:cNvSpPr txBox="1"/>
          <p:nvPr/>
        </p:nvSpPr>
        <p:spPr>
          <a:xfrm>
            <a:off x="-108520" y="5841307"/>
            <a:ext cx="8914140" cy="400110"/>
          </a:xfrm>
          <a:prstGeom prst="rect">
            <a:avLst/>
          </a:prstGeom>
          <a:noFill/>
        </p:spPr>
        <p:txBody>
          <a:bodyPr wrap="square" rtlCol="0">
            <a:spAutoFit/>
          </a:bodyPr>
          <a:lstStyle/>
          <a:p>
            <a:pPr algn="r"/>
            <a:r>
              <a:rPr lang="ru-RU" sz="2000" dirty="0"/>
              <a:t>Выполнила: учитель-логопед Кутовая Е.А.</a:t>
            </a:r>
            <a:endParaRPr lang="ru-RU"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84632" indent="0" algn="ctr" eaLnBrk="1" fontAlgn="auto" hangingPunct="1">
              <a:spcAft>
                <a:spcPts val="0"/>
              </a:spcAft>
              <a:defRPr/>
            </a:pPr>
            <a:r>
              <a:rPr lang="ru-RU" b="1" dirty="0" smtClean="0">
                <a:solidFill>
                  <a:schemeClr val="tx1"/>
                </a:solidFill>
                <a:latin typeface="Comic Sans MS" pitchFamily="66" charset="0"/>
              </a:rPr>
              <a:t>Скажи наоборот</a:t>
            </a:r>
            <a:endParaRPr lang="ru-RU" b="1" dirty="0">
              <a:solidFill>
                <a:schemeClr val="tx1"/>
              </a:solidFill>
              <a:latin typeface="Comic Sans MS" pitchFamily="66" charset="0"/>
            </a:endParaRPr>
          </a:p>
        </p:txBody>
      </p:sp>
      <p:pic>
        <p:nvPicPr>
          <p:cNvPr id="4" name="Содержимое 3" descr="D:\Рабочие документы\Нагл., дид. материал по формированию грам.строя речи\Копии\сканирование0006.jpg"/>
          <p:cNvPicPr>
            <a:picLocks noGrp="1"/>
          </p:cNvPicPr>
          <p:nvPr>
            <p:ph idx="1"/>
          </p:nvPr>
        </p:nvPicPr>
        <p:blipFill>
          <a:blip r:embed="rId2" cstate="print"/>
          <a:srcRect/>
          <a:stretch>
            <a:fillRect/>
          </a:stretch>
        </p:blipFill>
        <p:spPr>
          <a:xfrm>
            <a:off x="214313" y="2071688"/>
            <a:ext cx="4143375" cy="3071812"/>
          </a:xfrm>
        </p:spPr>
      </p:pic>
      <p:pic>
        <p:nvPicPr>
          <p:cNvPr id="13" name="Рисунок 12" descr="D:\Рабочие документы\Нагл., дид. материал по формированию грам.строя речи\Копии\сканирование0041.jpg"/>
          <p:cNvPicPr>
            <a:picLocks noChangeAspect="1" noChangeArrowheads="1"/>
          </p:cNvPicPr>
          <p:nvPr/>
        </p:nvPicPr>
        <p:blipFill>
          <a:blip r:embed="rId3" cstate="print"/>
          <a:srcRect/>
          <a:stretch>
            <a:fillRect/>
          </a:stretch>
        </p:blipFill>
        <p:spPr bwMode="auto">
          <a:xfrm>
            <a:off x="214313" y="2071688"/>
            <a:ext cx="4143375" cy="3071812"/>
          </a:xfrm>
          <a:prstGeom prst="rect">
            <a:avLst/>
          </a:prstGeom>
          <a:noFill/>
          <a:ln w="9525">
            <a:noFill/>
            <a:miter lim="800000"/>
            <a:headEnd/>
            <a:tailEnd/>
          </a:ln>
        </p:spPr>
      </p:pic>
      <p:pic>
        <p:nvPicPr>
          <p:cNvPr id="15" name="Рисунок 14" descr="D:\Рабочие документы\Нагл., дид. материал по формированию грам.строя речи\Копии\сканирование0045.jpg"/>
          <p:cNvPicPr>
            <a:picLocks noChangeAspect="1" noChangeArrowheads="1"/>
          </p:cNvPicPr>
          <p:nvPr/>
        </p:nvPicPr>
        <p:blipFill>
          <a:blip r:embed="rId4" cstate="print"/>
          <a:srcRect/>
          <a:stretch>
            <a:fillRect/>
          </a:stretch>
        </p:blipFill>
        <p:spPr bwMode="auto">
          <a:xfrm>
            <a:off x="4786313" y="2071688"/>
            <a:ext cx="4071937" cy="3071812"/>
          </a:xfrm>
          <a:prstGeom prst="rect">
            <a:avLst/>
          </a:prstGeom>
          <a:noFill/>
          <a:ln w="9525">
            <a:noFill/>
            <a:miter lim="800000"/>
            <a:headEnd/>
            <a:tailEnd/>
          </a:ln>
        </p:spPr>
      </p:pic>
      <p:pic>
        <p:nvPicPr>
          <p:cNvPr id="16" name="Рисунок 15" descr="D:\Рабочие документы\Нагл., дид. материал по формированию грам.строя речи\Копии\сканирование0044.jpg"/>
          <p:cNvPicPr>
            <a:picLocks noChangeAspect="1" noChangeArrowheads="1"/>
          </p:cNvPicPr>
          <p:nvPr/>
        </p:nvPicPr>
        <p:blipFill>
          <a:blip r:embed="rId5" cstate="print"/>
          <a:srcRect/>
          <a:stretch>
            <a:fillRect/>
          </a:stretch>
        </p:blipFill>
        <p:spPr bwMode="auto">
          <a:xfrm>
            <a:off x="4786313" y="2071688"/>
            <a:ext cx="4143375" cy="3071812"/>
          </a:xfrm>
          <a:prstGeom prst="rect">
            <a:avLst/>
          </a:prstGeom>
          <a:noFill/>
          <a:ln w="9525">
            <a:noFill/>
            <a:miter lim="800000"/>
            <a:headEnd/>
            <a:tailEnd/>
          </a:ln>
        </p:spPr>
      </p:pic>
      <p:pic>
        <p:nvPicPr>
          <p:cNvPr id="7" name="Рисунок 6" descr="D:\Рабочие документы\Нагл., дид. материал по формированию грам.строя речи\Копии\сканирование0024.jpg"/>
          <p:cNvPicPr>
            <a:picLocks noChangeAspect="1" noChangeArrowheads="1"/>
          </p:cNvPicPr>
          <p:nvPr/>
        </p:nvPicPr>
        <p:blipFill>
          <a:blip r:embed="rId6" cstate="print"/>
          <a:srcRect/>
          <a:stretch>
            <a:fillRect/>
          </a:stretch>
        </p:blipFill>
        <p:spPr bwMode="auto">
          <a:xfrm>
            <a:off x="214313" y="2071688"/>
            <a:ext cx="4143375" cy="3071812"/>
          </a:xfrm>
          <a:prstGeom prst="rect">
            <a:avLst/>
          </a:prstGeom>
          <a:noFill/>
          <a:ln w="9525">
            <a:noFill/>
            <a:miter lim="800000"/>
            <a:headEnd/>
            <a:tailEnd/>
          </a:ln>
        </p:spPr>
      </p:pic>
      <p:pic>
        <p:nvPicPr>
          <p:cNvPr id="1027" name="Picture 3" descr="C:\Users\Victoriya\Pictures\Рисунок2.jpg"/>
          <p:cNvPicPr>
            <a:picLocks noChangeAspect="1" noChangeArrowheads="1"/>
          </p:cNvPicPr>
          <p:nvPr/>
        </p:nvPicPr>
        <p:blipFill>
          <a:blip r:embed="rId7" cstate="print"/>
          <a:srcRect/>
          <a:stretch>
            <a:fillRect/>
          </a:stretch>
        </p:blipFill>
        <p:spPr bwMode="auto">
          <a:xfrm>
            <a:off x="4786313" y="2071688"/>
            <a:ext cx="4143375" cy="3221037"/>
          </a:xfrm>
          <a:prstGeom prst="rect">
            <a:avLst/>
          </a:prstGeom>
          <a:noFill/>
          <a:ln w="9525">
            <a:noFill/>
            <a:miter lim="800000"/>
            <a:headEnd/>
            <a:tailEnd/>
          </a:ln>
        </p:spPr>
      </p:pic>
      <p:pic>
        <p:nvPicPr>
          <p:cNvPr id="8" name="Рисунок 7" descr="D:\Рабочие документы\Нагл., дид. материал по формированию грам.строя речи\Копии\сканирование0028.jpg"/>
          <p:cNvPicPr>
            <a:picLocks noChangeAspect="1" noChangeArrowheads="1"/>
          </p:cNvPicPr>
          <p:nvPr/>
        </p:nvPicPr>
        <p:blipFill>
          <a:blip r:embed="rId8" cstate="print"/>
          <a:srcRect/>
          <a:stretch>
            <a:fillRect/>
          </a:stretch>
        </p:blipFill>
        <p:spPr bwMode="auto">
          <a:xfrm>
            <a:off x="4786313" y="2071688"/>
            <a:ext cx="4143375" cy="3214687"/>
          </a:xfrm>
          <a:prstGeom prst="rect">
            <a:avLst/>
          </a:prstGeom>
          <a:noFill/>
          <a:ln w="9525">
            <a:noFill/>
            <a:miter lim="800000"/>
            <a:headEnd/>
            <a:tailEnd/>
          </a:ln>
        </p:spPr>
      </p:pic>
      <p:pic>
        <p:nvPicPr>
          <p:cNvPr id="1026" name="Picture 2" descr="C:\Users\Victoriya\Pictures\Рисунок1.jpg"/>
          <p:cNvPicPr>
            <a:picLocks noChangeAspect="1" noChangeArrowheads="1"/>
          </p:cNvPicPr>
          <p:nvPr/>
        </p:nvPicPr>
        <p:blipFill>
          <a:blip r:embed="rId9" cstate="print"/>
          <a:srcRect/>
          <a:stretch>
            <a:fillRect/>
          </a:stretch>
        </p:blipFill>
        <p:spPr bwMode="auto">
          <a:xfrm>
            <a:off x="214313" y="2071688"/>
            <a:ext cx="4143375" cy="3267075"/>
          </a:xfrm>
          <a:prstGeom prst="rect">
            <a:avLst/>
          </a:prstGeom>
          <a:noFill/>
          <a:ln w="9525">
            <a:noFill/>
            <a:miter lim="800000"/>
            <a:headEnd/>
            <a:tailEnd/>
          </a:ln>
        </p:spPr>
      </p:pic>
      <p:pic>
        <p:nvPicPr>
          <p:cNvPr id="10" name="Рисунок 9" descr="D:\Рабочие документы\Нагл., дид. материал по формированию грам.строя речи\Копии\сканирование0031.jpg"/>
          <p:cNvPicPr>
            <a:picLocks noChangeAspect="1" noChangeArrowheads="1"/>
          </p:cNvPicPr>
          <p:nvPr/>
        </p:nvPicPr>
        <p:blipFill>
          <a:blip r:embed="rId10" cstate="print"/>
          <a:srcRect/>
          <a:stretch>
            <a:fillRect/>
          </a:stretch>
        </p:blipFill>
        <p:spPr bwMode="auto">
          <a:xfrm>
            <a:off x="4786313" y="2071688"/>
            <a:ext cx="4143375" cy="3214687"/>
          </a:xfrm>
          <a:prstGeom prst="rect">
            <a:avLst/>
          </a:prstGeom>
          <a:noFill/>
          <a:ln w="9525">
            <a:noFill/>
            <a:miter lim="800000"/>
            <a:headEnd/>
            <a:tailEnd/>
          </a:ln>
        </p:spPr>
      </p:pic>
      <p:pic>
        <p:nvPicPr>
          <p:cNvPr id="6" name="Рисунок 5" descr="D:\Рабочие документы\Нагл., дид. материал по формированию грам.строя речи\Копии\сканирование0025.jpg"/>
          <p:cNvPicPr>
            <a:picLocks noChangeAspect="1" noChangeArrowheads="1"/>
          </p:cNvPicPr>
          <p:nvPr/>
        </p:nvPicPr>
        <p:blipFill>
          <a:blip r:embed="rId11" cstate="print"/>
          <a:srcRect/>
          <a:stretch>
            <a:fillRect/>
          </a:stretch>
        </p:blipFill>
        <p:spPr bwMode="auto">
          <a:xfrm>
            <a:off x="214313" y="2071688"/>
            <a:ext cx="4143375" cy="3214687"/>
          </a:xfrm>
          <a:prstGeom prst="rect">
            <a:avLst/>
          </a:prstGeom>
          <a:noFill/>
          <a:ln w="9525">
            <a:noFill/>
            <a:miter lim="800000"/>
            <a:headEnd/>
            <a:tailEnd/>
          </a:ln>
        </p:spPr>
      </p:pic>
      <p:pic>
        <p:nvPicPr>
          <p:cNvPr id="14" name="Рисунок 13" descr="D:\Рабочие документы\Нагл., дид. материал по формированию грам.строя речи\Копии\сканирование0048.jpg"/>
          <p:cNvPicPr>
            <a:picLocks noChangeAspect="1" noChangeArrowheads="1"/>
          </p:cNvPicPr>
          <p:nvPr/>
        </p:nvPicPr>
        <p:blipFill>
          <a:blip r:embed="rId12" cstate="print"/>
          <a:srcRect/>
          <a:stretch>
            <a:fillRect/>
          </a:stretch>
        </p:blipFill>
        <p:spPr bwMode="auto">
          <a:xfrm>
            <a:off x="4786313" y="2071688"/>
            <a:ext cx="4143375" cy="3286125"/>
          </a:xfrm>
          <a:prstGeom prst="rect">
            <a:avLst/>
          </a:prstGeom>
          <a:noFill/>
          <a:ln w="9525">
            <a:noFill/>
            <a:miter lim="800000"/>
            <a:headEnd/>
            <a:tailEnd/>
          </a:ln>
        </p:spPr>
      </p:pic>
      <p:pic>
        <p:nvPicPr>
          <p:cNvPr id="1028" name="Picture 4" descr="C:\Users\Victoriya\Pictures\Рисунок4.jpg"/>
          <p:cNvPicPr>
            <a:picLocks noChangeAspect="1" noChangeArrowheads="1"/>
          </p:cNvPicPr>
          <p:nvPr/>
        </p:nvPicPr>
        <p:blipFill>
          <a:blip r:embed="rId13" cstate="print"/>
          <a:srcRect/>
          <a:stretch>
            <a:fillRect/>
          </a:stretch>
        </p:blipFill>
        <p:spPr bwMode="auto">
          <a:xfrm>
            <a:off x="214313" y="2071688"/>
            <a:ext cx="4275137" cy="3286125"/>
          </a:xfrm>
          <a:prstGeom prst="rect">
            <a:avLst/>
          </a:prstGeom>
          <a:noFill/>
          <a:ln w="9525">
            <a:noFill/>
            <a:miter lim="800000"/>
            <a:headEnd/>
            <a:tailEnd/>
          </a:ln>
        </p:spPr>
      </p:pic>
      <p:pic>
        <p:nvPicPr>
          <p:cNvPr id="11" name="Рисунок 10" descr="D:\Рабочие документы\Нагл., дид. материал по формированию грам.строя речи\Копии\сканирование0038.jpg"/>
          <p:cNvPicPr>
            <a:picLocks noChangeAspect="1" noChangeArrowheads="1"/>
          </p:cNvPicPr>
          <p:nvPr/>
        </p:nvPicPr>
        <p:blipFill>
          <a:blip r:embed="rId14" cstate="print"/>
          <a:srcRect/>
          <a:stretch>
            <a:fillRect/>
          </a:stretch>
        </p:blipFill>
        <p:spPr bwMode="auto">
          <a:xfrm>
            <a:off x="285750" y="2071688"/>
            <a:ext cx="4071938" cy="3286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1000"/>
                                        <p:tgtEl>
                                          <p:spTgt spid="16"/>
                                        </p:tgtEl>
                                      </p:cBhvr>
                                    </p:animEffect>
                                    <p:anim calcmode="lin" valueType="num">
                                      <p:cBhvr>
                                        <p:cTn id="29" dur="1000" fill="hold"/>
                                        <p:tgtEl>
                                          <p:spTgt spid="16"/>
                                        </p:tgtEl>
                                        <p:attrNameLst>
                                          <p:attrName>ppt_x</p:attrName>
                                        </p:attrNameLst>
                                      </p:cBhvr>
                                      <p:tavLst>
                                        <p:tav tm="0">
                                          <p:val>
                                            <p:strVal val="#ppt_x"/>
                                          </p:val>
                                        </p:tav>
                                        <p:tav tm="100000">
                                          <p:val>
                                            <p:strVal val="#ppt_x"/>
                                          </p:val>
                                        </p:tav>
                                      </p:tavLst>
                                    </p:anim>
                                    <p:anim calcmode="lin" valueType="num">
                                      <p:cBhvr>
                                        <p:cTn id="3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027"/>
                                        </p:tgtEl>
                                        <p:attrNameLst>
                                          <p:attrName>style.visibility</p:attrName>
                                        </p:attrNameLst>
                                      </p:cBhvr>
                                      <p:to>
                                        <p:strVal val="visible"/>
                                      </p:to>
                                    </p:set>
                                    <p:animEffect transition="in" filter="fade">
                                      <p:cBhvr>
                                        <p:cTn id="42" dur="1000"/>
                                        <p:tgtEl>
                                          <p:spTgt spid="1027"/>
                                        </p:tgtEl>
                                      </p:cBhvr>
                                    </p:animEffect>
                                    <p:anim calcmode="lin" valueType="num">
                                      <p:cBhvr>
                                        <p:cTn id="43" dur="1000" fill="hold"/>
                                        <p:tgtEl>
                                          <p:spTgt spid="1027"/>
                                        </p:tgtEl>
                                        <p:attrNameLst>
                                          <p:attrName>ppt_x</p:attrName>
                                        </p:attrNameLst>
                                      </p:cBhvr>
                                      <p:tavLst>
                                        <p:tav tm="0">
                                          <p:val>
                                            <p:strVal val="#ppt_x"/>
                                          </p:val>
                                        </p:tav>
                                        <p:tav tm="100000">
                                          <p:val>
                                            <p:strVal val="#ppt_x"/>
                                          </p:val>
                                        </p:tav>
                                      </p:tavLst>
                                    </p:anim>
                                    <p:anim calcmode="lin" valueType="num">
                                      <p:cBhvr>
                                        <p:cTn id="44" dur="1000" fill="hold"/>
                                        <p:tgtEl>
                                          <p:spTgt spid="102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026"/>
                                        </p:tgtEl>
                                        <p:attrNameLst>
                                          <p:attrName>style.visibility</p:attrName>
                                        </p:attrNameLst>
                                      </p:cBhvr>
                                      <p:to>
                                        <p:strVal val="visible"/>
                                      </p:to>
                                    </p:set>
                                    <p:animEffect transition="in" filter="fade">
                                      <p:cBhvr>
                                        <p:cTn id="49" dur="1000"/>
                                        <p:tgtEl>
                                          <p:spTgt spid="1026"/>
                                        </p:tgtEl>
                                      </p:cBhvr>
                                    </p:animEffect>
                                    <p:anim calcmode="lin" valueType="num">
                                      <p:cBhvr>
                                        <p:cTn id="50" dur="1000" fill="hold"/>
                                        <p:tgtEl>
                                          <p:spTgt spid="1026"/>
                                        </p:tgtEl>
                                        <p:attrNameLst>
                                          <p:attrName>ppt_x</p:attrName>
                                        </p:attrNameLst>
                                      </p:cBhvr>
                                      <p:tavLst>
                                        <p:tav tm="0">
                                          <p:val>
                                            <p:strVal val="#ppt_x"/>
                                          </p:val>
                                        </p:tav>
                                        <p:tav tm="100000">
                                          <p:val>
                                            <p:strVal val="#ppt_x"/>
                                          </p:val>
                                        </p:tav>
                                      </p:tavLst>
                                    </p:anim>
                                    <p:anim calcmode="lin" valueType="num">
                                      <p:cBhvr>
                                        <p:cTn id="51"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1000"/>
                                        <p:tgtEl>
                                          <p:spTgt spid="8"/>
                                        </p:tgtEl>
                                      </p:cBhvr>
                                    </p:animEffect>
                                    <p:anim calcmode="lin" valueType="num">
                                      <p:cBhvr>
                                        <p:cTn id="57" dur="1000" fill="hold"/>
                                        <p:tgtEl>
                                          <p:spTgt spid="8"/>
                                        </p:tgtEl>
                                        <p:attrNameLst>
                                          <p:attrName>ppt_x</p:attrName>
                                        </p:attrNameLst>
                                      </p:cBhvr>
                                      <p:tavLst>
                                        <p:tav tm="0">
                                          <p:val>
                                            <p:strVal val="#ppt_x"/>
                                          </p:val>
                                        </p:tav>
                                        <p:tav tm="100000">
                                          <p:val>
                                            <p:strVal val="#ppt_x"/>
                                          </p:val>
                                        </p:tav>
                                      </p:tavLst>
                                    </p:anim>
                                    <p:anim calcmode="lin" valueType="num">
                                      <p:cBhvr>
                                        <p:cTn id="5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6"/>
                                        </p:tgtEl>
                                        <p:attrNameLst>
                                          <p:attrName>style.visibility</p:attrName>
                                        </p:attrNameLst>
                                      </p:cBhvr>
                                      <p:to>
                                        <p:strVal val="visible"/>
                                      </p:to>
                                    </p:set>
                                    <p:animEffect transition="in" filter="fade">
                                      <p:cBhvr>
                                        <p:cTn id="63" dur="1000"/>
                                        <p:tgtEl>
                                          <p:spTgt spid="6"/>
                                        </p:tgtEl>
                                      </p:cBhvr>
                                    </p:animEffect>
                                    <p:anim calcmode="lin" valueType="num">
                                      <p:cBhvr>
                                        <p:cTn id="64" dur="1000" fill="hold"/>
                                        <p:tgtEl>
                                          <p:spTgt spid="6"/>
                                        </p:tgtEl>
                                        <p:attrNameLst>
                                          <p:attrName>ppt_x</p:attrName>
                                        </p:attrNameLst>
                                      </p:cBhvr>
                                      <p:tavLst>
                                        <p:tav tm="0">
                                          <p:val>
                                            <p:strVal val="#ppt_x"/>
                                          </p:val>
                                        </p:tav>
                                        <p:tav tm="100000">
                                          <p:val>
                                            <p:strVal val="#ppt_x"/>
                                          </p:val>
                                        </p:tav>
                                      </p:tavLst>
                                    </p:anim>
                                    <p:anim calcmode="lin" valueType="num">
                                      <p:cBhvr>
                                        <p:cTn id="6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fade">
                                      <p:cBhvr>
                                        <p:cTn id="70" dur="1000"/>
                                        <p:tgtEl>
                                          <p:spTgt spid="10"/>
                                        </p:tgtEl>
                                      </p:cBhvr>
                                    </p:animEffect>
                                    <p:anim calcmode="lin" valueType="num">
                                      <p:cBhvr>
                                        <p:cTn id="71" dur="1000" fill="hold"/>
                                        <p:tgtEl>
                                          <p:spTgt spid="10"/>
                                        </p:tgtEl>
                                        <p:attrNameLst>
                                          <p:attrName>ppt_x</p:attrName>
                                        </p:attrNameLst>
                                      </p:cBhvr>
                                      <p:tavLst>
                                        <p:tav tm="0">
                                          <p:val>
                                            <p:strVal val="#ppt_x"/>
                                          </p:val>
                                        </p:tav>
                                        <p:tav tm="100000">
                                          <p:val>
                                            <p:strVal val="#ppt_x"/>
                                          </p:val>
                                        </p:tav>
                                      </p:tavLst>
                                    </p:anim>
                                    <p:anim calcmode="lin" valueType="num">
                                      <p:cBhvr>
                                        <p:cTn id="7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1028"/>
                                        </p:tgtEl>
                                        <p:attrNameLst>
                                          <p:attrName>style.visibility</p:attrName>
                                        </p:attrNameLst>
                                      </p:cBhvr>
                                      <p:to>
                                        <p:strVal val="visible"/>
                                      </p:to>
                                    </p:set>
                                    <p:animEffect transition="in" filter="fade">
                                      <p:cBhvr>
                                        <p:cTn id="77" dur="1000"/>
                                        <p:tgtEl>
                                          <p:spTgt spid="1028"/>
                                        </p:tgtEl>
                                      </p:cBhvr>
                                    </p:animEffect>
                                    <p:anim calcmode="lin" valueType="num">
                                      <p:cBhvr>
                                        <p:cTn id="78" dur="1000" fill="hold"/>
                                        <p:tgtEl>
                                          <p:spTgt spid="1028"/>
                                        </p:tgtEl>
                                        <p:attrNameLst>
                                          <p:attrName>ppt_x</p:attrName>
                                        </p:attrNameLst>
                                      </p:cBhvr>
                                      <p:tavLst>
                                        <p:tav tm="0">
                                          <p:val>
                                            <p:strVal val="#ppt_x"/>
                                          </p:val>
                                        </p:tav>
                                        <p:tav tm="100000">
                                          <p:val>
                                            <p:strVal val="#ppt_x"/>
                                          </p:val>
                                        </p:tav>
                                      </p:tavLst>
                                    </p:anim>
                                    <p:anim calcmode="lin" valueType="num">
                                      <p:cBhvr>
                                        <p:cTn id="79" dur="1000" fill="hold"/>
                                        <p:tgtEl>
                                          <p:spTgt spid="1028"/>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14"/>
                                        </p:tgtEl>
                                        <p:attrNameLst>
                                          <p:attrName>style.visibility</p:attrName>
                                        </p:attrNameLst>
                                      </p:cBhvr>
                                      <p:to>
                                        <p:strVal val="visible"/>
                                      </p:to>
                                    </p:set>
                                    <p:animEffect transition="in" filter="fade">
                                      <p:cBhvr>
                                        <p:cTn id="84" dur="1000"/>
                                        <p:tgtEl>
                                          <p:spTgt spid="14"/>
                                        </p:tgtEl>
                                      </p:cBhvr>
                                    </p:animEffect>
                                    <p:anim calcmode="lin" valueType="num">
                                      <p:cBhvr>
                                        <p:cTn id="85" dur="1000" fill="hold"/>
                                        <p:tgtEl>
                                          <p:spTgt spid="14"/>
                                        </p:tgtEl>
                                        <p:attrNameLst>
                                          <p:attrName>ppt_x</p:attrName>
                                        </p:attrNameLst>
                                      </p:cBhvr>
                                      <p:tavLst>
                                        <p:tav tm="0">
                                          <p:val>
                                            <p:strVal val="#ppt_x"/>
                                          </p:val>
                                        </p:tav>
                                        <p:tav tm="100000">
                                          <p:val>
                                            <p:strVal val="#ppt_x"/>
                                          </p:val>
                                        </p:tav>
                                      </p:tavLst>
                                    </p:anim>
                                    <p:anim calcmode="lin" valueType="num">
                                      <p:cBhvr>
                                        <p:cTn id="8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11"/>
                                        </p:tgtEl>
                                        <p:attrNameLst>
                                          <p:attrName>style.visibility</p:attrName>
                                        </p:attrNameLst>
                                      </p:cBhvr>
                                      <p:to>
                                        <p:strVal val="visible"/>
                                      </p:to>
                                    </p:set>
                                    <p:animEffect transition="in" filter="fade">
                                      <p:cBhvr>
                                        <p:cTn id="91" dur="1000"/>
                                        <p:tgtEl>
                                          <p:spTgt spid="11"/>
                                        </p:tgtEl>
                                      </p:cBhvr>
                                    </p:animEffect>
                                    <p:anim calcmode="lin" valueType="num">
                                      <p:cBhvr>
                                        <p:cTn id="92" dur="1000" fill="hold"/>
                                        <p:tgtEl>
                                          <p:spTgt spid="11"/>
                                        </p:tgtEl>
                                        <p:attrNameLst>
                                          <p:attrName>ppt_x</p:attrName>
                                        </p:attrNameLst>
                                      </p:cBhvr>
                                      <p:tavLst>
                                        <p:tav tm="0">
                                          <p:val>
                                            <p:strVal val="#ppt_x"/>
                                          </p:val>
                                        </p:tav>
                                        <p:tav tm="100000">
                                          <p:val>
                                            <p:strVal val="#ppt_x"/>
                                          </p:val>
                                        </p:tav>
                                      </p:tavLst>
                                    </p:anim>
                                    <p:anim calcmode="lin" valueType="num">
                                      <p:cBhvr>
                                        <p:cTn id="9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666526"/>
          </a:xfrm>
        </p:spPr>
        <p:txBody>
          <a:bodyPr>
            <a:normAutofit fontScale="90000"/>
          </a:bodyPr>
          <a:lstStyle/>
          <a:p>
            <a:pPr marL="484632" indent="0" algn="ctr" eaLnBrk="1" fontAlgn="auto" hangingPunct="1">
              <a:spcAft>
                <a:spcPts val="0"/>
              </a:spcAft>
              <a:defRPr/>
            </a:pPr>
            <a:r>
              <a:rPr lang="ru-RU" sz="4000" b="1" dirty="0" smtClean="0">
                <a:solidFill>
                  <a:schemeClr val="tx1"/>
                </a:solidFill>
                <a:latin typeface="Comic Sans MS" pitchFamily="66" charset="0"/>
              </a:rPr>
              <a:t>Назови предметы. </a:t>
            </a:r>
            <a:br>
              <a:rPr lang="ru-RU" sz="4000" b="1" dirty="0" smtClean="0">
                <a:solidFill>
                  <a:schemeClr val="tx1"/>
                </a:solidFill>
                <a:latin typeface="Comic Sans MS" pitchFamily="66" charset="0"/>
              </a:rPr>
            </a:br>
            <a:r>
              <a:rPr lang="ru-RU" sz="4000" b="1" dirty="0" smtClean="0">
                <a:solidFill>
                  <a:schemeClr val="tx1"/>
                </a:solidFill>
                <a:latin typeface="Comic Sans MS" pitchFamily="66" charset="0"/>
              </a:rPr>
              <a:t>Найди слова со звуками </a:t>
            </a:r>
            <a:br>
              <a:rPr lang="ru-RU" sz="4000" b="1" dirty="0" smtClean="0">
                <a:solidFill>
                  <a:schemeClr val="tx1"/>
                </a:solidFill>
                <a:latin typeface="Comic Sans MS" pitchFamily="66" charset="0"/>
              </a:rPr>
            </a:br>
            <a:r>
              <a:rPr lang="en-US" sz="4000" b="1" dirty="0" smtClean="0">
                <a:solidFill>
                  <a:schemeClr val="tx1"/>
                </a:solidFill>
                <a:latin typeface="Comic Sans MS" pitchFamily="66" charset="0"/>
              </a:rPr>
              <a:t>[</a:t>
            </a:r>
            <a:r>
              <a:rPr lang="ru-RU" sz="4000" b="1" dirty="0" smtClean="0">
                <a:solidFill>
                  <a:schemeClr val="tx1"/>
                </a:solidFill>
                <a:latin typeface="Comic Sans MS" pitchFamily="66" charset="0"/>
              </a:rPr>
              <a:t>А</a:t>
            </a:r>
            <a:r>
              <a:rPr lang="en-US" sz="4000" b="1" dirty="0" smtClean="0">
                <a:solidFill>
                  <a:schemeClr val="tx1"/>
                </a:solidFill>
                <a:latin typeface="Comic Sans MS" pitchFamily="66" charset="0"/>
              </a:rPr>
              <a:t>]</a:t>
            </a:r>
            <a:r>
              <a:rPr lang="ru-RU" sz="4000" b="1" dirty="0" smtClean="0">
                <a:solidFill>
                  <a:schemeClr val="tx1"/>
                </a:solidFill>
                <a:latin typeface="Comic Sans MS" pitchFamily="66" charset="0"/>
              </a:rPr>
              <a:t> и </a:t>
            </a:r>
            <a:r>
              <a:rPr lang="en-US" sz="4000" b="1" dirty="0" smtClean="0">
                <a:solidFill>
                  <a:schemeClr val="tx1"/>
                </a:solidFill>
                <a:latin typeface="Comic Sans MS" pitchFamily="66" charset="0"/>
              </a:rPr>
              <a:t>[</a:t>
            </a:r>
            <a:r>
              <a:rPr lang="ru-RU" sz="4000" b="1" dirty="0" smtClean="0">
                <a:solidFill>
                  <a:schemeClr val="tx1"/>
                </a:solidFill>
                <a:latin typeface="Comic Sans MS" pitchFamily="66" charset="0"/>
              </a:rPr>
              <a:t>С</a:t>
            </a:r>
            <a:r>
              <a:rPr lang="en-US" sz="4000" b="1" dirty="0" smtClean="0">
                <a:solidFill>
                  <a:schemeClr val="tx1"/>
                </a:solidFill>
                <a:latin typeface="Comic Sans MS" pitchFamily="66" charset="0"/>
              </a:rPr>
              <a:t>]</a:t>
            </a:r>
            <a:endParaRPr lang="ru-RU" sz="4000" b="1" dirty="0">
              <a:solidFill>
                <a:schemeClr val="tx1"/>
              </a:solidFill>
              <a:latin typeface="Comic Sans MS" pitchFamily="66" charset="0"/>
            </a:endParaRPr>
          </a:p>
        </p:txBody>
      </p:sp>
      <p:pic>
        <p:nvPicPr>
          <p:cNvPr id="4" name="Содержимое 3"/>
          <p:cNvPicPr>
            <a:picLocks noGrp="1"/>
          </p:cNvPicPr>
          <p:nvPr>
            <p:ph idx="1"/>
          </p:nvPr>
        </p:nvPicPr>
        <p:blipFill>
          <a:blip r:embed="rId2" cstate="print"/>
          <a:srcRect/>
          <a:stretch>
            <a:fillRect/>
          </a:stretch>
        </p:blipFill>
        <p:spPr>
          <a:xfrm>
            <a:off x="357188" y="1785938"/>
            <a:ext cx="8501062" cy="4643437"/>
          </a:xfrm>
          <a:ln>
            <a:solidFill>
              <a:schemeClr val="tx2">
                <a:lumMod val="90000"/>
              </a:schemeClr>
            </a:solidFill>
          </a:ln>
          <a:effectLst>
            <a:outerShdw blurRad="292100" dist="139700" dir="2700000" algn="tl" rotWithShape="0">
              <a:srgbClr val="333333">
                <a:alpha val="65000"/>
              </a:srgbClr>
            </a:outerShdw>
          </a:effectLst>
        </p:spPr>
      </p:pic>
      <p:pic>
        <p:nvPicPr>
          <p:cNvPr id="5" name="Рисунок 4"/>
          <p:cNvPicPr/>
          <p:nvPr/>
        </p:nvPicPr>
        <p:blipFill>
          <a:blip r:embed="rId3" cstate="print"/>
          <a:srcRect/>
          <a:stretch>
            <a:fillRect/>
          </a:stretch>
        </p:blipFill>
        <p:spPr bwMode="auto">
          <a:xfrm>
            <a:off x="500063" y="1928813"/>
            <a:ext cx="8215312" cy="4357687"/>
          </a:xfrm>
          <a:prstGeom prst="rect">
            <a:avLst/>
          </a:prstGeom>
          <a:ln>
            <a:solidFill>
              <a:schemeClr val="tx2">
                <a:lumMod val="90000"/>
              </a:schemeClr>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xit" presetSubtype="4" fill="hold" nodeType="clickEffect">
                                  <p:stCondLst>
                                    <p:cond delay="0"/>
                                  </p:stCondLst>
                                  <p:childTnLst>
                                    <p:anim calcmode="lin" valueType="num">
                                      <p:cBhvr additive="base">
                                        <p:cTn id="13" dur="500"/>
                                        <p:tgtEl>
                                          <p:spTgt spid="4"/>
                                        </p:tgtEl>
                                        <p:attrNameLst>
                                          <p:attrName>ppt_x</p:attrName>
                                        </p:attrNameLst>
                                      </p:cBhvr>
                                      <p:tavLst>
                                        <p:tav tm="0">
                                          <p:val>
                                            <p:strVal val="ppt_x"/>
                                          </p:val>
                                        </p:tav>
                                        <p:tav tm="100000">
                                          <p:val>
                                            <p:strVal val="ppt_x"/>
                                          </p:val>
                                        </p:tav>
                                      </p:tavLst>
                                    </p:anim>
                                    <p:anim calcmode="lin" valueType="num">
                                      <p:cBhvr additive="base">
                                        <p:cTn id="14" dur="500"/>
                                        <p:tgtEl>
                                          <p:spTgt spid="4"/>
                                        </p:tgtEl>
                                        <p:attrNameLst>
                                          <p:attrName>ppt_y</p:attrName>
                                        </p:attrNameLst>
                                      </p:cBhvr>
                                      <p:tavLst>
                                        <p:tav tm="0">
                                          <p:val>
                                            <p:strVal val="ppt_y"/>
                                          </p:val>
                                        </p:tav>
                                        <p:tav tm="100000">
                                          <p:val>
                                            <p:strVal val="1+ppt_h/2"/>
                                          </p:val>
                                        </p:tav>
                                      </p:tavLst>
                                    </p:anim>
                                    <p:set>
                                      <p:cBhvr>
                                        <p:cTn id="15" dur="1" fill="hold">
                                          <p:stCondLst>
                                            <p:cond delay="499"/>
                                          </p:stCondLst>
                                        </p:cTn>
                                        <p:tgtEl>
                                          <p:spTgt spid="4"/>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2"/>
          <p:cNvSpPr txBox="1">
            <a:spLocks noChangeArrowheads="1"/>
          </p:cNvSpPr>
          <p:nvPr/>
        </p:nvSpPr>
        <p:spPr bwMode="auto">
          <a:xfrm>
            <a:off x="0" y="714375"/>
            <a:ext cx="9144000" cy="923925"/>
          </a:xfrm>
          <a:prstGeom prst="rect">
            <a:avLst/>
          </a:prstGeom>
          <a:noFill/>
          <a:ln w="9525">
            <a:noFill/>
            <a:miter lim="800000"/>
            <a:headEnd/>
            <a:tailEnd/>
          </a:ln>
        </p:spPr>
        <p:txBody>
          <a:bodyPr>
            <a:spAutoFit/>
          </a:bodyPr>
          <a:lstStyle/>
          <a:p>
            <a:pPr algn="ctr"/>
            <a:r>
              <a:rPr lang="ru-RU">
                <a:latin typeface="Constantia" pitchFamily="18" charset="0"/>
              </a:rPr>
              <a:t> </a:t>
            </a:r>
            <a:r>
              <a:rPr lang="ru-RU" b="1">
                <a:latin typeface="Constantia" pitchFamily="18" charset="0"/>
              </a:rPr>
              <a:t>Рассмотри и назови предметы, спрятанные художником.  </a:t>
            </a:r>
          </a:p>
          <a:p>
            <a:pPr algn="ctr"/>
            <a:r>
              <a:rPr lang="ru-RU" b="1">
                <a:latin typeface="Constantia" pitchFamily="18" charset="0"/>
              </a:rPr>
              <a:t>По сколько предметов нарисовал художник? </a:t>
            </a:r>
          </a:p>
          <a:p>
            <a:endParaRPr lang="ru-RU">
              <a:latin typeface="Constantia" pitchFamily="18" charset="0"/>
            </a:endParaRPr>
          </a:p>
        </p:txBody>
      </p:sp>
      <p:pic>
        <p:nvPicPr>
          <p:cNvPr id="4" name="Рисунок 3"/>
          <p:cNvPicPr/>
          <p:nvPr/>
        </p:nvPicPr>
        <p:blipFill>
          <a:blip r:embed="rId2" cstate="print"/>
          <a:srcRect/>
          <a:stretch>
            <a:fillRect/>
          </a:stretch>
        </p:blipFill>
        <p:spPr bwMode="auto">
          <a:xfrm>
            <a:off x="357188" y="1500188"/>
            <a:ext cx="8429625" cy="4929187"/>
          </a:xfrm>
          <a:prstGeom prst="rect">
            <a:avLst/>
          </a:prstGeom>
          <a:ln>
            <a:solidFill>
              <a:schemeClr val="tx2">
                <a:lumMod val="90000"/>
              </a:schemeClr>
            </a:solidFill>
          </a:ln>
          <a:effectLst>
            <a:outerShdw blurRad="190500" algn="tl" rotWithShape="0">
              <a:srgbClr val="000000">
                <a:alpha val="70000"/>
              </a:srgbClr>
            </a:outerShdw>
          </a:effectLst>
        </p:spPr>
      </p:pic>
      <p:sp>
        <p:nvSpPr>
          <p:cNvPr id="19460" name="TextBox 5"/>
          <p:cNvSpPr txBox="1">
            <a:spLocks noChangeArrowheads="1"/>
          </p:cNvSpPr>
          <p:nvPr/>
        </p:nvSpPr>
        <p:spPr bwMode="auto">
          <a:xfrm>
            <a:off x="1500188" y="0"/>
            <a:ext cx="5715000" cy="984250"/>
          </a:xfrm>
          <a:prstGeom prst="rect">
            <a:avLst/>
          </a:prstGeom>
          <a:noFill/>
          <a:ln w="9525">
            <a:noFill/>
            <a:miter lim="800000"/>
            <a:headEnd/>
            <a:tailEnd/>
          </a:ln>
        </p:spPr>
        <p:txBody>
          <a:bodyPr>
            <a:spAutoFit/>
          </a:bodyPr>
          <a:lstStyle/>
          <a:p>
            <a:pPr algn="ctr"/>
            <a:r>
              <a:rPr lang="ru-RU" sz="4000">
                <a:latin typeface="Comic Sans MS" pitchFamily="66" charset="0"/>
              </a:rPr>
              <a:t>Загадочные картинки</a:t>
            </a:r>
          </a:p>
          <a:p>
            <a:endParaRPr lang="ru-RU">
              <a:latin typeface="Constantia" pitchFamily="18" charset="0"/>
            </a:endParaRPr>
          </a:p>
        </p:txBody>
      </p:sp>
      <p:pic>
        <p:nvPicPr>
          <p:cNvPr id="1026" name="Picture 2" descr="C:\Users\Victoriya\сессия\Desktop\Рисунок1.jpg"/>
          <p:cNvPicPr>
            <a:picLocks noChangeAspect="1" noChangeArrowheads="1"/>
          </p:cNvPicPr>
          <p:nvPr/>
        </p:nvPicPr>
        <p:blipFill>
          <a:blip r:embed="rId3" cstate="print"/>
          <a:srcRect l="4054" t="2764" r="4729" b="3246"/>
          <a:stretch>
            <a:fillRect/>
          </a:stretch>
        </p:blipFill>
        <p:spPr bwMode="auto">
          <a:xfrm>
            <a:off x="2857488" y="1571612"/>
            <a:ext cx="3214710" cy="4857784"/>
          </a:xfrm>
          <a:prstGeom prst="rect">
            <a:avLst/>
          </a:prstGeom>
          <a:ln>
            <a:solidFill>
              <a:schemeClr val="tx2">
                <a:lumMod val="90000"/>
              </a:schemeClr>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xit" presetSubtype="0" fill="hold" nodeType="clickEffect">
                                  <p:stCondLst>
                                    <p:cond delay="0"/>
                                  </p:stCondLst>
                                  <p:childTnLst>
                                    <p:anim calcmode="lin" valueType="num">
                                      <p:cBhvr>
                                        <p:cTn id="13" dur="500"/>
                                        <p:tgtEl>
                                          <p:spTgt spid="4"/>
                                        </p:tgtEl>
                                        <p:attrNameLst>
                                          <p:attrName>ppt_w</p:attrName>
                                        </p:attrNameLst>
                                      </p:cBhvr>
                                      <p:tavLst>
                                        <p:tav tm="0">
                                          <p:val>
                                            <p:strVal val="ppt_w"/>
                                          </p:val>
                                        </p:tav>
                                        <p:tav tm="100000">
                                          <p:val>
                                            <p:fltVal val="0"/>
                                          </p:val>
                                        </p:tav>
                                      </p:tavLst>
                                    </p:anim>
                                    <p:anim calcmode="lin" valueType="num">
                                      <p:cBhvr>
                                        <p:cTn id="14" dur="500"/>
                                        <p:tgtEl>
                                          <p:spTgt spid="4"/>
                                        </p:tgtEl>
                                        <p:attrNameLst>
                                          <p:attrName>ppt_h</p:attrName>
                                        </p:attrNameLst>
                                      </p:cBhvr>
                                      <p:tavLst>
                                        <p:tav tm="0">
                                          <p:val>
                                            <p:strVal val="ppt_h"/>
                                          </p:val>
                                        </p:tav>
                                        <p:tav tm="100000">
                                          <p:val>
                                            <p:fltVal val="0"/>
                                          </p:val>
                                        </p:tav>
                                      </p:tavLst>
                                    </p:anim>
                                    <p:animEffect transition="out" filter="fade">
                                      <p:cBhvr>
                                        <p:cTn id="15" dur="500"/>
                                        <p:tgtEl>
                                          <p:spTgt spid="4"/>
                                        </p:tgtEl>
                                      </p:cBhvr>
                                    </p:animEffect>
                                    <p:set>
                                      <p:cBhvr>
                                        <p:cTn id="16" dur="1" fill="hold">
                                          <p:stCondLst>
                                            <p:cond delay="499"/>
                                          </p:stCondLst>
                                        </p:cTn>
                                        <p:tgtEl>
                                          <p:spTgt spid="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anim calcmode="lin" valueType="num">
                                      <p:cBhvr>
                                        <p:cTn id="21" dur="500" fill="hold"/>
                                        <p:tgtEl>
                                          <p:spTgt spid="1026"/>
                                        </p:tgtEl>
                                        <p:attrNameLst>
                                          <p:attrName>ppt_w</p:attrName>
                                        </p:attrNameLst>
                                      </p:cBhvr>
                                      <p:tavLst>
                                        <p:tav tm="0">
                                          <p:val>
                                            <p:fltVal val="0"/>
                                          </p:val>
                                        </p:tav>
                                        <p:tav tm="100000">
                                          <p:val>
                                            <p:strVal val="#ppt_w"/>
                                          </p:val>
                                        </p:tav>
                                      </p:tavLst>
                                    </p:anim>
                                    <p:anim calcmode="lin" valueType="num">
                                      <p:cBhvr>
                                        <p:cTn id="22" dur="500" fill="hold"/>
                                        <p:tgtEl>
                                          <p:spTgt spid="1026"/>
                                        </p:tgtEl>
                                        <p:attrNameLst>
                                          <p:attrName>ppt_h</p:attrName>
                                        </p:attrNameLst>
                                      </p:cBhvr>
                                      <p:tavLst>
                                        <p:tav tm="0">
                                          <p:val>
                                            <p:fltVal val="0"/>
                                          </p:val>
                                        </p:tav>
                                        <p:tav tm="100000">
                                          <p:val>
                                            <p:strVal val="#ppt_h"/>
                                          </p:val>
                                        </p:tav>
                                      </p:tavLst>
                                    </p:anim>
                                    <p:animEffect transition="in" filter="fade">
                                      <p:cBhvr>
                                        <p:cTn id="23"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0" y="928688"/>
            <a:ext cx="1857375" cy="4800600"/>
          </a:xfrm>
          <a:prstGeom prst="rect">
            <a:avLst/>
          </a:prstGeom>
          <a:noFill/>
          <a:ln w="9525">
            <a:noFill/>
            <a:miter lim="800000"/>
            <a:headEnd/>
            <a:tailEnd/>
          </a:ln>
        </p:spPr>
        <p:txBody>
          <a:bodyPr>
            <a:spAutoFit/>
          </a:bodyPr>
          <a:lstStyle/>
          <a:p>
            <a:pPr algn="ctr"/>
            <a:endParaRPr lang="ru-RU" b="1">
              <a:latin typeface="Constantia" pitchFamily="18" charset="0"/>
            </a:endParaRPr>
          </a:p>
          <a:p>
            <a:pPr algn="ctr"/>
            <a:r>
              <a:rPr lang="ru-RU" b="1">
                <a:latin typeface="Constantia" pitchFamily="18" charset="0"/>
              </a:rPr>
              <a:t>ИГРА «УЛИТКА»</a:t>
            </a:r>
          </a:p>
          <a:p>
            <a:pPr algn="ctr"/>
            <a:endParaRPr lang="ru-RU" b="1">
              <a:latin typeface="Constantia" pitchFamily="18" charset="0"/>
            </a:endParaRPr>
          </a:p>
          <a:p>
            <a:pPr algn="ctr"/>
            <a:r>
              <a:rPr lang="ru-RU" b="1">
                <a:latin typeface="Constantia" pitchFamily="18" charset="0"/>
              </a:rPr>
              <a:t>Называй предметы по пути к ананасу, выбирая и называя предметы со звуком </a:t>
            </a:r>
            <a:r>
              <a:rPr lang="en-US" b="1">
                <a:latin typeface="Constantia" pitchFamily="18" charset="0"/>
              </a:rPr>
              <a:t> [</a:t>
            </a:r>
            <a:r>
              <a:rPr lang="ru-RU" b="1">
                <a:latin typeface="Constantia" pitchFamily="18" charset="0"/>
              </a:rPr>
              <a:t>С</a:t>
            </a:r>
            <a:r>
              <a:rPr lang="en-US" b="1">
                <a:latin typeface="Constantia" pitchFamily="18" charset="0"/>
              </a:rPr>
              <a:t>]</a:t>
            </a:r>
            <a:r>
              <a:rPr lang="ru-RU" b="1">
                <a:latin typeface="Constantia" pitchFamily="18" charset="0"/>
              </a:rPr>
              <a:t> сначала в начале слова, а затем в конце слова.</a:t>
            </a:r>
          </a:p>
          <a:p>
            <a:endParaRPr lang="ru-RU">
              <a:latin typeface="Constantia" pitchFamily="18" charset="0"/>
            </a:endParaRPr>
          </a:p>
        </p:txBody>
      </p:sp>
      <p:pic>
        <p:nvPicPr>
          <p:cNvPr id="3" name="Рисунок 2"/>
          <p:cNvPicPr/>
          <p:nvPr/>
        </p:nvPicPr>
        <p:blipFill>
          <a:blip r:embed="rId2" cstate="email"/>
          <a:srcRect/>
          <a:stretch>
            <a:fillRect/>
          </a:stretch>
        </p:blipFill>
        <p:spPr bwMode="auto">
          <a:xfrm>
            <a:off x="1785918" y="857232"/>
            <a:ext cx="7000924" cy="5791527"/>
          </a:xfrm>
          <a:prstGeom prst="rect">
            <a:avLst/>
          </a:prstGeom>
          <a:ln>
            <a:noFill/>
          </a:ln>
          <a:effectLst>
            <a:softEdge rad="112500"/>
          </a:effectLst>
        </p:spPr>
      </p:pic>
      <p:sp>
        <p:nvSpPr>
          <p:cNvPr id="20484" name="TextBox 3"/>
          <p:cNvSpPr txBox="1">
            <a:spLocks noChangeArrowheads="1"/>
          </p:cNvSpPr>
          <p:nvPr/>
        </p:nvSpPr>
        <p:spPr bwMode="auto">
          <a:xfrm>
            <a:off x="500063" y="0"/>
            <a:ext cx="8615362" cy="1323975"/>
          </a:xfrm>
          <a:prstGeom prst="rect">
            <a:avLst/>
          </a:prstGeom>
          <a:noFill/>
          <a:ln w="9525">
            <a:noFill/>
            <a:miter lim="800000"/>
            <a:headEnd/>
            <a:tailEnd/>
          </a:ln>
        </p:spPr>
        <p:txBody>
          <a:bodyPr wrap="none">
            <a:spAutoFit/>
          </a:bodyPr>
          <a:lstStyle/>
          <a:p>
            <a:r>
              <a:rPr lang="ru-RU" sz="4000">
                <a:latin typeface="Comic Sans MS" pitchFamily="66" charset="0"/>
              </a:rPr>
              <a:t>Определи место звука </a:t>
            </a:r>
            <a:r>
              <a:rPr lang="en-US" sz="4000">
                <a:latin typeface="Comic Sans MS" pitchFamily="66" charset="0"/>
              </a:rPr>
              <a:t>[</a:t>
            </a:r>
            <a:r>
              <a:rPr lang="ru-RU" sz="4000">
                <a:latin typeface="Comic Sans MS" pitchFamily="66" charset="0"/>
              </a:rPr>
              <a:t>С</a:t>
            </a:r>
            <a:r>
              <a:rPr lang="en-US" sz="4000">
                <a:latin typeface="Comic Sans MS" pitchFamily="66" charset="0"/>
              </a:rPr>
              <a:t>]</a:t>
            </a:r>
            <a:r>
              <a:rPr lang="ru-RU" sz="4000">
                <a:latin typeface="Comic Sans MS" pitchFamily="66" charset="0"/>
              </a:rPr>
              <a:t> в слове</a:t>
            </a:r>
          </a:p>
          <a:p>
            <a:endParaRPr lang="ru-RU" sz="400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6643688" y="1143000"/>
            <a:ext cx="2500312" cy="5354638"/>
          </a:xfrm>
          <a:prstGeom prst="rect">
            <a:avLst/>
          </a:prstGeom>
          <a:noFill/>
          <a:ln w="9525">
            <a:noFill/>
            <a:miter lim="800000"/>
            <a:headEnd/>
            <a:tailEnd/>
          </a:ln>
        </p:spPr>
        <p:txBody>
          <a:bodyPr>
            <a:spAutoFit/>
          </a:bodyPr>
          <a:lstStyle/>
          <a:p>
            <a:pPr algn="ctr"/>
            <a:r>
              <a:rPr lang="ru-RU" b="1">
                <a:latin typeface="Constantia" pitchFamily="18" charset="0"/>
              </a:rPr>
              <a:t>Узнай  животных, спрятавшихся  под  масками </a:t>
            </a:r>
            <a:endParaRPr lang="en-US" b="1">
              <a:latin typeface="Constantia" pitchFamily="18" charset="0"/>
            </a:endParaRPr>
          </a:p>
          <a:p>
            <a:pPr algn="ctr"/>
            <a:r>
              <a:rPr lang="ru-RU" b="1" i="1">
                <a:latin typeface="Constantia" pitchFamily="18" charset="0"/>
              </a:rPr>
              <a:t>(слон, лиса). </a:t>
            </a:r>
            <a:endParaRPr lang="en-US" b="1" i="1">
              <a:latin typeface="Constantia" pitchFamily="18" charset="0"/>
            </a:endParaRPr>
          </a:p>
          <a:p>
            <a:pPr algn="ctr"/>
            <a:r>
              <a:rPr lang="ru-RU" b="1">
                <a:latin typeface="Constantia" pitchFamily="18" charset="0"/>
              </a:rPr>
              <a:t>Кто стоит слева от ёлки? Кто стоит справа от ёлки?  Какой звук встречается в названии этих животных? Определи место звука </a:t>
            </a:r>
            <a:r>
              <a:rPr lang="en-US" b="1">
                <a:latin typeface="Constantia" pitchFamily="18" charset="0"/>
              </a:rPr>
              <a:t>[</a:t>
            </a:r>
            <a:r>
              <a:rPr lang="ru-RU" b="1">
                <a:latin typeface="Constantia" pitchFamily="18" charset="0"/>
              </a:rPr>
              <a:t>С</a:t>
            </a:r>
            <a:r>
              <a:rPr lang="en-US" b="1">
                <a:latin typeface="Constantia" pitchFamily="18" charset="0"/>
              </a:rPr>
              <a:t>]</a:t>
            </a:r>
            <a:r>
              <a:rPr lang="ru-RU" b="1">
                <a:latin typeface="Constantia" pitchFamily="18" charset="0"/>
              </a:rPr>
              <a:t> в  названиях других предметов (начало слова, середина, конец слова).</a:t>
            </a:r>
          </a:p>
          <a:p>
            <a:r>
              <a:rPr lang="ru-RU">
                <a:latin typeface="Constantia" pitchFamily="18" charset="0"/>
              </a:rPr>
              <a:t/>
            </a:r>
            <a:br>
              <a:rPr lang="ru-RU">
                <a:latin typeface="Constantia" pitchFamily="18" charset="0"/>
              </a:rPr>
            </a:br>
            <a:endParaRPr lang="ru-RU">
              <a:latin typeface="Constantia" pitchFamily="18" charset="0"/>
            </a:endParaRPr>
          </a:p>
        </p:txBody>
      </p:sp>
      <p:pic>
        <p:nvPicPr>
          <p:cNvPr id="3" name="Рисунок 2"/>
          <p:cNvPicPr/>
          <p:nvPr/>
        </p:nvPicPr>
        <p:blipFill>
          <a:blip r:embed="rId2" cstate="email"/>
          <a:srcRect/>
          <a:stretch>
            <a:fillRect/>
          </a:stretch>
        </p:blipFill>
        <p:spPr bwMode="auto">
          <a:xfrm>
            <a:off x="285720" y="785794"/>
            <a:ext cx="6357982" cy="5715040"/>
          </a:xfrm>
          <a:prstGeom prst="rect">
            <a:avLst/>
          </a:prstGeom>
          <a:ln>
            <a:noFill/>
          </a:ln>
          <a:effectLst>
            <a:softEdge rad="112500"/>
          </a:effectLst>
        </p:spPr>
      </p:pic>
      <p:sp>
        <p:nvSpPr>
          <p:cNvPr id="21508" name="TextBox 3"/>
          <p:cNvSpPr txBox="1">
            <a:spLocks noChangeArrowheads="1"/>
          </p:cNvSpPr>
          <p:nvPr/>
        </p:nvSpPr>
        <p:spPr bwMode="auto">
          <a:xfrm>
            <a:off x="285750" y="0"/>
            <a:ext cx="8643938" cy="1323975"/>
          </a:xfrm>
          <a:prstGeom prst="rect">
            <a:avLst/>
          </a:prstGeom>
          <a:noFill/>
          <a:ln w="9525">
            <a:noFill/>
            <a:miter lim="800000"/>
            <a:headEnd/>
            <a:tailEnd/>
          </a:ln>
        </p:spPr>
        <p:txBody>
          <a:bodyPr>
            <a:spAutoFit/>
          </a:bodyPr>
          <a:lstStyle/>
          <a:p>
            <a:r>
              <a:rPr lang="ru-RU" sz="4000">
                <a:latin typeface="Comic Sans MS" pitchFamily="66" charset="0"/>
              </a:rPr>
              <a:t>Определи место звука </a:t>
            </a:r>
            <a:r>
              <a:rPr lang="en-US" sz="4000">
                <a:latin typeface="Comic Sans MS" pitchFamily="66" charset="0"/>
              </a:rPr>
              <a:t>[</a:t>
            </a:r>
            <a:r>
              <a:rPr lang="ru-RU" sz="4000">
                <a:latin typeface="Comic Sans MS" pitchFamily="66" charset="0"/>
              </a:rPr>
              <a:t>С</a:t>
            </a:r>
            <a:r>
              <a:rPr lang="en-US" sz="4000">
                <a:latin typeface="Comic Sans MS" pitchFamily="66" charset="0"/>
              </a:rPr>
              <a:t>]</a:t>
            </a:r>
            <a:r>
              <a:rPr lang="ru-RU" sz="4000">
                <a:latin typeface="Comic Sans MS" pitchFamily="66" charset="0"/>
              </a:rPr>
              <a:t> в слове</a:t>
            </a:r>
          </a:p>
          <a:p>
            <a:endParaRPr lang="ru-RU" sz="400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Effect transition="in" filter="fade">
                                      <p:cBhvr>
                                        <p:cTn id="9" dur="1000"/>
                                        <p:tgtEl>
                                          <p:spTgt spid="3"/>
                                        </p:tgtEl>
                                      </p:cBhvr>
                                    </p:animEffect>
                                  </p:childTnLst>
                                </p:cTn>
                              </p:par>
                              <p:par>
                                <p:cTn id="10" presetID="2" presetClass="entr" presetSubtype="4"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1000" fill="hold"/>
                                        <p:tgtEl>
                                          <p:spTgt spid="2"/>
                                        </p:tgtEl>
                                        <p:attrNameLst>
                                          <p:attrName>ppt_x</p:attrName>
                                        </p:attrNameLst>
                                      </p:cBhvr>
                                      <p:tavLst>
                                        <p:tav tm="0">
                                          <p:val>
                                            <p:strVal val="#ppt_x"/>
                                          </p:val>
                                        </p:tav>
                                        <p:tav tm="100000">
                                          <p:val>
                                            <p:strVal val="#ppt_x"/>
                                          </p:val>
                                        </p:tav>
                                      </p:tavLst>
                                    </p:anim>
                                    <p:anim calcmode="lin" valueType="num">
                                      <p:cBhvr additive="base">
                                        <p:cTn id="13"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14313" y="1214438"/>
            <a:ext cx="2500312" cy="3786187"/>
          </a:xfrm>
          <a:prstGeom prst="rect">
            <a:avLst/>
          </a:prstGeom>
          <a:noFill/>
          <a:ln w="9525">
            <a:noFill/>
            <a:miter lim="800000"/>
            <a:headEnd/>
            <a:tailEnd/>
          </a:ln>
        </p:spPr>
        <p:txBody>
          <a:bodyPr>
            <a:spAutoFit/>
          </a:bodyPr>
          <a:lstStyle/>
          <a:p>
            <a:pPr algn="ctr"/>
            <a:endParaRPr lang="en-US" b="1">
              <a:latin typeface="Constantia" pitchFamily="18" charset="0"/>
            </a:endParaRPr>
          </a:p>
          <a:p>
            <a:pPr algn="ctr"/>
            <a:r>
              <a:rPr lang="ru-RU" b="1">
                <a:latin typeface="Constantia" pitchFamily="18" charset="0"/>
              </a:rPr>
              <a:t>Рассмотри ёлочные игрушки, назови игрушки со звуком </a:t>
            </a:r>
            <a:r>
              <a:rPr lang="en-US" b="1">
                <a:latin typeface="Constantia" pitchFamily="18" charset="0"/>
              </a:rPr>
              <a:t>[</a:t>
            </a:r>
            <a:r>
              <a:rPr lang="ru-RU" b="1">
                <a:latin typeface="Constantia" pitchFamily="18" charset="0"/>
              </a:rPr>
              <a:t>С</a:t>
            </a:r>
            <a:r>
              <a:rPr lang="en-US" b="1">
                <a:latin typeface="Constantia" pitchFamily="18" charset="0"/>
              </a:rPr>
              <a:t>]</a:t>
            </a:r>
            <a:r>
              <a:rPr lang="ru-RU" b="1">
                <a:latin typeface="Constantia" pitchFamily="18" charset="0"/>
              </a:rPr>
              <a:t> в начале, </a:t>
            </a:r>
            <a:endParaRPr lang="en-US" b="1">
              <a:latin typeface="Constantia" pitchFamily="18" charset="0"/>
            </a:endParaRPr>
          </a:p>
          <a:p>
            <a:pPr algn="ctr"/>
            <a:r>
              <a:rPr lang="ru-RU" b="1">
                <a:latin typeface="Constantia" pitchFamily="18" charset="0"/>
              </a:rPr>
              <a:t>в середине</a:t>
            </a:r>
            <a:r>
              <a:rPr lang="en-US" b="1">
                <a:latin typeface="Constantia" pitchFamily="18" charset="0"/>
              </a:rPr>
              <a:t> </a:t>
            </a:r>
            <a:r>
              <a:rPr lang="ru-RU" b="1">
                <a:latin typeface="Constantia" pitchFamily="18" charset="0"/>
              </a:rPr>
              <a:t>и в конце слова. </a:t>
            </a:r>
          </a:p>
          <a:p>
            <a:pPr algn="ctr"/>
            <a:r>
              <a:rPr lang="ru-RU" b="1">
                <a:latin typeface="Constantia" pitchFamily="18" charset="0"/>
              </a:rPr>
              <a:t>Подумай, какими игрушками украсит свою ёлку  </a:t>
            </a:r>
            <a:r>
              <a:rPr lang="ru-RU" sz="2400" b="1" i="1">
                <a:latin typeface="Constantia" pitchFamily="18" charset="0"/>
              </a:rPr>
              <a:t>пёс</a:t>
            </a:r>
            <a:r>
              <a:rPr lang="ru-RU" b="1">
                <a:latin typeface="Constantia" pitchFamily="18" charset="0"/>
              </a:rPr>
              <a:t> </a:t>
            </a:r>
            <a:endParaRPr lang="en-US" b="1">
              <a:latin typeface="Constantia" pitchFamily="18" charset="0"/>
            </a:endParaRPr>
          </a:p>
          <a:p>
            <a:pPr algn="ctr"/>
            <a:r>
              <a:rPr lang="ru-RU" b="1">
                <a:latin typeface="Constantia" pitchFamily="18" charset="0"/>
              </a:rPr>
              <a:t>с учетом места звука </a:t>
            </a:r>
            <a:r>
              <a:rPr lang="en-US" b="1">
                <a:latin typeface="Constantia" pitchFamily="18" charset="0"/>
              </a:rPr>
              <a:t>[</a:t>
            </a:r>
            <a:r>
              <a:rPr lang="ru-RU" b="1">
                <a:latin typeface="Constantia" pitchFamily="18" charset="0"/>
              </a:rPr>
              <a:t>С</a:t>
            </a:r>
            <a:r>
              <a:rPr lang="en-US" b="1">
                <a:latin typeface="Constantia" pitchFamily="18" charset="0"/>
              </a:rPr>
              <a:t>]</a:t>
            </a:r>
            <a:r>
              <a:rPr lang="ru-RU" b="1">
                <a:latin typeface="Constantia" pitchFamily="18" charset="0"/>
              </a:rPr>
              <a:t> в этих словах? </a:t>
            </a:r>
          </a:p>
          <a:p>
            <a:endParaRPr lang="ru-RU">
              <a:latin typeface="Constantia" pitchFamily="18" charset="0"/>
            </a:endParaRPr>
          </a:p>
        </p:txBody>
      </p:sp>
      <p:pic>
        <p:nvPicPr>
          <p:cNvPr id="3" name="Рисунок 2"/>
          <p:cNvPicPr/>
          <p:nvPr/>
        </p:nvPicPr>
        <p:blipFill>
          <a:blip r:embed="rId2" cstate="email"/>
          <a:srcRect/>
          <a:stretch>
            <a:fillRect/>
          </a:stretch>
        </p:blipFill>
        <p:spPr bwMode="auto">
          <a:xfrm>
            <a:off x="2786050" y="928670"/>
            <a:ext cx="6072231" cy="5429288"/>
          </a:xfrm>
          <a:prstGeom prst="rect">
            <a:avLst/>
          </a:prstGeom>
          <a:ln>
            <a:noFill/>
          </a:ln>
          <a:effectLst>
            <a:softEdge rad="112500"/>
          </a:effectLst>
        </p:spPr>
      </p:pic>
      <p:sp>
        <p:nvSpPr>
          <p:cNvPr id="22532" name="TextBox 3"/>
          <p:cNvSpPr txBox="1">
            <a:spLocks noChangeArrowheads="1"/>
          </p:cNvSpPr>
          <p:nvPr/>
        </p:nvSpPr>
        <p:spPr bwMode="auto">
          <a:xfrm>
            <a:off x="428625" y="0"/>
            <a:ext cx="8615363" cy="708025"/>
          </a:xfrm>
          <a:prstGeom prst="rect">
            <a:avLst/>
          </a:prstGeom>
          <a:noFill/>
          <a:ln w="9525">
            <a:noFill/>
            <a:miter lim="800000"/>
            <a:headEnd/>
            <a:tailEnd/>
          </a:ln>
        </p:spPr>
        <p:txBody>
          <a:bodyPr wrap="none">
            <a:spAutoFit/>
          </a:bodyPr>
          <a:lstStyle/>
          <a:p>
            <a:r>
              <a:rPr lang="ru-RU" sz="4000">
                <a:latin typeface="Comic Sans MS" pitchFamily="66" charset="0"/>
              </a:rPr>
              <a:t>Определи место звука </a:t>
            </a:r>
            <a:r>
              <a:rPr lang="en-US" sz="4000">
                <a:latin typeface="Comic Sans MS" pitchFamily="66" charset="0"/>
              </a:rPr>
              <a:t>[</a:t>
            </a:r>
            <a:r>
              <a:rPr lang="ru-RU" sz="4000">
                <a:latin typeface="Comic Sans MS" pitchFamily="66" charset="0"/>
              </a:rPr>
              <a:t>С</a:t>
            </a:r>
            <a:r>
              <a:rPr lang="en-US" sz="4000">
                <a:latin typeface="Comic Sans MS" pitchFamily="66" charset="0"/>
              </a:rPr>
              <a:t>]</a:t>
            </a:r>
            <a:r>
              <a:rPr lang="ru-RU" sz="4000">
                <a:latin typeface="Comic Sans MS" pitchFamily="66" charset="0"/>
              </a:rPr>
              <a:t> в слове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strVal val="#ppt_w*0.70"/>
                                          </p:val>
                                        </p:tav>
                                        <p:tav tm="100000">
                                          <p:val>
                                            <p:strVal val="#ppt_w"/>
                                          </p:val>
                                        </p:tav>
                                      </p:tavLst>
                                    </p:anim>
                                    <p:anim calcmode="lin" valueType="num">
                                      <p:cBhvr>
                                        <p:cTn id="13" dur="1000" fill="hold"/>
                                        <p:tgtEl>
                                          <p:spTgt spid="2"/>
                                        </p:tgtEl>
                                        <p:attrNameLst>
                                          <p:attrName>ppt_h</p:attrName>
                                        </p:attrNameLst>
                                      </p:cBhvr>
                                      <p:tavLst>
                                        <p:tav tm="0">
                                          <p:val>
                                            <p:strVal val="#ppt_h"/>
                                          </p:val>
                                        </p:tav>
                                        <p:tav tm="100000">
                                          <p:val>
                                            <p:strVal val="#ppt_h"/>
                                          </p:val>
                                        </p:tav>
                                      </p:tavLst>
                                    </p:anim>
                                    <p:animEffect transition="in" filter="fade">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6215063" y="1143000"/>
            <a:ext cx="2643187" cy="5078413"/>
          </a:xfrm>
          <a:prstGeom prst="rect">
            <a:avLst/>
          </a:prstGeom>
          <a:noFill/>
          <a:ln w="9525">
            <a:noFill/>
            <a:miter lim="800000"/>
            <a:headEnd/>
            <a:tailEnd/>
          </a:ln>
        </p:spPr>
        <p:txBody>
          <a:bodyPr>
            <a:spAutoFit/>
          </a:bodyPr>
          <a:lstStyle/>
          <a:p>
            <a:pPr algn="ctr"/>
            <a:r>
              <a:rPr lang="ru-RU" b="1">
                <a:latin typeface="Constantia" pitchFamily="18" charset="0"/>
              </a:rPr>
              <a:t>Каждая картинка — это слово. Соедини картинки таким образом, чтобы последний звук предыдущего слова стал началом следующего. Какой это звук? Первые картинки цепочек обозначены красными точками. Назови слова первой цепочки. Сколько их? Назови слова второй цепочки. Сколько в ней слов? </a:t>
            </a:r>
          </a:p>
          <a:p>
            <a:endParaRPr lang="ru-RU">
              <a:latin typeface="Constantia" pitchFamily="18" charset="0"/>
            </a:endParaRPr>
          </a:p>
        </p:txBody>
      </p:sp>
      <p:pic>
        <p:nvPicPr>
          <p:cNvPr id="3" name="Рисунок 2"/>
          <p:cNvPicPr/>
          <p:nvPr/>
        </p:nvPicPr>
        <p:blipFill>
          <a:blip r:embed="rId2" cstate="email"/>
          <a:srcRect/>
          <a:stretch>
            <a:fillRect/>
          </a:stretch>
        </p:blipFill>
        <p:spPr bwMode="auto">
          <a:xfrm>
            <a:off x="285720" y="714356"/>
            <a:ext cx="5715040" cy="5857916"/>
          </a:xfrm>
          <a:prstGeom prst="rect">
            <a:avLst/>
          </a:prstGeom>
          <a:ln>
            <a:noFill/>
          </a:ln>
          <a:effectLst>
            <a:softEdge rad="112500"/>
          </a:effectLst>
        </p:spPr>
      </p:pic>
      <p:sp>
        <p:nvSpPr>
          <p:cNvPr id="23556" name="TextBox 3"/>
          <p:cNvSpPr txBox="1">
            <a:spLocks noChangeArrowheads="1"/>
          </p:cNvSpPr>
          <p:nvPr/>
        </p:nvSpPr>
        <p:spPr bwMode="auto">
          <a:xfrm>
            <a:off x="2786063" y="0"/>
            <a:ext cx="3660775" cy="708025"/>
          </a:xfrm>
          <a:prstGeom prst="rect">
            <a:avLst/>
          </a:prstGeom>
          <a:noFill/>
          <a:ln w="9525">
            <a:noFill/>
            <a:miter lim="800000"/>
            <a:headEnd/>
            <a:tailEnd/>
          </a:ln>
        </p:spPr>
        <p:txBody>
          <a:bodyPr wrap="none">
            <a:spAutoFit/>
          </a:bodyPr>
          <a:lstStyle/>
          <a:p>
            <a:r>
              <a:rPr lang="ru-RU" sz="4000">
                <a:latin typeface="Comic Sans MS" pitchFamily="66" charset="0"/>
              </a:rPr>
              <a:t>Цепочки слов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29" presetClass="entr" presetSubtype="0"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ppt_x</p:attrName>
                                        </p:attrNameLst>
                                      </p:cBhvr>
                                      <p:tavLst>
                                        <p:tav tm="0">
                                          <p:val>
                                            <p:strVal val="#ppt_x-.2"/>
                                          </p:val>
                                        </p:tav>
                                        <p:tav tm="100000">
                                          <p:val>
                                            <p:strVal val="#ppt_x"/>
                                          </p:val>
                                        </p:tav>
                                      </p:tavLst>
                                    </p:anim>
                                    <p:anim calcmode="lin" valueType="num">
                                      <p:cBhvr>
                                        <p:cTn id="13"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2714625" y="4500563"/>
            <a:ext cx="6215063" cy="1016000"/>
          </a:xfrm>
          <a:prstGeom prst="rect">
            <a:avLst/>
          </a:prstGeom>
          <a:noFill/>
          <a:ln w="9525">
            <a:noFill/>
            <a:miter lim="800000"/>
            <a:headEnd/>
            <a:tailEnd/>
          </a:ln>
        </p:spPr>
        <p:txBody>
          <a:bodyPr>
            <a:spAutoFit/>
          </a:bodyPr>
          <a:lstStyle/>
          <a:p>
            <a:pPr algn="r"/>
            <a:r>
              <a:rPr lang="ru-RU" sz="2000" b="1" dirty="0">
                <a:latin typeface="Constantia" pitchFamily="18" charset="0"/>
              </a:rPr>
              <a:t>Учитель-логопед МБДОУ </a:t>
            </a:r>
            <a:r>
              <a:rPr lang="ru-RU" sz="2000" b="1" dirty="0" smtClean="0">
                <a:latin typeface="Constantia" pitchFamily="18" charset="0"/>
              </a:rPr>
              <a:t>Д/С </a:t>
            </a:r>
            <a:r>
              <a:rPr lang="ru-RU" sz="2000" b="1" dirty="0">
                <a:latin typeface="Constantia" pitchFamily="18" charset="0"/>
              </a:rPr>
              <a:t/>
            </a:r>
            <a:br>
              <a:rPr lang="ru-RU" sz="2000" b="1" dirty="0">
                <a:latin typeface="Constantia" pitchFamily="18" charset="0"/>
              </a:rPr>
            </a:br>
            <a:r>
              <a:rPr lang="ru-RU" sz="2000" b="1" dirty="0">
                <a:latin typeface="Constantia" pitchFamily="18" charset="0"/>
              </a:rPr>
              <a:t>комбинированного вида №17 «Родничок»</a:t>
            </a:r>
            <a:br>
              <a:rPr lang="ru-RU" sz="2000" b="1" dirty="0">
                <a:latin typeface="Constantia" pitchFamily="18" charset="0"/>
              </a:rPr>
            </a:br>
            <a:r>
              <a:rPr lang="ru-RU" sz="2000" b="1" dirty="0">
                <a:latin typeface="Constantia" pitchFamily="18" charset="0"/>
              </a:rPr>
              <a:t> </a:t>
            </a:r>
            <a:r>
              <a:rPr lang="ru-RU" sz="2000" b="1" dirty="0" err="1">
                <a:latin typeface="Constantia" pitchFamily="18" charset="0"/>
              </a:rPr>
              <a:t>г-к.Железноводска</a:t>
            </a:r>
            <a:endParaRPr lang="ru-RU" sz="2000" dirty="0">
              <a:latin typeface="Constantia" pitchFamily="18" charset="0"/>
            </a:endParaRPr>
          </a:p>
        </p:txBody>
      </p:sp>
      <p:sp>
        <p:nvSpPr>
          <p:cNvPr id="24579" name="TextBox 2"/>
          <p:cNvSpPr txBox="1">
            <a:spLocks noChangeArrowheads="1"/>
          </p:cNvSpPr>
          <p:nvPr/>
        </p:nvSpPr>
        <p:spPr bwMode="auto">
          <a:xfrm>
            <a:off x="2071688" y="2357438"/>
            <a:ext cx="4910137" cy="1046162"/>
          </a:xfrm>
          <a:prstGeom prst="rect">
            <a:avLst/>
          </a:prstGeom>
          <a:noFill/>
          <a:ln w="9525">
            <a:noFill/>
            <a:miter lim="800000"/>
            <a:headEnd/>
            <a:tailEnd/>
          </a:ln>
        </p:spPr>
        <p:txBody>
          <a:bodyPr wrap="none">
            <a:spAutoFit/>
          </a:bodyPr>
          <a:lstStyle/>
          <a:p>
            <a:r>
              <a:rPr lang="ru-RU" sz="4400" b="1">
                <a:latin typeface="Comic Sans MS" pitchFamily="66" charset="0"/>
              </a:rPr>
              <a:t>Успехов в труде!</a:t>
            </a:r>
          </a:p>
          <a:p>
            <a:endParaRPr lang="ru-RU">
              <a:latin typeface="Constanti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8229600" cy="1452236"/>
          </a:xfrm>
        </p:spPr>
        <p:txBody>
          <a:bodyPr/>
          <a:lstStyle/>
          <a:p>
            <a:pPr marL="484632" indent="0" algn="ctr" eaLnBrk="1" fontAlgn="auto" hangingPunct="1">
              <a:spcAft>
                <a:spcPts val="0"/>
              </a:spcAft>
              <a:defRPr/>
            </a:pPr>
            <a:r>
              <a:rPr lang="ru-RU" b="1" dirty="0" smtClean="0">
                <a:solidFill>
                  <a:schemeClr val="tx1"/>
                </a:solidFill>
                <a:latin typeface="Comic Sans MS" pitchFamily="66" charset="0"/>
              </a:rPr>
              <a:t>Прятки</a:t>
            </a:r>
            <a:r>
              <a:rPr lang="ru-RU" dirty="0" smtClean="0">
                <a:solidFill>
                  <a:schemeClr val="accent1">
                    <a:tint val="83000"/>
                    <a:satMod val="150000"/>
                  </a:schemeClr>
                </a:solidFill>
              </a:rPr>
              <a:t/>
            </a:r>
            <a:br>
              <a:rPr lang="ru-RU" dirty="0" smtClean="0">
                <a:solidFill>
                  <a:schemeClr val="accent1">
                    <a:tint val="83000"/>
                    <a:satMod val="150000"/>
                  </a:schemeClr>
                </a:solidFill>
              </a:rPr>
            </a:br>
            <a:endParaRPr lang="ru-RU" sz="1800" b="1" dirty="0">
              <a:solidFill>
                <a:schemeClr val="tx1"/>
              </a:solidFill>
              <a:effectLst/>
              <a:latin typeface="+mn-lt"/>
              <a:cs typeface="Times New Roman" pitchFamily="18" charset="0"/>
            </a:endParaRPr>
          </a:p>
        </p:txBody>
      </p:sp>
      <p:pic>
        <p:nvPicPr>
          <p:cNvPr id="3074" name="Picture 2" descr="D:\Рабочие документы\Нагл., дид. материал по автоматизации проблемных звуков\1.1 Свистящие ЗВУК-С\2-Карт.материал для авт.звука в составе слов\Сделать презентацию(на уровне слов-назови)\SWScan000100244.jpg"/>
          <p:cNvPicPr>
            <a:picLocks noGrp="1" noChangeAspect="1" noChangeArrowheads="1"/>
          </p:cNvPicPr>
          <p:nvPr>
            <p:ph idx="1"/>
          </p:nvPr>
        </p:nvPicPr>
        <p:blipFill>
          <a:blip r:embed="rId2" cstate="email"/>
          <a:srcRect/>
          <a:stretch>
            <a:fillRect/>
          </a:stretch>
        </p:blipFill>
        <p:spPr>
          <a:xfrm>
            <a:off x="428596" y="2285992"/>
            <a:ext cx="3500462" cy="3500462"/>
          </a:xfrm>
          <a:prstGeom prst="ellipse">
            <a:avLst/>
          </a:prstGeom>
          <a:ln w="63500" cap="rnd">
            <a:solidFill>
              <a:schemeClr val="tx2">
                <a:lumMod val="90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075" name="Picture 3" descr="D:\Рабочие документы\Нагл., дид. материал по автоматизации проблемных звуков\1.1 Свистящие ЗВУК-С\2-Карт.материал для авт.звука в составе слов\Сделать презентацию(на уровне слов-назови)\SWScan000100254.jpg"/>
          <p:cNvPicPr>
            <a:picLocks noChangeAspect="1" noChangeArrowheads="1"/>
          </p:cNvPicPr>
          <p:nvPr/>
        </p:nvPicPr>
        <p:blipFill>
          <a:blip r:embed="rId3" cstate="print"/>
          <a:srcRect l="1513" t="1470" r="1647" b="1470"/>
          <a:stretch>
            <a:fillRect/>
          </a:stretch>
        </p:blipFill>
        <p:spPr bwMode="auto">
          <a:xfrm>
            <a:off x="4214810" y="1785926"/>
            <a:ext cx="4572032" cy="4714908"/>
          </a:xfrm>
          <a:prstGeom prst="rect">
            <a:avLst/>
          </a:prstGeom>
          <a:ln w="38100" cap="sq">
            <a:solidFill>
              <a:schemeClr val="tx2">
                <a:lumMod val="90000"/>
              </a:schemeClr>
            </a:solidFill>
            <a:prstDash val="solid"/>
            <a:miter lim="800000"/>
          </a:ln>
          <a:effectLst>
            <a:outerShdw blurRad="50800" dist="38100" dir="2700000" algn="tl" rotWithShape="0">
              <a:srgbClr val="000000">
                <a:alpha val="43000"/>
              </a:srgbClr>
            </a:outerShdw>
          </a:effectLst>
        </p:spPr>
      </p:pic>
      <p:sp>
        <p:nvSpPr>
          <p:cNvPr id="9221" name="TextBox 4"/>
          <p:cNvSpPr txBox="1">
            <a:spLocks noChangeArrowheads="1"/>
          </p:cNvSpPr>
          <p:nvPr/>
        </p:nvSpPr>
        <p:spPr bwMode="auto">
          <a:xfrm>
            <a:off x="214313" y="1000125"/>
            <a:ext cx="8715375" cy="646113"/>
          </a:xfrm>
          <a:prstGeom prst="rect">
            <a:avLst/>
          </a:prstGeom>
          <a:noFill/>
          <a:ln w="9525">
            <a:noFill/>
            <a:miter lim="800000"/>
            <a:headEnd/>
            <a:tailEnd/>
          </a:ln>
        </p:spPr>
        <p:txBody>
          <a:bodyPr>
            <a:spAutoFit/>
          </a:bodyPr>
          <a:lstStyle/>
          <a:p>
            <a:pPr algn="ctr"/>
            <a:r>
              <a:rPr lang="ru-RU" b="1">
                <a:latin typeface="Constantia" pitchFamily="18" charset="0"/>
              </a:rPr>
              <a:t>Назови картинки. Н</a:t>
            </a:r>
            <a:r>
              <a:rPr lang="ru-RU" b="1">
                <a:latin typeface="Constantia" pitchFamily="18" charset="0"/>
                <a:cs typeface="Times New Roman" pitchFamily="18" charset="0"/>
              </a:rPr>
              <a:t>айди предметы из кругов, которых нет </a:t>
            </a:r>
            <a:br>
              <a:rPr lang="ru-RU" b="1">
                <a:latin typeface="Constantia" pitchFamily="18" charset="0"/>
                <a:cs typeface="Times New Roman" pitchFamily="18" charset="0"/>
              </a:rPr>
            </a:br>
            <a:r>
              <a:rPr lang="ru-RU" b="1">
                <a:latin typeface="Constantia" pitchFamily="18" charset="0"/>
                <a:cs typeface="Times New Roman" pitchFamily="18" charset="0"/>
              </a:rPr>
              <a:t>в квадратах.</a:t>
            </a:r>
            <a:endParaRPr lang="ru-RU">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fltVal val="0"/>
                                          </p:val>
                                        </p:tav>
                                        <p:tav tm="100000">
                                          <p:val>
                                            <p:strVal val="#ppt_w"/>
                                          </p:val>
                                        </p:tav>
                                      </p:tavLst>
                                    </p:anim>
                                    <p:anim calcmode="lin" valueType="num">
                                      <p:cBhvr>
                                        <p:cTn id="8" dur="1000" fill="hold"/>
                                        <p:tgtEl>
                                          <p:spTgt spid="3074"/>
                                        </p:tgtEl>
                                        <p:attrNameLst>
                                          <p:attrName>ppt_h</p:attrName>
                                        </p:attrNameLst>
                                      </p:cBhvr>
                                      <p:tavLst>
                                        <p:tav tm="0">
                                          <p:val>
                                            <p:fltVal val="0"/>
                                          </p:val>
                                        </p:tav>
                                        <p:tav tm="100000">
                                          <p:val>
                                            <p:strVal val="#ppt_h"/>
                                          </p:val>
                                        </p:tav>
                                      </p:tavLst>
                                    </p:anim>
                                    <p:animEffect transition="in" filter="fade">
                                      <p:cBhvr>
                                        <p:cTn id="9" dur="10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075"/>
                                        </p:tgtEl>
                                        <p:attrNameLst>
                                          <p:attrName>style.visibility</p:attrName>
                                        </p:attrNameLst>
                                      </p:cBhvr>
                                      <p:to>
                                        <p:strVal val="visible"/>
                                      </p:to>
                                    </p:set>
                                    <p:anim calcmode="lin" valueType="num">
                                      <p:cBhvr>
                                        <p:cTn id="14" dur="1000" fill="hold"/>
                                        <p:tgtEl>
                                          <p:spTgt spid="3075"/>
                                        </p:tgtEl>
                                        <p:attrNameLst>
                                          <p:attrName>ppt_w</p:attrName>
                                        </p:attrNameLst>
                                      </p:cBhvr>
                                      <p:tavLst>
                                        <p:tav tm="0">
                                          <p:val>
                                            <p:fltVal val="0"/>
                                          </p:val>
                                        </p:tav>
                                        <p:tav tm="100000">
                                          <p:val>
                                            <p:strVal val="#ppt_w"/>
                                          </p:val>
                                        </p:tav>
                                      </p:tavLst>
                                    </p:anim>
                                    <p:anim calcmode="lin" valueType="num">
                                      <p:cBhvr>
                                        <p:cTn id="15" dur="1000" fill="hold"/>
                                        <p:tgtEl>
                                          <p:spTgt spid="3075"/>
                                        </p:tgtEl>
                                        <p:attrNameLst>
                                          <p:attrName>ppt_h</p:attrName>
                                        </p:attrNameLst>
                                      </p:cBhvr>
                                      <p:tavLst>
                                        <p:tav tm="0">
                                          <p:val>
                                            <p:fltVal val="0"/>
                                          </p:val>
                                        </p:tav>
                                        <p:tav tm="100000">
                                          <p:val>
                                            <p:strVal val="#ppt_h"/>
                                          </p:val>
                                        </p:tav>
                                      </p:tavLst>
                                    </p:anim>
                                    <p:animEffect transition="in" filter="fade">
                                      <p:cBhvr>
                                        <p:cTn id="16" dur="1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0" y="714375"/>
            <a:ext cx="9144000" cy="923925"/>
          </a:xfrm>
          <a:prstGeom prst="rect">
            <a:avLst/>
          </a:prstGeom>
          <a:noFill/>
          <a:ln w="9525">
            <a:noFill/>
            <a:miter lim="800000"/>
            <a:headEnd/>
            <a:tailEnd/>
          </a:ln>
        </p:spPr>
        <p:txBody>
          <a:bodyPr>
            <a:spAutoFit/>
          </a:bodyPr>
          <a:lstStyle/>
          <a:p>
            <a:pPr algn="ctr"/>
            <a:r>
              <a:rPr lang="ru-RU" b="1" dirty="0">
                <a:latin typeface="Constantia" pitchFamily="18" charset="0"/>
              </a:rPr>
              <a:t>Посчитай, по сколько одинаковых предметов ты видишь. Назови  всё, что ты видишь на рисунке, одним словом.</a:t>
            </a:r>
          </a:p>
          <a:p>
            <a:endParaRPr lang="ru-RU" dirty="0">
              <a:latin typeface="Constantia" pitchFamily="18" charset="0"/>
            </a:endParaRPr>
          </a:p>
        </p:txBody>
      </p:sp>
      <p:pic>
        <p:nvPicPr>
          <p:cNvPr id="3" name="Рисунок 2"/>
          <p:cNvPicPr/>
          <p:nvPr/>
        </p:nvPicPr>
        <p:blipFill>
          <a:blip r:embed="rId2" cstate="email"/>
          <a:srcRect/>
          <a:stretch>
            <a:fillRect/>
          </a:stretch>
        </p:blipFill>
        <p:spPr bwMode="auto">
          <a:xfrm>
            <a:off x="1571604" y="1357298"/>
            <a:ext cx="6215106" cy="5286412"/>
          </a:xfrm>
          <a:prstGeom prst="rect">
            <a:avLst/>
          </a:prstGeom>
          <a:ln w="190500" cap="sq">
            <a:solidFill>
              <a:schemeClr val="tx2">
                <a:lumMod val="90000"/>
              </a:schemeClr>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0244" name="TextBox 3"/>
          <p:cNvSpPr txBox="1">
            <a:spLocks noChangeArrowheads="1"/>
          </p:cNvSpPr>
          <p:nvPr/>
        </p:nvSpPr>
        <p:spPr bwMode="auto">
          <a:xfrm>
            <a:off x="857250" y="0"/>
            <a:ext cx="7588250" cy="984250"/>
          </a:xfrm>
          <a:prstGeom prst="rect">
            <a:avLst/>
          </a:prstGeom>
          <a:noFill/>
          <a:ln w="9525">
            <a:noFill/>
            <a:miter lim="800000"/>
            <a:headEnd/>
            <a:tailEnd/>
          </a:ln>
        </p:spPr>
        <p:txBody>
          <a:bodyPr wrap="none">
            <a:spAutoFit/>
          </a:bodyPr>
          <a:lstStyle/>
          <a:p>
            <a:r>
              <a:rPr lang="ru-RU" sz="4000" dirty="0">
                <a:latin typeface="Comic Sans MS" pitchFamily="66" charset="0"/>
              </a:rPr>
              <a:t>Найди одинаковые предметы</a:t>
            </a:r>
          </a:p>
          <a:p>
            <a:endParaRPr lang="ru-RU" dirty="0">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ppt_x</p:attrName>
                                        </p:attrNameLst>
                                      </p:cBhvr>
                                      <p:tavLst>
                                        <p:tav tm="0">
                                          <p:val>
                                            <p:strVal val="#ppt_x"/>
                                          </p:val>
                                        </p:tav>
                                        <p:tav tm="100000">
                                          <p:val>
                                            <p:strVal val="#ppt_x"/>
                                          </p:val>
                                        </p:tav>
                                      </p:tavLst>
                                    </p:anim>
                                    <p:anim calcmode="lin" valueType="num">
                                      <p:cBhvr>
                                        <p:cTn id="9" dur="1800" decel="100000" fill="hold"/>
                                        <p:tgtEl>
                                          <p:spTgt spid="3"/>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D:\Рабочие документы\Комплекты наглядного материала (переработать)\ИншаковаО.Б. Альбом для логопеда(обследование).2008г\Стр. 123.jpg"/>
          <p:cNvPicPr/>
          <p:nvPr/>
        </p:nvPicPr>
        <p:blipFill>
          <a:blip r:embed="rId2" cstate="email"/>
          <a:srcRect/>
          <a:stretch>
            <a:fillRect/>
          </a:stretch>
        </p:blipFill>
        <p:spPr bwMode="auto">
          <a:xfrm>
            <a:off x="785786" y="1785926"/>
            <a:ext cx="7786742" cy="4429156"/>
          </a:xfrm>
          <a:prstGeom prst="rect">
            <a:avLst/>
          </a:prstGeom>
          <a:ln>
            <a:noFill/>
          </a:ln>
          <a:effectLst>
            <a:softEdge rad="112500"/>
          </a:effectLst>
        </p:spPr>
      </p:pic>
      <p:sp>
        <p:nvSpPr>
          <p:cNvPr id="11267" name="TextBox 2"/>
          <p:cNvSpPr txBox="1">
            <a:spLocks noChangeArrowheads="1"/>
          </p:cNvSpPr>
          <p:nvPr/>
        </p:nvSpPr>
        <p:spPr bwMode="auto">
          <a:xfrm>
            <a:off x="428625" y="285750"/>
            <a:ext cx="8501063" cy="1200150"/>
          </a:xfrm>
          <a:prstGeom prst="rect">
            <a:avLst/>
          </a:prstGeom>
          <a:noFill/>
          <a:ln w="9525">
            <a:noFill/>
            <a:miter lim="800000"/>
            <a:headEnd/>
            <a:tailEnd/>
          </a:ln>
        </p:spPr>
        <p:txBody>
          <a:bodyPr>
            <a:spAutoFit/>
          </a:bodyPr>
          <a:lstStyle/>
          <a:p>
            <a:pPr algn="ctr"/>
            <a:r>
              <a:rPr lang="ru-RU" sz="3600">
                <a:latin typeface="Comic Sans MS" pitchFamily="66" charset="0"/>
              </a:rPr>
              <a:t>Назови слова, обозначающие </a:t>
            </a:r>
          </a:p>
          <a:p>
            <a:pPr algn="ctr"/>
            <a:r>
              <a:rPr lang="ru-RU" sz="3600">
                <a:latin typeface="Comic Sans MS" pitchFamily="66" charset="0"/>
              </a:rPr>
              <a:t>один и несколько предметов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2"/>
                                        </p:tgtEl>
                                        <p:attrNameLst>
                                          <p:attrName>ppt_w</p:attrName>
                                        </p:attrNameLst>
                                      </p:cBhvr>
                                      <p:tavLst>
                                        <p:tav tm="0">
                                          <p:val>
                                            <p:strVal val="#ppt_w*.05"/>
                                          </p:val>
                                        </p:tav>
                                        <p:tav tm="100000">
                                          <p:val>
                                            <p:strVal val="#ppt_w"/>
                                          </p:val>
                                        </p:tav>
                                      </p:tavLst>
                                    </p:anim>
                                    <p:anim calcmode="lin" valueType="num">
                                      <p:cBhvr>
                                        <p:cTn id="10" dur="2000" fill="hold"/>
                                        <p:tgtEl>
                                          <p:spTgt spid="2"/>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2"/>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0" y="1000125"/>
            <a:ext cx="8929688" cy="1477963"/>
          </a:xfrm>
          <a:prstGeom prst="rect">
            <a:avLst/>
          </a:prstGeom>
          <a:noFill/>
          <a:ln w="9525">
            <a:noFill/>
            <a:miter lim="800000"/>
            <a:headEnd/>
            <a:tailEnd/>
          </a:ln>
        </p:spPr>
        <p:txBody>
          <a:bodyPr>
            <a:spAutoFit/>
          </a:bodyPr>
          <a:lstStyle/>
          <a:p>
            <a:pPr algn="ctr"/>
            <a:endParaRPr lang="ru-RU" b="1" dirty="0">
              <a:latin typeface="Constantia" pitchFamily="18" charset="0"/>
            </a:endParaRPr>
          </a:p>
          <a:p>
            <a:pPr algn="ctr"/>
            <a:r>
              <a:rPr lang="ru-RU" b="1" dirty="0">
                <a:latin typeface="Constantia" pitchFamily="18" charset="0"/>
              </a:rPr>
              <a:t>Посчитай самолеты, </a:t>
            </a:r>
          </a:p>
          <a:p>
            <a:pPr algn="ctr"/>
            <a:r>
              <a:rPr lang="ru-RU" b="1" dirty="0">
                <a:latin typeface="Constantia" pitchFamily="18" charset="0"/>
              </a:rPr>
              <a:t>которые повернуты вправо и которые повернуты влево.</a:t>
            </a:r>
          </a:p>
          <a:p>
            <a:r>
              <a:rPr lang="ru-RU" dirty="0">
                <a:latin typeface="Constantia" pitchFamily="18" charset="0"/>
              </a:rPr>
              <a:t> </a:t>
            </a:r>
          </a:p>
          <a:p>
            <a:endParaRPr lang="ru-RU" dirty="0">
              <a:latin typeface="Constantia" pitchFamily="18" charset="0"/>
            </a:endParaRPr>
          </a:p>
        </p:txBody>
      </p:sp>
      <p:pic>
        <p:nvPicPr>
          <p:cNvPr id="3" name="Рисунок 2"/>
          <p:cNvPicPr/>
          <p:nvPr/>
        </p:nvPicPr>
        <p:blipFill>
          <a:blip r:embed="rId2" cstate="email"/>
          <a:srcRect/>
          <a:stretch>
            <a:fillRect/>
          </a:stretch>
        </p:blipFill>
        <p:spPr bwMode="auto">
          <a:xfrm>
            <a:off x="857224" y="2357430"/>
            <a:ext cx="7415562" cy="3071834"/>
          </a:xfrm>
          <a:prstGeom prst="rect">
            <a:avLst/>
          </a:prstGeom>
          <a:ln>
            <a:noFill/>
          </a:ln>
          <a:effectLst>
            <a:softEdge rad="112500"/>
          </a:effectLst>
        </p:spPr>
      </p:pic>
      <p:sp>
        <p:nvSpPr>
          <p:cNvPr id="12292" name="TextBox 3"/>
          <p:cNvSpPr txBox="1">
            <a:spLocks noChangeArrowheads="1"/>
          </p:cNvSpPr>
          <p:nvPr/>
        </p:nvSpPr>
        <p:spPr bwMode="auto">
          <a:xfrm>
            <a:off x="3071813" y="214313"/>
            <a:ext cx="2697162" cy="708025"/>
          </a:xfrm>
          <a:prstGeom prst="rect">
            <a:avLst/>
          </a:prstGeom>
          <a:noFill/>
          <a:ln w="9525">
            <a:noFill/>
            <a:miter lim="800000"/>
            <a:headEnd/>
            <a:tailEnd/>
          </a:ln>
        </p:spPr>
        <p:txBody>
          <a:bodyPr>
            <a:spAutoFit/>
          </a:bodyPr>
          <a:lstStyle/>
          <a:p>
            <a:r>
              <a:rPr lang="ru-RU" sz="4000">
                <a:latin typeface="Comic Sans MS" pitchFamily="66" charset="0"/>
              </a:rPr>
              <a:t>Самолёты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0" y="714375"/>
            <a:ext cx="9144000" cy="1200150"/>
          </a:xfrm>
          <a:prstGeom prst="rect">
            <a:avLst/>
          </a:prstGeom>
          <a:noFill/>
          <a:ln w="9525">
            <a:noFill/>
            <a:miter lim="800000"/>
            <a:headEnd/>
            <a:tailEnd/>
          </a:ln>
        </p:spPr>
        <p:txBody>
          <a:bodyPr>
            <a:spAutoFit/>
          </a:bodyPr>
          <a:lstStyle/>
          <a:p>
            <a:pPr algn="ctr"/>
            <a:r>
              <a:rPr lang="ru-RU" b="1">
                <a:latin typeface="Constantia" pitchFamily="18" charset="0"/>
              </a:rPr>
              <a:t>Рассмотри  и назови картинки. Скажи, какой звук встречается в названии всех этих предметов? В каждом ряду найди и назови лишний предмет. Объясни, почему он  не подходит.</a:t>
            </a:r>
          </a:p>
          <a:p>
            <a:endParaRPr lang="ru-RU">
              <a:latin typeface="Constantia" pitchFamily="18" charset="0"/>
            </a:endParaRPr>
          </a:p>
        </p:txBody>
      </p:sp>
      <p:pic>
        <p:nvPicPr>
          <p:cNvPr id="3" name="Рисунок 2"/>
          <p:cNvPicPr>
            <a:picLocks noChangeAspect="1" noChangeArrowheads="1"/>
          </p:cNvPicPr>
          <p:nvPr/>
        </p:nvPicPr>
        <p:blipFill>
          <a:blip r:embed="rId2" cstate="print"/>
          <a:srcRect/>
          <a:stretch>
            <a:fillRect/>
          </a:stretch>
        </p:blipFill>
        <p:spPr bwMode="auto">
          <a:xfrm>
            <a:off x="1714500" y="1785938"/>
            <a:ext cx="5429250" cy="1092200"/>
          </a:xfrm>
          <a:prstGeom prst="rect">
            <a:avLst/>
          </a:prstGeom>
          <a:noFill/>
          <a:ln w="9525">
            <a:noFill/>
            <a:miter lim="800000"/>
            <a:headEnd/>
            <a:tailEnd/>
          </a:ln>
        </p:spPr>
      </p:pic>
      <p:pic>
        <p:nvPicPr>
          <p:cNvPr id="4" name="Рисунок 3"/>
          <p:cNvPicPr>
            <a:picLocks noChangeAspect="1" noChangeArrowheads="1"/>
          </p:cNvPicPr>
          <p:nvPr/>
        </p:nvPicPr>
        <p:blipFill>
          <a:blip r:embed="rId3" cstate="print"/>
          <a:srcRect/>
          <a:stretch>
            <a:fillRect/>
          </a:stretch>
        </p:blipFill>
        <p:spPr bwMode="auto">
          <a:xfrm>
            <a:off x="1714500" y="2857500"/>
            <a:ext cx="5429250" cy="1225550"/>
          </a:xfrm>
          <a:prstGeom prst="rect">
            <a:avLst/>
          </a:prstGeom>
          <a:noFill/>
          <a:ln w="9525">
            <a:noFill/>
            <a:miter lim="800000"/>
            <a:headEnd/>
            <a:tailEnd/>
          </a:ln>
        </p:spPr>
      </p:pic>
      <p:pic>
        <p:nvPicPr>
          <p:cNvPr id="5" name="Рисунок 4"/>
          <p:cNvPicPr>
            <a:picLocks noChangeAspect="1" noChangeArrowheads="1"/>
          </p:cNvPicPr>
          <p:nvPr/>
        </p:nvPicPr>
        <p:blipFill>
          <a:blip r:embed="rId4" cstate="print"/>
          <a:srcRect/>
          <a:stretch>
            <a:fillRect/>
          </a:stretch>
        </p:blipFill>
        <p:spPr bwMode="auto">
          <a:xfrm>
            <a:off x="1714500" y="4071938"/>
            <a:ext cx="5429250" cy="1281112"/>
          </a:xfrm>
          <a:prstGeom prst="rect">
            <a:avLst/>
          </a:prstGeom>
          <a:noFill/>
          <a:ln w="9525">
            <a:noFill/>
            <a:miter lim="800000"/>
            <a:headEnd/>
            <a:tailEnd/>
          </a:ln>
        </p:spPr>
      </p:pic>
      <p:pic>
        <p:nvPicPr>
          <p:cNvPr id="6" name="Рисунок 5"/>
          <p:cNvPicPr>
            <a:picLocks noChangeAspect="1" noChangeArrowheads="1"/>
          </p:cNvPicPr>
          <p:nvPr/>
        </p:nvPicPr>
        <p:blipFill>
          <a:blip r:embed="rId5" cstate="print"/>
          <a:srcRect/>
          <a:stretch>
            <a:fillRect/>
          </a:stretch>
        </p:blipFill>
        <p:spPr bwMode="auto">
          <a:xfrm>
            <a:off x="1714500" y="5286375"/>
            <a:ext cx="5429250" cy="1143000"/>
          </a:xfrm>
          <a:prstGeom prst="rect">
            <a:avLst/>
          </a:prstGeom>
          <a:noFill/>
          <a:ln w="9525">
            <a:noFill/>
            <a:miter lim="800000"/>
            <a:headEnd/>
            <a:tailEnd/>
          </a:ln>
        </p:spPr>
      </p:pic>
      <p:sp>
        <p:nvSpPr>
          <p:cNvPr id="13319" name="TextBox 6"/>
          <p:cNvSpPr txBox="1">
            <a:spLocks noChangeArrowheads="1"/>
          </p:cNvSpPr>
          <p:nvPr/>
        </p:nvSpPr>
        <p:spPr bwMode="auto">
          <a:xfrm>
            <a:off x="1714500" y="0"/>
            <a:ext cx="6194425" cy="984250"/>
          </a:xfrm>
          <a:prstGeom prst="rect">
            <a:avLst/>
          </a:prstGeom>
          <a:noFill/>
          <a:ln w="9525">
            <a:noFill/>
            <a:miter lim="800000"/>
            <a:headEnd/>
            <a:tailEnd/>
          </a:ln>
        </p:spPr>
        <p:txBody>
          <a:bodyPr wrap="none">
            <a:spAutoFit/>
          </a:bodyPr>
          <a:lstStyle/>
          <a:p>
            <a:r>
              <a:rPr lang="ru-RU" sz="4000">
                <a:latin typeface="Comic Sans MS" pitchFamily="66" charset="0"/>
              </a:rPr>
              <a:t>Найди лишний предмет</a:t>
            </a:r>
          </a:p>
          <a:p>
            <a:endParaRPr lang="ru-RU">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3000" fill="hold"/>
                                        <p:tgtEl>
                                          <p:spTgt spid="3"/>
                                        </p:tgtEl>
                                        <p:attrNameLst>
                                          <p:attrName>ppt_w</p:attrName>
                                        </p:attrNameLst>
                                      </p:cBhvr>
                                      <p:tavLst>
                                        <p:tav tm="0">
                                          <p:val>
                                            <p:fltVal val="0"/>
                                          </p:val>
                                        </p:tav>
                                        <p:tav tm="100000">
                                          <p:val>
                                            <p:strVal val="#ppt_w"/>
                                          </p:val>
                                        </p:tav>
                                      </p:tavLst>
                                    </p:anim>
                                    <p:anim calcmode="lin" valueType="num">
                                      <p:cBhvr>
                                        <p:cTn id="8" dur="3000" fill="hold"/>
                                        <p:tgtEl>
                                          <p:spTgt spid="3"/>
                                        </p:tgtEl>
                                        <p:attrNameLst>
                                          <p:attrName>ppt_h</p:attrName>
                                        </p:attrNameLst>
                                      </p:cBhvr>
                                      <p:tavLst>
                                        <p:tav tm="0">
                                          <p:val>
                                            <p:fltVal val="0"/>
                                          </p:val>
                                        </p:tav>
                                        <p:tav tm="100000">
                                          <p:val>
                                            <p:strVal val="#ppt_h"/>
                                          </p:val>
                                        </p:tav>
                                      </p:tavLst>
                                    </p:anim>
                                    <p:anim calcmode="lin" valueType="num">
                                      <p:cBhvr>
                                        <p:cTn id="9" dur="3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0" dur="3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3000" fill="hold"/>
                                        <p:tgtEl>
                                          <p:spTgt spid="4"/>
                                        </p:tgtEl>
                                        <p:attrNameLst>
                                          <p:attrName>ppt_w</p:attrName>
                                        </p:attrNameLst>
                                      </p:cBhvr>
                                      <p:tavLst>
                                        <p:tav tm="0">
                                          <p:val>
                                            <p:fltVal val="0"/>
                                          </p:val>
                                        </p:tav>
                                        <p:tav tm="100000">
                                          <p:val>
                                            <p:strVal val="#ppt_w"/>
                                          </p:val>
                                        </p:tav>
                                      </p:tavLst>
                                    </p:anim>
                                    <p:anim calcmode="lin" valueType="num">
                                      <p:cBhvr>
                                        <p:cTn id="16" dur="3000" fill="hold"/>
                                        <p:tgtEl>
                                          <p:spTgt spid="4"/>
                                        </p:tgtEl>
                                        <p:attrNameLst>
                                          <p:attrName>ppt_h</p:attrName>
                                        </p:attrNameLst>
                                      </p:cBhvr>
                                      <p:tavLst>
                                        <p:tav tm="0">
                                          <p:val>
                                            <p:fltVal val="0"/>
                                          </p:val>
                                        </p:tav>
                                        <p:tav tm="100000">
                                          <p:val>
                                            <p:strVal val="#ppt_h"/>
                                          </p:val>
                                        </p:tav>
                                      </p:tavLst>
                                    </p:anim>
                                    <p:anim calcmode="lin" valueType="num">
                                      <p:cBhvr>
                                        <p:cTn id="17" dur="3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8" dur="3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p:cTn id="23" dur="3000" fill="hold"/>
                                        <p:tgtEl>
                                          <p:spTgt spid="5"/>
                                        </p:tgtEl>
                                        <p:attrNameLst>
                                          <p:attrName>ppt_w</p:attrName>
                                        </p:attrNameLst>
                                      </p:cBhvr>
                                      <p:tavLst>
                                        <p:tav tm="0">
                                          <p:val>
                                            <p:fltVal val="0"/>
                                          </p:val>
                                        </p:tav>
                                        <p:tav tm="100000">
                                          <p:val>
                                            <p:strVal val="#ppt_w"/>
                                          </p:val>
                                        </p:tav>
                                      </p:tavLst>
                                    </p:anim>
                                    <p:anim calcmode="lin" valueType="num">
                                      <p:cBhvr>
                                        <p:cTn id="24" dur="3000" fill="hold"/>
                                        <p:tgtEl>
                                          <p:spTgt spid="5"/>
                                        </p:tgtEl>
                                        <p:attrNameLst>
                                          <p:attrName>ppt_h</p:attrName>
                                        </p:attrNameLst>
                                      </p:cBhvr>
                                      <p:tavLst>
                                        <p:tav tm="0">
                                          <p:val>
                                            <p:fltVal val="0"/>
                                          </p:val>
                                        </p:tav>
                                        <p:tav tm="100000">
                                          <p:val>
                                            <p:strVal val="#ppt_h"/>
                                          </p:val>
                                        </p:tav>
                                      </p:tavLst>
                                    </p:anim>
                                    <p:anim calcmode="lin" valueType="num">
                                      <p:cBhvr>
                                        <p:cTn id="25" dur="3000" fill="hold"/>
                                        <p:tgtEl>
                                          <p:spTgt spid="5"/>
                                        </p:tgtEl>
                                        <p:attrNameLst>
                                          <p:attrName>ppt_x</p:attrName>
                                        </p:attrNameLst>
                                      </p:cBhvr>
                                      <p:tavLst>
                                        <p:tav tm="0" fmla="#ppt_x+(cos(-2*pi*(1-$))*-#ppt_x-sin(-2*pi*(1-$))*(1-#ppt_y))*(1-$)">
                                          <p:val>
                                            <p:fltVal val="0"/>
                                          </p:val>
                                        </p:tav>
                                        <p:tav tm="100000">
                                          <p:val>
                                            <p:fltVal val="1"/>
                                          </p:val>
                                        </p:tav>
                                      </p:tavLst>
                                    </p:anim>
                                    <p:anim calcmode="lin" valueType="num">
                                      <p:cBhvr>
                                        <p:cTn id="26" dur="3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3000" fill="hold"/>
                                        <p:tgtEl>
                                          <p:spTgt spid="6"/>
                                        </p:tgtEl>
                                        <p:attrNameLst>
                                          <p:attrName>ppt_w</p:attrName>
                                        </p:attrNameLst>
                                      </p:cBhvr>
                                      <p:tavLst>
                                        <p:tav tm="0">
                                          <p:val>
                                            <p:fltVal val="0"/>
                                          </p:val>
                                        </p:tav>
                                        <p:tav tm="100000">
                                          <p:val>
                                            <p:strVal val="#ppt_w"/>
                                          </p:val>
                                        </p:tav>
                                      </p:tavLst>
                                    </p:anim>
                                    <p:anim calcmode="lin" valueType="num">
                                      <p:cBhvr>
                                        <p:cTn id="32" dur="3000" fill="hold"/>
                                        <p:tgtEl>
                                          <p:spTgt spid="6"/>
                                        </p:tgtEl>
                                        <p:attrNameLst>
                                          <p:attrName>ppt_h</p:attrName>
                                        </p:attrNameLst>
                                      </p:cBhvr>
                                      <p:tavLst>
                                        <p:tav tm="0">
                                          <p:val>
                                            <p:fltVal val="0"/>
                                          </p:val>
                                        </p:tav>
                                        <p:tav tm="100000">
                                          <p:val>
                                            <p:strVal val="#ppt_h"/>
                                          </p:val>
                                        </p:tav>
                                      </p:tavLst>
                                    </p:anim>
                                    <p:anim calcmode="lin" valueType="num">
                                      <p:cBhvr>
                                        <p:cTn id="33" dur="3000" fill="hold"/>
                                        <p:tgtEl>
                                          <p:spTgt spid="6"/>
                                        </p:tgtEl>
                                        <p:attrNameLst>
                                          <p:attrName>ppt_x</p:attrName>
                                        </p:attrNameLst>
                                      </p:cBhvr>
                                      <p:tavLst>
                                        <p:tav tm="0" fmla="#ppt_x+(cos(-2*pi*(1-$))*-#ppt_x-sin(-2*pi*(1-$))*(1-#ppt_y))*(1-$)">
                                          <p:val>
                                            <p:fltVal val="0"/>
                                          </p:val>
                                        </p:tav>
                                        <p:tav tm="100000">
                                          <p:val>
                                            <p:fltVal val="1"/>
                                          </p:val>
                                        </p:tav>
                                      </p:tavLst>
                                    </p:anim>
                                    <p:anim calcmode="lin" valueType="num">
                                      <p:cBhvr>
                                        <p:cTn id="34" dur="3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0" y="714375"/>
            <a:ext cx="9144000" cy="923925"/>
          </a:xfrm>
          <a:prstGeom prst="rect">
            <a:avLst/>
          </a:prstGeom>
          <a:noFill/>
          <a:ln w="9525">
            <a:noFill/>
            <a:miter lim="800000"/>
            <a:headEnd/>
            <a:tailEnd/>
          </a:ln>
        </p:spPr>
        <p:txBody>
          <a:bodyPr>
            <a:spAutoFit/>
          </a:bodyPr>
          <a:lstStyle/>
          <a:p>
            <a:pPr algn="ctr"/>
            <a:r>
              <a:rPr lang="ru-RU" b="1">
                <a:latin typeface="Constantia" pitchFamily="18" charset="0"/>
              </a:rPr>
              <a:t>Что изображено на картинках? Найди и назови </a:t>
            </a:r>
            <a:r>
              <a:rPr lang="en-US" b="1">
                <a:latin typeface="Constantia" pitchFamily="18" charset="0"/>
              </a:rPr>
              <a:t> </a:t>
            </a:r>
            <a:r>
              <a:rPr lang="ru-RU" b="1">
                <a:latin typeface="Constantia" pitchFamily="18" charset="0"/>
              </a:rPr>
              <a:t>животных, рыб, птиц. Какая картинка здесь лишняя? Почему?</a:t>
            </a:r>
          </a:p>
          <a:p>
            <a:endParaRPr lang="ru-RU">
              <a:latin typeface="Constantia" pitchFamily="18" charset="0"/>
            </a:endParaRPr>
          </a:p>
        </p:txBody>
      </p:sp>
      <p:pic>
        <p:nvPicPr>
          <p:cNvPr id="3" name="Рисунок 2"/>
          <p:cNvPicPr>
            <a:picLocks noChangeAspect="1" noChangeArrowheads="1"/>
          </p:cNvPicPr>
          <p:nvPr/>
        </p:nvPicPr>
        <p:blipFill>
          <a:blip r:embed="rId2" cstate="print"/>
          <a:srcRect/>
          <a:stretch>
            <a:fillRect/>
          </a:stretch>
        </p:blipFill>
        <p:spPr bwMode="auto">
          <a:xfrm>
            <a:off x="214313" y="1500188"/>
            <a:ext cx="2643187" cy="1714500"/>
          </a:xfrm>
          <a:prstGeom prst="rect">
            <a:avLst/>
          </a:prstGeom>
          <a:noFill/>
          <a:ln w="9525">
            <a:noFill/>
            <a:miter lim="800000"/>
            <a:headEnd/>
            <a:tailEnd/>
          </a:ln>
        </p:spPr>
      </p:pic>
      <p:pic>
        <p:nvPicPr>
          <p:cNvPr id="5" name="Рисунок 4"/>
          <p:cNvPicPr>
            <a:picLocks noChangeAspect="1" noChangeArrowheads="1"/>
          </p:cNvPicPr>
          <p:nvPr/>
        </p:nvPicPr>
        <p:blipFill>
          <a:blip r:embed="rId3" cstate="print"/>
          <a:srcRect/>
          <a:stretch>
            <a:fillRect/>
          </a:stretch>
        </p:blipFill>
        <p:spPr bwMode="auto">
          <a:xfrm>
            <a:off x="7000875" y="1500188"/>
            <a:ext cx="1809750" cy="1714500"/>
          </a:xfrm>
          <a:prstGeom prst="rect">
            <a:avLst/>
          </a:prstGeom>
          <a:noFill/>
          <a:ln w="9525">
            <a:noFill/>
            <a:miter lim="800000"/>
            <a:headEnd/>
            <a:tailEnd/>
          </a:ln>
        </p:spPr>
      </p:pic>
      <p:pic>
        <p:nvPicPr>
          <p:cNvPr id="6" name="Рисунок 5"/>
          <p:cNvPicPr>
            <a:picLocks noChangeAspect="1" noChangeArrowheads="1"/>
          </p:cNvPicPr>
          <p:nvPr/>
        </p:nvPicPr>
        <p:blipFill>
          <a:blip r:embed="rId4" cstate="print"/>
          <a:srcRect/>
          <a:stretch>
            <a:fillRect/>
          </a:stretch>
        </p:blipFill>
        <p:spPr bwMode="auto">
          <a:xfrm>
            <a:off x="214313" y="4143375"/>
            <a:ext cx="2622550" cy="2225675"/>
          </a:xfrm>
          <a:prstGeom prst="rect">
            <a:avLst/>
          </a:prstGeom>
          <a:noFill/>
          <a:ln w="9525">
            <a:noFill/>
            <a:miter lim="800000"/>
            <a:headEnd/>
            <a:tailEnd/>
          </a:ln>
        </p:spPr>
      </p:pic>
      <p:pic>
        <p:nvPicPr>
          <p:cNvPr id="7" name="Рисунок 6"/>
          <p:cNvPicPr>
            <a:picLocks noChangeAspect="1" noChangeArrowheads="1"/>
          </p:cNvPicPr>
          <p:nvPr/>
        </p:nvPicPr>
        <p:blipFill>
          <a:blip r:embed="rId5" cstate="print"/>
          <a:srcRect/>
          <a:stretch>
            <a:fillRect/>
          </a:stretch>
        </p:blipFill>
        <p:spPr bwMode="auto">
          <a:xfrm>
            <a:off x="4000500" y="4143375"/>
            <a:ext cx="1714500" cy="2243138"/>
          </a:xfrm>
          <a:prstGeom prst="rect">
            <a:avLst/>
          </a:prstGeom>
          <a:noFill/>
          <a:ln w="9525">
            <a:noFill/>
            <a:miter lim="800000"/>
            <a:headEnd/>
            <a:tailEnd/>
          </a:ln>
        </p:spPr>
      </p:pic>
      <p:pic>
        <p:nvPicPr>
          <p:cNvPr id="8" name="Рисунок 7"/>
          <p:cNvPicPr>
            <a:picLocks noChangeAspect="1" noChangeArrowheads="1"/>
          </p:cNvPicPr>
          <p:nvPr/>
        </p:nvPicPr>
        <p:blipFill>
          <a:blip r:embed="rId6" cstate="print"/>
          <a:srcRect/>
          <a:stretch>
            <a:fillRect/>
          </a:stretch>
        </p:blipFill>
        <p:spPr bwMode="auto">
          <a:xfrm>
            <a:off x="7072313" y="4143375"/>
            <a:ext cx="1785937" cy="2214563"/>
          </a:xfrm>
          <a:prstGeom prst="rect">
            <a:avLst/>
          </a:prstGeom>
          <a:noFill/>
          <a:ln w="9525">
            <a:noFill/>
            <a:miter lim="800000"/>
            <a:headEnd/>
            <a:tailEnd/>
          </a:ln>
        </p:spPr>
      </p:pic>
      <p:pic>
        <p:nvPicPr>
          <p:cNvPr id="9" name="Рисунок 8"/>
          <p:cNvPicPr>
            <a:picLocks noChangeAspect="1" noChangeArrowheads="1"/>
          </p:cNvPicPr>
          <p:nvPr/>
        </p:nvPicPr>
        <p:blipFill>
          <a:blip r:embed="rId7" cstate="print"/>
          <a:srcRect/>
          <a:stretch>
            <a:fillRect/>
          </a:stretch>
        </p:blipFill>
        <p:spPr bwMode="auto">
          <a:xfrm>
            <a:off x="2714625" y="2786063"/>
            <a:ext cx="1346200" cy="2105025"/>
          </a:xfrm>
          <a:prstGeom prst="rect">
            <a:avLst/>
          </a:prstGeom>
          <a:noFill/>
          <a:ln w="9525">
            <a:noFill/>
            <a:miter lim="800000"/>
            <a:headEnd/>
            <a:tailEnd/>
          </a:ln>
        </p:spPr>
      </p:pic>
      <p:pic>
        <p:nvPicPr>
          <p:cNvPr id="10" name="Рисунок 9"/>
          <p:cNvPicPr>
            <a:picLocks noChangeAspect="1" noChangeArrowheads="1"/>
          </p:cNvPicPr>
          <p:nvPr/>
        </p:nvPicPr>
        <p:blipFill>
          <a:blip r:embed="rId8" cstate="print"/>
          <a:srcRect/>
          <a:stretch>
            <a:fillRect/>
          </a:stretch>
        </p:blipFill>
        <p:spPr bwMode="auto">
          <a:xfrm>
            <a:off x="5715000" y="2786063"/>
            <a:ext cx="1381125" cy="1793875"/>
          </a:xfrm>
          <a:prstGeom prst="rect">
            <a:avLst/>
          </a:prstGeom>
          <a:noFill/>
          <a:ln w="9525">
            <a:noFill/>
            <a:miter lim="800000"/>
            <a:headEnd/>
            <a:tailEnd/>
          </a:ln>
        </p:spPr>
      </p:pic>
      <p:pic>
        <p:nvPicPr>
          <p:cNvPr id="11" name="Рисунок 10"/>
          <p:cNvPicPr>
            <a:picLocks noChangeAspect="1" noChangeArrowheads="1"/>
          </p:cNvPicPr>
          <p:nvPr/>
        </p:nvPicPr>
        <p:blipFill>
          <a:blip r:embed="rId9" cstate="print"/>
          <a:srcRect/>
          <a:stretch>
            <a:fillRect/>
          </a:stretch>
        </p:blipFill>
        <p:spPr bwMode="auto">
          <a:xfrm>
            <a:off x="3714750" y="1428750"/>
            <a:ext cx="2260600" cy="2105025"/>
          </a:xfrm>
          <a:prstGeom prst="rect">
            <a:avLst/>
          </a:prstGeom>
          <a:noFill/>
          <a:ln w="9525">
            <a:noFill/>
            <a:miter lim="800000"/>
            <a:headEnd/>
            <a:tailEnd/>
          </a:ln>
        </p:spPr>
      </p:pic>
      <p:sp>
        <p:nvSpPr>
          <p:cNvPr id="14347" name="TextBox 11"/>
          <p:cNvSpPr txBox="1">
            <a:spLocks noChangeArrowheads="1"/>
          </p:cNvSpPr>
          <p:nvPr/>
        </p:nvSpPr>
        <p:spPr bwMode="auto">
          <a:xfrm>
            <a:off x="1714500" y="0"/>
            <a:ext cx="6194425" cy="708025"/>
          </a:xfrm>
          <a:prstGeom prst="rect">
            <a:avLst/>
          </a:prstGeom>
          <a:noFill/>
          <a:ln w="9525">
            <a:noFill/>
            <a:miter lim="800000"/>
            <a:headEnd/>
            <a:tailEnd/>
          </a:ln>
        </p:spPr>
        <p:txBody>
          <a:bodyPr wrap="none">
            <a:spAutoFit/>
          </a:bodyPr>
          <a:lstStyle/>
          <a:p>
            <a:r>
              <a:rPr lang="ru-RU" sz="4000">
                <a:latin typeface="Comic Sans MS" pitchFamily="66" charset="0"/>
              </a:rPr>
              <a:t>Найди лишний предмет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1000" fill="hold"/>
                                        <p:tgtEl>
                                          <p:spTgt spid="10"/>
                                        </p:tgtEl>
                                        <p:attrNameLst>
                                          <p:attrName>ppt_w</p:attrName>
                                        </p:attrNameLst>
                                      </p:cBhvr>
                                      <p:tavLst>
                                        <p:tav tm="0">
                                          <p:val>
                                            <p:strVal val="#ppt_w*0.70"/>
                                          </p:val>
                                        </p:tav>
                                        <p:tav tm="100000">
                                          <p:val>
                                            <p:strVal val="#ppt_w"/>
                                          </p:val>
                                        </p:tav>
                                      </p:tavLst>
                                    </p:anim>
                                    <p:anim calcmode="lin" valueType="num">
                                      <p:cBhvr>
                                        <p:cTn id="15" dur="1000" fill="hold"/>
                                        <p:tgtEl>
                                          <p:spTgt spid="10"/>
                                        </p:tgtEl>
                                        <p:attrNameLst>
                                          <p:attrName>ppt_h</p:attrName>
                                        </p:attrNameLst>
                                      </p:cBhvr>
                                      <p:tavLst>
                                        <p:tav tm="0">
                                          <p:val>
                                            <p:strVal val="#ppt_h"/>
                                          </p:val>
                                        </p:tav>
                                        <p:tav tm="100000">
                                          <p:val>
                                            <p:strVal val="#ppt_h"/>
                                          </p:val>
                                        </p:tav>
                                      </p:tavLst>
                                    </p:anim>
                                    <p:animEffect transition="in" filter="fade">
                                      <p:cBhvr>
                                        <p:cTn id="16" dur="10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dissolve">
                                      <p:cBhvr>
                                        <p:cTn id="21" dur="1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1000"/>
                                        <p:tgtEl>
                                          <p:spTgt spid="7"/>
                                        </p:tgtEl>
                                      </p:cBhvr>
                                    </p:animEffect>
                                    <p:anim calcmode="lin" valueType="num">
                                      <p:cBhvr>
                                        <p:cTn id="27" dur="1000" fill="hold"/>
                                        <p:tgtEl>
                                          <p:spTgt spid="7"/>
                                        </p:tgtEl>
                                        <p:attrNameLst>
                                          <p:attrName>ppt_x</p:attrName>
                                        </p:attrNameLst>
                                      </p:cBhvr>
                                      <p:tavLst>
                                        <p:tav tm="0">
                                          <p:val>
                                            <p:strVal val="#ppt_x"/>
                                          </p:val>
                                        </p:tav>
                                        <p:tav tm="100000">
                                          <p:val>
                                            <p:strVal val="#ppt_x"/>
                                          </p:val>
                                        </p:tav>
                                      </p:tavLst>
                                    </p:anim>
                                    <p:anim calcmode="lin" valueType="num">
                                      <p:cBhvr>
                                        <p:cTn id="2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5"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500" decel="50000" fill="hold">
                                          <p:stCondLst>
                                            <p:cond delay="0"/>
                                          </p:stCondLst>
                                        </p:cTn>
                                        <p:tgtEl>
                                          <p:spTgt spid="11"/>
                                        </p:tgtEl>
                                        <p:attrNameLst>
                                          <p:attrName>style.rotation</p:attrName>
                                        </p:attrNameLst>
                                      </p:cBhvr>
                                      <p:tavLst>
                                        <p:tav tm="0">
                                          <p:val>
                                            <p:fltVal val="-90"/>
                                          </p:val>
                                        </p:tav>
                                        <p:tav tm="100000">
                                          <p:val>
                                            <p:fltVal val="0"/>
                                          </p:val>
                                        </p:tav>
                                      </p:tavLst>
                                    </p:anim>
                                    <p:anim calcmode="lin" valueType="num">
                                      <p:cBhvr>
                                        <p:cTn id="34" dur="500" decel="50000" fill="hold">
                                          <p:stCondLst>
                                            <p:cond delay="0"/>
                                          </p:stCondLst>
                                        </p:cTn>
                                        <p:tgtEl>
                                          <p:spTgt spid="11"/>
                                        </p:tgtEl>
                                        <p:attrNameLst>
                                          <p:attrName>ppt_w</p:attrName>
                                        </p:attrNameLst>
                                      </p:cBhvr>
                                      <p:tavLst>
                                        <p:tav tm="0">
                                          <p:val>
                                            <p:strVal val="#ppt_w"/>
                                          </p:val>
                                        </p:tav>
                                        <p:tav tm="100000">
                                          <p:val>
                                            <p:strVal val="#ppt_w*.05"/>
                                          </p:val>
                                        </p:tav>
                                      </p:tavLst>
                                    </p:anim>
                                    <p:anim calcmode="lin" valueType="num">
                                      <p:cBhvr>
                                        <p:cTn id="35" dur="500" accel="50000" fill="hold">
                                          <p:stCondLst>
                                            <p:cond delay="500"/>
                                          </p:stCondLst>
                                        </p:cTn>
                                        <p:tgtEl>
                                          <p:spTgt spid="11"/>
                                        </p:tgtEl>
                                        <p:attrNameLst>
                                          <p:attrName>ppt_w</p:attrName>
                                        </p:attrNameLst>
                                      </p:cBhvr>
                                      <p:tavLst>
                                        <p:tav tm="0">
                                          <p:val>
                                            <p:strVal val="#ppt_w*.05"/>
                                          </p:val>
                                        </p:tav>
                                        <p:tav tm="100000">
                                          <p:val>
                                            <p:strVal val="#ppt_w"/>
                                          </p:val>
                                        </p:tav>
                                      </p:tavLst>
                                    </p:anim>
                                    <p:anim calcmode="lin" valueType="num">
                                      <p:cBhvr>
                                        <p:cTn id="36" dur="1000" fill="hold"/>
                                        <p:tgtEl>
                                          <p:spTgt spid="11"/>
                                        </p:tgtEl>
                                        <p:attrNameLst>
                                          <p:attrName>ppt_h</p:attrName>
                                        </p:attrNameLst>
                                      </p:cBhvr>
                                      <p:tavLst>
                                        <p:tav tm="0">
                                          <p:val>
                                            <p:strVal val="#ppt_h"/>
                                          </p:val>
                                        </p:tav>
                                        <p:tav tm="100000">
                                          <p:val>
                                            <p:strVal val="#ppt_h"/>
                                          </p:val>
                                        </p:tav>
                                      </p:tavLst>
                                    </p:anim>
                                    <p:anim calcmode="lin" valueType="num">
                                      <p:cBhvr>
                                        <p:cTn id="37" dur="500" decel="50000" fill="hold">
                                          <p:stCondLst>
                                            <p:cond delay="0"/>
                                          </p:stCondLst>
                                        </p:cTn>
                                        <p:tgtEl>
                                          <p:spTgt spid="11"/>
                                        </p:tgtEl>
                                        <p:attrNameLst>
                                          <p:attrName>ppt_x</p:attrName>
                                        </p:attrNameLst>
                                      </p:cBhvr>
                                      <p:tavLst>
                                        <p:tav tm="0">
                                          <p:val>
                                            <p:strVal val="#ppt_x+.4"/>
                                          </p:val>
                                        </p:tav>
                                        <p:tav tm="100000">
                                          <p:val>
                                            <p:strVal val="#ppt_x"/>
                                          </p:val>
                                        </p:tav>
                                      </p:tavLst>
                                    </p:anim>
                                    <p:anim calcmode="lin" valueType="num">
                                      <p:cBhvr>
                                        <p:cTn id="38" dur="500" decel="50000" fill="hold">
                                          <p:stCondLst>
                                            <p:cond delay="0"/>
                                          </p:stCondLst>
                                        </p:cTn>
                                        <p:tgtEl>
                                          <p:spTgt spid="11"/>
                                        </p:tgtEl>
                                        <p:attrNameLst>
                                          <p:attrName>ppt_y</p:attrName>
                                        </p:attrNameLst>
                                      </p:cBhvr>
                                      <p:tavLst>
                                        <p:tav tm="0">
                                          <p:val>
                                            <p:strVal val="#ppt_y-.2"/>
                                          </p:val>
                                        </p:tav>
                                        <p:tav tm="100000">
                                          <p:val>
                                            <p:strVal val="#ppt_y+.1"/>
                                          </p:val>
                                        </p:tav>
                                      </p:tavLst>
                                    </p:anim>
                                    <p:anim calcmode="lin" valueType="num">
                                      <p:cBhvr>
                                        <p:cTn id="39" dur="500" accel="50000" fill="hold">
                                          <p:stCondLst>
                                            <p:cond delay="500"/>
                                          </p:stCondLst>
                                        </p:cTn>
                                        <p:tgtEl>
                                          <p:spTgt spid="11"/>
                                        </p:tgtEl>
                                        <p:attrNameLst>
                                          <p:attrName>ppt_y</p:attrName>
                                        </p:attrNameLst>
                                      </p:cBhvr>
                                      <p:tavLst>
                                        <p:tav tm="0">
                                          <p:val>
                                            <p:strVal val="#ppt_y+.1"/>
                                          </p:val>
                                        </p:tav>
                                        <p:tav tm="100000">
                                          <p:val>
                                            <p:strVal val="#ppt_y"/>
                                          </p:val>
                                        </p:tav>
                                      </p:tavLst>
                                    </p:anim>
                                    <p:animEffect transition="in" filter="fade">
                                      <p:cBhvr>
                                        <p:cTn id="40" dur="1000" decel="50000">
                                          <p:stCondLst>
                                            <p:cond delay="0"/>
                                          </p:stCondLst>
                                        </p:cTn>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12" presetClass="entr" presetSubtype="4" fill="hold"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slide(fromBottom)">
                                      <p:cBhvr>
                                        <p:cTn id="45" dur="1000"/>
                                        <p:tgtEl>
                                          <p:spTgt spid="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fade">
                                      <p:cBhvr>
                                        <p:cTn id="50" dur="2000"/>
                                        <p:tgtEl>
                                          <p:spTgt spid="9"/>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wipe(down)">
                                      <p:cBhvr>
                                        <p:cTn id="5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1071570"/>
          </a:xfrm>
        </p:spPr>
        <p:txBody>
          <a:bodyPr>
            <a:normAutofit fontScale="90000"/>
          </a:bodyPr>
          <a:lstStyle/>
          <a:p>
            <a:pPr marL="484632" indent="0" algn="ctr" eaLnBrk="1" fontAlgn="auto" hangingPunct="1">
              <a:spcAft>
                <a:spcPts val="0"/>
              </a:spcAft>
              <a:defRPr/>
            </a:pPr>
            <a:r>
              <a:rPr lang="ru-RU" b="1" dirty="0" smtClean="0">
                <a:solidFill>
                  <a:schemeClr val="tx1"/>
                </a:solidFill>
                <a:latin typeface="Comic Sans MS" pitchFamily="66" charset="0"/>
              </a:rPr>
              <a:t>Маленький математик</a:t>
            </a:r>
            <a:br>
              <a:rPr lang="ru-RU" b="1" dirty="0" smtClean="0">
                <a:solidFill>
                  <a:schemeClr val="tx1"/>
                </a:solidFill>
                <a:latin typeface="Comic Sans MS" pitchFamily="66" charset="0"/>
              </a:rPr>
            </a:br>
            <a:r>
              <a:rPr lang="ru-RU" sz="3600" b="1" dirty="0" smtClean="0">
                <a:solidFill>
                  <a:schemeClr val="tx1"/>
                </a:solidFill>
                <a:latin typeface="Comic Sans MS" pitchFamily="66" charset="0"/>
              </a:rPr>
              <a:t>Кого (чего) и сколько?</a:t>
            </a:r>
            <a:endParaRPr lang="ru-RU" sz="3600" b="1" dirty="0">
              <a:solidFill>
                <a:schemeClr val="tx1"/>
              </a:solidFill>
              <a:latin typeface="Comic Sans MS" pitchFamily="66" charset="0"/>
            </a:endParaRPr>
          </a:p>
        </p:txBody>
      </p:sp>
      <p:pic>
        <p:nvPicPr>
          <p:cNvPr id="2052" name="Picture 4" descr="D:\Рабочие документы\Нагл., дид. материал по автоматизации проблемных звуков\1.1 Свистящие ЗВУК-С\2-Карт.материал для авт.звука в составе слов\Сделать презентацию(на уровне слов-назови)\SWScan000100278.jpg"/>
          <p:cNvPicPr>
            <a:picLocks noGrp="1" noChangeAspect="1" noChangeArrowheads="1"/>
          </p:cNvPicPr>
          <p:nvPr>
            <p:ph idx="1"/>
          </p:nvPr>
        </p:nvPicPr>
        <p:blipFill>
          <a:blip r:embed="rId2" cstate="print"/>
          <a:srcRect/>
          <a:stretch>
            <a:fillRect/>
          </a:stretch>
        </p:blipFill>
        <p:spPr>
          <a:xfrm>
            <a:off x="1285875" y="1571625"/>
            <a:ext cx="7000875" cy="4941888"/>
          </a:xfrm>
          <a:ln>
            <a:solidFill>
              <a:schemeClr val="tx2">
                <a:lumMod val="90000"/>
              </a:schemeClr>
            </a:solidFill>
          </a:ln>
          <a:effectLst>
            <a:outerShdw blurRad="292100" dist="139700" dir="2700000" algn="tl" rotWithShape="0">
              <a:srgbClr val="333333">
                <a:alpha val="65000"/>
              </a:srgbClr>
            </a:outerShdw>
          </a:effectLst>
        </p:spPr>
      </p:pic>
      <p:pic>
        <p:nvPicPr>
          <p:cNvPr id="2051" name="Picture 3" descr="D:\Рабочие документы\Нагл., дид. материал по автоматизации проблемных звуков\1.1 Свистящие ЗВУК-С\2-Карт.материал для авт.звука в составе слов\Сделать презентацию(на уровне слов-назови)\SWScan000100279.jpg"/>
          <p:cNvPicPr>
            <a:picLocks noChangeAspect="1" noChangeArrowheads="1"/>
          </p:cNvPicPr>
          <p:nvPr/>
        </p:nvPicPr>
        <p:blipFill>
          <a:blip r:embed="rId3" cstate="print"/>
          <a:srcRect l="1000" b="1286"/>
          <a:stretch>
            <a:fillRect/>
          </a:stretch>
        </p:blipFill>
        <p:spPr bwMode="auto">
          <a:xfrm>
            <a:off x="1285875" y="1571625"/>
            <a:ext cx="7072313" cy="4857750"/>
          </a:xfrm>
          <a:prstGeom prst="rect">
            <a:avLst/>
          </a:prstGeom>
          <a:ln>
            <a:solidFill>
              <a:schemeClr val="tx2">
                <a:lumMod val="90000"/>
              </a:schemeClr>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fade">
                                      <p:cBhvr>
                                        <p:cTn id="7" dur="20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2051"/>
                                        </p:tgtEl>
                                      </p:cBhvr>
                                    </p:animEffect>
                                    <p:set>
                                      <p:cBhvr>
                                        <p:cTn id="12" dur="1" fill="hold">
                                          <p:stCondLst>
                                            <p:cond delay="1999"/>
                                          </p:stCondLst>
                                        </p:cTn>
                                        <p:tgtEl>
                                          <p:spTgt spid="205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animEffect transition="in" filter="fade">
                                      <p:cBhvr>
                                        <p:cTn id="17" dur="2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cstate="print"/>
          <a:srcRect/>
          <a:stretch>
            <a:fillRect/>
          </a:stretch>
        </p:blipFill>
        <p:spPr bwMode="auto">
          <a:xfrm>
            <a:off x="500063" y="2000250"/>
            <a:ext cx="5643562" cy="3214688"/>
          </a:xfrm>
          <a:prstGeom prst="rect">
            <a:avLst/>
          </a:prstGeom>
          <a:ln>
            <a:solidFill>
              <a:schemeClr val="tx2">
                <a:lumMod val="90000"/>
              </a:schemeClr>
            </a:solidFill>
          </a:ln>
          <a:effectLst>
            <a:outerShdw blurRad="292100" dist="139700" dir="2700000" algn="tl" rotWithShape="0">
              <a:srgbClr val="333333">
                <a:alpha val="65000"/>
              </a:srgbClr>
            </a:outerShdw>
          </a:effectLst>
        </p:spPr>
      </p:pic>
      <p:sp>
        <p:nvSpPr>
          <p:cNvPr id="3" name="TextBox 2"/>
          <p:cNvSpPr txBox="1">
            <a:spLocks noChangeArrowheads="1"/>
          </p:cNvSpPr>
          <p:nvPr/>
        </p:nvSpPr>
        <p:spPr bwMode="auto">
          <a:xfrm>
            <a:off x="6357938" y="1928813"/>
            <a:ext cx="2071687" cy="3692525"/>
          </a:xfrm>
          <a:prstGeom prst="rect">
            <a:avLst/>
          </a:prstGeom>
          <a:noFill/>
          <a:ln w="9525">
            <a:noFill/>
            <a:miter lim="800000"/>
            <a:headEnd/>
            <a:tailEnd/>
          </a:ln>
        </p:spPr>
        <p:txBody>
          <a:bodyPr>
            <a:spAutoFit/>
          </a:bodyPr>
          <a:lstStyle/>
          <a:p>
            <a:r>
              <a:rPr lang="ru-RU" b="1">
                <a:latin typeface="Constantia" pitchFamily="18" charset="0"/>
              </a:rPr>
              <a:t>Молоко возит – </a:t>
            </a:r>
          </a:p>
          <a:p>
            <a:r>
              <a:rPr lang="ru-RU" b="1">
                <a:latin typeface="Constantia" pitchFamily="18" charset="0"/>
              </a:rPr>
              <a:t>молоковоз,</a:t>
            </a:r>
          </a:p>
          <a:p>
            <a:r>
              <a:rPr lang="ru-RU" b="1">
                <a:latin typeface="Constantia" pitchFamily="18" charset="0"/>
              </a:rPr>
              <a:t>Рыбу возит – </a:t>
            </a:r>
          </a:p>
          <a:p>
            <a:r>
              <a:rPr lang="ru-RU" b="1">
                <a:latin typeface="Constantia" pitchFamily="18" charset="0"/>
              </a:rPr>
              <a:t>рыбовоз, </a:t>
            </a:r>
          </a:p>
          <a:p>
            <a:r>
              <a:rPr lang="ru-RU" b="1">
                <a:latin typeface="Constantia" pitchFamily="18" charset="0"/>
              </a:rPr>
              <a:t>Воду возит  - </a:t>
            </a:r>
          </a:p>
          <a:p>
            <a:r>
              <a:rPr lang="ru-RU" b="1">
                <a:latin typeface="Constantia" pitchFamily="18" charset="0"/>
              </a:rPr>
              <a:t>... ,</a:t>
            </a:r>
            <a:br>
              <a:rPr lang="ru-RU" b="1">
                <a:latin typeface="Constantia" pitchFamily="18" charset="0"/>
              </a:rPr>
            </a:br>
            <a:r>
              <a:rPr lang="ru-RU" b="1">
                <a:latin typeface="Constantia" pitchFamily="18" charset="0"/>
              </a:rPr>
              <a:t>Хлеб возит  - </a:t>
            </a:r>
          </a:p>
          <a:p>
            <a:r>
              <a:rPr lang="ru-RU" b="1">
                <a:latin typeface="Constantia" pitchFamily="18" charset="0"/>
              </a:rPr>
              <a:t>... ,</a:t>
            </a:r>
          </a:p>
          <a:p>
            <a:r>
              <a:rPr lang="ru-RU" b="1">
                <a:latin typeface="Constantia" pitchFamily="18" charset="0"/>
              </a:rPr>
              <a:t>Лес возит – </a:t>
            </a:r>
          </a:p>
          <a:p>
            <a:r>
              <a:rPr lang="ru-RU" b="1">
                <a:latin typeface="Constantia" pitchFamily="18" charset="0"/>
              </a:rPr>
              <a:t>... ,</a:t>
            </a:r>
          </a:p>
          <a:p>
            <a:r>
              <a:rPr lang="ru-RU" b="1">
                <a:latin typeface="Constantia" pitchFamily="18" charset="0"/>
              </a:rPr>
              <a:t>Панели возит – </a:t>
            </a:r>
          </a:p>
          <a:p>
            <a:r>
              <a:rPr lang="ru-RU" b="1">
                <a:latin typeface="Constantia" pitchFamily="18" charset="0"/>
              </a:rPr>
              <a:t> ... .</a:t>
            </a:r>
          </a:p>
          <a:p>
            <a:endParaRPr lang="ru-RU">
              <a:latin typeface="Constantia" pitchFamily="18" charset="0"/>
            </a:endParaRPr>
          </a:p>
        </p:txBody>
      </p:sp>
      <p:sp>
        <p:nvSpPr>
          <p:cNvPr id="16388" name="TextBox 3"/>
          <p:cNvSpPr txBox="1">
            <a:spLocks noChangeArrowheads="1"/>
          </p:cNvSpPr>
          <p:nvPr/>
        </p:nvSpPr>
        <p:spPr bwMode="auto">
          <a:xfrm>
            <a:off x="1714500" y="285750"/>
            <a:ext cx="5418138" cy="1323975"/>
          </a:xfrm>
          <a:prstGeom prst="rect">
            <a:avLst/>
          </a:prstGeom>
          <a:noFill/>
          <a:ln w="9525">
            <a:noFill/>
            <a:miter lim="800000"/>
            <a:headEnd/>
            <a:tailEnd/>
          </a:ln>
        </p:spPr>
        <p:txBody>
          <a:bodyPr>
            <a:spAutoFit/>
          </a:bodyPr>
          <a:lstStyle/>
          <a:p>
            <a:pPr algn="ctr"/>
            <a:r>
              <a:rPr lang="ru-RU" sz="4000">
                <a:latin typeface="Comic Sans MS" pitchFamily="66" charset="0"/>
              </a:rPr>
              <a:t>Образуй новое слово:</a:t>
            </a:r>
            <a:endParaRPr lang="ru-RU">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632</TotalTime>
  <Words>369</Words>
  <Application>Microsoft Office PowerPoint</Application>
  <PresentationFormat>Экран (4:3)</PresentationFormat>
  <Paragraphs>57</Paragraphs>
  <Slides>17</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17</vt:i4>
      </vt:variant>
    </vt:vector>
  </HeadingPairs>
  <TitlesOfParts>
    <vt:vector size="26" baseType="lpstr">
      <vt:lpstr>Arial</vt:lpstr>
      <vt:lpstr>Calibri</vt:lpstr>
      <vt:lpstr>Comic Sans MS</vt:lpstr>
      <vt:lpstr>Constantia</vt:lpstr>
      <vt:lpstr>Times New Roman</vt:lpstr>
      <vt:lpstr>Trebuchet MS</vt:lpstr>
      <vt:lpstr>Wingdings 2</vt:lpstr>
      <vt:lpstr>Wingdings 3</vt:lpstr>
      <vt:lpstr>Грань</vt:lpstr>
      <vt:lpstr>   Муниципальное бюджетное общеобразовательное учреждение «Средняя общеобразовательная школа - детский сад комбинированного вида №6 с углублённым изучением английского языка» муниципального образования городской округ Симферополь республики Крым   Этап формирования первичных произносительных умений и навыков</vt:lpstr>
      <vt:lpstr>Прятки </vt:lpstr>
      <vt:lpstr>Презентация PowerPoint</vt:lpstr>
      <vt:lpstr>Презентация PowerPoint</vt:lpstr>
      <vt:lpstr>Презентация PowerPoint</vt:lpstr>
      <vt:lpstr>Презентация PowerPoint</vt:lpstr>
      <vt:lpstr>Презентация PowerPoint</vt:lpstr>
      <vt:lpstr>Маленький математик Кого (чего) и сколько?</vt:lpstr>
      <vt:lpstr>Презентация PowerPoint</vt:lpstr>
      <vt:lpstr>Скажи наоборот</vt:lpstr>
      <vt:lpstr>Назови предметы.  Найди слова со звуками  [А] и [С]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Victoriya</dc:creator>
  <cp:lastModifiedBy>Катя Кутовая</cp:lastModifiedBy>
  <cp:revision>76</cp:revision>
  <dcterms:modified xsi:type="dcterms:W3CDTF">2023-10-15T09:38:55Z</dcterms:modified>
</cp:coreProperties>
</file>