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2"/>
  </p:notesMasterIdLst>
  <p:sldIdLst>
    <p:sldId id="258" r:id="rId2"/>
    <p:sldId id="256" r:id="rId3"/>
    <p:sldId id="259" r:id="rId4"/>
    <p:sldId id="265" r:id="rId5"/>
    <p:sldId id="261" r:id="rId6"/>
    <p:sldId id="260" r:id="rId7"/>
    <p:sldId id="257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930" y="72"/>
      </p:cViewPr>
      <p:guideLst>
        <p:guide orient="horz" pos="2160"/>
        <p:guide pos="2880"/>
        <p:guide orient="horz" pos="16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5Б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400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плохо</c:v>
                </c:pt>
                <c:pt idx="1">
                  <c:v>норма</c:v>
                </c:pt>
                <c:pt idx="2">
                  <c:v>выше нормы</c:v>
                </c:pt>
                <c:pt idx="3">
                  <c:v>отлично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0.19</c:v>
                </c:pt>
                <c:pt idx="1">
                  <c:v>0.43</c:v>
                </c:pt>
                <c:pt idx="2">
                  <c:v>0.28999999999999998</c:v>
                </c:pt>
                <c:pt idx="3">
                  <c:v>0.09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25F-4177-B0EF-715DCE8AA7F3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65797970201601719"/>
          <c:y val="0.33182327209098861"/>
          <c:w val="0.26175213307126088"/>
          <c:h val="0.37711149995139503"/>
        </c:manualLayout>
      </c:layout>
      <c:overlay val="0"/>
      <c:txPr>
        <a:bodyPr/>
        <a:lstStyle/>
        <a:p>
          <a:pPr>
            <a:defRPr sz="1600"/>
          </a:pPr>
          <a:endParaRPr lang="ru-RU"/>
        </a:p>
      </c:txPr>
    </c:legend>
    <c:plotVisOnly val="1"/>
    <c:dispBlanksAs val="gap"/>
    <c:showDLblsOverMax val="0"/>
  </c:chart>
  <c:spPr>
    <a:solidFill>
      <a:schemeClr val="lt1"/>
    </a:solidFill>
    <a:ln w="19050" cap="flat" cmpd="sng" algn="ctr">
      <a:solidFill>
        <a:schemeClr val="accent6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6Б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плохо</c:v>
                </c:pt>
                <c:pt idx="1">
                  <c:v>норма</c:v>
                </c:pt>
                <c:pt idx="2">
                  <c:v>выше нормы</c:v>
                </c:pt>
                <c:pt idx="3">
                  <c:v>отлично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7.0000000000000007E-2</c:v>
                </c:pt>
                <c:pt idx="1">
                  <c:v>0.25</c:v>
                </c:pt>
                <c:pt idx="2">
                  <c:v>0.43</c:v>
                </c:pt>
                <c:pt idx="3">
                  <c:v>0.25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496-4965-88EA-8EF6F1CA2C01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legend>
      <c:legendPos val="r"/>
      <c:overlay val="0"/>
      <c:txPr>
        <a:bodyPr/>
        <a:lstStyle/>
        <a:p>
          <a:pPr>
            <a:defRPr sz="1600"/>
          </a:pPr>
          <a:endParaRPr lang="ru-RU"/>
        </a:p>
      </c:txPr>
    </c:legend>
    <c:plotVisOnly val="1"/>
    <c:dispBlanksAs val="gap"/>
    <c:showDLblsOverMax val="0"/>
  </c:chart>
  <c:spPr>
    <a:solidFill>
      <a:schemeClr val="lt1"/>
    </a:solidFill>
    <a:ln w="19050" cap="flat" cmpd="sng" algn="ctr">
      <a:solidFill>
        <a:schemeClr val="accent6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7А</c:v>
                </c:pt>
              </c:strCache>
            </c:strRef>
          </c:tx>
          <c:dLbls>
            <c:dLbl>
              <c:idx val="0"/>
              <c:layout>
                <c:manualLayout>
                  <c:x val="-6.4317759644409056E-2"/>
                  <c:y val="0.11687314085739282"/>
                </c:manualLayout>
              </c:layout>
              <c:spPr/>
              <c:txPr>
                <a:bodyPr/>
                <a:lstStyle/>
                <a:p>
                  <a:pPr>
                    <a:defRPr sz="2000"/>
                  </a:pPr>
                  <a:endParaRPr lang="ru-RU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480-4FC6-8955-46BD70BD110F}"/>
                </c:ext>
              </c:extLst>
            </c:dLbl>
            <c:dLbl>
              <c:idx val="1"/>
              <c:layout>
                <c:manualLayout>
                  <c:x val="-0.14541952764785882"/>
                  <c:y val="-0.11249557694177116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480-4FC6-8955-46BD70BD110F}"/>
                </c:ext>
              </c:extLst>
            </c:dLbl>
            <c:dLbl>
              <c:idx val="2"/>
              <c:layout>
                <c:manualLayout>
                  <c:x val="0.11604347032872259"/>
                  <c:y val="-6.0391756585982309E-2"/>
                </c:manualLayout>
              </c:layout>
              <c:spPr/>
              <c:txPr>
                <a:bodyPr/>
                <a:lstStyle/>
                <a:p>
                  <a:pPr>
                    <a:defRPr sz="1800"/>
                  </a:pPr>
                  <a:endParaRPr lang="ru-RU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480-4FC6-8955-46BD70BD110F}"/>
                </c:ext>
              </c:extLst>
            </c:dLbl>
            <c:dLbl>
              <c:idx val="3"/>
              <c:layout>
                <c:manualLayout>
                  <c:x val="0.18458698212094071"/>
                  <c:y val="0.12826168951103334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480-4FC6-8955-46BD70BD110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400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плохо</c:v>
                </c:pt>
                <c:pt idx="1">
                  <c:v>норма</c:v>
                </c:pt>
                <c:pt idx="2">
                  <c:v>выше нормы</c:v>
                </c:pt>
                <c:pt idx="3">
                  <c:v>отлично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7.0000000000000007E-2</c:v>
                </c:pt>
                <c:pt idx="1">
                  <c:v>0.56000000000000005</c:v>
                </c:pt>
                <c:pt idx="2">
                  <c:v>7.0000000000000007E-2</c:v>
                </c:pt>
                <c:pt idx="3">
                  <c:v>0.3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480-4FC6-8955-46BD70BD110F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70721361163631524"/>
          <c:y val="0.37222047244094486"/>
          <c:w val="0.22736297391094254"/>
          <c:h val="0.26149742393311948"/>
        </c:manualLayout>
      </c:layout>
      <c:overlay val="0"/>
      <c:txPr>
        <a:bodyPr/>
        <a:lstStyle/>
        <a:p>
          <a:pPr>
            <a:defRPr sz="1200"/>
          </a:pPr>
          <a:endParaRPr lang="ru-RU"/>
        </a:p>
      </c:txPr>
    </c:legend>
    <c:plotVisOnly val="1"/>
    <c:dispBlanksAs val="gap"/>
    <c:showDLblsOverMax val="0"/>
  </c:chart>
  <c:spPr>
    <a:solidFill>
      <a:schemeClr val="lt1"/>
    </a:solidFill>
    <a:ln w="19050" cap="flat" cmpd="sng" algn="ctr">
      <a:solidFill>
        <a:schemeClr val="accent4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7Б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400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плохо</c:v>
                </c:pt>
                <c:pt idx="1">
                  <c:v>норма</c:v>
                </c:pt>
                <c:pt idx="2">
                  <c:v>выше нормы</c:v>
                </c:pt>
                <c:pt idx="3">
                  <c:v>отлично</c:v>
                </c:pt>
              </c:strCache>
            </c:strRef>
          </c:cat>
          <c:val>
            <c:numRef>
              <c:f>Лист1!$B$2:$B$5</c:f>
              <c:numCache>
                <c:formatCode>0%</c:formatCode>
                <c:ptCount val="4"/>
                <c:pt idx="0">
                  <c:v>0.1</c:v>
                </c:pt>
                <c:pt idx="1">
                  <c:v>0.38</c:v>
                </c:pt>
                <c:pt idx="2">
                  <c:v>0.33</c:v>
                </c:pt>
                <c:pt idx="3">
                  <c:v>0.19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D73-453C-854F-03993B485995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legend>
      <c:legendPos val="r"/>
      <c:overlay val="0"/>
      <c:txPr>
        <a:bodyPr/>
        <a:lstStyle/>
        <a:p>
          <a:pPr>
            <a:defRPr sz="1100"/>
          </a:pPr>
          <a:endParaRPr lang="ru-RU"/>
        </a:p>
      </c:txPr>
    </c:legend>
    <c:plotVisOnly val="1"/>
    <c:dispBlanksAs val="gap"/>
    <c:showDLblsOverMax val="0"/>
  </c:chart>
  <c:spPr>
    <a:solidFill>
      <a:schemeClr val="lt1"/>
    </a:solidFill>
    <a:ln w="19050" cap="flat" cmpd="sng" algn="ctr">
      <a:solidFill>
        <a:schemeClr val="accent4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D0D817-C4BF-4C67-A608-9614329095F7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283AA9-C984-43AE-B54B-1AE09F8082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11011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283AA9-C984-43AE-B54B-1AE09F808286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05502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283AA9-C984-43AE-B54B-1AE09F808286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60833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283AA9-C984-43AE-B54B-1AE09F808286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55678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283AA9-C984-43AE-B54B-1AE09F808286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95537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14299"/>
            <a:ext cx="1981200" cy="491718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15442"/>
            <a:ext cx="6705600" cy="49149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10400" y="1539720"/>
            <a:ext cx="1981200" cy="1371600"/>
          </a:xfrm>
        </p:spPr>
        <p:txBody>
          <a:bodyPr anchor="ctr">
            <a:normAutofit/>
          </a:bodyPr>
          <a:lstStyle>
            <a:lvl1pPr marL="0" indent="0" algn="l">
              <a:buNone/>
              <a:defRPr sz="19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3DA92440-0B52-4EE3-94FF-B3D6808C1438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3866026-E043-45F9-9462-D6F760DD0AF0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ru-RU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57200" y="1539720"/>
            <a:ext cx="6324600" cy="137160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92440-0B52-4EE3-94FF-B3D6808C1438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66026-E043-45F9-9462-D6F760DD0A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52400" y="110489"/>
            <a:ext cx="6705600" cy="491718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10489"/>
            <a:ext cx="1956046" cy="491718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62800" y="205979"/>
            <a:ext cx="1676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92440-0B52-4EE3-94FF-B3D6808C1438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3866026-E043-45F9-9462-D6F760DD0A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92440-0B52-4EE3-94FF-B3D6808C1438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66026-E043-45F9-9462-D6F760DD0A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14299"/>
            <a:ext cx="1981200" cy="491718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15442"/>
            <a:ext cx="6705600" cy="4914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62800" y="2169208"/>
            <a:ext cx="1600201" cy="1234440"/>
          </a:xfrm>
        </p:spPr>
        <p:txBody>
          <a:bodyPr anchor="ctr"/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DA92440-0B52-4EE3-94FF-B3D6808C1438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3866026-E043-45F9-9462-D6F760DD0A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81000" y="2169208"/>
            <a:ext cx="6324600" cy="123444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89304"/>
            <a:ext cx="4038600" cy="330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89304"/>
            <a:ext cx="4038600" cy="330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92440-0B52-4EE3-94FF-B3D6808C1438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66026-E043-45F9-9462-D6F760DD0A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91828"/>
            <a:ext cx="4040188" cy="47982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28800"/>
            <a:ext cx="4040188" cy="27658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291828"/>
            <a:ext cx="4041775" cy="47982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828800"/>
            <a:ext cx="4041775" cy="27658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92440-0B52-4EE3-94FF-B3D6808C1438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66026-E043-45F9-9462-D6F760DD0A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92440-0B52-4EE3-94FF-B3D6808C1438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66026-E043-45F9-9462-D6F760DD0AF0}" type="slidenum">
              <a:rPr lang="ru-RU" smtClean="0"/>
              <a:t>‹#›</a:t>
            </a:fld>
            <a:endParaRPr lang="ru-RU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400" y="113189"/>
            <a:ext cx="8831802" cy="491718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92440-0B52-4EE3-94FF-B3D6808C1438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66026-E043-45F9-9462-D6F760DD0A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13157"/>
            <a:ext cx="1981200" cy="491718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152400" y="114300"/>
            <a:ext cx="6705600" cy="49149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28600"/>
            <a:ext cx="586740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59752" y="1597914"/>
            <a:ext cx="1673352" cy="2112264"/>
          </a:xfrm>
        </p:spPr>
        <p:txBody>
          <a:bodyPr tIns="0"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92440-0B52-4EE3-94FF-B3D6808C1438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noFill/>
          </a:ln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3866026-E043-45F9-9462-D6F760DD0A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7159752" y="342900"/>
            <a:ext cx="1675660" cy="1255014"/>
          </a:xfrm>
        </p:spPr>
        <p:txBody>
          <a:bodyPr anchor="b"/>
          <a:lstStyle>
            <a:lvl1pPr algn="l">
              <a:defRPr sz="2000" spc="15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7010400" y="113157"/>
            <a:ext cx="1981200" cy="491718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" y="114300"/>
            <a:ext cx="6705600" cy="4914900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62800" y="1600200"/>
            <a:ext cx="1676400" cy="2228850"/>
          </a:xfrm>
        </p:spPr>
        <p:txBody>
          <a:bodyPr tIns="0"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92440-0B52-4EE3-94FF-B3D6808C1438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66026-E043-45F9-9462-D6F760DD0A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162800" y="345186"/>
            <a:ext cx="1676400" cy="1255014"/>
          </a:xfrm>
        </p:spPr>
        <p:txBody>
          <a:bodyPr anchor="b"/>
          <a:lstStyle>
            <a:lvl1pPr algn="l">
              <a:defRPr sz="2000" spc="150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52400" y="1226228"/>
            <a:ext cx="8831802" cy="378410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14300"/>
            <a:ext cx="8814047" cy="100983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266885"/>
            <a:ext cx="8381260" cy="7907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289303"/>
            <a:ext cx="8407893" cy="33055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0888" y="4767263"/>
            <a:ext cx="2133600" cy="2057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fld id="{3DA92440-0B52-4EE3-94FF-B3D6808C1438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0" y="4767263"/>
            <a:ext cx="3352800" cy="2057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34680" y="4766310"/>
            <a:ext cx="582966" cy="205740"/>
          </a:xfrm>
          <a:prstGeom prst="rect">
            <a:avLst/>
          </a:prstGeom>
          <a:ln w="19050">
            <a:noFill/>
          </a:ln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fld id="{03866026-E043-45F9-9462-D6F760DD0A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200" kern="1200" cap="all" spc="200" baseline="0">
          <a:ln>
            <a:noFill/>
          </a:ln>
          <a:solidFill>
            <a:schemeClr val="bg1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sz="2000" kern="1200" spc="150" baseline="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800" kern="1200" spc="100" baseline="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600" kern="1200" spc="100" baseline="0">
          <a:solidFill>
            <a:schemeClr val="tx2"/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buClr>
          <a:schemeClr val="accent4"/>
        </a:buClr>
        <a:buFont typeface="Wingdings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spcBef>
          <a:spcPct val="20000"/>
        </a:spcBef>
        <a:buClr>
          <a:schemeClr val="accent6"/>
        </a:buClr>
        <a:buFont typeface="Wingdings" pitchFamily="2" charset="2"/>
        <a:buChar char="§"/>
        <a:defRPr sz="1300" kern="1200" spc="100" baseline="0">
          <a:solidFill>
            <a:schemeClr val="tx2"/>
          </a:solidFill>
          <a:latin typeface="+mn-lt"/>
          <a:ea typeface="+mn-ea"/>
          <a:cs typeface="+mn-cs"/>
        </a:defRPr>
      </a:lvl5pPr>
      <a:lvl6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82880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5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195486"/>
            <a:ext cx="6480720" cy="702078"/>
          </a:xfrm>
        </p:spPr>
        <p:txBody>
          <a:bodyPr>
            <a:normAutofit fontScale="85000" lnSpcReduction="10000"/>
          </a:bodyPr>
          <a:lstStyle/>
          <a:p>
            <a:r>
              <a:rPr lang="ru-RU" sz="2000" dirty="0"/>
              <a:t>Выступление педагога-психолога </a:t>
            </a:r>
            <a:r>
              <a:rPr lang="ru-RU" sz="2000" dirty="0" err="1"/>
              <a:t>Буланихиной</a:t>
            </a:r>
            <a:r>
              <a:rPr lang="ru-RU" sz="2000" dirty="0"/>
              <a:t> К. С.</a:t>
            </a:r>
          </a:p>
          <a:p>
            <a:r>
              <a:rPr lang="ru-RU" sz="2000" dirty="0"/>
              <a:t>на педагогическом совете 22.03.23г</a:t>
            </a:r>
            <a:r>
              <a:rPr lang="ru-RU" dirty="0"/>
              <a:t>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653648"/>
            <a:ext cx="6624736" cy="1566174"/>
          </a:xfrm>
        </p:spPr>
        <p:txBody>
          <a:bodyPr/>
          <a:lstStyle/>
          <a:p>
            <a:r>
              <a:rPr lang="ru-RU" dirty="0"/>
              <a:t>Исследование креативности обучающихся по методике </a:t>
            </a:r>
            <a:r>
              <a:rPr lang="ru-RU" dirty="0" err="1"/>
              <a:t>Торренса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952152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27584" y="2139702"/>
            <a:ext cx="7431360" cy="922407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4400" dirty="0"/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8425171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932040" y="87474"/>
            <a:ext cx="4104456" cy="4914546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Креативность по </a:t>
            </a:r>
            <a:r>
              <a:rPr lang="ru-RU" sz="1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Торренсу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(от лат. </a:t>
            </a:r>
            <a:r>
              <a:rPr lang="ru-RU" sz="1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creatio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созидание) - это чувствительность к задачам, дефициту и </a:t>
            </a:r>
            <a:r>
              <a:rPr lang="en-US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пробелам знаний, стремление к объединению разноплановой информации. Креативность выявляет </a:t>
            </a:r>
            <a:r>
              <a:rPr lang="en-US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связанные с</a:t>
            </a:r>
            <a:r>
              <a:rPr lang="en-US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дисгармонией элементов проблемы, ищет их решения, выдвигает предположения и гипотезы о возможности решений; проверяет и опровергает эти гипотезы, видоизменяет их, перепроверяет их, окончательно</a:t>
            </a:r>
            <a:r>
              <a:rPr lang="en-US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обосновывает результат.</a:t>
            </a:r>
          </a:p>
          <a:p>
            <a:pPr algn="just"/>
            <a:endPara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771550"/>
            <a:ext cx="3579634" cy="36004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42437080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39553" y="303498"/>
            <a:ext cx="8295457" cy="580369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marL="45720" indent="0">
              <a:buNone/>
            </a:pPr>
            <a:r>
              <a:rPr lang="ru-RU" dirty="0"/>
              <a:t>Тест состоит из  двух заданий. Ответы на все задания даются в виде рисунков  и подписей к ним.</a:t>
            </a:r>
          </a:p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707655"/>
            <a:ext cx="8516937" cy="25646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419872" y="4272260"/>
            <a:ext cx="324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1 </a:t>
            </a:r>
            <a:r>
              <a:rPr lang="ru-RU" dirty="0" err="1"/>
              <a:t>субтест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00652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2319" y="0"/>
            <a:ext cx="9108504" cy="51435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73"/>
          <a:stretch/>
        </p:blipFill>
        <p:spPr>
          <a:xfrm rot="5400000">
            <a:off x="2088605" y="-1347508"/>
            <a:ext cx="4955933" cy="7776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79039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0152" y="1491631"/>
            <a:ext cx="2584450" cy="13073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208988" y="4515966"/>
            <a:ext cx="30267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2 </a:t>
            </a:r>
            <a:r>
              <a:rPr lang="ru-RU" dirty="0" err="1"/>
              <a:t>субтест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398027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V="1">
            <a:off x="2391210" y="-1422145"/>
            <a:ext cx="4266474" cy="7825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87050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95481253"/>
              </p:ext>
            </p:extLst>
          </p:nvPr>
        </p:nvGraphicFramePr>
        <p:xfrm>
          <a:off x="107504" y="123478"/>
          <a:ext cx="8928993" cy="3870427"/>
        </p:xfrm>
        <a:graphic>
          <a:graphicData uri="http://schemas.openxmlformats.org/drawingml/2006/table">
            <a:tbl>
              <a:tblPr firstRow="1" firstCol="1" bandRow="1">
                <a:tableStyleId>{6E25E649-3F16-4E02-A733-19D2CDBF48F0}</a:tableStyleId>
              </a:tblPr>
              <a:tblGrid>
                <a:gridCol w="8105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293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2939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2939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302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00655"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Уровень креативности учащихся по </a:t>
                      </a:r>
                      <a:r>
                        <a:rPr lang="ru-RU" sz="2000" dirty="0" err="1">
                          <a:effectLst/>
                        </a:rPr>
                        <a:t>Торренсу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71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плохо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норма</a:t>
                      </a:r>
                      <a:endParaRPr lang="ru-RU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выше нормы</a:t>
                      </a:r>
                      <a:endParaRPr lang="ru-RU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отлично</a:t>
                      </a:r>
                      <a:endParaRPr lang="ru-RU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065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5Б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19% (4 чел.) 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43% (9 чел.)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29% (6 чел.)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9%</a:t>
                      </a:r>
                      <a:r>
                        <a:rPr lang="ru-RU" sz="2000" baseline="0" dirty="0">
                          <a:effectLst/>
                        </a:rPr>
                        <a:t> (</a:t>
                      </a:r>
                      <a:r>
                        <a:rPr lang="ru-RU" sz="2000" dirty="0">
                          <a:effectLst/>
                        </a:rPr>
                        <a:t>2 чел.)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065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6Б</a:t>
                      </a:r>
                      <a:endParaRPr lang="ru-RU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7% (1 чел.)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25% (4 чел.)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43% (7 чел.)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25% (4 чел.)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065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7А</a:t>
                      </a:r>
                      <a:endParaRPr lang="ru-RU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7%</a:t>
                      </a:r>
                      <a:r>
                        <a:rPr lang="ru-RU" sz="2000" baseline="0" dirty="0">
                          <a:effectLst/>
                        </a:rPr>
                        <a:t> (</a:t>
                      </a:r>
                      <a:r>
                        <a:rPr lang="ru-RU" sz="2000" dirty="0">
                          <a:effectLst/>
                        </a:rPr>
                        <a:t>1 чел.)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56% (9 чел.)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7% (1 чел.)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30% (5 чел.)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065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7Б</a:t>
                      </a:r>
                      <a:endParaRPr lang="ru-RU" sz="16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10% (2 чел.)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38% (8 чел.)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33% (7 чел.)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19% (4 чел.)</a:t>
                      </a:r>
                      <a:endParaRPr lang="ru-RU" sz="16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670965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54541720"/>
              </p:ext>
            </p:extLst>
          </p:nvPr>
        </p:nvGraphicFramePr>
        <p:xfrm>
          <a:off x="0" y="0"/>
          <a:ext cx="4644008" cy="5143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2254665462"/>
              </p:ext>
            </p:extLst>
          </p:nvPr>
        </p:nvGraphicFramePr>
        <p:xfrm>
          <a:off x="4644008" y="0"/>
          <a:ext cx="4499992" cy="51434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1491449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269022400"/>
              </p:ext>
            </p:extLst>
          </p:nvPr>
        </p:nvGraphicFramePr>
        <p:xfrm>
          <a:off x="-36512" y="0"/>
          <a:ext cx="4751512" cy="5143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2031095783"/>
              </p:ext>
            </p:extLst>
          </p:nvPr>
        </p:nvGraphicFramePr>
        <p:xfrm>
          <a:off x="4572000" y="0"/>
          <a:ext cx="4572000" cy="5143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62205188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етка">
  <a:themeElements>
    <a:clrScheme name="Сетка">
      <a:dk1>
        <a:sysClr val="windowText" lastClr="000000"/>
      </a:dk1>
      <a:lt1>
        <a:sysClr val="window" lastClr="FFFFFF"/>
      </a:lt1>
      <a:dk2>
        <a:srgbClr val="534949"/>
      </a:dk2>
      <a:lt2>
        <a:srgbClr val="CCD1B9"/>
      </a:lt2>
      <a:accent1>
        <a:srgbClr val="C66951"/>
      </a:accent1>
      <a:accent2>
        <a:srgbClr val="BF974D"/>
      </a:accent2>
      <a:accent3>
        <a:srgbClr val="928B70"/>
      </a:accent3>
      <a:accent4>
        <a:srgbClr val="87706B"/>
      </a:accent4>
      <a:accent5>
        <a:srgbClr val="94734E"/>
      </a:accent5>
      <a:accent6>
        <a:srgbClr val="6F777D"/>
      </a:accent6>
      <a:hlink>
        <a:srgbClr val="CC9900"/>
      </a:hlink>
      <a:folHlink>
        <a:srgbClr val="C0C0C0"/>
      </a:folHlink>
    </a:clrScheme>
    <a:fontScheme name="Сетка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Сетка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175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3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3000"/>
                <a:satMod val="11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Grid</Template>
  <TotalTime>118</TotalTime>
  <Words>232</Words>
  <Application>Microsoft Office PowerPoint</Application>
  <PresentationFormat>Экран (16:9)</PresentationFormat>
  <Paragraphs>46</Paragraphs>
  <Slides>10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Calibri</vt:lpstr>
      <vt:lpstr>Franklin Gothic Medium</vt:lpstr>
      <vt:lpstr>Times New Roman</vt:lpstr>
      <vt:lpstr>Wingdings</vt:lpstr>
      <vt:lpstr>Wingdings 2</vt:lpstr>
      <vt:lpstr>Сетка</vt:lpstr>
      <vt:lpstr>Исследование креативности обучающихся по методике Торренса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Школа 6</dc:creator>
  <cp:lastModifiedBy>Лариса Павловна</cp:lastModifiedBy>
  <cp:revision>17</cp:revision>
  <dcterms:created xsi:type="dcterms:W3CDTF">2023-03-15T11:44:15Z</dcterms:created>
  <dcterms:modified xsi:type="dcterms:W3CDTF">2023-03-16T09:34:36Z</dcterms:modified>
</cp:coreProperties>
</file>